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D72A1-700F-1B45-A16B-1E7EBC242685}" type="datetimeFigureOut">
              <a:rPr lang="en-US" smtClean="0"/>
              <a:t>4/29/12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BABC9-2423-8E40-950B-73123644AC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2607-854B-40DA-B596-3BBD950B17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2607-854B-40DA-B596-3BBD950B17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2607-854B-40DA-B596-3BBD950B17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36FC-A3B9-C14A-B6C1-AA5F595FF671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907-4915-C441-A604-CE35C1BCD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36FC-A3B9-C14A-B6C1-AA5F595FF671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907-4915-C441-A604-CE35C1BCD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36FC-A3B9-C14A-B6C1-AA5F595FF671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907-4915-C441-A604-CE35C1BCD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36FC-A3B9-C14A-B6C1-AA5F595FF671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907-4915-C441-A604-CE35C1BCD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36FC-A3B9-C14A-B6C1-AA5F595FF671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907-4915-C441-A604-CE35C1BCD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36FC-A3B9-C14A-B6C1-AA5F595FF671}" type="datetimeFigureOut">
              <a:rPr lang="en-US" smtClean="0"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907-4915-C441-A604-CE35C1BCD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36FC-A3B9-C14A-B6C1-AA5F595FF671}" type="datetimeFigureOut">
              <a:rPr lang="en-US" smtClean="0"/>
              <a:t>4/29/12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907-4915-C441-A604-CE35C1BCD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36FC-A3B9-C14A-B6C1-AA5F595FF671}" type="datetimeFigureOut">
              <a:rPr lang="en-US" smtClean="0"/>
              <a:t>4/29/12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907-4915-C441-A604-CE35C1BCD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36FC-A3B9-C14A-B6C1-AA5F595FF671}" type="datetimeFigureOut">
              <a:rPr lang="en-US" smtClean="0"/>
              <a:t>4/29/12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907-4915-C441-A604-CE35C1BCD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36FC-A3B9-C14A-B6C1-AA5F595FF671}" type="datetimeFigureOut">
              <a:rPr lang="en-US" smtClean="0"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907-4915-C441-A604-CE35C1BCD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36FC-A3B9-C14A-B6C1-AA5F595FF671}" type="datetimeFigureOut">
              <a:rPr lang="en-US" smtClean="0"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D907-4915-C441-A604-CE35C1BCD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936FC-A3B9-C14A-B6C1-AA5F595FF671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D907-4915-C441-A604-CE35C1BCD8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6" Type="http://schemas.openxmlformats.org/officeDocument/2006/relationships/image" Target="../media/image16.pdf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6" Type="http://schemas.openxmlformats.org/officeDocument/2006/relationships/image" Target="../media/image16.pdf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20 at 1.58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41" y="946040"/>
            <a:ext cx="8172724" cy="4124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7166" y="4828032"/>
            <a:ext cx="533714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Levi </a:t>
            </a:r>
            <a:r>
              <a:rPr lang="en-US" sz="2400" dirty="0" err="1" smtClean="0"/>
              <a:t>L</a:t>
            </a:r>
            <a:r>
              <a:rPr lang="en-US" sz="2400" dirty="0" err="1" smtClean="0"/>
              <a:t>úcio</a:t>
            </a:r>
            <a:endParaRPr lang="en-US" sz="2400" dirty="0" smtClean="0"/>
          </a:p>
          <a:p>
            <a:pPr algn="ctr"/>
            <a:r>
              <a:rPr lang="en-US" dirty="0" smtClean="0"/>
              <a:t>School of Computer Science</a:t>
            </a:r>
          </a:p>
          <a:p>
            <a:pPr algn="ctr"/>
            <a:r>
              <a:rPr lang="en-US" dirty="0" smtClean="0"/>
              <a:t>McGill University</a:t>
            </a:r>
          </a:p>
          <a:p>
            <a:pPr algn="ctr"/>
            <a:r>
              <a:rPr lang="en-US" dirty="0" smtClean="0"/>
              <a:t>Canada</a:t>
            </a:r>
          </a:p>
          <a:p>
            <a:pPr algn="ctr"/>
            <a:r>
              <a:rPr lang="en-US" dirty="0" smtClean="0"/>
              <a:t>(with </a:t>
            </a:r>
            <a:r>
              <a:rPr lang="en-US" dirty="0" smtClean="0"/>
              <a:t>Joachim </a:t>
            </a:r>
            <a:r>
              <a:rPr lang="en-US" dirty="0" err="1" smtClean="0"/>
              <a:t>Denil</a:t>
            </a:r>
            <a:r>
              <a:rPr lang="en-US" dirty="0" smtClean="0"/>
              <a:t>, </a:t>
            </a:r>
            <a:r>
              <a:rPr lang="en-US" dirty="0" err="1" smtClean="0"/>
              <a:t>Sadaf</a:t>
            </a:r>
            <a:r>
              <a:rPr lang="en-US" dirty="0" smtClean="0"/>
              <a:t> </a:t>
            </a:r>
            <a:r>
              <a:rPr lang="en-US" dirty="0" err="1" smtClean="0"/>
              <a:t>Mustafiz</a:t>
            </a:r>
            <a:r>
              <a:rPr lang="en-US" dirty="0" smtClean="0"/>
              <a:t>, Hans </a:t>
            </a:r>
            <a:r>
              <a:rPr lang="en-US" dirty="0" err="1" smtClean="0"/>
              <a:t>Vangheluwe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Bart Meyers, Maris </a:t>
            </a:r>
            <a:r>
              <a:rPr lang="en-US" dirty="0" err="1" smtClean="0"/>
              <a:t>Jukss</a:t>
            </a:r>
            <a:r>
              <a:rPr lang="en-US" dirty="0" smtClean="0"/>
              <a:t> and Raphael </a:t>
            </a:r>
            <a:r>
              <a:rPr lang="en-US" dirty="0" err="1" smtClean="0"/>
              <a:t>Manadiar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properties we want to to ensure for a set of transformations?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do we prove them?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nd… what about domain specificity?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carry on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to understand what is the state of the art in Model Transformation Verification</a:t>
            </a:r>
          </a:p>
          <a:p>
            <a:r>
              <a:rPr lang="en-US" dirty="0" smtClean="0"/>
              <a:t>See our</a:t>
            </a:r>
            <a:r>
              <a:rPr lang="en-US" dirty="0" smtClean="0"/>
              <a:t> paper “</a:t>
            </a:r>
            <a:r>
              <a:rPr lang="en-US" dirty="0" smtClean="0"/>
              <a:t>A Tridimensional Approach for Studying the Formal Verification of Model Transformations</a:t>
            </a:r>
            <a:r>
              <a:rPr lang="en-US" dirty="0" smtClean="0"/>
              <a:t>”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 err="1"/>
              <a:t>Moussa</a:t>
            </a:r>
            <a:r>
              <a:rPr lang="en-US" sz="2400" dirty="0"/>
              <a:t> </a:t>
            </a:r>
            <a:r>
              <a:rPr lang="en-US" sz="2400" dirty="0" smtClean="0"/>
              <a:t>AMRANI, </a:t>
            </a:r>
            <a:r>
              <a:rPr lang="en-US" sz="2400" dirty="0"/>
              <a:t>Levi </a:t>
            </a:r>
            <a:r>
              <a:rPr lang="en-US" sz="2400" dirty="0" smtClean="0"/>
              <a:t>LÚCIO, </a:t>
            </a:r>
            <a:r>
              <a:rPr lang="en-US" sz="2400" dirty="0" err="1"/>
              <a:t>Gehan</a:t>
            </a:r>
            <a:r>
              <a:rPr lang="en-US" sz="2400" dirty="0"/>
              <a:t> </a:t>
            </a:r>
            <a:r>
              <a:rPr lang="en-US" sz="2400" dirty="0" smtClean="0"/>
              <a:t>SELIM,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Benoit COMBEMALE, </a:t>
            </a:r>
            <a:r>
              <a:rPr lang="en-US" sz="2400" dirty="0" err="1" smtClean="0"/>
              <a:t>Ju</a:t>
            </a:r>
            <a:r>
              <a:rPr lang="en-US" sz="2400" dirty="0" err="1"/>
              <a:t>e</a:t>
            </a:r>
            <a:r>
              <a:rPr lang="en-US" sz="2400" dirty="0" err="1" smtClean="0"/>
              <a:t>rgen</a:t>
            </a:r>
            <a:r>
              <a:rPr lang="en-US" sz="2400" dirty="0" smtClean="0"/>
              <a:t> DINGEL, </a:t>
            </a:r>
            <a:r>
              <a:rPr lang="en-US" sz="2400" dirty="0"/>
              <a:t>Hans </a:t>
            </a:r>
            <a:r>
              <a:rPr lang="en-US" sz="2400" dirty="0" smtClean="0"/>
              <a:t>VANGHELUWE, </a:t>
            </a:r>
            <a:r>
              <a:rPr lang="en-US" sz="2400" dirty="0"/>
              <a:t>Yves LE </a:t>
            </a:r>
            <a:r>
              <a:rPr lang="en-US" sz="2400" dirty="0" smtClean="0"/>
              <a:t>TRAON, </a:t>
            </a:r>
            <a:r>
              <a:rPr lang="en-US" sz="2400" dirty="0"/>
              <a:t>and James R. </a:t>
            </a:r>
            <a:r>
              <a:rPr lang="en-US" sz="2400" dirty="0" smtClean="0"/>
              <a:t>CORDY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The solution seems to be to use the most appropriate techniques for each situation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941276" y="948299"/>
            <a:ext cx="7159943" cy="4918074"/>
            <a:chOff x="538992" y="1412776"/>
            <a:chExt cx="7849432" cy="5304553"/>
          </a:xfrm>
        </p:grpSpPr>
        <p:cxnSp>
          <p:nvCxnSpPr>
            <p:cNvPr id="5" name="Connecteur droit avec flèche 5"/>
            <p:cNvCxnSpPr/>
            <p:nvPr/>
          </p:nvCxnSpPr>
          <p:spPr>
            <a:xfrm flipV="1">
              <a:off x="2843808" y="1412776"/>
              <a:ext cx="0" cy="273630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avec flèche 12"/>
            <p:cNvCxnSpPr/>
            <p:nvPr/>
          </p:nvCxnSpPr>
          <p:spPr>
            <a:xfrm>
              <a:off x="2843808" y="4149080"/>
              <a:ext cx="4896544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13"/>
            <p:cNvCxnSpPr/>
            <p:nvPr/>
          </p:nvCxnSpPr>
          <p:spPr>
            <a:xfrm flipH="1">
              <a:off x="1043608" y="4149080"/>
              <a:ext cx="1800200" cy="2448272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22"/>
            <p:cNvSpPr txBox="1"/>
            <p:nvPr/>
          </p:nvSpPr>
          <p:spPr>
            <a:xfrm>
              <a:off x="5882884" y="3573016"/>
              <a:ext cx="2505540" cy="431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Property (kind)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ZoneTexte 23"/>
            <p:cNvSpPr txBox="1"/>
            <p:nvPr/>
          </p:nvSpPr>
          <p:spPr>
            <a:xfrm>
              <a:off x="538992" y="1427346"/>
              <a:ext cx="2116162" cy="431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Transformation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ZoneTexte 24"/>
            <p:cNvSpPr txBox="1"/>
            <p:nvPr/>
          </p:nvSpPr>
          <p:spPr>
            <a:xfrm>
              <a:off x="1511100" y="5953815"/>
              <a:ext cx="2665416" cy="7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Formal Verification (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Fv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) Technique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Ellipse 25"/>
            <p:cNvSpPr/>
            <p:nvPr/>
          </p:nvSpPr>
          <p:spPr>
            <a:xfrm>
              <a:off x="4032500" y="3284984"/>
              <a:ext cx="144016" cy="14401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Connecteur droit 27"/>
            <p:cNvCxnSpPr/>
            <p:nvPr/>
          </p:nvCxnSpPr>
          <p:spPr>
            <a:xfrm>
              <a:off x="4108148" y="3429931"/>
              <a:ext cx="25458" cy="2303325"/>
            </a:xfrm>
            <a:prstGeom prst="line">
              <a:avLst/>
            </a:prstGeom>
            <a:ln w="762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33"/>
            <p:cNvCxnSpPr/>
            <p:nvPr/>
          </p:nvCxnSpPr>
          <p:spPr>
            <a:xfrm flipH="1">
              <a:off x="4133606" y="4181406"/>
              <a:ext cx="1158474" cy="1551850"/>
            </a:xfrm>
            <a:prstGeom prst="line">
              <a:avLst/>
            </a:prstGeom>
            <a:ln w="762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36"/>
            <p:cNvCxnSpPr/>
            <p:nvPr/>
          </p:nvCxnSpPr>
          <p:spPr>
            <a:xfrm>
              <a:off x="1726206" y="5733256"/>
              <a:ext cx="245031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43"/>
            <p:cNvCxnSpPr/>
            <p:nvPr/>
          </p:nvCxnSpPr>
          <p:spPr>
            <a:xfrm>
              <a:off x="2843808" y="4149080"/>
              <a:ext cx="1332708" cy="1584176"/>
            </a:xfrm>
            <a:prstGeom prst="line">
              <a:avLst/>
            </a:prstGeom>
            <a:ln w="762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47"/>
            <p:cNvCxnSpPr>
              <a:endCxn id="11" idx="5"/>
            </p:cNvCxnSpPr>
            <p:nvPr/>
          </p:nvCxnSpPr>
          <p:spPr>
            <a:xfrm>
              <a:off x="2843808" y="1845755"/>
              <a:ext cx="1311617" cy="1562154"/>
            </a:xfrm>
            <a:prstGeom prst="line">
              <a:avLst/>
            </a:prstGeom>
            <a:ln w="762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10840"/>
            <a:ext cx="91440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Model </a:t>
            </a:r>
            <a:r>
              <a:rPr lang="fr-FR" b="1" dirty="0" err="1" smtClean="0">
                <a:solidFill>
                  <a:srgbClr val="0070C0"/>
                </a:solidFill>
              </a:rPr>
              <a:t>Syntax</a:t>
            </a:r>
            <a:r>
              <a:rPr lang="fr-FR" b="1" dirty="0" smtClean="0">
                <a:solidFill>
                  <a:srgbClr val="0070C0"/>
                </a:solidFill>
              </a:rPr>
              <a:t> Relations</a:t>
            </a:r>
            <a:endParaRPr lang="fr-LU" sz="2800" dirty="0" smtClean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0741" y="5661248"/>
            <a:ext cx="86593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 algn="just">
              <a:tabLst>
                <a:tab pos="263525" algn="l"/>
              </a:tabLst>
            </a:pPr>
            <a:r>
              <a:rPr lang="en-GB" sz="1100" dirty="0" smtClean="0"/>
              <a:t>[1]	</a:t>
            </a:r>
            <a:r>
              <a:rPr lang="en-US" sz="1100" dirty="0" smtClean="0"/>
              <a:t>D. </a:t>
            </a:r>
            <a:r>
              <a:rPr lang="en-US" sz="1100" cap="small" dirty="0" err="1" smtClean="0"/>
              <a:t>Akehurst</a:t>
            </a:r>
            <a:r>
              <a:rPr lang="en-US" sz="1100" dirty="0" smtClean="0"/>
              <a:t>, S. </a:t>
            </a:r>
            <a:r>
              <a:rPr lang="en-US" sz="1100" cap="small" dirty="0" smtClean="0"/>
              <a:t>Kent</a:t>
            </a:r>
            <a:r>
              <a:rPr lang="en-US" sz="1100" dirty="0" smtClean="0"/>
              <a:t>, and O</a:t>
            </a:r>
            <a:r>
              <a:rPr lang="en-US" sz="1100" cap="small" dirty="0" smtClean="0"/>
              <a:t>. </a:t>
            </a:r>
            <a:r>
              <a:rPr lang="en-US" sz="1100" cap="small" dirty="0" err="1" smtClean="0"/>
              <a:t>Patrascoiu</a:t>
            </a:r>
            <a:r>
              <a:rPr lang="en-US" sz="1100" cap="small" dirty="0" smtClean="0"/>
              <a:t>, </a:t>
            </a:r>
            <a:r>
              <a:rPr lang="en-US" sz="1100" dirty="0" smtClean="0"/>
              <a:t>“A Relational Approach to Defining and Implementing Transformations in </a:t>
            </a:r>
            <a:r>
              <a:rPr lang="en-US" sz="1100" dirty="0" err="1" smtClean="0"/>
              <a:t>Metamodels</a:t>
            </a:r>
            <a:r>
              <a:rPr lang="en-US" sz="1100" dirty="0" smtClean="0"/>
              <a:t>,” SOSYM, </a:t>
            </a:r>
            <a:br>
              <a:rPr lang="en-US" sz="1100" dirty="0" smtClean="0"/>
            </a:br>
            <a:r>
              <a:rPr lang="en-US" sz="1100" dirty="0" smtClean="0"/>
              <a:t>vol. 2(4), pp. 215–239, 2003.</a:t>
            </a:r>
            <a:endParaRPr lang="en-GB" sz="1100" dirty="0" smtClean="0"/>
          </a:p>
          <a:p>
            <a:pPr algn="just">
              <a:tabLst>
                <a:tab pos="263525" algn="l"/>
              </a:tabLst>
            </a:pPr>
            <a:r>
              <a:rPr lang="en-GB" sz="1100" dirty="0" smtClean="0"/>
              <a:t>[2]	</a:t>
            </a:r>
            <a:r>
              <a:rPr lang="en-US" sz="1100" dirty="0" smtClean="0"/>
              <a:t>A. </a:t>
            </a:r>
            <a:r>
              <a:rPr lang="en-US" sz="1100" cap="small" dirty="0" smtClean="0"/>
              <a:t>Narayanan </a:t>
            </a:r>
            <a:r>
              <a:rPr lang="en-US" sz="1100" dirty="0" smtClean="0"/>
              <a:t>and G. </a:t>
            </a:r>
            <a:r>
              <a:rPr lang="en-US" sz="1100" cap="small" dirty="0" err="1" smtClean="0"/>
              <a:t>Karsai</a:t>
            </a:r>
            <a:r>
              <a:rPr lang="en-US" sz="1100" dirty="0" smtClean="0"/>
              <a:t>, “Verifying Model Transformation By Structural Correspondence,” ECEASST, vol. 10, pp. 15–29, 2008.</a:t>
            </a:r>
          </a:p>
          <a:p>
            <a:pPr algn="just">
              <a:tabLst>
                <a:tab pos="263525" algn="l"/>
              </a:tabLst>
            </a:pPr>
            <a:r>
              <a:rPr lang="fr-FR" sz="1100" dirty="0" smtClean="0"/>
              <a:t>[</a:t>
            </a:r>
            <a:r>
              <a:rPr lang="fr-FR" sz="1100" dirty="0"/>
              <a:t>3</a:t>
            </a:r>
            <a:r>
              <a:rPr lang="fr-FR" sz="1100" dirty="0" smtClean="0"/>
              <a:t>]	</a:t>
            </a:r>
            <a:r>
              <a:rPr lang="en-US" sz="1100" dirty="0" smtClean="0"/>
              <a:t>A. </a:t>
            </a:r>
            <a:r>
              <a:rPr lang="en-US" sz="1100" cap="small" dirty="0" err="1" smtClean="0"/>
              <a:t>Schürr</a:t>
            </a:r>
            <a:r>
              <a:rPr lang="en-US" sz="1100" cap="small" dirty="0" smtClean="0"/>
              <a:t> </a:t>
            </a:r>
            <a:r>
              <a:rPr lang="en-US" sz="1100" dirty="0" smtClean="0"/>
              <a:t>and F. </a:t>
            </a:r>
            <a:r>
              <a:rPr lang="en-US" sz="1100" cap="small" dirty="0" err="1" smtClean="0"/>
              <a:t>Klar</a:t>
            </a:r>
            <a:r>
              <a:rPr lang="en-US" sz="1100" dirty="0" smtClean="0"/>
              <a:t>, “15 Years of Triple Graph Grammars,” in ICGT, 2008, pp. 411–425.</a:t>
            </a:r>
          </a:p>
          <a:p>
            <a:pPr algn="just">
              <a:tabLst>
                <a:tab pos="263525" algn="l"/>
              </a:tabLst>
            </a:pPr>
            <a:r>
              <a:rPr lang="fr-FR" sz="1100" dirty="0" smtClean="0"/>
              <a:t>[4]	</a:t>
            </a:r>
            <a:r>
              <a:rPr lang="en-US" sz="1100" dirty="0" smtClean="0"/>
              <a:t>L. </a:t>
            </a:r>
            <a:r>
              <a:rPr lang="en-US" sz="1100" cap="small" dirty="0" err="1" smtClean="0"/>
              <a:t>Lúcio</a:t>
            </a:r>
            <a:r>
              <a:rPr lang="en-US" sz="1100" dirty="0" smtClean="0"/>
              <a:t>, B. </a:t>
            </a:r>
            <a:r>
              <a:rPr lang="en-US" sz="1100" cap="small" dirty="0" err="1" smtClean="0"/>
              <a:t>Barroca</a:t>
            </a:r>
            <a:r>
              <a:rPr lang="en-US" sz="1100" dirty="0" smtClean="0"/>
              <a:t>, and V. </a:t>
            </a:r>
            <a:r>
              <a:rPr lang="en-US" sz="1100" cap="small" dirty="0" err="1" smtClean="0"/>
              <a:t>Amaral</a:t>
            </a:r>
            <a:r>
              <a:rPr lang="en-US" sz="1100" dirty="0" smtClean="0"/>
              <a:t>, “A Technique for Automatic  Validation of Model Transformations,” in MODELS, 2010.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7C3-253B-4BEC-B182-8F9207F0FE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syntactic_relati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43200" y="1219200"/>
            <a:ext cx="3606800" cy="293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089" y="4191000"/>
            <a:ext cx="823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fact that certain relations exist between the elements of the source (</a:t>
            </a:r>
            <a:r>
              <a:rPr lang="en-US" dirty="0" err="1" smtClean="0"/>
              <a:t>meta)models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and their counterparts in the target (</a:t>
            </a:r>
            <a:r>
              <a:rPr lang="en-US" dirty="0" err="1" smtClean="0"/>
              <a:t>meta)models</a:t>
            </a:r>
            <a:r>
              <a:rPr lang="en-US" dirty="0" smtClean="0"/>
              <a:t> implies a correct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16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51086" y="1334208"/>
            <a:ext cx="3200847" cy="301032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10840"/>
            <a:ext cx="91440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Model </a:t>
            </a:r>
            <a:r>
              <a:rPr lang="fr-FR" b="1" dirty="0" err="1" smtClean="0">
                <a:solidFill>
                  <a:srgbClr val="0070C0"/>
                </a:solidFill>
              </a:rPr>
              <a:t>Semantics</a:t>
            </a:r>
            <a:r>
              <a:rPr lang="fr-FR" b="1" dirty="0" smtClean="0">
                <a:solidFill>
                  <a:srgbClr val="0070C0"/>
                </a:solidFill>
              </a:rPr>
              <a:t> Relations</a:t>
            </a:r>
            <a:endParaRPr lang="fr-LU" sz="2800" dirty="0" smtClean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9907" y="5445224"/>
            <a:ext cx="86593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>
              <a:tabLst>
                <a:tab pos="263525" algn="l"/>
              </a:tabLst>
            </a:pPr>
            <a:r>
              <a:rPr lang="en-GB" sz="1100" dirty="0" smtClean="0"/>
              <a:t>[1]	</a:t>
            </a:r>
            <a:r>
              <a:rPr lang="en-US" sz="1100" dirty="0" smtClean="0"/>
              <a:t>A. </a:t>
            </a:r>
            <a:r>
              <a:rPr lang="en-US" sz="1100" cap="small" dirty="0" smtClean="0"/>
              <a:t>Narayanan </a:t>
            </a:r>
            <a:r>
              <a:rPr lang="en-US" sz="1100" dirty="0" smtClean="0"/>
              <a:t>and G. </a:t>
            </a:r>
            <a:r>
              <a:rPr lang="en-US" sz="1100" cap="small" dirty="0" err="1" smtClean="0"/>
              <a:t>Karsai</a:t>
            </a:r>
            <a:r>
              <a:rPr lang="en-US" sz="1100" dirty="0" smtClean="0"/>
              <a:t>, “Towards Verifying Model Transformations,” ENTCS, vol. 211, pp. 191–200, April 2008.</a:t>
            </a:r>
          </a:p>
          <a:p>
            <a:pPr marL="630238" indent="-630238">
              <a:tabLst>
                <a:tab pos="263525" algn="l"/>
              </a:tabLst>
            </a:pPr>
            <a:r>
              <a:rPr lang="en-GB" sz="1100" dirty="0" smtClean="0"/>
              <a:t>[2]	</a:t>
            </a:r>
            <a:r>
              <a:rPr lang="en-US" sz="1100" dirty="0" smtClean="0"/>
              <a:t>D. </a:t>
            </a:r>
            <a:r>
              <a:rPr lang="en-US" sz="1100" cap="small" dirty="0" smtClean="0"/>
              <a:t>Varro </a:t>
            </a:r>
            <a:r>
              <a:rPr lang="en-US" sz="1100" dirty="0" err="1" smtClean="0"/>
              <a:t>́</a:t>
            </a:r>
            <a:r>
              <a:rPr lang="en-US" sz="1100" dirty="0" smtClean="0"/>
              <a:t> and A. </a:t>
            </a:r>
            <a:r>
              <a:rPr lang="en-US" sz="1100" cap="small" dirty="0" err="1" smtClean="0"/>
              <a:t>Pataricza</a:t>
            </a:r>
            <a:r>
              <a:rPr lang="en-US" sz="1100" dirty="0" smtClean="0"/>
              <a:t>, “Automated Formal Verification of Model Transformations,” in CSDUML, 2003, pp. 63–78.</a:t>
            </a:r>
          </a:p>
          <a:p>
            <a:pPr marL="630238" indent="-630238">
              <a:tabLst>
                <a:tab pos="263525" algn="l"/>
              </a:tabLst>
            </a:pPr>
            <a:r>
              <a:rPr lang="fr-FR" sz="1100" dirty="0" smtClean="0"/>
              <a:t>[3]	</a:t>
            </a:r>
            <a:r>
              <a:rPr lang="en-US" sz="1100" dirty="0" err="1" smtClean="0"/>
              <a:t>B.</a:t>
            </a:r>
            <a:r>
              <a:rPr lang="en-US" sz="1100" cap="small" dirty="0" err="1" smtClean="0"/>
              <a:t>Becker</a:t>
            </a:r>
            <a:r>
              <a:rPr lang="en-US" sz="1100" dirty="0" smtClean="0"/>
              <a:t>, </a:t>
            </a:r>
            <a:r>
              <a:rPr lang="en-US" sz="1100" dirty="0" err="1" smtClean="0"/>
              <a:t>D.</a:t>
            </a:r>
            <a:r>
              <a:rPr lang="en-US" sz="1100" cap="small" dirty="0" err="1" smtClean="0"/>
              <a:t>Beyer</a:t>
            </a:r>
            <a:r>
              <a:rPr lang="en-US" sz="1100" dirty="0" smtClean="0"/>
              <a:t>, </a:t>
            </a:r>
            <a:r>
              <a:rPr lang="en-US" sz="1100" dirty="0" err="1" smtClean="0"/>
              <a:t>H.</a:t>
            </a:r>
            <a:r>
              <a:rPr lang="en-US" sz="1100" cap="small" dirty="0" err="1" smtClean="0"/>
              <a:t>Giese</a:t>
            </a:r>
            <a:r>
              <a:rPr lang="en-US" sz="1100" dirty="0" smtClean="0"/>
              <a:t>, </a:t>
            </a:r>
            <a:r>
              <a:rPr lang="en-US" sz="1100" dirty="0" err="1" smtClean="0"/>
              <a:t>F.</a:t>
            </a:r>
            <a:r>
              <a:rPr lang="en-US" sz="1100" cap="small" dirty="0" err="1" smtClean="0"/>
              <a:t>Klein</a:t>
            </a:r>
            <a:r>
              <a:rPr lang="en-US" sz="1100" cap="small" dirty="0" smtClean="0"/>
              <a:t> </a:t>
            </a:r>
            <a:r>
              <a:rPr lang="en-US" sz="1100" dirty="0" smtClean="0"/>
              <a:t>and </a:t>
            </a:r>
            <a:r>
              <a:rPr lang="en-US" sz="1100" dirty="0" err="1" smtClean="0"/>
              <a:t>D.</a:t>
            </a:r>
            <a:r>
              <a:rPr lang="en-US" sz="1100" cap="small" dirty="0" err="1" smtClean="0"/>
              <a:t>Schilling</a:t>
            </a:r>
            <a:r>
              <a:rPr lang="en-US" sz="1100" dirty="0" smtClean="0"/>
              <a:t>, “Symbolic Invariant Verification For Systems With Dynamic Structural Adaptation,” in ICSE, 2006.</a:t>
            </a:r>
          </a:p>
          <a:p>
            <a:pPr marL="630238" indent="-630238">
              <a:tabLst>
                <a:tab pos="263525" algn="l"/>
              </a:tabLst>
            </a:pPr>
            <a:r>
              <a:rPr lang="en-US" sz="1100" dirty="0" smtClean="0"/>
              <a:t>[4]	</a:t>
            </a:r>
            <a:r>
              <a:rPr lang="en-US" sz="1100" cap="small" dirty="0" err="1" smtClean="0"/>
              <a:t>J.Padberg</a:t>
            </a:r>
            <a:r>
              <a:rPr lang="en-US" sz="1100" dirty="0" err="1" smtClean="0"/>
              <a:t>,M.</a:t>
            </a:r>
            <a:r>
              <a:rPr lang="en-US" sz="1100" cap="small" dirty="0" err="1" smtClean="0"/>
              <a:t>Gajewsky</a:t>
            </a:r>
            <a:r>
              <a:rPr lang="en-US" sz="1100" dirty="0" smtClean="0"/>
              <a:t> andC.</a:t>
            </a:r>
            <a:r>
              <a:rPr lang="en-US" sz="1100" cap="small" dirty="0" err="1" smtClean="0"/>
              <a:t>Ermel</a:t>
            </a:r>
            <a:r>
              <a:rPr lang="en-US" sz="1100" cap="small" dirty="0" smtClean="0"/>
              <a:t>,</a:t>
            </a:r>
            <a:r>
              <a:rPr lang="en-US" sz="1100" dirty="0" smtClean="0"/>
              <a:t>“Refinement versus Verification: Compatibility of Net Invariants and Stepwise Development of High-Level Petri Nets,” </a:t>
            </a:r>
            <a:r>
              <a:rPr lang="en-US" sz="1100" dirty="0" err="1" smtClean="0"/>
              <a:t>Technische</a:t>
            </a:r>
            <a:r>
              <a:rPr lang="en-US" sz="1100" dirty="0" smtClean="0"/>
              <a:t> </a:t>
            </a:r>
            <a:r>
              <a:rPr lang="en-US" sz="1100" dirty="0" err="1" smtClean="0"/>
              <a:t>Universita</a:t>
            </a:r>
            <a:r>
              <a:rPr lang="en-US" sz="1100" dirty="0" smtClean="0"/>
              <a:t> ̈t Berlin, Tech. Rep., 1997.</a:t>
            </a:r>
          </a:p>
          <a:p>
            <a:pPr marL="630238" indent="-630238">
              <a:tabLst>
                <a:tab pos="263525" algn="l"/>
              </a:tabLst>
            </a:pPr>
            <a:r>
              <a:rPr lang="en-US" sz="1100" dirty="0" smtClean="0"/>
              <a:t>[5]	T.</a:t>
            </a:r>
            <a:r>
              <a:rPr lang="en-US" sz="1100" cap="small" dirty="0" smtClean="0"/>
              <a:t>Massoni</a:t>
            </a:r>
            <a:r>
              <a:rPr lang="en-US" sz="1100" dirty="0" smtClean="0"/>
              <a:t>,R.</a:t>
            </a:r>
            <a:r>
              <a:rPr lang="en-US" sz="1100" cap="small" dirty="0" smtClean="0"/>
              <a:t>Gheyi</a:t>
            </a:r>
            <a:r>
              <a:rPr lang="en-US" sz="1100" dirty="0" smtClean="0"/>
              <a:t>,andP.</a:t>
            </a:r>
            <a:r>
              <a:rPr lang="en-US" sz="1100" cap="small" dirty="0" err="1" smtClean="0"/>
              <a:t>Borba</a:t>
            </a:r>
            <a:r>
              <a:rPr lang="en-US" sz="1100" dirty="0" smtClean="0"/>
              <a:t>,“Formal Refactoring for </a:t>
            </a:r>
            <a:r>
              <a:rPr lang="en-US" sz="1100" dirty="0" err="1" smtClean="0"/>
              <a:t>UMLClass</a:t>
            </a:r>
            <a:r>
              <a:rPr lang="en-US" sz="1100" dirty="0" smtClean="0"/>
              <a:t> Diagrams,” in BSSE, 2005, pp. 152–167.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7C3-253B-4BEC-B182-8F9207F0FE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emantic_relati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820" y="1340768"/>
            <a:ext cx="5905500" cy="2997200"/>
          </a:xfrm>
          <a:prstGeom prst="rect">
            <a:avLst/>
          </a:prstGeom>
        </p:spPr>
      </p:pic>
      <p:pic>
        <p:nvPicPr>
          <p:cNvPr id="6" name="Picture 5" descr="semantic_relations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46820" y="1340768"/>
            <a:ext cx="5905500" cy="299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4137" y="4581128"/>
            <a:ext cx="708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certain relations can be established between the semantic domains</a:t>
            </a:r>
          </a:p>
          <a:p>
            <a:pPr algn="ctr"/>
            <a:r>
              <a:rPr lang="en-US" dirty="0" smtClean="0"/>
              <a:t>of the source and target (</a:t>
            </a:r>
            <a:r>
              <a:rPr lang="en-US" dirty="0" err="1" smtClean="0"/>
              <a:t>meta)models</a:t>
            </a:r>
            <a:r>
              <a:rPr lang="en-US" dirty="0" smtClean="0"/>
              <a:t>, then the transformation is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16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4466" y="1898440"/>
            <a:ext cx="3200847" cy="301032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10840"/>
            <a:ext cx="91440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Model </a:t>
            </a:r>
            <a:r>
              <a:rPr lang="fr-FR" b="1" dirty="0" err="1" smtClean="0">
                <a:solidFill>
                  <a:srgbClr val="0070C0"/>
                </a:solidFill>
              </a:rPr>
              <a:t>Semantics</a:t>
            </a:r>
            <a:r>
              <a:rPr lang="fr-FR" b="1" dirty="0" smtClean="0">
                <a:solidFill>
                  <a:srgbClr val="0070C0"/>
                </a:solidFill>
              </a:rPr>
              <a:t> Relations</a:t>
            </a:r>
            <a:endParaRPr lang="fr-LU" sz="2800" dirty="0" smtClean="0">
              <a:solidFill>
                <a:srgbClr val="0070C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B7C3-253B-4BEC-B182-8F9207F0FE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semantic_relati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1905000"/>
            <a:ext cx="5905500" cy="2997200"/>
          </a:xfrm>
          <a:prstGeom prst="rect">
            <a:avLst/>
          </a:prstGeom>
        </p:spPr>
      </p:pic>
      <p:pic>
        <p:nvPicPr>
          <p:cNvPr id="6" name="Picture 5" descr="semantic_relations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600200" y="1905000"/>
            <a:ext cx="5905500" cy="299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105400"/>
            <a:ext cx="708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certain relations can be established between the semantic domains</a:t>
            </a:r>
          </a:p>
          <a:p>
            <a:pPr algn="ctr"/>
            <a:r>
              <a:rPr lang="en-US" dirty="0" smtClean="0"/>
              <a:t>of the source and target (</a:t>
            </a:r>
            <a:r>
              <a:rPr lang="en-US" dirty="0" err="1" smtClean="0"/>
              <a:t>meta)models</a:t>
            </a:r>
            <a:r>
              <a:rPr lang="en-US" dirty="0" smtClean="0"/>
              <a:t>, then the transformation is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16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Model </a:t>
            </a:r>
            <a:r>
              <a:rPr lang="fr-FR" b="1" dirty="0" err="1" smtClean="0">
                <a:solidFill>
                  <a:srgbClr val="0070C0"/>
                </a:solidFill>
              </a:rPr>
              <a:t>Semantics</a:t>
            </a:r>
            <a:r>
              <a:rPr lang="fr-FR" b="1" dirty="0" smtClean="0">
                <a:solidFill>
                  <a:srgbClr val="0070C0"/>
                </a:solidFill>
              </a:rPr>
              <a:t>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133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Bisimulation</a:t>
            </a:r>
            <a:r>
              <a:rPr lang="en-US" sz="2800" dirty="0" smtClean="0"/>
              <a:t> / simulation [1]</a:t>
            </a:r>
          </a:p>
          <a:p>
            <a:r>
              <a:rPr lang="en-US" sz="2800" dirty="0" smtClean="0"/>
              <a:t>Preservation of temporal logic formulas [2]</a:t>
            </a:r>
            <a:endParaRPr lang="en-US" sz="1946" dirty="0" smtClean="0"/>
          </a:p>
          <a:p>
            <a:r>
              <a:rPr lang="en-US" sz="2800" dirty="0" smtClean="0"/>
              <a:t>(in particular) preservation of safety properties [3,4]</a:t>
            </a:r>
            <a:endParaRPr lang="en-US" sz="1946" dirty="0" smtClean="0"/>
          </a:p>
          <a:p>
            <a:r>
              <a:rPr lang="en-US" sz="2800" dirty="0" smtClean="0"/>
              <a:t>Preservation of structural semantics [5]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oneTexte 7"/>
          <p:cNvSpPr txBox="1"/>
          <p:nvPr/>
        </p:nvSpPr>
        <p:spPr>
          <a:xfrm>
            <a:off x="228600" y="4953000"/>
            <a:ext cx="86593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>
              <a:tabLst>
                <a:tab pos="263525" algn="l"/>
              </a:tabLst>
            </a:pPr>
            <a:r>
              <a:rPr lang="en-GB" sz="1100" dirty="0" smtClean="0"/>
              <a:t>[1]	</a:t>
            </a:r>
            <a:r>
              <a:rPr lang="en-US" sz="1100" dirty="0" smtClean="0"/>
              <a:t>A. </a:t>
            </a:r>
            <a:r>
              <a:rPr lang="en-US" sz="1100" cap="small" dirty="0" smtClean="0"/>
              <a:t>Narayanan </a:t>
            </a:r>
            <a:r>
              <a:rPr lang="en-US" sz="1100" dirty="0" smtClean="0"/>
              <a:t>and G. </a:t>
            </a:r>
            <a:r>
              <a:rPr lang="en-US" sz="1100" cap="small" dirty="0" err="1" smtClean="0"/>
              <a:t>Karsai</a:t>
            </a:r>
            <a:r>
              <a:rPr lang="en-US" sz="1100" dirty="0" smtClean="0"/>
              <a:t>, “Towards Verifying Model Transformations,” ENTCS, vol. 211, pp. 191–200, April 2008.</a:t>
            </a:r>
          </a:p>
          <a:p>
            <a:pPr marL="630238" indent="-630238">
              <a:tabLst>
                <a:tab pos="263525" algn="l"/>
              </a:tabLst>
            </a:pPr>
            <a:r>
              <a:rPr lang="en-GB" sz="1100" dirty="0" smtClean="0"/>
              <a:t>[2]	</a:t>
            </a:r>
            <a:r>
              <a:rPr lang="en-US" sz="1100" dirty="0" smtClean="0"/>
              <a:t>D. </a:t>
            </a:r>
            <a:r>
              <a:rPr lang="en-US" sz="1100" cap="small" dirty="0" smtClean="0"/>
              <a:t>Varro </a:t>
            </a:r>
            <a:r>
              <a:rPr lang="en-US" sz="1100" dirty="0" err="1" smtClean="0"/>
              <a:t>́</a:t>
            </a:r>
            <a:r>
              <a:rPr lang="en-US" sz="1100" dirty="0" smtClean="0"/>
              <a:t> and A. </a:t>
            </a:r>
            <a:r>
              <a:rPr lang="en-US" sz="1100" cap="small" dirty="0" err="1" smtClean="0"/>
              <a:t>Pataricza</a:t>
            </a:r>
            <a:r>
              <a:rPr lang="en-US" sz="1100" dirty="0" smtClean="0"/>
              <a:t>, “Automated Formal Verification of Model Transformations,” in CSDUML, 2003, pp. 63–78.</a:t>
            </a:r>
          </a:p>
          <a:p>
            <a:pPr marL="630238" indent="-630238">
              <a:tabLst>
                <a:tab pos="263525" algn="l"/>
              </a:tabLst>
            </a:pPr>
            <a:r>
              <a:rPr lang="fr-FR" sz="1100" dirty="0" smtClean="0"/>
              <a:t>[3]	</a:t>
            </a:r>
            <a:r>
              <a:rPr lang="en-US" sz="1100" dirty="0" err="1" smtClean="0"/>
              <a:t>B.</a:t>
            </a:r>
            <a:r>
              <a:rPr lang="en-US" sz="1100" cap="small" dirty="0" err="1" smtClean="0"/>
              <a:t>Becker</a:t>
            </a:r>
            <a:r>
              <a:rPr lang="en-US" sz="1100" dirty="0" smtClean="0"/>
              <a:t>, </a:t>
            </a:r>
            <a:r>
              <a:rPr lang="en-US" sz="1100" dirty="0" err="1" smtClean="0"/>
              <a:t>D.</a:t>
            </a:r>
            <a:r>
              <a:rPr lang="en-US" sz="1100" cap="small" dirty="0" err="1" smtClean="0"/>
              <a:t>Beyer</a:t>
            </a:r>
            <a:r>
              <a:rPr lang="en-US" sz="1100" dirty="0" smtClean="0"/>
              <a:t>, </a:t>
            </a:r>
            <a:r>
              <a:rPr lang="en-US" sz="1100" dirty="0" err="1" smtClean="0"/>
              <a:t>H.</a:t>
            </a:r>
            <a:r>
              <a:rPr lang="en-US" sz="1100" cap="small" dirty="0" err="1" smtClean="0"/>
              <a:t>Giese</a:t>
            </a:r>
            <a:r>
              <a:rPr lang="en-US" sz="1100" dirty="0" smtClean="0"/>
              <a:t>, </a:t>
            </a:r>
            <a:r>
              <a:rPr lang="en-US" sz="1100" dirty="0" err="1" smtClean="0"/>
              <a:t>F.</a:t>
            </a:r>
            <a:r>
              <a:rPr lang="en-US" sz="1100" cap="small" dirty="0" err="1" smtClean="0"/>
              <a:t>Klein</a:t>
            </a:r>
            <a:r>
              <a:rPr lang="en-US" sz="1100" cap="small" dirty="0" smtClean="0"/>
              <a:t> </a:t>
            </a:r>
            <a:r>
              <a:rPr lang="en-US" sz="1100" dirty="0" smtClean="0"/>
              <a:t>and </a:t>
            </a:r>
            <a:r>
              <a:rPr lang="en-US" sz="1100" dirty="0" err="1" smtClean="0"/>
              <a:t>D.</a:t>
            </a:r>
            <a:r>
              <a:rPr lang="en-US" sz="1100" cap="small" dirty="0" err="1" smtClean="0"/>
              <a:t>Schilling</a:t>
            </a:r>
            <a:r>
              <a:rPr lang="en-US" sz="1100" dirty="0" smtClean="0"/>
              <a:t>, “Symbolic Invariant Verification For Systems With Dynamic Structural Adaptation,” in ICSE, 2006.</a:t>
            </a:r>
          </a:p>
          <a:p>
            <a:pPr marL="630238" indent="-630238">
              <a:tabLst>
                <a:tab pos="263525" algn="l"/>
              </a:tabLst>
            </a:pPr>
            <a:r>
              <a:rPr lang="en-US" sz="1100" dirty="0" smtClean="0"/>
              <a:t>[4]	</a:t>
            </a:r>
            <a:r>
              <a:rPr lang="en-US" sz="1100" cap="small" dirty="0" err="1" smtClean="0"/>
              <a:t>J.Padberg</a:t>
            </a:r>
            <a:r>
              <a:rPr lang="en-US" sz="1100" dirty="0" err="1" smtClean="0"/>
              <a:t>,M.</a:t>
            </a:r>
            <a:r>
              <a:rPr lang="en-US" sz="1100" cap="small" dirty="0" err="1" smtClean="0"/>
              <a:t>Gajewsky</a:t>
            </a:r>
            <a:r>
              <a:rPr lang="en-US" sz="1100" dirty="0" smtClean="0"/>
              <a:t> andC.</a:t>
            </a:r>
            <a:r>
              <a:rPr lang="en-US" sz="1100" cap="small" dirty="0" err="1" smtClean="0"/>
              <a:t>Ermel</a:t>
            </a:r>
            <a:r>
              <a:rPr lang="en-US" sz="1100" cap="small" dirty="0" smtClean="0"/>
              <a:t>,</a:t>
            </a:r>
            <a:r>
              <a:rPr lang="en-US" sz="1100" dirty="0" smtClean="0"/>
              <a:t>“Refinement versus Verification: Compatibility of Net Invariants and Stepwise Development of High-Level Petri Nets,” </a:t>
            </a:r>
            <a:r>
              <a:rPr lang="en-US" sz="1100" dirty="0" err="1" smtClean="0"/>
              <a:t>Technische</a:t>
            </a:r>
            <a:r>
              <a:rPr lang="en-US" sz="1100" dirty="0" smtClean="0"/>
              <a:t> </a:t>
            </a:r>
            <a:r>
              <a:rPr lang="en-US" sz="1100" dirty="0" err="1" smtClean="0"/>
              <a:t>Universita</a:t>
            </a:r>
            <a:r>
              <a:rPr lang="en-US" sz="1100" dirty="0" smtClean="0"/>
              <a:t> ̈t Berlin, Tech. Rep., 1997.</a:t>
            </a:r>
          </a:p>
          <a:p>
            <a:pPr marL="630238" indent="-630238">
              <a:tabLst>
                <a:tab pos="263525" algn="l"/>
              </a:tabLst>
            </a:pPr>
            <a:r>
              <a:rPr lang="en-US" sz="1100" dirty="0" smtClean="0"/>
              <a:t>[5]	T.</a:t>
            </a:r>
            <a:r>
              <a:rPr lang="en-US" sz="1100" cap="small" dirty="0" smtClean="0"/>
              <a:t>Massoni</a:t>
            </a:r>
            <a:r>
              <a:rPr lang="en-US" sz="1100" dirty="0" smtClean="0"/>
              <a:t>,R.</a:t>
            </a:r>
            <a:r>
              <a:rPr lang="en-US" sz="1100" cap="small" dirty="0" smtClean="0"/>
              <a:t>Gheyi</a:t>
            </a:r>
            <a:r>
              <a:rPr lang="en-US" sz="1100" dirty="0" smtClean="0"/>
              <a:t>,andP.</a:t>
            </a:r>
            <a:r>
              <a:rPr lang="en-US" sz="1100" cap="small" dirty="0" err="1" smtClean="0"/>
              <a:t>Borba</a:t>
            </a:r>
            <a:r>
              <a:rPr lang="en-US" sz="1100" dirty="0" smtClean="0"/>
              <a:t>,“Formal Refactoring for </a:t>
            </a:r>
            <a:r>
              <a:rPr lang="en-US" sz="1100" dirty="0" err="1" smtClean="0"/>
              <a:t>UMLClass</a:t>
            </a:r>
            <a:r>
              <a:rPr lang="en-US" sz="1100" dirty="0" smtClean="0"/>
              <a:t> Diagrams,” in BSSE, 2005, pp. 152–167.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Better understanding of the nature of the verification of Model Transformations according to the three dimensions (and their relations):</a:t>
            </a:r>
          </a:p>
          <a:p>
            <a:pPr lvl="1"/>
            <a:r>
              <a:rPr lang="en-US" dirty="0" smtClean="0"/>
              <a:t>Transformations</a:t>
            </a:r>
          </a:p>
          <a:p>
            <a:pPr lvl="1"/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Proof techniques</a:t>
            </a:r>
          </a:p>
          <a:p>
            <a:r>
              <a:rPr lang="en-US" dirty="0" smtClean="0"/>
              <a:t>Conceive a better (larger) experimental approach to its study</a:t>
            </a:r>
          </a:p>
          <a:p>
            <a:r>
              <a:rPr lang="en-US" dirty="0" smtClean="0"/>
              <a:t>Study some particular techniques for doing so (c.f. Joachim)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 </a:t>
            </a:r>
            <a:r>
              <a:rPr lang="en-US" dirty="0" err="1" smtClean="0"/>
              <a:t>Lúcio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u="sng" dirty="0" smtClean="0"/>
              <a:t>Undergrad, Software Engineering ( - 2000)</a:t>
            </a:r>
          </a:p>
          <a:p>
            <a:pPr>
              <a:buNone/>
            </a:pPr>
            <a:r>
              <a:rPr lang="en-US" sz="2600" dirty="0" smtClean="0"/>
              <a:t>	(</a:t>
            </a:r>
            <a:r>
              <a:rPr lang="en-US" sz="2600" dirty="0" err="1" smtClean="0"/>
              <a:t>Instituto</a:t>
            </a:r>
            <a:r>
              <a:rPr lang="en-US" sz="2600" dirty="0" smtClean="0"/>
              <a:t> Superior </a:t>
            </a:r>
            <a:r>
              <a:rPr lang="en-US" sz="2600" dirty="0" err="1" smtClean="0"/>
              <a:t>Técnico</a:t>
            </a:r>
            <a:r>
              <a:rPr lang="en-US" sz="2600" dirty="0" smtClean="0"/>
              <a:t>, Portugal)</a:t>
            </a:r>
          </a:p>
          <a:p>
            <a:r>
              <a:rPr lang="en-US" sz="2600" u="sng" dirty="0" smtClean="0"/>
              <a:t>Software Engineer, </a:t>
            </a:r>
            <a:r>
              <a:rPr lang="en-US" sz="2600" u="sng" dirty="0" err="1" smtClean="0"/>
              <a:t>MSc</a:t>
            </a:r>
            <a:r>
              <a:rPr lang="en-US" sz="2600" u="sng" dirty="0" smtClean="0"/>
              <a:t>. Student (2000 - 2003)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(CERN, Switzerland and Sunderland University, England)</a:t>
            </a:r>
          </a:p>
          <a:p>
            <a:pPr lvl="1"/>
            <a:r>
              <a:rPr lang="en-US" sz="2200" dirty="0" smtClean="0"/>
              <a:t>Software Engineering / Databases</a:t>
            </a:r>
            <a:endParaRPr lang="en-US" sz="2200" dirty="0" smtClean="0"/>
          </a:p>
          <a:p>
            <a:r>
              <a:rPr lang="en-US" sz="2600" u="sng" dirty="0" smtClean="0"/>
              <a:t>PhD. student (2003 - 2009) </a:t>
            </a:r>
          </a:p>
          <a:p>
            <a:pPr>
              <a:buNone/>
            </a:pPr>
            <a:r>
              <a:rPr lang="en-US" sz="2600" dirty="0" smtClean="0"/>
              <a:t>	(SMV, U. Geneva, Switzerland)</a:t>
            </a:r>
          </a:p>
          <a:p>
            <a:pPr lvl="1"/>
            <a:r>
              <a:rPr lang="en-US" sz="2200" dirty="0" smtClean="0"/>
              <a:t>Model Based Testing</a:t>
            </a:r>
          </a:p>
          <a:p>
            <a:pPr lvl="1"/>
            <a:r>
              <a:rPr lang="en-US" sz="2200" dirty="0" smtClean="0"/>
              <a:t>Language Syntax and Semantics</a:t>
            </a:r>
          </a:p>
          <a:p>
            <a:pPr lvl="1"/>
            <a:r>
              <a:rPr lang="en-US" sz="2200" dirty="0" smtClean="0"/>
              <a:t>Formal modeling</a:t>
            </a:r>
          </a:p>
          <a:p>
            <a:pPr lvl="1"/>
            <a:r>
              <a:rPr lang="en-US" sz="2200" dirty="0" smtClean="0"/>
              <a:t>Concurrency (Algebraic Petri Nets)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 </a:t>
            </a:r>
            <a:r>
              <a:rPr lang="en-US" dirty="0" err="1" smtClean="0"/>
              <a:t>Lúcio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u="sng" dirty="0" smtClean="0"/>
              <a:t>Post</a:t>
            </a:r>
            <a:r>
              <a:rPr lang="en-US" sz="2600" u="sng" dirty="0" smtClean="0"/>
              <a:t>-</a:t>
            </a:r>
            <a:r>
              <a:rPr lang="en-US" sz="2600" u="sng" dirty="0" smtClean="0"/>
              <a:t>Doc</a:t>
            </a:r>
            <a:r>
              <a:rPr lang="en-US" sz="2600" u="sng" dirty="0" smtClean="0"/>
              <a:t> (2009-2010)</a:t>
            </a:r>
            <a:endParaRPr lang="en-US" sz="2600" u="sng" dirty="0" smtClean="0"/>
          </a:p>
          <a:p>
            <a:pPr>
              <a:buNone/>
            </a:pPr>
            <a:r>
              <a:rPr lang="en-US" sz="2600" dirty="0" smtClean="0"/>
              <a:t>	(SOLAR, U. Nova de </a:t>
            </a:r>
            <a:r>
              <a:rPr lang="en-US" sz="2600" dirty="0" err="1" smtClean="0"/>
              <a:t>Lisboa</a:t>
            </a:r>
            <a:r>
              <a:rPr lang="en-US" sz="2600" dirty="0" smtClean="0"/>
              <a:t>, Portugal</a:t>
            </a:r>
            <a:r>
              <a:rPr lang="en-US" sz="2600" dirty="0" smtClean="0"/>
              <a:t>) </a:t>
            </a:r>
          </a:p>
          <a:p>
            <a:pPr lvl="1"/>
            <a:r>
              <a:rPr lang="en-US" sz="2200" dirty="0" smtClean="0"/>
              <a:t>Model Transformation Languages (</a:t>
            </a:r>
            <a:r>
              <a:rPr lang="en-US" sz="2200" dirty="0" err="1" smtClean="0"/>
              <a:t>DSLTrans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Model Transformation Verification</a:t>
            </a:r>
          </a:p>
          <a:p>
            <a:pPr lvl="1"/>
            <a:r>
              <a:rPr lang="en-US" sz="2400" dirty="0" smtClean="0"/>
              <a:t>DSL and MDD fundaments</a:t>
            </a:r>
          </a:p>
          <a:p>
            <a:pPr lvl="2"/>
            <a:r>
              <a:rPr lang="en-US" sz="2000" dirty="0" smtClean="0"/>
              <a:t>Precise definition of a DSL</a:t>
            </a:r>
          </a:p>
          <a:p>
            <a:pPr lvl="2"/>
            <a:r>
              <a:rPr lang="en-US" sz="2000" dirty="0" smtClean="0"/>
              <a:t>Precise definition of the MDD process</a:t>
            </a:r>
            <a:endParaRPr lang="en-US" sz="1600" dirty="0" smtClean="0"/>
          </a:p>
          <a:p>
            <a:r>
              <a:rPr lang="en-US" sz="2600" u="sng" dirty="0" smtClean="0"/>
              <a:t>Post-</a:t>
            </a:r>
            <a:r>
              <a:rPr lang="en-US" sz="2600" u="sng" dirty="0" smtClean="0"/>
              <a:t>Doc</a:t>
            </a:r>
            <a:r>
              <a:rPr lang="en-US" sz="2600" dirty="0" smtClean="0"/>
              <a:t> (2010-2011)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(LASSY, U. Luxembourg, Luxembourg</a:t>
            </a:r>
            <a:r>
              <a:rPr lang="en-US" sz="2600" dirty="0" smtClean="0"/>
              <a:t>)</a:t>
            </a:r>
          </a:p>
          <a:p>
            <a:pPr lvl="1"/>
            <a:r>
              <a:rPr lang="en-US" sz="2200" dirty="0" smtClean="0"/>
              <a:t>Resilience in software / software evolution (AHL based)</a:t>
            </a:r>
          </a:p>
          <a:p>
            <a:pPr lvl="1"/>
            <a:r>
              <a:rPr lang="en-US" sz="2200" dirty="0" smtClean="0"/>
              <a:t>Verification of Model Transformations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 </a:t>
            </a:r>
            <a:r>
              <a:rPr lang="en-US" dirty="0" err="1" smtClean="0"/>
              <a:t>Lúcio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u="sng" dirty="0" smtClean="0"/>
              <a:t>Post</a:t>
            </a:r>
            <a:r>
              <a:rPr lang="en-US" sz="2600" u="sng" dirty="0" smtClean="0"/>
              <a:t>-</a:t>
            </a:r>
            <a:r>
              <a:rPr lang="en-US" sz="2600" u="sng" dirty="0" smtClean="0"/>
              <a:t>Doc</a:t>
            </a:r>
            <a:r>
              <a:rPr lang="en-US" sz="2600" u="sng" dirty="0" smtClean="0"/>
              <a:t> (2011-2012)</a:t>
            </a:r>
            <a:endParaRPr lang="en-US" sz="2600" u="sng" dirty="0" smtClean="0"/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smtClean="0"/>
              <a:t>(McGill University, Canada) </a:t>
            </a:r>
          </a:p>
          <a:p>
            <a:pPr lvl="1"/>
            <a:r>
              <a:rPr lang="en-US" sz="2200" dirty="0" smtClean="0"/>
              <a:t>Model Transformation Verification for the automotive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(Formal) Modeling</a:t>
            </a:r>
          </a:p>
          <a:p>
            <a:r>
              <a:rPr lang="en-US" dirty="0" smtClean="0"/>
              <a:t>Verification</a:t>
            </a:r>
          </a:p>
          <a:p>
            <a:r>
              <a:rPr lang="en-US" dirty="0" smtClean="0"/>
              <a:t>Syntax and semantics of computing languages</a:t>
            </a:r>
          </a:p>
          <a:p>
            <a:r>
              <a:rPr lang="en-US" dirty="0" smtClean="0"/>
              <a:t>DSL and MDD fundaments</a:t>
            </a:r>
          </a:p>
          <a:p>
            <a:pPr lvl="1"/>
            <a:r>
              <a:rPr lang="en-US" dirty="0" smtClean="0"/>
              <a:t>Precise definition of a DSL</a:t>
            </a:r>
          </a:p>
          <a:p>
            <a:pPr lvl="1"/>
            <a:r>
              <a:rPr lang="en-US" dirty="0" smtClean="0"/>
              <a:t>Precise definition of the MDD process</a:t>
            </a:r>
          </a:p>
          <a:p>
            <a:r>
              <a:rPr lang="en-US" dirty="0" smtClean="0"/>
              <a:t>Globally intersection between software engineering and formal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NECSIS Project</a:t>
            </a:r>
            <a:endParaRPr lang="en-US" dirty="0"/>
          </a:p>
        </p:txBody>
      </p:sp>
      <p:pic>
        <p:nvPicPr>
          <p:cNvPr id="4" name="Picture 3" descr="NECSIS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129" y="1576530"/>
            <a:ext cx="3308632" cy="1150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754" y="2989190"/>
            <a:ext cx="6910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i="1" dirty="0" smtClean="0"/>
              <a:t>NECSIS is focused on the advancement of a software methodology, </a:t>
            </a:r>
          </a:p>
          <a:p>
            <a:pPr algn="ctr"/>
            <a:r>
              <a:rPr lang="en-US" i="1" dirty="0" smtClean="0"/>
              <a:t>called Model-Driven Engineering (MDE), that can yield dramatic </a:t>
            </a:r>
          </a:p>
          <a:p>
            <a:pPr algn="ctr"/>
            <a:r>
              <a:rPr lang="en-US" i="1" dirty="0"/>
              <a:t>i</a:t>
            </a:r>
            <a:r>
              <a:rPr lang="en-US" i="1" dirty="0" smtClean="0"/>
              <a:t>mprovements in software-developer productivity and product quality.</a:t>
            </a:r>
            <a:r>
              <a:rPr lang="en-US" dirty="0" smtClean="0"/>
              <a:t> “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2754" y="4277057"/>
            <a:ext cx="73338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Collaboration between: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McMaster University, University of Waterloo,  University of British Columbia,</a:t>
            </a:r>
          </a:p>
          <a:p>
            <a:r>
              <a:rPr lang="en-US" dirty="0" smtClean="0"/>
              <a:t>CRIM (Centre de </a:t>
            </a: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informatique</a:t>
            </a:r>
            <a:r>
              <a:rPr lang="en-US" dirty="0" smtClean="0"/>
              <a:t> de Montréal), </a:t>
            </a:r>
            <a:r>
              <a:rPr lang="en-US" b="1" dirty="0" smtClean="0"/>
              <a:t>McGill University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Queen’s University, University of Toronto, University of Victoria  and</a:t>
            </a:r>
          </a:p>
          <a:p>
            <a:endParaRPr lang="en-US" dirty="0" smtClean="0"/>
          </a:p>
          <a:p>
            <a:r>
              <a:rPr lang="en-US" dirty="0" smtClean="0"/>
              <a:t>General Motors of Canada, IBM Canada and </a:t>
            </a:r>
            <a:r>
              <a:rPr lang="en-US" dirty="0" err="1" smtClean="0"/>
              <a:t>Malina</a:t>
            </a:r>
            <a:r>
              <a:rPr lang="en-US" dirty="0" smtClean="0"/>
              <a:t> Software.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Case Study: MDE based development of control software for Automobiles’ Power Windows</a:t>
            </a:r>
            <a:endParaRPr lang="en-US" sz="3200" dirty="0"/>
          </a:p>
        </p:txBody>
      </p:sp>
      <p:pic>
        <p:nvPicPr>
          <p:cNvPr id="4" name="Content Placeholder 3" descr="powerwindow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44078" r="-44078"/>
              <a:stretch>
                <a:fillRect/>
              </a:stretch>
            </p:blipFill>
          </mc:Choice>
          <mc:Fallback>
            <p:blipFill>
              <a:blip r:embed="rId3"/>
              <a:srcRect l="-44078" r="-44078"/>
              <a:stretch>
                <a:fillRect/>
              </a:stretch>
            </p:blipFill>
          </mc:Fallback>
        </mc:AlternateContent>
        <p:spPr>
          <a:xfrm>
            <a:off x="-836864" y="2062223"/>
            <a:ext cx="6778511" cy="3727920"/>
          </a:xfrm>
        </p:spPr>
      </p:pic>
      <p:pic>
        <p:nvPicPr>
          <p:cNvPr id="5" name="Picture 4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72441" y="1772241"/>
            <a:ext cx="3230026" cy="4269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2-04-20 at 6.09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5" y="0"/>
            <a:ext cx="88551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and Transformations</a:t>
            </a:r>
            <a:endParaRPr lang="en-US" dirty="0"/>
          </a:p>
        </p:txBody>
      </p:sp>
      <p:pic>
        <p:nvPicPr>
          <p:cNvPr id="6" name="Content Placeholder 5" descr="FTP_subactivity_BPA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23" r="-523"/>
              <a:stretch>
                <a:fillRect/>
              </a:stretch>
            </p:blipFill>
          </mc:Choice>
          <mc:Fallback>
            <p:blipFill>
              <a:blip r:embed="rId3"/>
              <a:srcRect l="-523" r="-523"/>
              <a:stretch>
                <a:fillRect/>
              </a:stretch>
            </p:blipFill>
          </mc:Fallback>
        </mc:AlternateContent>
        <p:spPr>
          <a:xfrm>
            <a:off x="1110589" y="1600200"/>
            <a:ext cx="7046234" cy="3875157"/>
          </a:xfrm>
        </p:spPr>
      </p:pic>
      <p:grpSp>
        <p:nvGrpSpPr>
          <p:cNvPr id="3" name="Group 14"/>
          <p:cNvGrpSpPr/>
          <p:nvPr/>
        </p:nvGrpSpPr>
        <p:grpSpPr>
          <a:xfrm>
            <a:off x="2093051" y="2228845"/>
            <a:ext cx="4953424" cy="4133877"/>
            <a:chOff x="2093051" y="2228845"/>
            <a:chExt cx="4953424" cy="4133877"/>
          </a:xfrm>
        </p:grpSpPr>
        <p:grpSp>
          <p:nvGrpSpPr>
            <p:cNvPr id="4" name="Group 12"/>
            <p:cNvGrpSpPr/>
            <p:nvPr/>
          </p:nvGrpSpPr>
          <p:grpSpPr>
            <a:xfrm>
              <a:off x="2093051" y="2228845"/>
              <a:ext cx="3996890" cy="2437478"/>
              <a:chOff x="2093051" y="2228845"/>
              <a:chExt cx="3996890" cy="243747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93051" y="2332216"/>
                <a:ext cx="392427" cy="392427"/>
              </a:xfrm>
              <a:prstGeom prst="ellipse">
                <a:avLst/>
              </a:prstGeom>
              <a:solidFill>
                <a:schemeClr val="accent6">
                  <a:alpha val="49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093051" y="4273896"/>
                <a:ext cx="392427" cy="392427"/>
              </a:xfrm>
              <a:prstGeom prst="ellipse">
                <a:avLst/>
              </a:prstGeom>
              <a:solidFill>
                <a:schemeClr val="accent6">
                  <a:alpha val="49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093051" y="3304745"/>
                <a:ext cx="392427" cy="392427"/>
              </a:xfrm>
              <a:prstGeom prst="ellipse">
                <a:avLst/>
              </a:prstGeom>
              <a:solidFill>
                <a:schemeClr val="accent6">
                  <a:alpha val="49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945877" y="3741290"/>
                <a:ext cx="1144064" cy="532606"/>
              </a:xfrm>
              <a:prstGeom prst="ellipse">
                <a:avLst/>
              </a:prstGeom>
              <a:solidFill>
                <a:schemeClr val="accent6">
                  <a:alpha val="49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945877" y="3038442"/>
                <a:ext cx="1144064" cy="532606"/>
              </a:xfrm>
              <a:prstGeom prst="ellipse">
                <a:avLst/>
              </a:prstGeom>
              <a:solidFill>
                <a:schemeClr val="accent6">
                  <a:alpha val="49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945877" y="2228845"/>
                <a:ext cx="1144064" cy="532606"/>
              </a:xfrm>
              <a:prstGeom prst="ellipse">
                <a:avLst/>
              </a:prstGeom>
              <a:solidFill>
                <a:schemeClr val="accent6">
                  <a:alpha val="49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3051" y="5839502"/>
              <a:ext cx="495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Are the transformations correct?</a:t>
              </a:r>
              <a:endParaRPr lang="en-US" sz="28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788" y="5031600"/>
            <a:ext cx="1510070" cy="88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1153</Words>
  <Application>Microsoft Macintosh PowerPoint</Application>
  <PresentationFormat>On-screen Show (4:3)</PresentationFormat>
  <Paragraphs>111</Paragraphs>
  <Slides>17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Levi Lúcio</vt:lpstr>
      <vt:lpstr>Levi Lúcio</vt:lpstr>
      <vt:lpstr>Levi Lúcio</vt:lpstr>
      <vt:lpstr>Main interests</vt:lpstr>
      <vt:lpstr>The NECSIS Project</vt:lpstr>
      <vt:lpstr>Case Study: MDE based development of control software for Automobiles’ Power Windows</vt:lpstr>
      <vt:lpstr>Slide 8</vt:lpstr>
      <vt:lpstr>Languages and Transformations</vt:lpstr>
      <vt:lpstr>Questions</vt:lpstr>
      <vt:lpstr>How do we carry on from here?</vt:lpstr>
      <vt:lpstr>Slide 12</vt:lpstr>
      <vt:lpstr>Slide 13</vt:lpstr>
      <vt:lpstr>Slide 14</vt:lpstr>
      <vt:lpstr>Slide 15</vt:lpstr>
      <vt:lpstr>Model Semantics Relations</vt:lpstr>
      <vt:lpstr>Success Criteria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Levi Lúcio</dc:title>
  <dc:creator>Levi Lucio</dc:creator>
  <cp:lastModifiedBy>Levi Lucio</cp:lastModifiedBy>
  <cp:revision>11</cp:revision>
  <dcterms:created xsi:type="dcterms:W3CDTF">2012-04-29T11:14:53Z</dcterms:created>
  <dcterms:modified xsi:type="dcterms:W3CDTF">2012-04-29T14:44:54Z</dcterms:modified>
</cp:coreProperties>
</file>