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2" r:id="rId1"/>
  </p:sldMasterIdLst>
  <p:notesMasterIdLst>
    <p:notesMasterId r:id="rId15"/>
  </p:notesMasterIdLst>
  <p:sldIdLst>
    <p:sldId id="256" r:id="rId2"/>
    <p:sldId id="437" r:id="rId3"/>
    <p:sldId id="452" r:id="rId4"/>
    <p:sldId id="457" r:id="rId5"/>
    <p:sldId id="459" r:id="rId6"/>
    <p:sldId id="458" r:id="rId7"/>
    <p:sldId id="453" r:id="rId8"/>
    <p:sldId id="460" r:id="rId9"/>
    <p:sldId id="454" r:id="rId10"/>
    <p:sldId id="455" r:id="rId11"/>
    <p:sldId id="456" r:id="rId12"/>
    <p:sldId id="328" r:id="rId13"/>
    <p:sldId id="461" r:id="rId14"/>
  </p:sldIdLst>
  <p:sldSz cx="9144000" cy="6858000" type="screen4x3"/>
  <p:notesSz cx="6985000" cy="9283700"/>
  <p:embeddedFontLst>
    <p:embeddedFont>
      <p:font typeface="Comic Sans MS" pitchFamily="66" charset="0"/>
      <p:regular r:id="rId16"/>
      <p:bold r:id="rId17"/>
    </p:embeddedFont>
    <p:embeddedFont>
      <p:font typeface="Arial Narrow" pitchFamily="34" charset="0"/>
      <p:regular r:id="rId18"/>
      <p:bold r:id="rId19"/>
      <p:italic r:id="rId20"/>
      <p:boldItalic r:id="rId21"/>
    </p:embeddedFont>
  </p:embeddedFontLst>
  <p:custDataLst>
    <p:tags r:id="rId22"/>
  </p:custDataLst>
  <p:defaultTextStyle>
    <a:defPPr>
      <a:defRPr lang="en-US"/>
    </a:defPPr>
    <a:lvl1pPr algn="ctr" rtl="0" eaLnBrk="0" fontAlgn="base" hangingPunct="0">
      <a:spcBef>
        <a:spcPct val="2000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ctr" rtl="0" eaLnBrk="0" fontAlgn="base" hangingPunct="0">
      <a:spcBef>
        <a:spcPct val="2000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ctr" rtl="0" eaLnBrk="0" fontAlgn="base" hangingPunct="0">
      <a:spcBef>
        <a:spcPct val="2000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ctr" rtl="0" eaLnBrk="0" fontAlgn="base" hangingPunct="0">
      <a:spcBef>
        <a:spcPct val="2000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ctr" rtl="0" eaLnBrk="0" fontAlgn="base" hangingPunct="0">
      <a:spcBef>
        <a:spcPct val="2000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DA"/>
    <a:srgbClr val="B0F8FE"/>
    <a:srgbClr val="C5E3FF"/>
    <a:srgbClr val="92CBFE"/>
    <a:srgbClr val="E5FF91"/>
    <a:srgbClr val="8AF6FE"/>
    <a:srgbClr val="F4FE92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452" autoAdjust="0"/>
    <p:restoredTop sz="93016" autoAdjust="0"/>
  </p:normalViewPr>
  <p:slideViewPr>
    <p:cSldViewPr>
      <p:cViewPr varScale="1">
        <p:scale>
          <a:sx n="81" d="100"/>
          <a:sy n="81" d="100"/>
        </p:scale>
        <p:origin x="-1692" y="-90"/>
      </p:cViewPr>
      <p:guideLst>
        <p:guide orient="horz" pos="144"/>
        <p:guide pos="57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algn="l" defTabSz="930275" eaLnBrk="1" hangingPunct="1">
              <a:spcBef>
                <a:spcPct val="0"/>
              </a:spcBef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spcBef>
                <a:spcPct val="0"/>
              </a:spcBef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10075"/>
            <a:ext cx="5588000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algn="l" defTabSz="930275" eaLnBrk="1" hangingPunct="1">
              <a:spcBef>
                <a:spcPct val="0"/>
              </a:spcBef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818563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spcBef>
                <a:spcPct val="0"/>
              </a:spcBef>
              <a:defRPr sz="1300" smtClean="0">
                <a:latin typeface="Arial" charset="0"/>
              </a:defRPr>
            </a:lvl1pPr>
          </a:lstStyle>
          <a:p>
            <a:pPr>
              <a:defRPr/>
            </a:pPr>
            <a:fld id="{599460FF-93A1-4B36-97AF-A600021BD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0031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fld id="{5F8CE144-E36A-4964-8340-F9A2E2665C76}" type="slidenum">
              <a:rPr lang="en-US" sz="1300">
                <a:latin typeface="Arial" charset="0"/>
              </a:rPr>
              <a:pPr/>
              <a:t>1</a:t>
            </a:fld>
            <a:endParaRPr lang="en-US" sz="1300">
              <a:latin typeface="Arial" charset="0"/>
            </a:endParaRPr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fld id="{74C2AD9D-D42A-4AA8-BB67-3F10E756D0DD}" type="slidenum">
              <a:rPr lang="en-US" sz="1300">
                <a:latin typeface="Arial" charset="0"/>
              </a:rPr>
              <a:pPr/>
              <a:t>10</a:t>
            </a:fld>
            <a:endParaRPr lang="en-US" sz="1300">
              <a:latin typeface="Arial" charset="0"/>
            </a:endParaRPr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fld id="{FB243A27-3EF4-4F86-92E6-CE2DAA23AA56}" type="slidenum">
              <a:rPr lang="en-US" sz="1300">
                <a:latin typeface="Arial" charset="0"/>
              </a:rPr>
              <a:pPr/>
              <a:t>11</a:t>
            </a:fld>
            <a:endParaRPr lang="en-US" sz="1300">
              <a:latin typeface="Arial" charset="0"/>
            </a:endParaRPr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fld id="{1B2117EF-9200-4F23-B8C8-203451284666}" type="slidenum">
              <a:rPr lang="en-US" sz="1300">
                <a:latin typeface="Arial" charset="0"/>
              </a:rPr>
              <a:pPr/>
              <a:t>12</a:t>
            </a:fld>
            <a:endParaRPr lang="en-US" sz="1300">
              <a:latin typeface="Arial" charset="0"/>
            </a:endParaRPr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fld id="{29E0FA35-0224-4C20-9276-2B3AF66946B7}" type="slidenum">
              <a:rPr lang="en-US" sz="1300">
                <a:latin typeface="Arial" charset="0"/>
              </a:rPr>
              <a:pPr/>
              <a:t>2</a:t>
            </a:fld>
            <a:endParaRPr lang="en-US" sz="1300">
              <a:latin typeface="Arial" charset="0"/>
            </a:endParaRPr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fld id="{A6484F92-60C1-40E7-81F2-5A964F096B84}" type="slidenum">
              <a:rPr lang="en-US" sz="1300">
                <a:latin typeface="Arial" charset="0"/>
              </a:rPr>
              <a:pPr/>
              <a:t>3</a:t>
            </a:fld>
            <a:endParaRPr lang="en-US" sz="1300">
              <a:latin typeface="Arial" charset="0"/>
            </a:endParaRPr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fld id="{0FC9B211-4ED5-497D-AD02-685194DBF320}" type="slidenum">
              <a:rPr lang="en-US" sz="1300">
                <a:latin typeface="Arial" charset="0"/>
              </a:rPr>
              <a:pPr/>
              <a:t>4</a:t>
            </a:fld>
            <a:endParaRPr lang="en-US" sz="1300">
              <a:latin typeface="Arial" charset="0"/>
            </a:endParaRPr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fld id="{AADA00F1-F20F-4D85-A9C5-B8AFA2DEA39B}" type="slidenum">
              <a:rPr lang="en-US" sz="1300">
                <a:latin typeface="Arial" charset="0"/>
              </a:rPr>
              <a:pPr/>
              <a:t>5</a:t>
            </a:fld>
            <a:endParaRPr lang="en-US" sz="1300">
              <a:latin typeface="Arial" charset="0"/>
            </a:endParaRPr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fld id="{BCD30AEF-2B01-41A5-AE47-940013E986D5}" type="slidenum">
              <a:rPr lang="en-US" sz="1300">
                <a:latin typeface="Arial" charset="0"/>
              </a:rPr>
              <a:pPr/>
              <a:t>6</a:t>
            </a:fld>
            <a:endParaRPr lang="en-US" sz="1300">
              <a:latin typeface="Arial" charset="0"/>
            </a:endParaRPr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fld id="{C207243B-2561-413C-A31C-D1FEB84D0E61}" type="slidenum">
              <a:rPr lang="en-US" sz="1300">
                <a:latin typeface="Arial" charset="0"/>
              </a:rPr>
              <a:pPr/>
              <a:t>7</a:t>
            </a:fld>
            <a:endParaRPr lang="en-US" sz="1300">
              <a:latin typeface="Arial" charset="0"/>
            </a:endParaRPr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fld id="{A020CD13-2BB1-46C2-8003-001930022295}" type="slidenum">
              <a:rPr lang="en-US" sz="1300">
                <a:latin typeface="Arial" charset="0"/>
              </a:rPr>
              <a:pPr/>
              <a:t>8</a:t>
            </a:fld>
            <a:endParaRPr lang="en-US" sz="1300">
              <a:latin typeface="Arial" charset="0"/>
            </a:endParaRPr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930275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930275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fld id="{10D57746-F545-4D96-A1A7-3EC916404AF3}" type="slidenum">
              <a:rPr lang="en-US" sz="1300">
                <a:latin typeface="Arial" charset="0"/>
              </a:rPr>
              <a:pPr/>
              <a:t>9</a:t>
            </a:fld>
            <a:endParaRPr lang="en-US" sz="1300">
              <a:latin typeface="Arial" charset="0"/>
            </a:endParaRPr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00263" y="1644650"/>
            <a:ext cx="6786562" cy="1470025"/>
          </a:xfrm>
        </p:spPr>
        <p:txBody>
          <a:bodyPr lIns="91440"/>
          <a:lstStyle>
            <a:lvl1pPr>
              <a:lnSpc>
                <a:spcPts val="25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RUIMTE VOOR DE TITEL, ARIAL NARROW BOLD 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98675" y="3035300"/>
            <a:ext cx="6788150" cy="1101725"/>
          </a:xfrm>
        </p:spPr>
        <p:txBody>
          <a:bodyPr lIns="91440"/>
          <a:lstStyle>
            <a:lvl1pPr marL="0" indent="0">
              <a:buFont typeface="Wingdings" pitchFamily="2" charset="2"/>
              <a:buNone/>
              <a:defRPr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 lvl="0"/>
            <a:r>
              <a:rPr lang="en-GB" noProof="0" smtClean="0"/>
              <a:t>RUIMTE VOOR DE SUBTITEL ARIAL NARROW C17/25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 algn="l">
              <a:lnSpc>
                <a:spcPct val="100000"/>
              </a:lnSpc>
              <a:defRPr sz="1400" smtClean="0"/>
            </a:lvl1pPr>
          </a:lstStyle>
          <a:p>
            <a:pPr>
              <a:defRPr/>
            </a:pPr>
            <a:r>
              <a:rPr lang="en-US" smtClean="0"/>
              <a:t>April 2012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ctr">
              <a:lnSpc>
                <a:spcPct val="100000"/>
              </a:lnSpc>
              <a:defRPr sz="1400" smtClean="0"/>
            </a:lvl1pPr>
          </a:lstStyle>
          <a:p>
            <a:pPr>
              <a:defRPr/>
            </a:pPr>
            <a:r>
              <a:rPr lang="nl-NL" smtClean="0"/>
              <a:t>Graph-Based State Spaces</a:t>
            </a: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rIns="91440"/>
          <a:lstStyle>
            <a:lvl1pPr>
              <a:lnSpc>
                <a:spcPct val="100000"/>
              </a:lnSpc>
              <a:defRPr sz="1400" smtClean="0"/>
            </a:lvl1pPr>
          </a:lstStyle>
          <a:p>
            <a:pPr>
              <a:defRPr/>
            </a:pPr>
            <a:fld id="{DA18EB2A-10DA-45E7-9054-DCA56624E88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7422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2012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Graph-Based State Spaces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F0326-148A-415F-833E-4F2CFA2674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65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3738" y="363538"/>
            <a:ext cx="1839912" cy="55038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363538"/>
            <a:ext cx="5367338" cy="55038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2012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Graph-Based State Spaces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E4CCE-BAC1-42B2-9FC0-F6E92FD62B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395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63538"/>
            <a:ext cx="7359650" cy="9318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0" y="1676400"/>
            <a:ext cx="7358063" cy="41910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2012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Graph-Based State Spaces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CD5E6-25A5-4E48-984E-8FC9113C6C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409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63538"/>
            <a:ext cx="7359650" cy="9318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676400"/>
            <a:ext cx="7358063" cy="2019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0" y="3848100"/>
            <a:ext cx="7358063" cy="2019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2012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Graph-Based State Spaces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AB878-729C-4118-81D2-12F352339B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29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2012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Graph-Based State Spaces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C5814-4945-4CB9-9506-3199FFAC4B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965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2012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Graph-Based State Spaces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94311-A30B-4E90-82C8-BE07BF51A5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27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676400"/>
            <a:ext cx="3602038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8438" y="1676400"/>
            <a:ext cx="360362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2012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Graph-Based State Spaces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159D6-8BED-4EED-B1EF-502196C63C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264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2012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Graph-Based State Spaces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4ED5D-9FC0-4F62-99CA-2E1CC4DBDD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961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2012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Graph-Based State Spaces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C23EF-415E-4A06-A7BC-DA1FC95E08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63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2012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Graph-Based State Spaces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A5B3B-CA79-4C82-B055-7552E1877D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499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2012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Graph-Based State Spaces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2A56A-3322-468F-8E8A-03E024E17B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016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2012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Graph-Based State Spaces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A3D45-D07D-4106-B945-96D425AFA1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40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63538"/>
            <a:ext cx="7359650" cy="931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676400"/>
            <a:ext cx="7358063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 om de opmaakprofielen van de modeltekst te bewerken</a:t>
            </a:r>
          </a:p>
          <a:p>
            <a:pPr lvl="1"/>
            <a:r>
              <a:rPr lang="en-GB" smtClean="0"/>
              <a:t>Tweede niveau</a:t>
            </a:r>
          </a:p>
          <a:p>
            <a:pPr lvl="2"/>
            <a:r>
              <a:rPr lang="en-GB" smtClean="0"/>
              <a:t>Derde niveau</a:t>
            </a:r>
          </a:p>
          <a:p>
            <a:pPr lvl="3"/>
            <a:r>
              <a:rPr lang="en-GB" smtClean="0"/>
              <a:t>Vierde niveau</a:t>
            </a:r>
          </a:p>
          <a:p>
            <a:pPr lvl="4"/>
            <a:r>
              <a:rPr lang="en-GB" smtClean="0"/>
              <a:t>Vijfde niveau</a:t>
            </a:r>
          </a:p>
        </p:txBody>
      </p:sp>
      <p:sp>
        <p:nvSpPr>
          <p:cNvPr id="3491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62800" y="6402388"/>
            <a:ext cx="1346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ts val="1500"/>
              </a:lnSpc>
              <a:spcBef>
                <a:spcPct val="0"/>
              </a:spcBef>
              <a:defRPr sz="1000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April 2012</a:t>
            </a:r>
            <a:endParaRPr lang="en-GB"/>
          </a:p>
        </p:txBody>
      </p:sp>
      <p:sp>
        <p:nvSpPr>
          <p:cNvPr id="3491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5375" y="6402388"/>
            <a:ext cx="33750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ts val="1500"/>
              </a:lnSpc>
              <a:spcBef>
                <a:spcPct val="0"/>
              </a:spcBef>
              <a:defRPr sz="1000" smtClean="0">
                <a:latin typeface="+mn-lt"/>
              </a:defRPr>
            </a:lvl1pPr>
          </a:lstStyle>
          <a:p>
            <a:pPr>
              <a:defRPr/>
            </a:pPr>
            <a:r>
              <a:rPr lang="en-GB"/>
              <a:t>Graph-Based State Spaces</a:t>
            </a:r>
          </a:p>
        </p:txBody>
      </p:sp>
      <p:sp>
        <p:nvSpPr>
          <p:cNvPr id="3491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09000" y="6400800"/>
            <a:ext cx="3746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ts val="1500"/>
              </a:lnSpc>
              <a:spcBef>
                <a:spcPct val="0"/>
              </a:spcBef>
              <a:defRPr sz="1000" smtClean="0">
                <a:latin typeface="+mn-lt"/>
              </a:defRPr>
            </a:lvl1pPr>
          </a:lstStyle>
          <a:p>
            <a:pPr>
              <a:defRPr/>
            </a:pPr>
            <a:fld id="{F573DECF-232C-4A89-B43E-F10192CEFB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1524000" y="1371600"/>
            <a:ext cx="762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032" name="Picture 8" descr="UT_Logo_Black_EN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324600"/>
            <a:ext cx="2098675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 Narrow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 Narrow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 Narrow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 Narrow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 Narrow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 Narrow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 Narrow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 Narrow" pitchFamily="34" charset="0"/>
          <a:cs typeface="Arial" charset="0"/>
        </a:defRPr>
      </a:lvl9pPr>
    </p:titleStyle>
    <p:bodyStyle>
      <a:lvl1pPr marL="255588" indent="-255588" algn="l" defTabSz="238125" rtl="0" eaLnBrk="0" fontAlgn="base" hangingPunct="0">
        <a:spcBef>
          <a:spcPct val="10000"/>
        </a:spcBef>
        <a:spcAft>
          <a:spcPct val="0"/>
        </a:spcAft>
        <a:buFont typeface="Wingdings" pitchFamily="2" charset="2"/>
        <a:buChar char="§"/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280988" algn="l" defTabSz="238125" rtl="0" eaLnBrk="0" fontAlgn="base" hangingPunct="0">
        <a:spcBef>
          <a:spcPct val="10000"/>
        </a:spcBef>
        <a:spcAft>
          <a:spcPct val="0"/>
        </a:spcAft>
        <a:buClr>
          <a:schemeClr val="accent2"/>
        </a:buClr>
        <a:buFont typeface="Wingdings" pitchFamily="2" charset="2"/>
        <a:buChar char="ú"/>
        <a:defRPr sz="1700">
          <a:solidFill>
            <a:schemeClr val="accent2"/>
          </a:solidFill>
          <a:latin typeface="+mn-lt"/>
          <a:cs typeface="+mn-cs"/>
        </a:defRPr>
      </a:lvl2pPr>
      <a:lvl3pPr marL="801688" indent="-238125" algn="l" defTabSz="238125" rtl="0" eaLnBrk="0" fontAlgn="base" hangingPunct="0">
        <a:spcBef>
          <a:spcPct val="10000"/>
        </a:spcBef>
        <a:spcAft>
          <a:spcPct val="0"/>
        </a:spcAft>
        <a:buClr>
          <a:schemeClr val="accent2"/>
        </a:buClr>
        <a:buFont typeface="Wingdings" pitchFamily="2" charset="2"/>
        <a:buChar char="ú"/>
        <a:defRPr sz="1700">
          <a:solidFill>
            <a:schemeClr val="accent2"/>
          </a:solidFill>
          <a:latin typeface="+mn-lt"/>
          <a:cs typeface="+mn-cs"/>
        </a:defRPr>
      </a:lvl3pPr>
      <a:lvl4pPr marL="1077913" indent="-250825" algn="l" defTabSz="238125" rtl="0" eaLnBrk="0" fontAlgn="base" hangingPunct="0">
        <a:spcBef>
          <a:spcPct val="10000"/>
        </a:spcBef>
        <a:spcAft>
          <a:spcPct val="0"/>
        </a:spcAft>
        <a:buClr>
          <a:schemeClr val="accent2"/>
        </a:buClr>
        <a:buFont typeface="Wingdings" pitchFamily="2" charset="2"/>
        <a:buChar char="ú"/>
        <a:defRPr sz="1700">
          <a:solidFill>
            <a:schemeClr val="accent2"/>
          </a:solidFill>
          <a:latin typeface="+mn-lt"/>
          <a:cs typeface="+mn-cs"/>
        </a:defRPr>
      </a:lvl4pPr>
      <a:lvl5pPr marL="1344613" indent="-255588" algn="l" defTabSz="238125" rtl="0" eaLnBrk="0" fontAlgn="base" hangingPunct="0">
        <a:spcBef>
          <a:spcPct val="10000"/>
        </a:spcBef>
        <a:spcAft>
          <a:spcPct val="0"/>
        </a:spcAft>
        <a:buClr>
          <a:schemeClr val="accent2"/>
        </a:buClr>
        <a:buFont typeface="Wingdings" pitchFamily="2" charset="2"/>
        <a:buChar char="ú"/>
        <a:defRPr sz="1700">
          <a:solidFill>
            <a:schemeClr val="accent2"/>
          </a:solidFill>
          <a:latin typeface="+mn-lt"/>
          <a:cs typeface="+mn-cs"/>
        </a:defRPr>
      </a:lvl5pPr>
      <a:lvl6pPr marL="1801813" indent="-255588" algn="l" defTabSz="238125" rtl="0" fontAlgn="base">
        <a:spcBef>
          <a:spcPct val="10000"/>
        </a:spcBef>
        <a:spcAft>
          <a:spcPct val="0"/>
        </a:spcAft>
        <a:buClr>
          <a:schemeClr val="accent2"/>
        </a:buClr>
        <a:buFont typeface="Wingdings" pitchFamily="2" charset="2"/>
        <a:buChar char="ú"/>
        <a:defRPr sz="1700">
          <a:solidFill>
            <a:schemeClr val="accent2"/>
          </a:solidFill>
          <a:latin typeface="+mn-lt"/>
          <a:cs typeface="+mn-cs"/>
        </a:defRPr>
      </a:lvl6pPr>
      <a:lvl7pPr marL="2259013" indent="-255588" algn="l" defTabSz="238125" rtl="0" fontAlgn="base">
        <a:spcBef>
          <a:spcPct val="10000"/>
        </a:spcBef>
        <a:spcAft>
          <a:spcPct val="0"/>
        </a:spcAft>
        <a:buClr>
          <a:schemeClr val="accent2"/>
        </a:buClr>
        <a:buFont typeface="Wingdings" pitchFamily="2" charset="2"/>
        <a:buChar char="ú"/>
        <a:defRPr sz="1700">
          <a:solidFill>
            <a:schemeClr val="accent2"/>
          </a:solidFill>
          <a:latin typeface="+mn-lt"/>
          <a:cs typeface="+mn-cs"/>
        </a:defRPr>
      </a:lvl7pPr>
      <a:lvl8pPr marL="2716213" indent="-255588" algn="l" defTabSz="238125" rtl="0" fontAlgn="base">
        <a:spcBef>
          <a:spcPct val="10000"/>
        </a:spcBef>
        <a:spcAft>
          <a:spcPct val="0"/>
        </a:spcAft>
        <a:buClr>
          <a:schemeClr val="accent2"/>
        </a:buClr>
        <a:buFont typeface="Wingdings" pitchFamily="2" charset="2"/>
        <a:buChar char="ú"/>
        <a:defRPr sz="1700">
          <a:solidFill>
            <a:schemeClr val="accent2"/>
          </a:solidFill>
          <a:latin typeface="+mn-lt"/>
          <a:cs typeface="+mn-cs"/>
        </a:defRPr>
      </a:lvl8pPr>
      <a:lvl9pPr marL="3173413" indent="-255588" algn="l" defTabSz="238125" rtl="0" fontAlgn="base">
        <a:spcBef>
          <a:spcPct val="10000"/>
        </a:spcBef>
        <a:spcAft>
          <a:spcPct val="0"/>
        </a:spcAft>
        <a:buClr>
          <a:schemeClr val="accent2"/>
        </a:buClr>
        <a:buFont typeface="Wingdings" pitchFamily="2" charset="2"/>
        <a:buChar char="ú"/>
        <a:defRPr sz="1700">
          <a:solidFill>
            <a:schemeClr val="accent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F4C8EE-09A5-49E6-BA16-4530C41A39FB}" type="slidenum">
              <a:rPr lang="nl-NL"/>
              <a:pPr>
                <a:defRPr/>
              </a:pPr>
              <a:t>1</a:t>
            </a:fld>
            <a:endParaRPr lang="nl-NL"/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Graph-Based State Spaces</a:t>
            </a:r>
          </a:p>
        </p:txBody>
      </p:sp>
      <p:sp>
        <p:nvSpPr>
          <p:cNvPr id="3076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Arend Rensink, University of Twente</a:t>
            </a:r>
            <a:br>
              <a:rPr lang="en-US" smtClean="0"/>
            </a:br>
            <a:r>
              <a:rPr lang="en-US" smtClean="0"/>
              <a:t>CamPaM 2012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2012</a:t>
            </a: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Graph-Based State Spaces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2012</a:t>
            </a:r>
            <a:endParaRPr lang="en-GB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Graph-Based State Spaces</a:t>
            </a: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8501D6-1CEA-4F5E-8598-900DFA413681}" type="slidenum">
              <a:rPr lang="en-GB"/>
              <a:pPr>
                <a:defRPr/>
              </a:pPr>
              <a:t>10</a:t>
            </a:fld>
            <a:endParaRPr lang="en-GB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production</a:t>
            </a:r>
          </a:p>
        </p:txBody>
      </p:sp>
      <p:pic>
        <p:nvPicPr>
          <p:cNvPr id="12294" name="Picture 3" descr="circular-put-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905000"/>
            <a:ext cx="1333500" cy="1228725"/>
          </a:xfrm>
          <a:prstGeom prst="rect">
            <a:avLst/>
          </a:prstGeom>
          <a:noFill/>
          <a:ln w="19050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5" name="Picture 4" descr="circular-put-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05000"/>
            <a:ext cx="2362200" cy="1228725"/>
          </a:xfrm>
          <a:prstGeom prst="rect">
            <a:avLst/>
          </a:prstGeom>
          <a:noFill/>
          <a:ln w="19050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6" name="Picture 5" descr="circular-put-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752600"/>
            <a:ext cx="2362200" cy="1524000"/>
          </a:xfrm>
          <a:prstGeom prst="rect">
            <a:avLst/>
          </a:prstGeom>
          <a:noFill/>
          <a:ln w="19050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297" name="AutoShape 6"/>
          <p:cNvCxnSpPr>
            <a:cxnSpLocks noChangeShapeType="1"/>
            <a:stCxn id="12294" idx="3"/>
            <a:endCxn id="12296" idx="1"/>
          </p:cNvCxnSpPr>
          <p:nvPr/>
        </p:nvCxnSpPr>
        <p:spPr bwMode="auto">
          <a:xfrm flipV="1">
            <a:off x="5457825" y="2514600"/>
            <a:ext cx="704850" cy="4763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98" name="AutoShape 7"/>
          <p:cNvCxnSpPr>
            <a:cxnSpLocks noChangeShapeType="1"/>
            <a:stCxn id="12294" idx="1"/>
            <a:endCxn id="12295" idx="3"/>
          </p:cNvCxnSpPr>
          <p:nvPr/>
        </p:nvCxnSpPr>
        <p:spPr bwMode="auto">
          <a:xfrm flipH="1">
            <a:off x="3438525" y="2519363"/>
            <a:ext cx="66675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99" name="Text Box 8"/>
          <p:cNvSpPr txBox="1">
            <a:spLocks noChangeArrowheads="1"/>
          </p:cNvSpPr>
          <p:nvPr/>
        </p:nvSpPr>
        <p:spPr bwMode="auto">
          <a:xfrm>
            <a:off x="4572000" y="1600200"/>
            <a:ext cx="444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accent1"/>
                </a:solidFill>
                <a:latin typeface="Arial" charset="0"/>
              </a:rPr>
              <a:t>LHS</a:t>
            </a:r>
          </a:p>
        </p:txBody>
      </p:sp>
      <p:sp>
        <p:nvSpPr>
          <p:cNvPr id="12300" name="Text Box 9"/>
          <p:cNvSpPr txBox="1">
            <a:spLocks noChangeArrowheads="1"/>
          </p:cNvSpPr>
          <p:nvPr/>
        </p:nvSpPr>
        <p:spPr bwMode="auto">
          <a:xfrm>
            <a:off x="6172200" y="1447800"/>
            <a:ext cx="482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accent1"/>
                </a:solidFill>
                <a:latin typeface="Arial" charset="0"/>
              </a:rPr>
              <a:t>RHS</a:t>
            </a:r>
          </a:p>
        </p:txBody>
      </p:sp>
      <p:sp>
        <p:nvSpPr>
          <p:cNvPr id="12301" name="Text Box 10"/>
          <p:cNvSpPr txBox="1">
            <a:spLocks noChangeArrowheads="1"/>
          </p:cNvSpPr>
          <p:nvPr/>
        </p:nvSpPr>
        <p:spPr bwMode="auto">
          <a:xfrm>
            <a:off x="2971800" y="1600200"/>
            <a:ext cx="482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accent1"/>
                </a:solidFill>
                <a:latin typeface="Arial" charset="0"/>
              </a:rPr>
              <a:t>NAC</a:t>
            </a:r>
          </a:p>
        </p:txBody>
      </p:sp>
      <p:pic>
        <p:nvPicPr>
          <p:cNvPr id="388107" name="Picture 11" descr="circular-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810000"/>
            <a:ext cx="2660650" cy="2051050"/>
          </a:xfrm>
          <a:prstGeom prst="rect">
            <a:avLst/>
          </a:prstGeom>
          <a:noFill/>
          <a:ln w="19050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8108" name="Picture 12" descr="circular-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810000"/>
            <a:ext cx="2722563" cy="2051050"/>
          </a:xfrm>
          <a:prstGeom prst="rect">
            <a:avLst/>
          </a:prstGeom>
          <a:noFill/>
          <a:ln w="19050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8109" name="Line 13"/>
          <p:cNvSpPr>
            <a:spLocks noChangeShapeType="1"/>
          </p:cNvSpPr>
          <p:nvPr/>
        </p:nvSpPr>
        <p:spPr bwMode="auto">
          <a:xfrm>
            <a:off x="4724400" y="3124200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endParaRPr lang="en-GB"/>
          </a:p>
        </p:txBody>
      </p:sp>
      <p:sp>
        <p:nvSpPr>
          <p:cNvPr id="388110" name="Line 14"/>
          <p:cNvSpPr>
            <a:spLocks noChangeShapeType="1"/>
          </p:cNvSpPr>
          <p:nvPr/>
        </p:nvSpPr>
        <p:spPr bwMode="auto">
          <a:xfrm>
            <a:off x="2362200" y="3124200"/>
            <a:ext cx="1371600" cy="685800"/>
          </a:xfrm>
          <a:prstGeom prst="line">
            <a:avLst/>
          </a:prstGeom>
          <a:noFill/>
          <a:ln w="19050">
            <a:solidFill>
              <a:schemeClr val="hlink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endParaRPr lang="en-GB"/>
          </a:p>
        </p:txBody>
      </p:sp>
      <p:sp>
        <p:nvSpPr>
          <p:cNvPr id="388111" name="Line 15"/>
          <p:cNvSpPr>
            <a:spLocks noChangeShapeType="1"/>
          </p:cNvSpPr>
          <p:nvPr/>
        </p:nvSpPr>
        <p:spPr bwMode="auto">
          <a:xfrm>
            <a:off x="7391400" y="32766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en-GB"/>
          </a:p>
        </p:txBody>
      </p:sp>
      <p:cxnSp>
        <p:nvCxnSpPr>
          <p:cNvPr id="388112" name="AutoShape 16"/>
          <p:cNvCxnSpPr>
            <a:cxnSpLocks noChangeShapeType="1"/>
            <a:stCxn id="388107" idx="3"/>
            <a:endCxn id="388108" idx="1"/>
          </p:cNvCxnSpPr>
          <p:nvPr/>
        </p:nvCxnSpPr>
        <p:spPr bwMode="auto">
          <a:xfrm>
            <a:off x="5489575" y="4835525"/>
            <a:ext cx="67310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8113" name="Text Box 17"/>
          <p:cNvSpPr txBox="1">
            <a:spLocks noChangeArrowheads="1"/>
          </p:cNvSpPr>
          <p:nvPr/>
        </p:nvSpPr>
        <p:spPr bwMode="auto">
          <a:xfrm>
            <a:off x="4267200" y="2209800"/>
            <a:ext cx="25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l"/>
            <a:r>
              <a:rPr lang="en-US" sz="3600">
                <a:solidFill>
                  <a:schemeClr val="accent2"/>
                </a:solidFill>
                <a:latin typeface="Arial" charset="0"/>
              </a:rPr>
              <a:t>1</a:t>
            </a:r>
          </a:p>
        </p:txBody>
      </p:sp>
      <p:sp>
        <p:nvSpPr>
          <p:cNvPr id="388114" name="Text Box 18"/>
          <p:cNvSpPr txBox="1">
            <a:spLocks noChangeArrowheads="1"/>
          </p:cNvSpPr>
          <p:nvPr/>
        </p:nvSpPr>
        <p:spPr bwMode="auto">
          <a:xfrm>
            <a:off x="4038600" y="4648200"/>
            <a:ext cx="25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l"/>
            <a:r>
              <a:rPr lang="en-US" sz="3600">
                <a:solidFill>
                  <a:schemeClr val="accent2"/>
                </a:solidFill>
                <a:latin typeface="Arial" charset="0"/>
              </a:rPr>
              <a:t>1</a:t>
            </a:r>
          </a:p>
        </p:txBody>
      </p:sp>
      <p:sp>
        <p:nvSpPr>
          <p:cNvPr id="388115" name="Text Box 19"/>
          <p:cNvSpPr txBox="1">
            <a:spLocks noChangeArrowheads="1"/>
          </p:cNvSpPr>
          <p:nvPr/>
        </p:nvSpPr>
        <p:spPr bwMode="auto">
          <a:xfrm>
            <a:off x="5181600" y="1752600"/>
            <a:ext cx="25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l"/>
            <a:r>
              <a:rPr lang="en-US" sz="3600">
                <a:solidFill>
                  <a:schemeClr val="accent2"/>
                </a:solidFill>
                <a:latin typeface="Arial" charset="0"/>
              </a:rPr>
              <a:t>2</a:t>
            </a:r>
          </a:p>
        </p:txBody>
      </p:sp>
      <p:sp>
        <p:nvSpPr>
          <p:cNvPr id="388116" name="Text Box 20"/>
          <p:cNvSpPr txBox="1">
            <a:spLocks noChangeArrowheads="1"/>
          </p:cNvSpPr>
          <p:nvPr/>
        </p:nvSpPr>
        <p:spPr bwMode="auto">
          <a:xfrm>
            <a:off x="5181600" y="2743200"/>
            <a:ext cx="25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l"/>
            <a:r>
              <a:rPr lang="en-US" sz="3600">
                <a:solidFill>
                  <a:schemeClr val="accent2"/>
                </a:solidFill>
                <a:latin typeface="Arial" charset="0"/>
              </a:rPr>
              <a:t>3</a:t>
            </a:r>
          </a:p>
        </p:txBody>
      </p:sp>
      <p:sp>
        <p:nvSpPr>
          <p:cNvPr id="388117" name="Text Box 21"/>
          <p:cNvSpPr txBox="1">
            <a:spLocks noChangeArrowheads="1"/>
          </p:cNvSpPr>
          <p:nvPr/>
        </p:nvSpPr>
        <p:spPr bwMode="auto">
          <a:xfrm>
            <a:off x="4038600" y="5486400"/>
            <a:ext cx="25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l"/>
            <a:r>
              <a:rPr lang="en-US" sz="3600">
                <a:solidFill>
                  <a:schemeClr val="accent2"/>
                </a:solidFill>
                <a:latin typeface="Arial" charset="0"/>
              </a:rPr>
              <a:t>3</a:t>
            </a:r>
          </a:p>
        </p:txBody>
      </p:sp>
      <p:sp>
        <p:nvSpPr>
          <p:cNvPr id="388118" name="Text Box 22"/>
          <p:cNvSpPr txBox="1">
            <a:spLocks noChangeArrowheads="1"/>
          </p:cNvSpPr>
          <p:nvPr/>
        </p:nvSpPr>
        <p:spPr bwMode="auto">
          <a:xfrm>
            <a:off x="5029200" y="4648200"/>
            <a:ext cx="25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l"/>
            <a:r>
              <a:rPr lang="en-US" sz="3600">
                <a:solidFill>
                  <a:schemeClr val="accent2"/>
                </a:solidFill>
                <a:latin typeface="Arial" charset="0"/>
              </a:rPr>
              <a:t>2</a:t>
            </a:r>
          </a:p>
        </p:txBody>
      </p:sp>
      <p:sp>
        <p:nvSpPr>
          <p:cNvPr id="388119" name="Text Box 23"/>
          <p:cNvSpPr txBox="1">
            <a:spLocks noChangeArrowheads="1"/>
          </p:cNvSpPr>
          <p:nvPr/>
        </p:nvSpPr>
        <p:spPr bwMode="auto">
          <a:xfrm>
            <a:off x="8153400" y="2895600"/>
            <a:ext cx="25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l"/>
            <a:r>
              <a:rPr lang="en-US" sz="3600">
                <a:solidFill>
                  <a:schemeClr val="accent2"/>
                </a:solidFill>
                <a:latin typeface="Arial" charset="0"/>
              </a:rPr>
              <a:t>4</a:t>
            </a:r>
          </a:p>
        </p:txBody>
      </p:sp>
      <p:sp>
        <p:nvSpPr>
          <p:cNvPr id="388120" name="Text Box 24"/>
          <p:cNvSpPr txBox="1">
            <a:spLocks noChangeArrowheads="1"/>
          </p:cNvSpPr>
          <p:nvPr/>
        </p:nvSpPr>
        <p:spPr bwMode="auto">
          <a:xfrm>
            <a:off x="6324600" y="5486400"/>
            <a:ext cx="25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l"/>
            <a:r>
              <a:rPr lang="en-US" sz="3600">
                <a:solidFill>
                  <a:schemeClr val="accent2"/>
                </a:solidFill>
                <a:latin typeface="Arial" charset="0"/>
              </a:rPr>
              <a:t>4</a:t>
            </a:r>
          </a:p>
        </p:txBody>
      </p:sp>
      <p:sp>
        <p:nvSpPr>
          <p:cNvPr id="388121" name="Text Box 25"/>
          <p:cNvSpPr txBox="1">
            <a:spLocks noChangeArrowheads="1"/>
          </p:cNvSpPr>
          <p:nvPr/>
        </p:nvSpPr>
        <p:spPr bwMode="auto">
          <a:xfrm>
            <a:off x="7467600" y="4648200"/>
            <a:ext cx="25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l"/>
            <a:r>
              <a:rPr lang="en-US" sz="3600">
                <a:solidFill>
                  <a:schemeClr val="accent2"/>
                </a:solidFill>
                <a:latin typeface="Arial" charset="0"/>
              </a:rPr>
              <a:t>1</a:t>
            </a:r>
          </a:p>
        </p:txBody>
      </p:sp>
      <p:sp>
        <p:nvSpPr>
          <p:cNvPr id="388122" name="Text Box 26"/>
          <p:cNvSpPr txBox="1">
            <a:spLocks noChangeArrowheads="1"/>
          </p:cNvSpPr>
          <p:nvPr/>
        </p:nvSpPr>
        <p:spPr bwMode="auto">
          <a:xfrm>
            <a:off x="7467600" y="5486400"/>
            <a:ext cx="25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l"/>
            <a:r>
              <a:rPr lang="en-US" sz="3600">
                <a:solidFill>
                  <a:schemeClr val="accent2"/>
                </a:solidFill>
                <a:latin typeface="Arial" charset="0"/>
              </a:rPr>
              <a:t>3</a:t>
            </a:r>
          </a:p>
        </p:txBody>
      </p:sp>
      <p:sp>
        <p:nvSpPr>
          <p:cNvPr id="388123" name="Text Box 27"/>
          <p:cNvSpPr txBox="1">
            <a:spLocks noChangeArrowheads="1"/>
          </p:cNvSpPr>
          <p:nvPr/>
        </p:nvSpPr>
        <p:spPr bwMode="auto">
          <a:xfrm>
            <a:off x="8458200" y="4648200"/>
            <a:ext cx="25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l"/>
            <a:r>
              <a:rPr lang="en-US" sz="3600">
                <a:solidFill>
                  <a:schemeClr val="accent2"/>
                </a:solidFill>
                <a:latin typeface="Arial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8109" grpId="0" animBg="1"/>
      <p:bldP spid="388110" grpId="0" animBg="1"/>
      <p:bldP spid="388111" grpId="0" animBg="1"/>
      <p:bldP spid="388113" grpId="0"/>
      <p:bldP spid="388114" grpId="0"/>
      <p:bldP spid="388115" grpId="0"/>
      <p:bldP spid="388116" grpId="0"/>
      <p:bldP spid="388117" grpId="0"/>
      <p:bldP spid="388118" grpId="0"/>
      <p:bldP spid="388119" grpId="0"/>
      <p:bldP spid="388120" grpId="0"/>
      <p:bldP spid="388121" grpId="0"/>
      <p:bldP spid="388122" grpId="0"/>
      <p:bldP spid="3881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2012</a:t>
            </a:r>
            <a:endParaRPr lang="en-GB"/>
          </a:p>
        </p:txBody>
      </p:sp>
      <p:sp>
        <p:nvSpPr>
          <p:cNvPr id="2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Graph-Based State Spaces</a:t>
            </a:r>
          </a:p>
        </p:txBody>
      </p:sp>
      <p:sp>
        <p:nvSpPr>
          <p:cNvPr id="2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1477C3-1992-4DAD-AA3B-0D8516A1B898}" type="slidenum">
              <a:rPr lang="en-GB"/>
              <a:pPr>
                <a:defRPr/>
              </a:pPr>
              <a:t>11</a:t>
            </a:fld>
            <a:endParaRPr lang="en-GB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Graph Transition Systems</a:t>
            </a:r>
          </a:p>
        </p:txBody>
      </p:sp>
      <p:pic>
        <p:nvPicPr>
          <p:cNvPr id="390147" name="Picture 3" descr="circular-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676400"/>
            <a:ext cx="2128838" cy="1641475"/>
          </a:xfrm>
          <a:prstGeom prst="rect">
            <a:avLst/>
          </a:prstGeom>
          <a:noFill/>
          <a:ln w="19050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0148" name="Picture 4" descr="circular-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048000"/>
            <a:ext cx="2128838" cy="1641475"/>
          </a:xfrm>
          <a:prstGeom prst="rect">
            <a:avLst/>
          </a:prstGeom>
          <a:noFill/>
          <a:ln w="19050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0149" name="Picture 5" descr="circular-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419600"/>
            <a:ext cx="2178050" cy="1641475"/>
          </a:xfrm>
          <a:prstGeom prst="rect">
            <a:avLst/>
          </a:prstGeom>
          <a:noFill/>
          <a:ln w="19050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1" name="Picture 6" descr="circular-empty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05000"/>
            <a:ext cx="2019300" cy="1638300"/>
          </a:xfrm>
          <a:prstGeom prst="rect">
            <a:avLst/>
          </a:prstGeom>
          <a:noFill/>
          <a:ln w="19050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0151" name="Picture 7" descr="circular-full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114800"/>
            <a:ext cx="2209800" cy="1641475"/>
          </a:xfrm>
          <a:prstGeom prst="rect">
            <a:avLst/>
          </a:prstGeom>
          <a:noFill/>
          <a:ln w="19050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0152" name="Line 8"/>
          <p:cNvSpPr>
            <a:spLocks noChangeShapeType="1"/>
          </p:cNvSpPr>
          <p:nvPr/>
        </p:nvSpPr>
        <p:spPr bwMode="auto">
          <a:xfrm flipV="1">
            <a:off x="3124200" y="2362200"/>
            <a:ext cx="762000" cy="3810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en-GB"/>
          </a:p>
        </p:txBody>
      </p:sp>
      <p:sp>
        <p:nvSpPr>
          <p:cNvPr id="390153" name="Line 9"/>
          <p:cNvSpPr>
            <a:spLocks noChangeShapeType="1"/>
          </p:cNvSpPr>
          <p:nvPr/>
        </p:nvSpPr>
        <p:spPr bwMode="auto">
          <a:xfrm flipH="1">
            <a:off x="3124200" y="2590800"/>
            <a:ext cx="762000" cy="3810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en-GB"/>
          </a:p>
        </p:txBody>
      </p:sp>
      <p:sp>
        <p:nvSpPr>
          <p:cNvPr id="390154" name="Line 10"/>
          <p:cNvSpPr>
            <a:spLocks noChangeShapeType="1"/>
          </p:cNvSpPr>
          <p:nvPr/>
        </p:nvSpPr>
        <p:spPr bwMode="auto">
          <a:xfrm>
            <a:off x="6019800" y="2133600"/>
            <a:ext cx="1676400" cy="914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en-GB"/>
          </a:p>
        </p:txBody>
      </p:sp>
      <p:sp>
        <p:nvSpPr>
          <p:cNvPr id="390155" name="Line 11"/>
          <p:cNvSpPr>
            <a:spLocks noChangeShapeType="1"/>
          </p:cNvSpPr>
          <p:nvPr/>
        </p:nvSpPr>
        <p:spPr bwMode="auto">
          <a:xfrm flipH="1" flipV="1">
            <a:off x="6019800" y="2362200"/>
            <a:ext cx="1295400" cy="6858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en-GB"/>
          </a:p>
        </p:txBody>
      </p:sp>
      <p:sp>
        <p:nvSpPr>
          <p:cNvPr id="390156" name="Line 12"/>
          <p:cNvSpPr>
            <a:spLocks noChangeShapeType="1"/>
          </p:cNvSpPr>
          <p:nvPr/>
        </p:nvSpPr>
        <p:spPr bwMode="auto">
          <a:xfrm flipH="1">
            <a:off x="6096000" y="4724400"/>
            <a:ext cx="1676400" cy="7620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en-GB"/>
          </a:p>
        </p:txBody>
      </p:sp>
      <p:sp>
        <p:nvSpPr>
          <p:cNvPr id="390157" name="Line 13"/>
          <p:cNvSpPr>
            <a:spLocks noChangeShapeType="1"/>
          </p:cNvSpPr>
          <p:nvPr/>
        </p:nvSpPr>
        <p:spPr bwMode="auto">
          <a:xfrm flipH="1" flipV="1">
            <a:off x="3124200" y="4953000"/>
            <a:ext cx="762000" cy="3810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en-GB"/>
          </a:p>
        </p:txBody>
      </p:sp>
      <p:sp>
        <p:nvSpPr>
          <p:cNvPr id="390158" name="Line 14"/>
          <p:cNvSpPr>
            <a:spLocks noChangeShapeType="1"/>
          </p:cNvSpPr>
          <p:nvPr/>
        </p:nvSpPr>
        <p:spPr bwMode="auto">
          <a:xfrm>
            <a:off x="3124200" y="4724400"/>
            <a:ext cx="762000" cy="3810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en-GB"/>
          </a:p>
        </p:txBody>
      </p:sp>
      <p:sp>
        <p:nvSpPr>
          <p:cNvPr id="390159" name="Line 15"/>
          <p:cNvSpPr>
            <a:spLocks noChangeShapeType="1"/>
          </p:cNvSpPr>
          <p:nvPr/>
        </p:nvSpPr>
        <p:spPr bwMode="auto">
          <a:xfrm flipV="1">
            <a:off x="6096000" y="4724400"/>
            <a:ext cx="1219200" cy="533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en-GB"/>
          </a:p>
        </p:txBody>
      </p:sp>
      <p:sp>
        <p:nvSpPr>
          <p:cNvPr id="390160" name="Text Box 16"/>
          <p:cNvSpPr txBox="1">
            <a:spLocks noChangeArrowheads="1"/>
          </p:cNvSpPr>
          <p:nvPr/>
        </p:nvSpPr>
        <p:spPr bwMode="auto">
          <a:xfrm>
            <a:off x="3352800" y="2209800"/>
            <a:ext cx="317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accent1"/>
                </a:solidFill>
                <a:latin typeface="Arial" charset="0"/>
              </a:rPr>
              <a:t>put</a:t>
            </a:r>
          </a:p>
        </p:txBody>
      </p:sp>
      <p:sp>
        <p:nvSpPr>
          <p:cNvPr id="390161" name="Text Box 17"/>
          <p:cNvSpPr txBox="1">
            <a:spLocks noChangeArrowheads="1"/>
          </p:cNvSpPr>
          <p:nvPr/>
        </p:nvSpPr>
        <p:spPr bwMode="auto">
          <a:xfrm>
            <a:off x="6858000" y="2286000"/>
            <a:ext cx="317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accent1"/>
                </a:solidFill>
                <a:latin typeface="Arial" charset="0"/>
              </a:rPr>
              <a:t>put</a:t>
            </a:r>
          </a:p>
        </p:txBody>
      </p:sp>
      <p:sp>
        <p:nvSpPr>
          <p:cNvPr id="390162" name="Text Box 18"/>
          <p:cNvSpPr txBox="1">
            <a:spLocks noChangeArrowheads="1"/>
          </p:cNvSpPr>
          <p:nvPr/>
        </p:nvSpPr>
        <p:spPr bwMode="auto">
          <a:xfrm>
            <a:off x="7010400" y="5105400"/>
            <a:ext cx="317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accent1"/>
                </a:solidFill>
                <a:latin typeface="Arial" charset="0"/>
              </a:rPr>
              <a:t>put</a:t>
            </a:r>
          </a:p>
        </p:txBody>
      </p:sp>
      <p:sp>
        <p:nvSpPr>
          <p:cNvPr id="390163" name="Text Box 19"/>
          <p:cNvSpPr txBox="1">
            <a:spLocks noChangeArrowheads="1"/>
          </p:cNvSpPr>
          <p:nvPr/>
        </p:nvSpPr>
        <p:spPr bwMode="auto">
          <a:xfrm>
            <a:off x="3276600" y="5181600"/>
            <a:ext cx="317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accent1"/>
                </a:solidFill>
                <a:latin typeface="Arial" charset="0"/>
              </a:rPr>
              <a:t>put</a:t>
            </a:r>
          </a:p>
        </p:txBody>
      </p:sp>
      <p:sp>
        <p:nvSpPr>
          <p:cNvPr id="390164" name="Text Box 20"/>
          <p:cNvSpPr txBox="1">
            <a:spLocks noChangeArrowheads="1"/>
          </p:cNvSpPr>
          <p:nvPr/>
        </p:nvSpPr>
        <p:spPr bwMode="auto">
          <a:xfrm>
            <a:off x="3352800" y="2819400"/>
            <a:ext cx="317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accent1"/>
                </a:solidFill>
                <a:latin typeface="Arial" charset="0"/>
              </a:rPr>
              <a:t>get</a:t>
            </a:r>
          </a:p>
        </p:txBody>
      </p:sp>
      <p:sp>
        <p:nvSpPr>
          <p:cNvPr id="390165" name="Text Box 21"/>
          <p:cNvSpPr txBox="1">
            <a:spLocks noChangeArrowheads="1"/>
          </p:cNvSpPr>
          <p:nvPr/>
        </p:nvSpPr>
        <p:spPr bwMode="auto">
          <a:xfrm>
            <a:off x="6248400" y="2667000"/>
            <a:ext cx="317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accent1"/>
                </a:solidFill>
                <a:latin typeface="Arial" charset="0"/>
              </a:rPr>
              <a:t>get</a:t>
            </a:r>
          </a:p>
        </p:txBody>
      </p:sp>
      <p:sp>
        <p:nvSpPr>
          <p:cNvPr id="390166" name="Text Box 22"/>
          <p:cNvSpPr txBox="1">
            <a:spLocks noChangeArrowheads="1"/>
          </p:cNvSpPr>
          <p:nvPr/>
        </p:nvSpPr>
        <p:spPr bwMode="auto">
          <a:xfrm>
            <a:off x="6248400" y="4724400"/>
            <a:ext cx="317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accent1"/>
                </a:solidFill>
                <a:latin typeface="Arial" charset="0"/>
              </a:rPr>
              <a:t>get</a:t>
            </a:r>
          </a:p>
        </p:txBody>
      </p:sp>
      <p:sp>
        <p:nvSpPr>
          <p:cNvPr id="390167" name="Text Box 23"/>
          <p:cNvSpPr txBox="1">
            <a:spLocks noChangeArrowheads="1"/>
          </p:cNvSpPr>
          <p:nvPr/>
        </p:nvSpPr>
        <p:spPr bwMode="auto">
          <a:xfrm>
            <a:off x="3429000" y="4572000"/>
            <a:ext cx="317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accent1"/>
                </a:solidFill>
                <a:latin typeface="Arial" charset="0"/>
              </a:rPr>
              <a:t>get</a:t>
            </a:r>
          </a:p>
        </p:txBody>
      </p:sp>
      <p:sp>
        <p:nvSpPr>
          <p:cNvPr id="390168" name="Text Box 24"/>
          <p:cNvSpPr txBox="1">
            <a:spLocks noChangeArrowheads="1"/>
          </p:cNvSpPr>
          <p:nvPr/>
        </p:nvSpPr>
        <p:spPr bwMode="auto">
          <a:xfrm>
            <a:off x="3581400" y="3581400"/>
            <a:ext cx="2619375" cy="587375"/>
          </a:xfrm>
          <a:prstGeom prst="rect">
            <a:avLst/>
          </a:prstGeom>
          <a:noFill/>
          <a:ln w="38100" algn="ctr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tIns="0" rIns="72000" bIns="0">
            <a:spAutoFit/>
          </a:bodyPr>
          <a:lstStyle>
            <a:lvl1pPr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l"/>
            <a:r>
              <a:rPr lang="en-US" sz="1800">
                <a:latin typeface="Arial" charset="0"/>
              </a:rPr>
              <a:t>Isomorphic state graphs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are collapsed together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152" grpId="0" animBg="1"/>
      <p:bldP spid="390153" grpId="0" animBg="1"/>
      <p:bldP spid="390154" grpId="0" animBg="1"/>
      <p:bldP spid="390155" grpId="0" animBg="1"/>
      <p:bldP spid="390156" grpId="0" animBg="1"/>
      <p:bldP spid="390157" grpId="0" animBg="1"/>
      <p:bldP spid="390158" grpId="0" animBg="1"/>
      <p:bldP spid="390159" grpId="0" animBg="1"/>
      <p:bldP spid="390160" grpId="0"/>
      <p:bldP spid="390161" grpId="0"/>
      <p:bldP spid="390162" grpId="0"/>
      <p:bldP spid="390163" grpId="0"/>
      <p:bldP spid="390164" grpId="0"/>
      <p:bldP spid="390165" grpId="0"/>
      <p:bldP spid="390166" grpId="0"/>
      <p:bldP spid="390167" grpId="0"/>
      <p:bldP spid="39016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Graph-Based State Spaces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4EFD5C-6976-4E59-9F6C-6CB521A6D845}" type="slidenum">
              <a:rPr lang="en-GB"/>
              <a:pPr>
                <a:defRPr/>
              </a:pPr>
              <a:t>12</a:t>
            </a:fld>
            <a:endParaRPr lang="en-GB"/>
          </a:p>
        </p:txBody>
      </p:sp>
      <p:sp>
        <p:nvSpPr>
          <p:cNvPr id="1434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Aim: software model checking</a:t>
            </a:r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Construct graph production system from</a:t>
            </a:r>
          </a:p>
          <a:p>
            <a:pPr lvl="1" eaLnBrk="1" hangingPunct="1"/>
            <a:r>
              <a:rPr lang="en-US" smtClean="0"/>
              <a:t>UML diagrams / other specifications</a:t>
            </a:r>
          </a:p>
          <a:p>
            <a:pPr lvl="1" eaLnBrk="1" hangingPunct="1"/>
            <a:r>
              <a:rPr lang="en-US" smtClean="0"/>
              <a:t>Programs to be checked </a:t>
            </a:r>
          </a:p>
          <a:p>
            <a:pPr eaLnBrk="1" hangingPunct="1"/>
            <a:r>
              <a:rPr lang="en-US" smtClean="0"/>
              <a:t>Generate state space </a:t>
            </a:r>
          </a:p>
          <a:p>
            <a:pPr lvl="1" eaLnBrk="1" hangingPunct="1"/>
            <a:r>
              <a:rPr lang="en-US" smtClean="0"/>
              <a:t>States = graphs</a:t>
            </a:r>
          </a:p>
          <a:p>
            <a:pPr lvl="1" eaLnBrk="1" hangingPunct="1"/>
            <a:r>
              <a:rPr lang="en-US" smtClean="0"/>
              <a:t>Transitions = transformations</a:t>
            </a:r>
          </a:p>
          <a:p>
            <a:pPr eaLnBrk="1" hangingPunct="1"/>
            <a:r>
              <a:rPr lang="en-US" smtClean="0"/>
              <a:t>Formulate properties </a:t>
            </a:r>
          </a:p>
          <a:p>
            <a:pPr lvl="1" eaLnBrk="1" hangingPunct="1"/>
            <a:r>
              <a:rPr lang="en-US" smtClean="0"/>
              <a:t>invariants/reachability (safety)</a:t>
            </a:r>
          </a:p>
          <a:p>
            <a:pPr lvl="1" eaLnBrk="1" hangingPunct="1"/>
            <a:r>
              <a:rPr lang="en-US" smtClean="0"/>
              <a:t>liveness</a:t>
            </a:r>
          </a:p>
          <a:p>
            <a:pPr lvl="1" eaLnBrk="1" hangingPunct="1"/>
            <a:r>
              <a:rPr lang="en-US" smtClean="0"/>
              <a:t>full temporal logic</a:t>
            </a:r>
          </a:p>
          <a:p>
            <a:pPr eaLnBrk="1" hangingPunct="1"/>
            <a:r>
              <a:rPr lang="en-US" smtClean="0"/>
              <a:t>Check properties on the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dirty="0" smtClean="0"/>
              <a:t>Personal </a:t>
            </a:r>
            <a:r>
              <a:rPr lang="nl-NL" dirty="0" err="1" smtClean="0"/>
              <a:t>CaMPaM</a:t>
            </a:r>
            <a:r>
              <a:rPr lang="nl-NL" dirty="0" smtClean="0"/>
              <a:t> preview</a:t>
            </a:r>
            <a:endParaRPr lang="en-GB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nl-NL" dirty="0" err="1" smtClean="0"/>
              <a:t>Questions</a:t>
            </a:r>
            <a:r>
              <a:rPr lang="nl-NL" dirty="0" smtClean="0"/>
              <a:t> I </a:t>
            </a:r>
            <a:r>
              <a:rPr lang="nl-NL" dirty="0" err="1" smtClean="0"/>
              <a:t>am</a:t>
            </a:r>
            <a:r>
              <a:rPr lang="nl-NL" dirty="0" smtClean="0"/>
              <a:t> </a:t>
            </a:r>
            <a:r>
              <a:rPr lang="nl-NL" dirty="0" err="1" smtClean="0"/>
              <a:t>asking</a:t>
            </a:r>
            <a:r>
              <a:rPr lang="nl-NL" dirty="0" smtClean="0"/>
              <a:t> </a:t>
            </a:r>
            <a:r>
              <a:rPr lang="nl-NL" dirty="0" err="1" smtClean="0"/>
              <a:t>myself</a:t>
            </a:r>
            <a:endParaRPr lang="nl-NL" dirty="0" smtClean="0"/>
          </a:p>
          <a:p>
            <a:pPr eaLnBrk="1" hangingPunct="1"/>
            <a:r>
              <a:rPr lang="nl-NL" dirty="0" smtClean="0"/>
              <a:t>Is </a:t>
            </a:r>
            <a:r>
              <a:rPr lang="nl-NL" dirty="0" err="1" smtClean="0"/>
              <a:t>semantic</a:t>
            </a:r>
            <a:r>
              <a:rPr lang="nl-NL" dirty="0" smtClean="0"/>
              <a:t> </a:t>
            </a:r>
            <a:r>
              <a:rPr lang="nl-NL" dirty="0" err="1" smtClean="0"/>
              <a:t>preservation</a:t>
            </a:r>
            <a:r>
              <a:rPr lang="nl-NL" dirty="0" smtClean="0"/>
              <a:t> </a:t>
            </a:r>
            <a:r>
              <a:rPr lang="nl-NL" dirty="0" err="1" smtClean="0"/>
              <a:t>achievable</a:t>
            </a:r>
            <a:r>
              <a:rPr lang="nl-NL" dirty="0" smtClean="0"/>
              <a:t>?</a:t>
            </a:r>
            <a:endParaRPr lang="nl-NL" dirty="0" smtClean="0"/>
          </a:p>
          <a:p>
            <a:pPr eaLnBrk="1" hangingPunct="1"/>
            <a:r>
              <a:rPr lang="nl-NL" dirty="0" smtClean="0"/>
              <a:t>How well does </a:t>
            </a:r>
            <a:r>
              <a:rPr lang="nl-NL" dirty="0" err="1" smtClean="0"/>
              <a:t>graph-based</a:t>
            </a:r>
            <a:r>
              <a:rPr lang="nl-NL" dirty="0" smtClean="0"/>
              <a:t> model </a:t>
            </a:r>
            <a:r>
              <a:rPr lang="nl-NL" dirty="0" err="1" smtClean="0"/>
              <a:t>checking</a:t>
            </a:r>
            <a:r>
              <a:rPr lang="nl-NL" dirty="0" smtClean="0"/>
              <a:t> fit </a:t>
            </a:r>
            <a:r>
              <a:rPr lang="nl-NL" dirty="0" err="1" smtClean="0"/>
              <a:t>into</a:t>
            </a:r>
            <a:r>
              <a:rPr lang="nl-NL" dirty="0" smtClean="0"/>
              <a:t> model </a:t>
            </a:r>
            <a:r>
              <a:rPr lang="nl-NL" dirty="0" err="1" smtClean="0"/>
              <a:t>transformation</a:t>
            </a:r>
            <a:r>
              <a:rPr lang="nl-NL" dirty="0" smtClean="0"/>
              <a:t>?</a:t>
            </a:r>
          </a:p>
          <a:p>
            <a:pPr eaLnBrk="1" hangingPunct="1"/>
            <a:endParaRPr lang="nl-NL" dirty="0"/>
          </a:p>
          <a:p>
            <a:pPr marL="0" indent="0" eaLnBrk="1" hangingPunct="1">
              <a:buNone/>
            </a:pPr>
            <a:r>
              <a:rPr lang="nl-NL" dirty="0" err="1" smtClean="0"/>
              <a:t>When</a:t>
            </a:r>
            <a:r>
              <a:rPr lang="nl-NL" dirty="0" smtClean="0"/>
              <a:t> </a:t>
            </a:r>
            <a:r>
              <a:rPr lang="nl-NL" dirty="0" err="1" smtClean="0"/>
              <a:t>will</a:t>
            </a:r>
            <a:r>
              <a:rPr lang="nl-NL" dirty="0" smtClean="0"/>
              <a:t> I </a:t>
            </a:r>
            <a:r>
              <a:rPr lang="nl-NL" dirty="0" err="1" smtClean="0"/>
              <a:t>be</a:t>
            </a:r>
            <a:r>
              <a:rPr lang="nl-NL" dirty="0" smtClean="0"/>
              <a:t> happy?</a:t>
            </a:r>
          </a:p>
          <a:p>
            <a:pPr eaLnBrk="1" hangingPunct="1"/>
            <a:r>
              <a:rPr lang="nl-NL" dirty="0" smtClean="0"/>
              <a:t>Get </a:t>
            </a:r>
            <a:r>
              <a:rPr lang="nl-NL" dirty="0" err="1" smtClean="0"/>
              <a:t>answers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the </a:t>
            </a:r>
            <a:r>
              <a:rPr lang="nl-NL" dirty="0" err="1" smtClean="0"/>
              <a:t>above</a:t>
            </a:r>
            <a:r>
              <a:rPr lang="nl-NL" dirty="0" smtClean="0"/>
              <a:t> </a:t>
            </a:r>
            <a:r>
              <a:rPr lang="nl-NL" dirty="0" err="1" smtClean="0"/>
              <a:t>questions</a:t>
            </a:r>
            <a:endParaRPr lang="nl-NL" dirty="0" smtClean="0"/>
          </a:p>
          <a:p>
            <a:pPr eaLnBrk="1" hangingPunct="1"/>
            <a:r>
              <a:rPr lang="nl-NL" dirty="0" err="1" smtClean="0"/>
              <a:t>Find</a:t>
            </a:r>
            <a:r>
              <a:rPr lang="nl-NL" dirty="0" smtClean="0"/>
              <a:t> </a:t>
            </a:r>
            <a:r>
              <a:rPr lang="nl-NL" dirty="0" err="1" smtClean="0"/>
              <a:t>nails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the GROOVE </a:t>
            </a:r>
            <a:r>
              <a:rPr lang="nl-NL" dirty="0" err="1" smtClean="0"/>
              <a:t>hammer</a:t>
            </a:r>
            <a:endParaRPr lang="nl-NL" dirty="0" smtClean="0"/>
          </a:p>
          <a:p>
            <a:pPr eaLnBrk="1" hangingPunct="1"/>
            <a:r>
              <a:rPr lang="nl-NL" dirty="0" smtClean="0"/>
              <a:t>Meet new </a:t>
            </a:r>
            <a:r>
              <a:rPr lang="nl-NL" dirty="0" err="1" smtClean="0"/>
              <a:t>people</a:t>
            </a:r>
            <a:r>
              <a:rPr lang="nl-NL" dirty="0" smtClean="0"/>
              <a:t>, </a:t>
            </a:r>
            <a:r>
              <a:rPr lang="nl-NL" dirty="0" err="1" smtClean="0"/>
              <a:t>write</a:t>
            </a:r>
            <a:r>
              <a:rPr lang="nl-NL" dirty="0" smtClean="0"/>
              <a:t> papers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Graph-Based State Spaces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40023-2639-43FB-B847-F9C7A9E50A6A}" type="slidenum">
              <a:rPr lang="en-GB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Graph-Based State Spaces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0E980-ECD4-4207-9493-2054474C541A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Graph Transformation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Formal language to capture dynamic system behaviour</a:t>
            </a:r>
          </a:p>
          <a:p>
            <a:pPr lvl="1" eaLnBrk="1" hangingPunct="1"/>
            <a:r>
              <a:rPr lang="en-US" smtClean="0"/>
              <a:t>Graphs will capture state snapshots</a:t>
            </a:r>
          </a:p>
          <a:p>
            <a:pPr lvl="1" eaLnBrk="1" hangingPunct="1"/>
            <a:r>
              <a:rPr lang="en-US" smtClean="0"/>
              <a:t>Transformation rules will capture program statements</a:t>
            </a:r>
          </a:p>
          <a:p>
            <a:pPr eaLnBrk="1" hangingPunct="1"/>
            <a:r>
              <a:rPr lang="en-US" smtClean="0"/>
              <a:t>Aim: Software model checking</a:t>
            </a:r>
          </a:p>
          <a:p>
            <a:pPr lvl="1" eaLnBrk="1" hangingPunct="1"/>
            <a:r>
              <a:rPr lang="en-US" smtClean="0"/>
              <a:t>Behavioural model captured by graph production system </a:t>
            </a:r>
          </a:p>
          <a:p>
            <a:pPr lvl="1" eaLnBrk="1" hangingPunct="1"/>
            <a:r>
              <a:rPr lang="en-US" smtClean="0"/>
              <a:t>Requirements captured by temporal properties</a:t>
            </a:r>
          </a:p>
          <a:p>
            <a:pPr eaLnBrk="1" hangingPunct="1"/>
            <a:r>
              <a:rPr lang="en-US" smtClean="0"/>
              <a:t>Why graph transformation?</a:t>
            </a:r>
          </a:p>
          <a:p>
            <a:pPr lvl="1" eaLnBrk="1" hangingPunct="1"/>
            <a:r>
              <a:rPr lang="en-US" smtClean="0"/>
              <a:t>Very powerful, widely applicable paradigm</a:t>
            </a:r>
          </a:p>
          <a:p>
            <a:pPr lvl="1" eaLnBrk="1" hangingPunct="1"/>
            <a:r>
              <a:rPr lang="en-US" smtClean="0"/>
              <a:t>Graphs are natural for the software domain</a:t>
            </a:r>
          </a:p>
          <a:p>
            <a:pPr lvl="2" eaLnBrk="1" hangingPunct="1"/>
            <a:r>
              <a:rPr lang="en-US" smtClean="0"/>
              <a:t>In particular for object-oriented programs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2012</a:t>
            </a: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Graph-Based State Spaces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BA19AF-8455-428D-B1A8-5D495C3E9D6A}" type="slidenum">
              <a:rPr lang="en-GB"/>
              <a:pPr>
                <a:defRPr/>
              </a:pPr>
              <a:t>3</a:t>
            </a:fld>
            <a:endParaRPr lang="en-GB"/>
          </a:p>
        </p:txBody>
      </p:sp>
      <p:sp>
        <p:nvSpPr>
          <p:cNvPr id="512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Graphs as Models</a:t>
            </a:r>
          </a:p>
        </p:txBody>
      </p:sp>
      <p:sp>
        <p:nvSpPr>
          <p:cNvPr id="381962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1524000" y="4038600"/>
            <a:ext cx="7358063" cy="1828800"/>
          </a:xfrm>
        </p:spPr>
        <p:txBody>
          <a:bodyPr/>
          <a:lstStyle/>
          <a:p>
            <a:pPr eaLnBrk="1" hangingPunct="1"/>
            <a:r>
              <a:rPr lang="en-US" smtClean="0"/>
              <a:t>Example state graph</a:t>
            </a:r>
          </a:p>
          <a:p>
            <a:pPr lvl="1" eaLnBrk="1" hangingPunct="1"/>
            <a:r>
              <a:rPr lang="en-US" smtClean="0"/>
              <a:t>Nodes represents objects</a:t>
            </a:r>
          </a:p>
          <a:p>
            <a:pPr lvl="1" eaLnBrk="1" hangingPunct="1"/>
            <a:r>
              <a:rPr lang="en-US" smtClean="0"/>
              <a:t>Edges represent fields or relations between objects</a:t>
            </a:r>
          </a:p>
          <a:p>
            <a:pPr eaLnBrk="1" hangingPunct="1"/>
            <a:r>
              <a:rPr lang="en-US" smtClean="0"/>
              <a:t>Here: Circular buffer</a:t>
            </a:r>
          </a:p>
          <a:p>
            <a:pPr lvl="1" eaLnBrk="1" hangingPunct="1"/>
            <a:r>
              <a:rPr lang="en-US" smtClean="0"/>
              <a:t>Objects inserted at the tail (last element)</a:t>
            </a:r>
          </a:p>
          <a:p>
            <a:pPr lvl="1" eaLnBrk="1" hangingPunct="1"/>
            <a:r>
              <a:rPr lang="en-US" smtClean="0"/>
              <a:t>Objects removed from the head (first element)</a:t>
            </a:r>
          </a:p>
        </p:txBody>
      </p:sp>
      <p:pic>
        <p:nvPicPr>
          <p:cNvPr id="5127" name="Picture 4" descr="circular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524000"/>
            <a:ext cx="3194050" cy="2462213"/>
          </a:xfrm>
          <a:prstGeom prst="rect">
            <a:avLst/>
          </a:prstGeom>
          <a:noFill/>
          <a:ln w="19050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6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2012</a:t>
            </a: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Graph-Based State Spaces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A6536-4B4B-4618-994D-C465B1457E1A}" type="slidenum">
              <a:rPr lang="en-GB"/>
              <a:pPr>
                <a:defRPr/>
              </a:pPr>
              <a:t>4</a:t>
            </a:fld>
            <a:endParaRPr lang="en-GB"/>
          </a:p>
        </p:txBody>
      </p:sp>
      <p:sp>
        <p:nvSpPr>
          <p:cNvPr id="6149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 graphs as Metamodels</a:t>
            </a:r>
          </a:p>
        </p:txBody>
      </p:sp>
      <p:sp>
        <p:nvSpPr>
          <p:cNvPr id="392202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1524000" y="3581400"/>
            <a:ext cx="7358063" cy="2286000"/>
          </a:xfrm>
        </p:spPr>
        <p:txBody>
          <a:bodyPr/>
          <a:lstStyle/>
          <a:p>
            <a:pPr eaLnBrk="1" hangingPunct="1"/>
            <a:r>
              <a:rPr lang="en-US" smtClean="0"/>
              <a:t>Compare with (UML) class diagrams</a:t>
            </a:r>
          </a:p>
          <a:p>
            <a:pPr eaLnBrk="1" hangingPunct="1"/>
            <a:r>
              <a:rPr lang="en-US" smtClean="0"/>
              <a:t>Nodes stand for object types</a:t>
            </a:r>
          </a:p>
          <a:p>
            <a:pPr lvl="1" eaLnBrk="1" hangingPunct="1"/>
            <a:r>
              <a:rPr lang="en-US" smtClean="0"/>
              <a:t>Also supported: Node inheritance</a:t>
            </a:r>
          </a:p>
          <a:p>
            <a:pPr eaLnBrk="1" hangingPunct="1"/>
            <a:r>
              <a:rPr lang="en-US" smtClean="0"/>
              <a:t>Edges stand for field/relation types</a:t>
            </a:r>
          </a:p>
          <a:p>
            <a:pPr lvl="1" eaLnBrk="1" hangingPunct="1"/>
            <a:r>
              <a:rPr lang="en-US" smtClean="0"/>
              <a:t>Not supported (in our approach): Multiplicities</a:t>
            </a:r>
          </a:p>
        </p:txBody>
      </p:sp>
      <p:pic>
        <p:nvPicPr>
          <p:cNvPr id="6151" name="Picture 6" descr="circular-typ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600200"/>
            <a:ext cx="2479675" cy="1839913"/>
          </a:xfrm>
          <a:prstGeom prst="rect">
            <a:avLst/>
          </a:prstGeom>
          <a:noFill/>
          <a:ln w="19050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20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Graph-Based State Spaces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0BCAAF-A0FD-4F99-862B-5B4DA4746C3F}" type="slidenum">
              <a:rPr lang="en-GB"/>
              <a:pPr>
                <a:defRPr/>
              </a:pPr>
              <a:t>5</a:t>
            </a:fld>
            <a:endParaRPr lang="en-GB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Graph formalism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Graphs in this presentation (</a:t>
            </a:r>
            <a:r>
              <a:rPr lang="en-US" i="1" smtClean="0"/>
              <a:t>simple graphs</a:t>
            </a:r>
            <a:r>
              <a:rPr lang="en-US" smtClean="0"/>
              <a:t>):</a:t>
            </a:r>
          </a:p>
          <a:p>
            <a:pPr lvl="1" eaLnBrk="1" hangingPunct="1"/>
            <a:r>
              <a:rPr lang="en-US" smtClean="0"/>
              <a:t>Flat (i.e., not hierarchical)</a:t>
            </a:r>
          </a:p>
          <a:p>
            <a:pPr lvl="1" eaLnBrk="1" hangingPunct="1"/>
            <a:r>
              <a:rPr lang="en-US" smtClean="0"/>
              <a:t>Directed, edge-labelled, no parallel edges</a:t>
            </a:r>
          </a:p>
          <a:p>
            <a:pPr lvl="1" eaLnBrk="1" hangingPunct="1"/>
            <a:r>
              <a:rPr lang="en-US" smtClean="0"/>
              <a:t>Self-edges depicted as node labels</a:t>
            </a:r>
          </a:p>
          <a:p>
            <a:pPr eaLnBrk="1" hangingPunct="1"/>
            <a:r>
              <a:rPr lang="en-US" smtClean="0"/>
              <a:t>Formally: </a:t>
            </a:r>
            <a:r>
              <a:rPr lang="en-US" smtClean="0">
                <a:solidFill>
                  <a:schemeClr val="accent1"/>
                </a:solidFill>
              </a:rPr>
              <a:t>G = (V,E)</a:t>
            </a:r>
            <a:r>
              <a:rPr lang="en-US" smtClean="0"/>
              <a:t> with</a:t>
            </a:r>
          </a:p>
          <a:p>
            <a:pPr lvl="1" eaLnBrk="1" hangingPunct="1"/>
            <a:r>
              <a:rPr lang="en-US" smtClean="0"/>
              <a:t>Global set</a:t>
            </a:r>
            <a:r>
              <a:rPr lang="en-US" smtClean="0">
                <a:solidFill>
                  <a:schemeClr val="accent1"/>
                </a:solidFill>
              </a:rPr>
              <a:t> L</a:t>
            </a:r>
            <a:r>
              <a:rPr lang="en-US" smtClean="0"/>
              <a:t> of labels</a:t>
            </a:r>
          </a:p>
          <a:p>
            <a:pPr lvl="2" eaLnBrk="1" hangingPunct="1"/>
            <a:r>
              <a:rPr lang="en-US" smtClean="0"/>
              <a:t>Fixed subsets of type labels and flags (= nodel labels)</a:t>
            </a:r>
          </a:p>
          <a:p>
            <a:pPr lvl="1" eaLnBrk="1" hangingPunct="1"/>
            <a:r>
              <a:rPr lang="en-US" smtClean="0">
                <a:solidFill>
                  <a:schemeClr val="accent1"/>
                </a:solidFill>
              </a:rPr>
              <a:t>V</a:t>
            </a:r>
            <a:r>
              <a:rPr lang="en-US" smtClean="0"/>
              <a:t> finite set of nodes</a:t>
            </a:r>
          </a:p>
          <a:p>
            <a:pPr lvl="1" eaLnBrk="1" hangingPunct="1"/>
            <a:r>
              <a:rPr lang="en-US" smtClean="0">
                <a:solidFill>
                  <a:schemeClr val="accent1"/>
                </a:solidFill>
              </a:rPr>
              <a:t>E </a:t>
            </a:r>
            <a:r>
              <a:rPr lang="en-US" smtClean="0">
                <a:solidFill>
                  <a:schemeClr val="accent1"/>
                </a:solidFill>
                <a:sym typeface="Symbol" pitchFamily="18" charset="2"/>
              </a:rPr>
              <a:t> V </a:t>
            </a:r>
            <a:r>
              <a:rPr lang="en-US" b="1" smtClean="0">
                <a:solidFill>
                  <a:schemeClr val="accent1"/>
                </a:solidFill>
                <a:sym typeface="Symbol" pitchFamily="18" charset="2"/>
              </a:rPr>
              <a:t></a:t>
            </a:r>
            <a:r>
              <a:rPr lang="en-US" smtClean="0">
                <a:solidFill>
                  <a:schemeClr val="accent1"/>
                </a:solidFill>
                <a:sym typeface="Symbol" pitchFamily="18" charset="2"/>
              </a:rPr>
              <a:t> L </a:t>
            </a:r>
            <a:r>
              <a:rPr lang="en-US" b="1" smtClean="0">
                <a:solidFill>
                  <a:schemeClr val="accent1"/>
                </a:solidFill>
                <a:sym typeface="Symbol" pitchFamily="18" charset="2"/>
              </a:rPr>
              <a:t></a:t>
            </a:r>
            <a:r>
              <a:rPr lang="en-US" smtClean="0">
                <a:solidFill>
                  <a:schemeClr val="accent1"/>
                </a:solidFill>
                <a:sym typeface="Symbol" pitchFamily="18" charset="2"/>
              </a:rPr>
              <a:t> V</a:t>
            </a:r>
            <a:r>
              <a:rPr lang="en-US" smtClean="0">
                <a:sym typeface="Symbol" pitchFamily="18" charset="2"/>
              </a:rPr>
              <a:t> finite set of labelled edges</a:t>
            </a:r>
          </a:p>
          <a:p>
            <a:pPr eaLnBrk="1" hangingPunct="1"/>
            <a:r>
              <a:rPr lang="en-US" smtClean="0">
                <a:sym typeface="Symbol" pitchFamily="18" charset="2"/>
              </a:rPr>
              <a:t>Partial morphisms</a:t>
            </a:r>
          </a:p>
          <a:p>
            <a:pPr lvl="1" eaLnBrk="1" hangingPunct="1"/>
            <a:r>
              <a:rPr lang="en-US" smtClean="0">
                <a:sym typeface="Symbol" pitchFamily="18" charset="2"/>
              </a:rPr>
              <a:t>Structure-preserving node mappings</a:t>
            </a:r>
          </a:p>
          <a:p>
            <a:pPr lvl="1" eaLnBrk="1" hangingPunct="1"/>
            <a:r>
              <a:rPr lang="en-US" smtClean="0">
                <a:sym typeface="Symbol" pitchFamily="18" charset="2"/>
              </a:rPr>
              <a:t>Isomorphism: bijective (total) morphism</a:t>
            </a:r>
          </a:p>
          <a:p>
            <a:pPr lvl="2" eaLnBrk="1" hangingPunct="1"/>
            <a:r>
              <a:rPr lang="en-US" smtClean="0">
                <a:sym typeface="Symbol" pitchFamily="18" charset="2"/>
              </a:rPr>
              <a:t>Used to abstract from node identities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29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2012</a:t>
            </a:r>
            <a:endParaRPr lang="en-GB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Graph-Based State Spaces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A3F761-89D2-4ABC-A346-29C9358B416B}" type="slidenum">
              <a:rPr lang="en-GB"/>
              <a:pPr>
                <a:defRPr/>
              </a:pPr>
              <a:t>6</a:t>
            </a:fld>
            <a:endParaRPr lang="en-GB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morphism</a:t>
            </a:r>
          </a:p>
        </p:txBody>
      </p:sp>
      <p:sp>
        <p:nvSpPr>
          <p:cNvPr id="8198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1524000" y="4495800"/>
            <a:ext cx="7358063" cy="1371600"/>
          </a:xfrm>
        </p:spPr>
        <p:txBody>
          <a:bodyPr/>
          <a:lstStyle/>
          <a:p>
            <a:pPr eaLnBrk="1" hangingPunct="1"/>
            <a:r>
              <a:rPr lang="en-US" smtClean="0"/>
              <a:t>Typing is a (weak) structuring mechanism</a:t>
            </a:r>
          </a:p>
          <a:p>
            <a:pPr lvl="1" eaLnBrk="1" hangingPunct="1"/>
            <a:r>
              <a:rPr lang="en-US" smtClean="0"/>
              <a:t>Limits node and edge labels and their interconnection</a:t>
            </a:r>
          </a:p>
          <a:p>
            <a:pPr lvl="1" eaLnBrk="1" hangingPunct="1"/>
            <a:r>
              <a:rPr lang="en-US" smtClean="0"/>
              <a:t>Does not enforce presence or absence of edges</a:t>
            </a:r>
          </a:p>
        </p:txBody>
      </p:sp>
      <p:pic>
        <p:nvPicPr>
          <p:cNvPr id="8199" name="Picture 4" descr="circular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05000"/>
            <a:ext cx="3194050" cy="2462213"/>
          </a:xfrm>
          <a:prstGeom prst="rect">
            <a:avLst/>
          </a:prstGeom>
          <a:noFill/>
          <a:ln w="19050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00" name="Text Box 5"/>
          <p:cNvSpPr txBox="1">
            <a:spLocks noChangeArrowheads="1"/>
          </p:cNvSpPr>
          <p:nvPr/>
        </p:nvSpPr>
        <p:spPr bwMode="auto">
          <a:xfrm>
            <a:off x="1524000" y="1524000"/>
            <a:ext cx="11811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accent1"/>
                </a:solidFill>
                <a:latin typeface="Arial" charset="0"/>
              </a:rPr>
              <a:t>State graph</a:t>
            </a:r>
          </a:p>
        </p:txBody>
      </p:sp>
      <p:pic>
        <p:nvPicPr>
          <p:cNvPr id="8201" name="Picture 6" descr="circular-ty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209800"/>
            <a:ext cx="2479675" cy="1839913"/>
          </a:xfrm>
          <a:prstGeom prst="rect">
            <a:avLst/>
          </a:prstGeom>
          <a:noFill/>
          <a:ln w="19050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02" name="Text Box 7"/>
          <p:cNvSpPr txBox="1">
            <a:spLocks noChangeArrowheads="1"/>
          </p:cNvSpPr>
          <p:nvPr/>
        </p:nvSpPr>
        <p:spPr bwMode="auto">
          <a:xfrm>
            <a:off x="5791200" y="1524000"/>
            <a:ext cx="11557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accent1"/>
                </a:solidFill>
                <a:latin typeface="Arial" charset="0"/>
              </a:rPr>
              <a:t>Type graph</a:t>
            </a:r>
          </a:p>
        </p:txBody>
      </p:sp>
      <p:cxnSp>
        <p:nvCxnSpPr>
          <p:cNvPr id="394248" name="AutoShape 8"/>
          <p:cNvCxnSpPr>
            <a:cxnSpLocks noChangeShapeType="1"/>
            <a:stCxn id="8199" idx="3"/>
            <a:endCxn id="8201" idx="1"/>
          </p:cNvCxnSpPr>
          <p:nvPr/>
        </p:nvCxnSpPr>
        <p:spPr bwMode="auto">
          <a:xfrm flipV="1">
            <a:off x="4727575" y="3130550"/>
            <a:ext cx="1054100" cy="635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2012</a:t>
            </a:r>
            <a:endParaRPr lang="en-GB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Graph-Based State Spaces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43C75-12D7-4BB6-B1E0-6820DE0B0D7C}" type="slidenum">
              <a:rPr lang="en-GB"/>
              <a:pPr>
                <a:defRPr/>
              </a:pPr>
              <a:t>7</a:t>
            </a:fld>
            <a:endParaRPr lang="en-GB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Graph Rewrite Rules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3581400"/>
            <a:ext cx="7358063" cy="2362200"/>
          </a:xfrm>
        </p:spPr>
        <p:txBody>
          <a:bodyPr/>
          <a:lstStyle/>
          <a:p>
            <a:pPr eaLnBrk="1" hangingPunct="1"/>
            <a:r>
              <a:rPr lang="en-US" smtClean="0"/>
              <a:t>A rule embodies a particular </a:t>
            </a:r>
            <a:r>
              <a:rPr lang="en-US" i="1" smtClean="0"/>
              <a:t>change</a:t>
            </a:r>
            <a:r>
              <a:rPr lang="en-US" smtClean="0"/>
              <a:t> to a graph</a:t>
            </a:r>
          </a:p>
          <a:p>
            <a:pPr lvl="1" eaLnBrk="1" hangingPunct="1"/>
            <a:r>
              <a:rPr lang="en-US" smtClean="0"/>
              <a:t>Left Hand Side (</a:t>
            </a:r>
            <a:r>
              <a:rPr lang="en-US" smtClean="0">
                <a:solidFill>
                  <a:schemeClr val="accent1"/>
                </a:solidFill>
              </a:rPr>
              <a:t>LHS</a:t>
            </a:r>
            <a:r>
              <a:rPr lang="en-US" smtClean="0"/>
              <a:t>): should be matched in the </a:t>
            </a:r>
            <a:r>
              <a:rPr lang="en-US" i="1" smtClean="0"/>
              <a:t>host</a:t>
            </a:r>
            <a:r>
              <a:rPr lang="en-US" smtClean="0"/>
              <a:t> (source) graph</a:t>
            </a:r>
          </a:p>
          <a:p>
            <a:pPr lvl="1" eaLnBrk="1" hangingPunct="1"/>
            <a:r>
              <a:rPr lang="en-US" smtClean="0"/>
              <a:t>Difference of Right Hand Side (</a:t>
            </a:r>
            <a:r>
              <a:rPr lang="en-US" smtClean="0">
                <a:solidFill>
                  <a:schemeClr val="accent1"/>
                </a:solidFill>
              </a:rPr>
              <a:t>RHS</a:t>
            </a:r>
            <a:r>
              <a:rPr lang="en-US" smtClean="0"/>
              <a:t>) and LHS defines change</a:t>
            </a:r>
          </a:p>
          <a:p>
            <a:pPr lvl="1" eaLnBrk="1" hangingPunct="1"/>
            <a:r>
              <a:rPr lang="en-US" smtClean="0"/>
              <a:t>Negative Application Condition (</a:t>
            </a:r>
            <a:r>
              <a:rPr lang="en-US" smtClean="0">
                <a:solidFill>
                  <a:schemeClr val="accent1"/>
                </a:solidFill>
              </a:rPr>
              <a:t>NAC</a:t>
            </a:r>
            <a:r>
              <a:rPr lang="en-US" smtClean="0"/>
              <a:t>): should not occur in host graph</a:t>
            </a:r>
          </a:p>
          <a:p>
            <a:pPr eaLnBrk="1" hangingPunct="1"/>
            <a:r>
              <a:rPr lang="en-US" smtClean="0"/>
              <a:t>Compare to string rewriting</a:t>
            </a:r>
          </a:p>
          <a:p>
            <a:pPr lvl="1" eaLnBrk="1" hangingPunct="1"/>
            <a:r>
              <a:rPr lang="en-US" smtClean="0"/>
              <a:t>Graph rewrite rules are context sensitive</a:t>
            </a:r>
          </a:p>
          <a:p>
            <a:pPr eaLnBrk="1" hangingPunct="1"/>
            <a:r>
              <a:rPr lang="en-US" smtClean="0"/>
              <a:t>Graph Production System: Set of rewrite rules</a:t>
            </a:r>
          </a:p>
        </p:txBody>
      </p:sp>
      <p:pic>
        <p:nvPicPr>
          <p:cNvPr id="9223" name="Picture 4" descr="circular-put-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133600"/>
            <a:ext cx="1333500" cy="1228725"/>
          </a:xfrm>
          <a:prstGeom prst="rect">
            <a:avLst/>
          </a:prstGeom>
          <a:noFill/>
          <a:ln w="19050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4005" name="Picture 5" descr="circular-put-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133600"/>
            <a:ext cx="2362200" cy="1228725"/>
          </a:xfrm>
          <a:prstGeom prst="rect">
            <a:avLst/>
          </a:prstGeom>
          <a:noFill/>
          <a:ln w="19050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4006" name="Picture 6" descr="circular-put-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981200"/>
            <a:ext cx="2362200" cy="1524000"/>
          </a:xfrm>
          <a:prstGeom prst="rect">
            <a:avLst/>
          </a:prstGeom>
          <a:noFill/>
          <a:ln w="19050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84007" name="AutoShape 7"/>
          <p:cNvCxnSpPr>
            <a:cxnSpLocks noChangeShapeType="1"/>
            <a:stCxn id="9223" idx="3"/>
            <a:endCxn id="384006" idx="1"/>
          </p:cNvCxnSpPr>
          <p:nvPr/>
        </p:nvCxnSpPr>
        <p:spPr bwMode="auto">
          <a:xfrm flipV="1">
            <a:off x="5457825" y="2743200"/>
            <a:ext cx="704850" cy="4763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4008" name="AutoShape 8"/>
          <p:cNvCxnSpPr>
            <a:cxnSpLocks noChangeShapeType="1"/>
            <a:stCxn id="9223" idx="1"/>
            <a:endCxn id="384005" idx="3"/>
          </p:cNvCxnSpPr>
          <p:nvPr/>
        </p:nvCxnSpPr>
        <p:spPr bwMode="auto">
          <a:xfrm flipH="1">
            <a:off x="3438525" y="2747963"/>
            <a:ext cx="66675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28" name="Text Box 9"/>
          <p:cNvSpPr txBox="1">
            <a:spLocks noChangeArrowheads="1"/>
          </p:cNvSpPr>
          <p:nvPr/>
        </p:nvSpPr>
        <p:spPr bwMode="auto">
          <a:xfrm>
            <a:off x="4572000" y="1828800"/>
            <a:ext cx="444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accent1"/>
                </a:solidFill>
                <a:latin typeface="Arial" charset="0"/>
              </a:rPr>
              <a:t>LHS</a:t>
            </a:r>
          </a:p>
        </p:txBody>
      </p:sp>
      <p:sp>
        <p:nvSpPr>
          <p:cNvPr id="384010" name="Text Box 10"/>
          <p:cNvSpPr txBox="1">
            <a:spLocks noChangeArrowheads="1"/>
          </p:cNvSpPr>
          <p:nvPr/>
        </p:nvSpPr>
        <p:spPr bwMode="auto">
          <a:xfrm>
            <a:off x="6172200" y="1676400"/>
            <a:ext cx="482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accent1"/>
                </a:solidFill>
                <a:latin typeface="Arial" charset="0"/>
              </a:rPr>
              <a:t>RHS</a:t>
            </a:r>
          </a:p>
        </p:txBody>
      </p:sp>
      <p:sp>
        <p:nvSpPr>
          <p:cNvPr id="384011" name="Text Box 11"/>
          <p:cNvSpPr txBox="1">
            <a:spLocks noChangeArrowheads="1"/>
          </p:cNvSpPr>
          <p:nvPr/>
        </p:nvSpPr>
        <p:spPr bwMode="auto">
          <a:xfrm>
            <a:off x="2971800" y="1828800"/>
            <a:ext cx="482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accent1"/>
                </a:solidFill>
                <a:latin typeface="Arial" charset="0"/>
              </a:rPr>
              <a:t>NAC</a:t>
            </a:r>
          </a:p>
        </p:txBody>
      </p:sp>
      <p:sp>
        <p:nvSpPr>
          <p:cNvPr id="9231" name="Text Box 12"/>
          <p:cNvSpPr txBox="1">
            <a:spLocks noChangeArrowheads="1"/>
          </p:cNvSpPr>
          <p:nvPr/>
        </p:nvSpPr>
        <p:spPr bwMode="auto">
          <a:xfrm>
            <a:off x="1524000" y="1447800"/>
            <a:ext cx="403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defTabSz="76200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algn="ctr" defTabSz="7620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l"/>
            <a:r>
              <a:rPr lang="en-US" sz="1800">
                <a:latin typeface="Arial" charset="0"/>
              </a:rPr>
              <a:t>Putting an element into a circular buffer: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03" grpId="0" build="p"/>
      <p:bldP spid="384010" grpId="0"/>
      <p:bldP spid="3840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2012</a:t>
            </a:r>
            <a:endParaRPr lang="en-GB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Graph-Based State Spaces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D31E9E-DE38-457E-85ED-FF9907F39B98}" type="slidenum">
              <a:rPr lang="en-GB"/>
              <a:pPr>
                <a:defRPr/>
              </a:pPr>
              <a:t>8</a:t>
            </a:fld>
            <a:endParaRPr lang="en-GB"/>
          </a:p>
        </p:txBody>
      </p:sp>
      <p:pic>
        <p:nvPicPr>
          <p:cNvPr id="10245" name="Picture 25" descr="circular-pu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743200"/>
            <a:ext cx="4876800" cy="3028950"/>
          </a:xfrm>
          <a:prstGeom prst="rect">
            <a:avLst/>
          </a:prstGeom>
          <a:noFill/>
          <a:ln w="19050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Single-graph representation</a:t>
            </a:r>
          </a:p>
        </p:txBody>
      </p:sp>
      <p:sp>
        <p:nvSpPr>
          <p:cNvPr id="400405" name="AutoShape 21"/>
          <p:cNvSpPr>
            <a:spLocks noChangeAspect="1" noChangeArrowheads="1"/>
          </p:cNvSpPr>
          <p:nvPr/>
        </p:nvSpPr>
        <p:spPr bwMode="auto">
          <a:xfrm>
            <a:off x="533400" y="2362200"/>
            <a:ext cx="3038475" cy="838200"/>
          </a:xfrm>
          <a:prstGeom prst="wedgeRoundRectCallout">
            <a:avLst>
              <a:gd name="adj1" fmla="val 83019"/>
              <a:gd name="adj2" fmla="val 73486"/>
              <a:gd name="adj3" fmla="val 16667"/>
            </a:avLst>
          </a:prstGeom>
          <a:solidFill>
            <a:schemeClr val="bg1"/>
          </a:solidFill>
          <a:ln w="28575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0"/>
              </a:spcBef>
            </a:pPr>
            <a:r>
              <a:rPr lang="en-US" sz="1600" i="1">
                <a:solidFill>
                  <a:schemeClr val="accent2"/>
                </a:solidFill>
                <a:latin typeface="Arial" charset="0"/>
              </a:rPr>
              <a:t>blue = eraser:</a:t>
            </a:r>
            <a:br>
              <a:rPr lang="en-US" sz="1600" i="1">
                <a:solidFill>
                  <a:schemeClr val="accent2"/>
                </a:solidFill>
                <a:latin typeface="Arial" charset="0"/>
              </a:rPr>
            </a:br>
            <a:r>
              <a:rPr lang="en-US" sz="1600" i="1">
                <a:solidFill>
                  <a:schemeClr val="accent2"/>
                </a:solidFill>
                <a:latin typeface="Arial" charset="0"/>
              </a:rPr>
              <a:t>LHS, not RHS</a:t>
            </a:r>
          </a:p>
          <a:p>
            <a:pPr>
              <a:spcBef>
                <a:spcPct val="0"/>
              </a:spcBef>
            </a:pPr>
            <a:r>
              <a:rPr lang="en-US" sz="1600" i="1">
                <a:solidFill>
                  <a:schemeClr val="accent2"/>
                </a:solidFill>
                <a:latin typeface="Arial" charset="0"/>
              </a:rPr>
              <a:t>to be matched and deleted</a:t>
            </a:r>
          </a:p>
        </p:txBody>
      </p:sp>
      <p:sp>
        <p:nvSpPr>
          <p:cNvPr id="400406" name="AutoShape 22"/>
          <p:cNvSpPr>
            <a:spLocks noChangeAspect="1" noChangeArrowheads="1"/>
          </p:cNvSpPr>
          <p:nvPr/>
        </p:nvSpPr>
        <p:spPr bwMode="auto">
          <a:xfrm>
            <a:off x="1143000" y="4648200"/>
            <a:ext cx="1809750" cy="809625"/>
          </a:xfrm>
          <a:prstGeom prst="wedgeRoundRectCallout">
            <a:avLst>
              <a:gd name="adj1" fmla="val 139824"/>
              <a:gd name="adj2" fmla="val -76273"/>
              <a:gd name="adj3" fmla="val 16667"/>
            </a:avLst>
          </a:prstGeom>
          <a:solidFill>
            <a:schemeClr val="bg1"/>
          </a:solidFill>
          <a:ln w="28575" algn="ctr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0"/>
              </a:spcBef>
            </a:pPr>
            <a:r>
              <a:rPr lang="en-US" sz="1600" i="1">
                <a:solidFill>
                  <a:schemeClr val="accent1"/>
                </a:solidFill>
                <a:latin typeface="Arial" charset="0"/>
              </a:rPr>
              <a:t>green = creator:</a:t>
            </a:r>
            <a:br>
              <a:rPr lang="en-US" sz="1600" i="1">
                <a:solidFill>
                  <a:schemeClr val="accent1"/>
                </a:solidFill>
                <a:latin typeface="Arial" charset="0"/>
              </a:rPr>
            </a:br>
            <a:r>
              <a:rPr lang="en-US" sz="1600" i="1">
                <a:solidFill>
                  <a:schemeClr val="accent1"/>
                </a:solidFill>
                <a:latin typeface="Arial" charset="0"/>
              </a:rPr>
              <a:t>RHS, not LHS</a:t>
            </a:r>
          </a:p>
          <a:p>
            <a:pPr>
              <a:spcBef>
                <a:spcPct val="0"/>
              </a:spcBef>
            </a:pPr>
            <a:r>
              <a:rPr lang="en-US" sz="1600" i="1">
                <a:solidFill>
                  <a:schemeClr val="accent1"/>
                </a:solidFill>
                <a:latin typeface="Arial" charset="0"/>
              </a:rPr>
              <a:t>to be added</a:t>
            </a:r>
          </a:p>
        </p:txBody>
      </p:sp>
      <p:sp>
        <p:nvSpPr>
          <p:cNvPr id="400407" name="AutoShape 23"/>
          <p:cNvSpPr>
            <a:spLocks noChangeAspect="1" noChangeArrowheads="1"/>
          </p:cNvSpPr>
          <p:nvPr/>
        </p:nvSpPr>
        <p:spPr bwMode="auto">
          <a:xfrm>
            <a:off x="5257800" y="1295400"/>
            <a:ext cx="3232150" cy="838200"/>
          </a:xfrm>
          <a:prstGeom prst="wedgeRoundRectCallout">
            <a:avLst>
              <a:gd name="adj1" fmla="val -35069"/>
              <a:gd name="adj2" fmla="val 116097"/>
              <a:gd name="adj3" fmla="val 16667"/>
            </a:avLst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0"/>
              </a:spcBef>
            </a:pPr>
            <a:r>
              <a:rPr lang="en-US" sz="1600" i="1">
                <a:latin typeface="Arial" charset="0"/>
              </a:rPr>
              <a:t>black = reader:</a:t>
            </a:r>
            <a:br>
              <a:rPr lang="en-US" sz="1600" i="1">
                <a:latin typeface="Arial" charset="0"/>
              </a:rPr>
            </a:br>
            <a:r>
              <a:rPr lang="en-US" sz="1600" i="1">
                <a:latin typeface="Arial" charset="0"/>
              </a:rPr>
              <a:t>LHS and RHS</a:t>
            </a:r>
            <a:br>
              <a:rPr lang="en-US" sz="1600" i="1">
                <a:latin typeface="Arial" charset="0"/>
              </a:rPr>
            </a:br>
            <a:r>
              <a:rPr lang="en-US" sz="1600" i="1">
                <a:latin typeface="Arial" charset="0"/>
              </a:rPr>
              <a:t>to be matched and preserved</a:t>
            </a:r>
          </a:p>
        </p:txBody>
      </p:sp>
      <p:sp>
        <p:nvSpPr>
          <p:cNvPr id="400408" name="AutoShape 24"/>
          <p:cNvSpPr>
            <a:spLocks noChangeAspect="1" noChangeArrowheads="1"/>
          </p:cNvSpPr>
          <p:nvPr/>
        </p:nvSpPr>
        <p:spPr bwMode="auto">
          <a:xfrm>
            <a:off x="6934200" y="2514600"/>
            <a:ext cx="1744663" cy="874713"/>
          </a:xfrm>
          <a:prstGeom prst="wedgeRoundRectCallout">
            <a:avLst>
              <a:gd name="adj1" fmla="val -9602"/>
              <a:gd name="adj2" fmla="val 113338"/>
              <a:gd name="adj3" fmla="val 16667"/>
            </a:avLst>
          </a:prstGeom>
          <a:solidFill>
            <a:schemeClr val="bg1"/>
          </a:solidFill>
          <a:ln w="28575" algn="ctr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0"/>
              </a:spcBef>
            </a:pPr>
            <a:r>
              <a:rPr lang="en-US" sz="1600" i="1">
                <a:solidFill>
                  <a:schemeClr val="hlink"/>
                </a:solidFill>
                <a:latin typeface="Arial" charset="0"/>
              </a:rPr>
              <a:t>red = embargo:</a:t>
            </a:r>
            <a:br>
              <a:rPr lang="en-US" sz="1600" i="1">
                <a:solidFill>
                  <a:schemeClr val="hlink"/>
                </a:solidFill>
                <a:latin typeface="Arial" charset="0"/>
              </a:rPr>
            </a:br>
            <a:r>
              <a:rPr lang="en-US" sz="1600" i="1">
                <a:solidFill>
                  <a:schemeClr val="hlink"/>
                </a:solidFill>
                <a:latin typeface="Arial" charset="0"/>
              </a:rPr>
              <a:t>NAC, not LHS</a:t>
            </a:r>
          </a:p>
          <a:p>
            <a:pPr>
              <a:spcBef>
                <a:spcPct val="0"/>
              </a:spcBef>
            </a:pPr>
            <a:r>
              <a:rPr lang="en-US" sz="1600" i="1">
                <a:solidFill>
                  <a:schemeClr val="hlink"/>
                </a:solidFill>
                <a:latin typeface="Arial" charset="0"/>
              </a:rPr>
              <a:t>forbidden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405" grpId="0" animBg="1"/>
      <p:bldP spid="400406" grpId="0" animBg="1"/>
      <p:bldP spid="400407" grpId="0" animBg="1"/>
      <p:bldP spid="40040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2012</a:t>
            </a:r>
            <a:endParaRPr lang="en-GB"/>
          </a:p>
        </p:txBody>
      </p:sp>
      <p:sp>
        <p:nvSpPr>
          <p:cNvPr id="4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Graph-Based State Spaces</a:t>
            </a:r>
          </a:p>
        </p:txBody>
      </p:sp>
      <p:sp>
        <p:nvSpPr>
          <p:cNvPr id="4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0B1595-7F23-4259-BE4A-27C7B1D6A374}" type="slidenum">
              <a:rPr lang="en-GB"/>
              <a:pPr>
                <a:defRPr/>
              </a:pPr>
              <a:t>9</a:t>
            </a:fld>
            <a:endParaRPr lang="en-GB"/>
          </a:p>
        </p:txBody>
      </p:sp>
      <p:grpSp>
        <p:nvGrpSpPr>
          <p:cNvPr id="386050" name="Group 2"/>
          <p:cNvGrpSpPr>
            <a:grpSpLocks/>
          </p:cNvGrpSpPr>
          <p:nvPr/>
        </p:nvGrpSpPr>
        <p:grpSpPr bwMode="auto">
          <a:xfrm>
            <a:off x="1219200" y="2819400"/>
            <a:ext cx="2209800" cy="1600200"/>
            <a:chOff x="768" y="1776"/>
            <a:chExt cx="1392" cy="1008"/>
          </a:xfrm>
        </p:grpSpPr>
        <p:sp>
          <p:nvSpPr>
            <p:cNvPr id="11303" name="Line 3"/>
            <p:cNvSpPr>
              <a:spLocks noChangeShapeType="1"/>
            </p:cNvSpPr>
            <p:nvPr/>
          </p:nvSpPr>
          <p:spPr bwMode="auto">
            <a:xfrm>
              <a:off x="1440" y="1872"/>
              <a:ext cx="720" cy="912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dash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11304" name="Line 4"/>
            <p:cNvSpPr>
              <a:spLocks noChangeShapeType="1"/>
            </p:cNvSpPr>
            <p:nvPr/>
          </p:nvSpPr>
          <p:spPr bwMode="auto">
            <a:xfrm>
              <a:off x="1632" y="1968"/>
              <a:ext cx="528" cy="816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dash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11305" name="Text Box 5"/>
            <p:cNvSpPr txBox="1">
              <a:spLocks noChangeArrowheads="1"/>
            </p:cNvSpPr>
            <p:nvPr/>
          </p:nvSpPr>
          <p:spPr bwMode="auto">
            <a:xfrm>
              <a:off x="768" y="2208"/>
              <a:ext cx="816" cy="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algn="r">
                <a:spcBef>
                  <a:spcPct val="0"/>
                </a:spcBef>
              </a:pPr>
              <a:r>
                <a:rPr lang="en-US" sz="1700">
                  <a:solidFill>
                    <a:schemeClr val="hlink"/>
                  </a:solidFill>
                  <a:latin typeface="Arial" charset="0"/>
                </a:rPr>
                <a:t>forbidden</a:t>
              </a:r>
            </a:p>
          </p:txBody>
        </p:sp>
        <p:sp>
          <p:nvSpPr>
            <p:cNvPr id="11306" name="Line 6"/>
            <p:cNvSpPr>
              <a:spLocks noChangeShapeType="1"/>
            </p:cNvSpPr>
            <p:nvPr/>
          </p:nvSpPr>
          <p:spPr bwMode="auto">
            <a:xfrm>
              <a:off x="1200" y="1776"/>
              <a:ext cx="960" cy="1008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dash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</p:grpSp>
      <p:sp>
        <p:nvSpPr>
          <p:cNvPr id="1127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Graph Productions</a:t>
            </a:r>
          </a:p>
        </p:txBody>
      </p:sp>
      <p:grpSp>
        <p:nvGrpSpPr>
          <p:cNvPr id="386056" name="Group 8"/>
          <p:cNvGrpSpPr>
            <a:grpSpLocks/>
          </p:cNvGrpSpPr>
          <p:nvPr/>
        </p:nvGrpSpPr>
        <p:grpSpPr bwMode="auto">
          <a:xfrm>
            <a:off x="609600" y="1590675"/>
            <a:ext cx="7848600" cy="1838325"/>
            <a:chOff x="384" y="1002"/>
            <a:chExt cx="4944" cy="1158"/>
          </a:xfrm>
        </p:grpSpPr>
        <p:sp>
          <p:nvSpPr>
            <p:cNvPr id="11301" name="Oval 9"/>
            <p:cNvSpPr>
              <a:spLocks noChangeArrowheads="1"/>
            </p:cNvSpPr>
            <p:nvPr/>
          </p:nvSpPr>
          <p:spPr bwMode="auto">
            <a:xfrm>
              <a:off x="384" y="1056"/>
              <a:ext cx="4944" cy="1104"/>
            </a:xfrm>
            <a:prstGeom prst="ellipse">
              <a:avLst/>
            </a:prstGeom>
            <a:noFill/>
            <a:ln w="38100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2FE7E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>
                <a:spcBef>
                  <a:spcPct val="0"/>
                </a:spcBef>
              </a:pPr>
              <a:endParaRPr lang="en-US" sz="20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1302" name="Text Box 10"/>
            <p:cNvSpPr txBox="1">
              <a:spLocks noChangeArrowheads="1"/>
            </p:cNvSpPr>
            <p:nvPr/>
          </p:nvSpPr>
          <p:spPr bwMode="auto">
            <a:xfrm>
              <a:off x="1206" y="1002"/>
              <a:ext cx="768" cy="1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chemeClr val="accent2"/>
                  </a:solidFill>
                  <a:latin typeface="Arial" charset="0"/>
                </a:rPr>
                <a:t>Rewrite rule</a:t>
              </a:r>
            </a:p>
          </p:txBody>
        </p:sp>
      </p:grpSp>
      <p:grpSp>
        <p:nvGrpSpPr>
          <p:cNvPr id="386059" name="Group 11"/>
          <p:cNvGrpSpPr>
            <a:grpSpLocks/>
          </p:cNvGrpSpPr>
          <p:nvPr/>
        </p:nvGrpSpPr>
        <p:grpSpPr bwMode="auto">
          <a:xfrm>
            <a:off x="3429000" y="2743200"/>
            <a:ext cx="1563688" cy="2438400"/>
            <a:chOff x="2160" y="1728"/>
            <a:chExt cx="985" cy="1536"/>
          </a:xfrm>
        </p:grpSpPr>
        <p:sp>
          <p:nvSpPr>
            <p:cNvPr id="11298" name="AutoShape 12"/>
            <p:cNvSpPr>
              <a:spLocks noChangeArrowheads="1"/>
            </p:cNvSpPr>
            <p:nvPr/>
          </p:nvSpPr>
          <p:spPr bwMode="auto">
            <a:xfrm>
              <a:off x="2160" y="2736"/>
              <a:ext cx="720" cy="528"/>
            </a:xfrm>
            <a:prstGeom prst="roundRect">
              <a:avLst>
                <a:gd name="adj" fmla="val 16667"/>
              </a:avLst>
            </a:prstGeom>
            <a:noFill/>
            <a:ln w="19050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chemeClr val="accent1"/>
                  </a:solidFill>
                  <a:latin typeface="Arial" charset="0"/>
                </a:rPr>
                <a:t>source graph</a:t>
              </a:r>
            </a:p>
          </p:txBody>
        </p:sp>
        <p:sp>
          <p:nvSpPr>
            <p:cNvPr id="11299" name="Line 13"/>
            <p:cNvSpPr>
              <a:spLocks noChangeShapeType="1"/>
            </p:cNvSpPr>
            <p:nvPr/>
          </p:nvSpPr>
          <p:spPr bwMode="auto">
            <a:xfrm>
              <a:off x="2544" y="1728"/>
              <a:ext cx="0" cy="9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11300" name="Text Box 14"/>
            <p:cNvSpPr txBox="1">
              <a:spLocks noChangeArrowheads="1"/>
            </p:cNvSpPr>
            <p:nvPr/>
          </p:nvSpPr>
          <p:spPr bwMode="auto">
            <a:xfrm>
              <a:off x="2592" y="2228"/>
              <a:ext cx="553" cy="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1700" i="1">
                  <a:solidFill>
                    <a:schemeClr val="accent2"/>
                  </a:solidFill>
                  <a:latin typeface="Arial" charset="0"/>
                </a:rPr>
                <a:t>matching</a:t>
              </a:r>
            </a:p>
          </p:txBody>
        </p:sp>
      </p:grpSp>
      <p:grpSp>
        <p:nvGrpSpPr>
          <p:cNvPr id="386063" name="Group 15"/>
          <p:cNvGrpSpPr>
            <a:grpSpLocks/>
          </p:cNvGrpSpPr>
          <p:nvPr/>
        </p:nvGrpSpPr>
        <p:grpSpPr bwMode="auto">
          <a:xfrm>
            <a:off x="1036638" y="3962400"/>
            <a:ext cx="7573962" cy="1911350"/>
            <a:chOff x="653" y="2496"/>
            <a:chExt cx="4771" cy="1204"/>
          </a:xfrm>
        </p:grpSpPr>
        <p:sp>
          <p:nvSpPr>
            <p:cNvPr id="11293" name="Oval 16"/>
            <p:cNvSpPr>
              <a:spLocks noChangeArrowheads="1"/>
            </p:cNvSpPr>
            <p:nvPr/>
          </p:nvSpPr>
          <p:spPr bwMode="auto">
            <a:xfrm>
              <a:off x="1584" y="2496"/>
              <a:ext cx="3840" cy="1008"/>
            </a:xfrm>
            <a:prstGeom prst="ellipse">
              <a:avLst/>
            </a:prstGeom>
            <a:noFill/>
            <a:ln w="38100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2FE7E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>
                <a:spcBef>
                  <a:spcPct val="0"/>
                </a:spcBef>
              </a:pPr>
              <a:endParaRPr lang="en-US" sz="24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1294" name="Text Box 17"/>
            <p:cNvSpPr txBox="1">
              <a:spLocks noChangeArrowheads="1"/>
            </p:cNvSpPr>
            <p:nvPr/>
          </p:nvSpPr>
          <p:spPr bwMode="auto">
            <a:xfrm>
              <a:off x="653" y="3354"/>
              <a:ext cx="2672" cy="3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chemeClr val="accent2"/>
                  </a:solidFill>
                  <a:latin typeface="Arial" charset="0"/>
                </a:rPr>
                <a:t>Graph transition</a:t>
              </a:r>
              <a:br>
                <a:rPr lang="en-US" sz="1800">
                  <a:solidFill>
                    <a:schemeClr val="accent2"/>
                  </a:solidFill>
                  <a:latin typeface="Arial" charset="0"/>
                </a:rPr>
              </a:br>
              <a:r>
                <a:rPr lang="en-US" sz="1800">
                  <a:solidFill>
                    <a:schemeClr val="accent2"/>
                  </a:solidFill>
                  <a:latin typeface="Arial" charset="0"/>
                </a:rPr>
                <a:t>(labelled by rule and underlying morphism</a:t>
              </a:r>
            </a:p>
          </p:txBody>
        </p:sp>
        <p:sp>
          <p:nvSpPr>
            <p:cNvPr id="11295" name="Text Box 18"/>
            <p:cNvSpPr txBox="1">
              <a:spLocks noChangeArrowheads="1"/>
            </p:cNvSpPr>
            <p:nvPr/>
          </p:nvSpPr>
          <p:spPr bwMode="auto">
            <a:xfrm>
              <a:off x="1894" y="2876"/>
              <a:ext cx="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</a:pPr>
              <a:endParaRPr lang="en-US" sz="20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1296" name="Text Box 19"/>
            <p:cNvSpPr txBox="1">
              <a:spLocks noChangeArrowheads="1"/>
            </p:cNvSpPr>
            <p:nvPr/>
          </p:nvSpPr>
          <p:spPr bwMode="auto">
            <a:xfrm>
              <a:off x="5063" y="2876"/>
              <a:ext cx="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</a:pPr>
              <a:endParaRPr lang="en-US" sz="20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1297" name="Text Box 20"/>
            <p:cNvSpPr txBox="1">
              <a:spLocks noChangeArrowheads="1"/>
            </p:cNvSpPr>
            <p:nvPr/>
          </p:nvSpPr>
          <p:spPr bwMode="auto">
            <a:xfrm>
              <a:off x="2991" y="2756"/>
              <a:ext cx="984" cy="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sz="1700" i="1">
                  <a:solidFill>
                    <a:schemeClr val="accent2"/>
                  </a:solidFill>
                  <a:latin typeface="Arial" charset="0"/>
                </a:rPr>
                <a:t>graph morphism</a:t>
              </a:r>
            </a:p>
          </p:txBody>
        </p:sp>
      </p:grpSp>
      <p:grpSp>
        <p:nvGrpSpPr>
          <p:cNvPr id="386069" name="Group 21"/>
          <p:cNvGrpSpPr>
            <a:grpSpLocks/>
          </p:cNvGrpSpPr>
          <p:nvPr/>
        </p:nvGrpSpPr>
        <p:grpSpPr bwMode="auto">
          <a:xfrm>
            <a:off x="4648200" y="2743200"/>
            <a:ext cx="3895725" cy="2805113"/>
            <a:chOff x="2928" y="1728"/>
            <a:chExt cx="2454" cy="1767"/>
          </a:xfrm>
        </p:grpSpPr>
        <p:sp>
          <p:nvSpPr>
            <p:cNvPr id="11289" name="AutoShape 22"/>
            <p:cNvSpPr>
              <a:spLocks noChangeArrowheads="1"/>
            </p:cNvSpPr>
            <p:nvPr/>
          </p:nvSpPr>
          <p:spPr bwMode="auto">
            <a:xfrm>
              <a:off x="4080" y="2736"/>
              <a:ext cx="720" cy="528"/>
            </a:xfrm>
            <a:prstGeom prst="roundRect">
              <a:avLst>
                <a:gd name="adj" fmla="val 16667"/>
              </a:avLst>
            </a:prstGeom>
            <a:noFill/>
            <a:ln w="19050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chemeClr val="accent1"/>
                  </a:solidFill>
                  <a:latin typeface="Arial" charset="0"/>
                </a:rPr>
                <a:t>target graph</a:t>
              </a:r>
            </a:p>
          </p:txBody>
        </p:sp>
        <p:sp>
          <p:nvSpPr>
            <p:cNvPr id="11290" name="Line 23"/>
            <p:cNvSpPr>
              <a:spLocks noChangeShapeType="1"/>
            </p:cNvSpPr>
            <p:nvPr/>
          </p:nvSpPr>
          <p:spPr bwMode="auto">
            <a:xfrm>
              <a:off x="4464" y="1728"/>
              <a:ext cx="0" cy="9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11291" name="Line 24"/>
            <p:cNvSpPr>
              <a:spLocks noChangeShapeType="1"/>
            </p:cNvSpPr>
            <p:nvPr/>
          </p:nvSpPr>
          <p:spPr bwMode="auto">
            <a:xfrm>
              <a:off x="2928" y="2976"/>
              <a:ext cx="11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11292" name="Text Box 25"/>
            <p:cNvSpPr txBox="1">
              <a:spLocks noChangeArrowheads="1"/>
            </p:cNvSpPr>
            <p:nvPr/>
          </p:nvSpPr>
          <p:spPr bwMode="auto">
            <a:xfrm>
              <a:off x="4896" y="3332"/>
              <a:ext cx="486" cy="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1700" i="1">
                  <a:solidFill>
                    <a:schemeClr val="accent2"/>
                  </a:solidFill>
                  <a:latin typeface="Arial" charset="0"/>
                </a:rPr>
                <a:t>pushout</a:t>
              </a:r>
            </a:p>
          </p:txBody>
        </p:sp>
      </p:grpSp>
      <p:grpSp>
        <p:nvGrpSpPr>
          <p:cNvPr id="11275" name="Group 26"/>
          <p:cNvGrpSpPr>
            <a:grpSpLocks/>
          </p:cNvGrpSpPr>
          <p:nvPr/>
        </p:nvGrpSpPr>
        <p:grpSpPr bwMode="auto">
          <a:xfrm>
            <a:off x="1524000" y="1924050"/>
            <a:ext cx="1981200" cy="1200150"/>
            <a:chOff x="960" y="1212"/>
            <a:chExt cx="1248" cy="756"/>
          </a:xfrm>
        </p:grpSpPr>
        <p:sp>
          <p:nvSpPr>
            <p:cNvPr id="11282" name="AutoShape 27"/>
            <p:cNvSpPr>
              <a:spLocks noChangeArrowheads="1"/>
            </p:cNvSpPr>
            <p:nvPr/>
          </p:nvSpPr>
          <p:spPr bwMode="auto">
            <a:xfrm>
              <a:off x="960" y="1392"/>
              <a:ext cx="624" cy="3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chemeClr val="accent2"/>
                  </a:solidFill>
                  <a:latin typeface="Arial" charset="0"/>
                </a:rPr>
                <a:t>NAC</a:t>
              </a:r>
            </a:p>
          </p:txBody>
        </p:sp>
        <p:sp>
          <p:nvSpPr>
            <p:cNvPr id="11283" name="Line 28"/>
            <p:cNvSpPr>
              <a:spLocks noChangeShapeType="1"/>
            </p:cNvSpPr>
            <p:nvPr/>
          </p:nvSpPr>
          <p:spPr bwMode="auto">
            <a:xfrm flipH="1" flipV="1">
              <a:off x="1584" y="1440"/>
              <a:ext cx="624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11284" name="AutoShape 29"/>
            <p:cNvSpPr>
              <a:spLocks noChangeArrowheads="1"/>
            </p:cNvSpPr>
            <p:nvPr/>
          </p:nvSpPr>
          <p:spPr bwMode="auto">
            <a:xfrm>
              <a:off x="1056" y="1488"/>
              <a:ext cx="624" cy="3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chemeClr val="accent2"/>
                  </a:solidFill>
                  <a:latin typeface="Arial" charset="0"/>
                </a:rPr>
                <a:t>NAC</a:t>
              </a:r>
            </a:p>
          </p:txBody>
        </p:sp>
        <p:sp>
          <p:nvSpPr>
            <p:cNvPr id="11285" name="AutoShape 30"/>
            <p:cNvSpPr>
              <a:spLocks noChangeArrowheads="1"/>
            </p:cNvSpPr>
            <p:nvPr/>
          </p:nvSpPr>
          <p:spPr bwMode="auto">
            <a:xfrm>
              <a:off x="1152" y="1584"/>
              <a:ext cx="624" cy="3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chemeClr val="accent1"/>
                  </a:solidFill>
                  <a:latin typeface="Arial" charset="0"/>
                </a:rPr>
                <a:t>NACs</a:t>
              </a:r>
            </a:p>
          </p:txBody>
        </p:sp>
        <p:sp>
          <p:nvSpPr>
            <p:cNvPr id="11286" name="Line 31"/>
            <p:cNvSpPr>
              <a:spLocks noChangeShapeType="1"/>
            </p:cNvSpPr>
            <p:nvPr/>
          </p:nvSpPr>
          <p:spPr bwMode="auto">
            <a:xfrm flipH="1">
              <a:off x="1680" y="1488"/>
              <a:ext cx="528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11287" name="Line 32"/>
            <p:cNvSpPr>
              <a:spLocks noChangeShapeType="1"/>
            </p:cNvSpPr>
            <p:nvPr/>
          </p:nvSpPr>
          <p:spPr bwMode="auto">
            <a:xfrm flipH="1">
              <a:off x="1776" y="1488"/>
              <a:ext cx="432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11288" name="Text Box 33"/>
            <p:cNvSpPr txBox="1">
              <a:spLocks noChangeArrowheads="1"/>
            </p:cNvSpPr>
            <p:nvPr/>
          </p:nvSpPr>
          <p:spPr bwMode="auto">
            <a:xfrm>
              <a:off x="1608" y="1212"/>
              <a:ext cx="1" cy="1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endParaRPr lang="en-US" sz="1800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grpSp>
        <p:nvGrpSpPr>
          <p:cNvPr id="11276" name="Group 34"/>
          <p:cNvGrpSpPr>
            <a:grpSpLocks/>
          </p:cNvGrpSpPr>
          <p:nvPr/>
        </p:nvGrpSpPr>
        <p:grpSpPr bwMode="auto">
          <a:xfrm>
            <a:off x="3505200" y="1989138"/>
            <a:ext cx="4038600" cy="742950"/>
            <a:chOff x="2208" y="1253"/>
            <a:chExt cx="2544" cy="468"/>
          </a:xfrm>
        </p:grpSpPr>
        <p:sp>
          <p:nvSpPr>
            <p:cNvPr id="11277" name="AutoShape 35"/>
            <p:cNvSpPr>
              <a:spLocks noChangeArrowheads="1"/>
            </p:cNvSpPr>
            <p:nvPr/>
          </p:nvSpPr>
          <p:spPr bwMode="auto">
            <a:xfrm>
              <a:off x="2208" y="1296"/>
              <a:ext cx="624" cy="3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chemeClr val="accent1"/>
                  </a:solidFill>
                  <a:latin typeface="Arial" charset="0"/>
                </a:rPr>
                <a:t>LHS</a:t>
              </a:r>
            </a:p>
          </p:txBody>
        </p:sp>
        <p:sp>
          <p:nvSpPr>
            <p:cNvPr id="11278" name="AutoShape 36"/>
            <p:cNvSpPr>
              <a:spLocks noChangeArrowheads="1"/>
            </p:cNvSpPr>
            <p:nvPr/>
          </p:nvSpPr>
          <p:spPr bwMode="auto">
            <a:xfrm>
              <a:off x="4128" y="1296"/>
              <a:ext cx="624" cy="3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chemeClr val="accent1"/>
                  </a:solidFill>
                  <a:latin typeface="Arial" charset="0"/>
                </a:rPr>
                <a:t>RHS</a:t>
              </a:r>
            </a:p>
          </p:txBody>
        </p:sp>
        <p:sp>
          <p:nvSpPr>
            <p:cNvPr id="11279" name="Line 37"/>
            <p:cNvSpPr>
              <a:spLocks noChangeShapeType="1"/>
            </p:cNvSpPr>
            <p:nvPr/>
          </p:nvSpPr>
          <p:spPr bwMode="auto">
            <a:xfrm>
              <a:off x="2880" y="1488"/>
              <a:ext cx="1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11280" name="Text Box 38"/>
            <p:cNvSpPr txBox="1">
              <a:spLocks noChangeArrowheads="1"/>
            </p:cNvSpPr>
            <p:nvPr/>
          </p:nvSpPr>
          <p:spPr bwMode="auto">
            <a:xfrm>
              <a:off x="3051" y="1253"/>
              <a:ext cx="862" cy="1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sz="1700" i="1">
                  <a:solidFill>
                    <a:schemeClr val="accent2"/>
                  </a:solidFill>
                  <a:latin typeface="Arial" charset="0"/>
                </a:rPr>
                <a:t>rule morphism</a:t>
              </a:r>
            </a:p>
          </p:txBody>
        </p:sp>
        <p:sp>
          <p:nvSpPr>
            <p:cNvPr id="11281" name="Text Box 39"/>
            <p:cNvSpPr txBox="1">
              <a:spLocks noChangeArrowheads="1"/>
            </p:cNvSpPr>
            <p:nvPr/>
          </p:nvSpPr>
          <p:spPr bwMode="auto">
            <a:xfrm>
              <a:off x="3472" y="1548"/>
              <a:ext cx="1" cy="1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 defTabSz="7620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defTabSz="7620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defTabSz="7620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defTabSz="7620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defTabSz="76200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algn="ctr" defTabSz="762000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algn="ctr" defTabSz="762000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algn="ctr" defTabSz="762000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algn="ctr" defTabSz="762000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endParaRPr lang="en-US" sz="1800">
                <a:solidFill>
                  <a:schemeClr val="accent2"/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DISPLAYSOURCE" val="\documentclass{article}\pagestyle{empty}&#10;\begin{document}&#10;&#10;\end{document}&#10;"/>
  <p:tag name="EMBEDFONTS" val="1"/>
</p:tagLst>
</file>

<file path=ppt/theme/theme1.xml><?xml version="1.0" encoding="utf-8"?>
<a:theme xmlns:a="http://schemas.openxmlformats.org/drawingml/2006/main" name="sjabloon_wit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33"/>
      </a:accent1>
      <a:accent2>
        <a:srgbClr val="0033CC"/>
      </a:accent2>
      <a:accent3>
        <a:srgbClr val="FFFFFF"/>
      </a:accent3>
      <a:accent4>
        <a:srgbClr val="000000"/>
      </a:accent4>
      <a:accent5>
        <a:srgbClr val="ADCAAD"/>
      </a:accent5>
      <a:accent6>
        <a:srgbClr val="002DB9"/>
      </a:accent6>
      <a:hlink>
        <a:srgbClr val="990000"/>
      </a:hlink>
      <a:folHlink>
        <a:srgbClr val="FFFFFF"/>
      </a:folHlink>
    </a:clrScheme>
    <a:fontScheme name="sjabloon_wit">
      <a:majorFont>
        <a:latin typeface="Arial Narrow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342900" marR="0" indent="-342900" algn="ctr" defTabSz="7620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342900" marR="0" indent="-342900" algn="ctr" defTabSz="7620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cs typeface="Arial" charset="0"/>
          </a:defRPr>
        </a:defPPr>
      </a:lstStyle>
    </a:lnDef>
  </a:objectDefaults>
  <a:extraClrSchemeLst>
    <a:extraClrScheme>
      <a:clrScheme name="sjabloon_wi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_wi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_wi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_wi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_wi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_wi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_wi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_wi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_wi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_wi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_wi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_wi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_wit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5CA440"/>
        </a:accent1>
        <a:accent2>
          <a:srgbClr val="FFD600"/>
        </a:accent2>
        <a:accent3>
          <a:srgbClr val="FFFFFF"/>
        </a:accent3>
        <a:accent4>
          <a:srgbClr val="000000"/>
        </a:accent4>
        <a:accent5>
          <a:srgbClr val="B5CFAF"/>
        </a:accent5>
        <a:accent6>
          <a:srgbClr val="E7C200"/>
        </a:accent6>
        <a:hlink>
          <a:srgbClr val="C40079"/>
        </a:hlink>
        <a:folHlink>
          <a:srgbClr val="0098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_wit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4B233"/>
        </a:accent1>
        <a:accent2>
          <a:srgbClr val="CF0072"/>
        </a:accent2>
        <a:accent3>
          <a:srgbClr val="FFFFFF"/>
        </a:accent3>
        <a:accent4>
          <a:srgbClr val="000000"/>
        </a:accent4>
        <a:accent5>
          <a:srgbClr val="AED5AD"/>
        </a:accent5>
        <a:accent6>
          <a:srgbClr val="BB0067"/>
        </a:accent6>
        <a:hlink>
          <a:srgbClr val="FED100"/>
        </a:hlink>
        <a:folHlink>
          <a:srgbClr val="0098C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_wit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33"/>
        </a:accent1>
        <a:accent2>
          <a:srgbClr val="CF0072"/>
        </a:accent2>
        <a:accent3>
          <a:srgbClr val="FFFFFF"/>
        </a:accent3>
        <a:accent4>
          <a:srgbClr val="000000"/>
        </a:accent4>
        <a:accent5>
          <a:srgbClr val="ADCAAD"/>
        </a:accent5>
        <a:accent6>
          <a:srgbClr val="BB0067"/>
        </a:accent6>
        <a:hlink>
          <a:srgbClr val="FED100"/>
        </a:hlink>
        <a:folHlink>
          <a:srgbClr val="0098C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_wit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33"/>
        </a:accent1>
        <a:accent2>
          <a:srgbClr val="0033CC"/>
        </a:accent2>
        <a:accent3>
          <a:srgbClr val="FFFFFF"/>
        </a:accent3>
        <a:accent4>
          <a:srgbClr val="000000"/>
        </a:accent4>
        <a:accent5>
          <a:srgbClr val="ADCAAD"/>
        </a:accent5>
        <a:accent6>
          <a:srgbClr val="002DB9"/>
        </a:accent6>
        <a:hlink>
          <a:srgbClr val="FED100"/>
        </a:hlink>
        <a:folHlink>
          <a:srgbClr val="0098C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17937</TotalTime>
  <Words>590</Words>
  <Application>Microsoft Office PowerPoint</Application>
  <PresentationFormat>On-screen Show (4:3)</PresentationFormat>
  <Paragraphs>178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Comic Sans MS</vt:lpstr>
      <vt:lpstr>Arial</vt:lpstr>
      <vt:lpstr>Arial Narrow</vt:lpstr>
      <vt:lpstr>Wingdings</vt:lpstr>
      <vt:lpstr>Times New Roman</vt:lpstr>
      <vt:lpstr>Symbol</vt:lpstr>
      <vt:lpstr>sjabloon_wit</vt:lpstr>
      <vt:lpstr>Graph-Based State Spaces</vt:lpstr>
      <vt:lpstr>Graph Transformation</vt:lpstr>
      <vt:lpstr>Graphs as Models</vt:lpstr>
      <vt:lpstr>Type graphs as Metamodels</vt:lpstr>
      <vt:lpstr>Graph formalism</vt:lpstr>
      <vt:lpstr>Example morphism</vt:lpstr>
      <vt:lpstr>Graph Rewrite Rules</vt:lpstr>
      <vt:lpstr>Single-graph representation</vt:lpstr>
      <vt:lpstr>Graph Productions</vt:lpstr>
      <vt:lpstr>Example production</vt:lpstr>
      <vt:lpstr>Graph Transition Systems</vt:lpstr>
      <vt:lpstr>Aim: software model checking</vt:lpstr>
      <vt:lpstr>Personal CaMPaM preview</vt:lpstr>
    </vt:vector>
  </TitlesOfParts>
  <Company>Universiteit Twente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Timmer</dc:creator>
  <cp:lastModifiedBy>Rensink</cp:lastModifiedBy>
  <cp:revision>254</cp:revision>
  <dcterms:created xsi:type="dcterms:W3CDTF">2003-04-01T22:12:23Z</dcterms:created>
  <dcterms:modified xsi:type="dcterms:W3CDTF">2012-05-03T01:40:42Z</dcterms:modified>
</cp:coreProperties>
</file>