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3" r:id="rId2"/>
    <p:sldId id="260" r:id="rId3"/>
    <p:sldId id="257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41" autoAdjust="0"/>
  </p:normalViewPr>
  <p:slideViewPr>
    <p:cSldViewPr>
      <p:cViewPr>
        <p:scale>
          <a:sx n="90" d="100"/>
          <a:sy n="90" d="100"/>
        </p:scale>
        <p:origin x="-80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54905-0FD3-4065-9A0F-408E623C91C9}" type="datetimeFigureOut">
              <a:rPr lang="en-CA" smtClean="0"/>
              <a:t>29/04/2012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2EFA4-BB8B-455B-A72C-708FE8AD909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2090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AF02A6-F566-4DC7-8367-A1C84A9C835C}" type="slidenum">
              <a:rPr lang="en-US"/>
              <a:pPr/>
              <a:t>2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CA" dirty="0"/>
          </a:p>
          <a:p>
            <a:pPr>
              <a:buFontTx/>
              <a:buChar char="-"/>
            </a:pPr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Rick </a:t>
            </a:r>
            <a:r>
              <a:rPr lang="en-CA" dirty="0" err="1" smtClean="0"/>
              <a:t>Salay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800" dirty="0" smtClean="0"/>
              <a:t>Modeling management group at University of Toronto</a:t>
            </a:r>
          </a:p>
          <a:p>
            <a:pPr lvl="1"/>
            <a:r>
              <a:rPr lang="en-CA" sz="2400" dirty="0" smtClean="0"/>
              <a:t>Marsha </a:t>
            </a:r>
            <a:r>
              <a:rPr lang="en-CA" sz="2400" dirty="0" err="1" smtClean="0"/>
              <a:t>Chechik</a:t>
            </a:r>
            <a:endParaRPr lang="en-CA" sz="2400" dirty="0" smtClean="0"/>
          </a:p>
          <a:p>
            <a:r>
              <a:rPr lang="en-CA" sz="2800" dirty="0" smtClean="0"/>
              <a:t>My interests:</a:t>
            </a:r>
          </a:p>
          <a:p>
            <a:pPr lvl="1"/>
            <a:r>
              <a:rPr lang="en-CA" sz="2400" dirty="0" smtClean="0"/>
              <a:t>Conceptual and formal foundations of modeling that have practical applications</a:t>
            </a:r>
          </a:p>
          <a:p>
            <a:r>
              <a:rPr lang="en-CA" sz="2800" dirty="0" smtClean="0"/>
              <a:t>Recent/Current work:</a:t>
            </a:r>
          </a:p>
          <a:p>
            <a:pPr lvl="1"/>
            <a:r>
              <a:rPr lang="en-CA" sz="2400" dirty="0" smtClean="0"/>
              <a:t>Model roles/intent (PhD)</a:t>
            </a:r>
          </a:p>
          <a:p>
            <a:pPr lvl="1"/>
            <a:r>
              <a:rPr lang="en-CA" sz="2400" dirty="0" smtClean="0"/>
              <a:t>Model uncertainty </a:t>
            </a:r>
          </a:p>
          <a:p>
            <a:pPr lvl="1"/>
            <a:r>
              <a:rPr lang="en-CA" sz="2400" dirty="0" smtClean="0"/>
              <a:t>Model Management Tool Framework (MMTF)</a:t>
            </a:r>
          </a:p>
          <a:p>
            <a:pPr lvl="1"/>
            <a:r>
              <a:rPr lang="en-CA" sz="2400" dirty="0" smtClean="0"/>
              <a:t>Ontology of model relationships</a:t>
            </a:r>
          </a:p>
          <a:p>
            <a:pPr lvl="1"/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05864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6C608BC-72A2-4A13-BF32-EE108A936D7A}" type="slidenum">
              <a:rPr lang="en-US"/>
              <a:pPr/>
              <a:t>2</a:t>
            </a:fld>
            <a:endParaRPr lang="en-US"/>
          </a:p>
        </p:txBody>
      </p:sp>
      <p:grpSp>
        <p:nvGrpSpPr>
          <p:cNvPr id="102459" name="Group 59"/>
          <p:cNvGrpSpPr>
            <a:grpSpLocks/>
          </p:cNvGrpSpPr>
          <p:nvPr/>
        </p:nvGrpSpPr>
        <p:grpSpPr bwMode="auto">
          <a:xfrm>
            <a:off x="280988" y="1158876"/>
            <a:ext cx="8736012" cy="2346325"/>
            <a:chOff x="177" y="730"/>
            <a:chExt cx="5503" cy="1478"/>
          </a:xfrm>
        </p:grpSpPr>
        <p:grpSp>
          <p:nvGrpSpPr>
            <p:cNvPr id="102417" name="Group 17"/>
            <p:cNvGrpSpPr>
              <a:grpSpLocks/>
            </p:cNvGrpSpPr>
            <p:nvPr/>
          </p:nvGrpSpPr>
          <p:grpSpPr bwMode="auto">
            <a:xfrm>
              <a:off x="1118" y="1449"/>
              <a:ext cx="1194" cy="613"/>
              <a:chOff x="444" y="1568"/>
              <a:chExt cx="1562" cy="613"/>
            </a:xfrm>
          </p:grpSpPr>
          <p:sp>
            <p:nvSpPr>
              <p:cNvPr id="102418" name="Rectangle 18"/>
              <p:cNvSpPr>
                <a:spLocks noChangeArrowheads="1"/>
              </p:cNvSpPr>
              <p:nvPr/>
            </p:nvSpPr>
            <p:spPr bwMode="auto">
              <a:xfrm>
                <a:off x="451" y="1568"/>
                <a:ext cx="1478" cy="59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2419" name="Text Box 19"/>
              <p:cNvSpPr txBox="1">
                <a:spLocks noChangeArrowheads="1"/>
              </p:cNvSpPr>
              <p:nvPr/>
            </p:nvSpPr>
            <p:spPr bwMode="auto">
              <a:xfrm>
                <a:off x="471" y="1609"/>
                <a:ext cx="1535" cy="5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CA" dirty="0" err="1" smtClean="0">
                    <a:solidFill>
                      <a:schemeClr val="bg1"/>
                    </a:solidFill>
                  </a:rPr>
                  <a:t>TollPrice:CD</a:t>
                </a:r>
                <a:endParaRPr lang="en-CA" dirty="0">
                  <a:solidFill>
                    <a:schemeClr val="bg1"/>
                  </a:solidFill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CA" sz="1400" dirty="0">
                    <a:solidFill>
                      <a:schemeClr val="bg1"/>
                    </a:solidFill>
                  </a:rPr>
                  <a:t>show only toll pricing info</a:t>
                </a:r>
              </a:p>
            </p:txBody>
          </p:sp>
          <p:sp>
            <p:nvSpPr>
              <p:cNvPr id="102420" name="Line 20"/>
              <p:cNvSpPr>
                <a:spLocks noChangeShapeType="1"/>
              </p:cNvSpPr>
              <p:nvPr/>
            </p:nvSpPr>
            <p:spPr bwMode="auto">
              <a:xfrm>
                <a:off x="444" y="1846"/>
                <a:ext cx="147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02422" name="Line 22"/>
            <p:cNvSpPr>
              <a:spLocks noChangeShapeType="1"/>
            </p:cNvSpPr>
            <p:nvPr/>
          </p:nvSpPr>
          <p:spPr bwMode="auto">
            <a:xfrm>
              <a:off x="867" y="2208"/>
              <a:ext cx="45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424" name="Text Box 24"/>
            <p:cNvSpPr txBox="1">
              <a:spLocks noChangeArrowheads="1"/>
            </p:cNvSpPr>
            <p:nvPr/>
          </p:nvSpPr>
          <p:spPr bwMode="auto">
            <a:xfrm>
              <a:off x="177" y="1034"/>
              <a:ext cx="59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/>
                <a:t>Role Level</a:t>
              </a:r>
            </a:p>
          </p:txBody>
        </p:sp>
        <p:sp>
          <p:nvSpPr>
            <p:cNvPr id="102425" name="Oval 25"/>
            <p:cNvSpPr>
              <a:spLocks noChangeArrowheads="1"/>
            </p:cNvSpPr>
            <p:nvPr/>
          </p:nvSpPr>
          <p:spPr bwMode="auto">
            <a:xfrm>
              <a:off x="1259" y="730"/>
              <a:ext cx="3623" cy="840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CA" dirty="0"/>
                <a:t>So they also work at the </a:t>
              </a:r>
              <a:r>
                <a:rPr lang="en-CA" i="1" dirty="0">
                  <a:solidFill>
                    <a:srgbClr val="CC3300"/>
                  </a:solidFill>
                </a:rPr>
                <a:t>role level</a:t>
              </a:r>
              <a:r>
                <a:rPr lang="en-CA" dirty="0"/>
                <a:t> – where the </a:t>
              </a:r>
              <a:r>
                <a:rPr lang="en-CA" dirty="0" err="1"/>
                <a:t>modeler</a:t>
              </a:r>
              <a:r>
                <a:rPr lang="en-CA" dirty="0"/>
                <a:t> intent </a:t>
              </a:r>
              <a:r>
                <a:rPr lang="en-CA" dirty="0" smtClean="0"/>
                <a:t>exists</a:t>
              </a:r>
              <a:endParaRPr lang="en-CA" sz="1200" dirty="0"/>
            </a:p>
          </p:txBody>
        </p:sp>
        <p:grpSp>
          <p:nvGrpSpPr>
            <p:cNvPr id="102426" name="Group 26"/>
            <p:cNvGrpSpPr>
              <a:grpSpLocks/>
            </p:cNvGrpSpPr>
            <p:nvPr/>
          </p:nvGrpSpPr>
          <p:grpSpPr bwMode="auto">
            <a:xfrm>
              <a:off x="2848" y="1450"/>
              <a:ext cx="1328" cy="613"/>
              <a:chOff x="451" y="1568"/>
              <a:chExt cx="1555" cy="613"/>
            </a:xfrm>
          </p:grpSpPr>
          <p:sp>
            <p:nvSpPr>
              <p:cNvPr id="102427" name="Rectangle 27"/>
              <p:cNvSpPr>
                <a:spLocks noChangeArrowheads="1"/>
              </p:cNvSpPr>
              <p:nvPr/>
            </p:nvSpPr>
            <p:spPr bwMode="auto">
              <a:xfrm>
                <a:off x="451" y="1568"/>
                <a:ext cx="1478" cy="59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2428" name="Text Box 28"/>
              <p:cNvSpPr txBox="1">
                <a:spLocks noChangeArrowheads="1"/>
              </p:cNvSpPr>
              <p:nvPr/>
            </p:nvSpPr>
            <p:spPr bwMode="auto">
              <a:xfrm>
                <a:off x="472" y="1609"/>
                <a:ext cx="1534" cy="5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CA" dirty="0" err="1">
                    <a:solidFill>
                      <a:schemeClr val="bg1"/>
                    </a:solidFill>
                  </a:rPr>
                  <a:t>BuyTollTicket:SD</a:t>
                </a:r>
                <a:endParaRPr lang="en-CA" dirty="0">
                  <a:solidFill>
                    <a:schemeClr val="bg1"/>
                  </a:solidFill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CA" sz="1400" dirty="0">
                    <a:solidFill>
                      <a:schemeClr val="bg1"/>
                    </a:solidFill>
                  </a:rPr>
                  <a:t>show toll ticket purchase process</a:t>
                </a:r>
              </a:p>
            </p:txBody>
          </p:sp>
          <p:sp>
            <p:nvSpPr>
              <p:cNvPr id="102429" name="Line 29"/>
              <p:cNvSpPr>
                <a:spLocks noChangeShapeType="1"/>
              </p:cNvSpPr>
              <p:nvPr/>
            </p:nvSpPr>
            <p:spPr bwMode="auto">
              <a:xfrm>
                <a:off x="466" y="1846"/>
                <a:ext cx="145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02431" name="Text Box 31"/>
            <p:cNvSpPr txBox="1">
              <a:spLocks noChangeArrowheads="1"/>
            </p:cNvSpPr>
            <p:nvPr/>
          </p:nvSpPr>
          <p:spPr bwMode="auto">
            <a:xfrm>
              <a:off x="2363" y="1435"/>
              <a:ext cx="7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sz="1600" dirty="0"/>
                <a:t>uses</a:t>
              </a:r>
            </a:p>
          </p:txBody>
        </p:sp>
        <p:grpSp>
          <p:nvGrpSpPr>
            <p:cNvPr id="102448" name="Group 48"/>
            <p:cNvGrpSpPr>
              <a:grpSpLocks/>
            </p:cNvGrpSpPr>
            <p:nvPr/>
          </p:nvGrpSpPr>
          <p:grpSpPr bwMode="auto">
            <a:xfrm>
              <a:off x="4734" y="1423"/>
              <a:ext cx="946" cy="590"/>
              <a:chOff x="444" y="1568"/>
              <a:chExt cx="1562" cy="590"/>
            </a:xfrm>
          </p:grpSpPr>
          <p:sp>
            <p:nvSpPr>
              <p:cNvPr id="102449" name="Rectangle 49"/>
              <p:cNvSpPr>
                <a:spLocks noChangeArrowheads="1"/>
              </p:cNvSpPr>
              <p:nvPr/>
            </p:nvSpPr>
            <p:spPr bwMode="auto">
              <a:xfrm>
                <a:off x="451" y="1568"/>
                <a:ext cx="1478" cy="59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>
                  <a:solidFill>
                    <a:schemeClr val="bg1"/>
                  </a:solidFill>
                </a:endParaRPr>
              </a:p>
            </p:txBody>
          </p:sp>
          <p:sp>
            <p:nvSpPr>
              <p:cNvPr id="102450" name="Text Box 50"/>
              <p:cNvSpPr txBox="1">
                <a:spLocks noChangeArrowheads="1"/>
              </p:cNvSpPr>
              <p:nvPr/>
            </p:nvSpPr>
            <p:spPr bwMode="auto">
              <a:xfrm>
                <a:off x="472" y="1609"/>
                <a:ext cx="153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CA" dirty="0" err="1">
                    <a:solidFill>
                      <a:schemeClr val="bg1"/>
                    </a:solidFill>
                  </a:rPr>
                  <a:t>Toll:OD</a:t>
                </a:r>
                <a:endParaRPr lang="en-CA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2451" name="Line 51"/>
              <p:cNvSpPr>
                <a:spLocks noChangeShapeType="1"/>
              </p:cNvSpPr>
              <p:nvPr/>
            </p:nvSpPr>
            <p:spPr bwMode="auto">
              <a:xfrm>
                <a:off x="444" y="1846"/>
                <a:ext cx="147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102452" name="Line 52"/>
            <p:cNvSpPr>
              <a:spLocks noChangeShapeType="1"/>
            </p:cNvSpPr>
            <p:nvPr/>
          </p:nvSpPr>
          <p:spPr bwMode="auto">
            <a:xfrm>
              <a:off x="4112" y="1601"/>
              <a:ext cx="6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453" name="Text Box 53"/>
            <p:cNvSpPr txBox="1">
              <a:spLocks noChangeArrowheads="1"/>
            </p:cNvSpPr>
            <p:nvPr/>
          </p:nvSpPr>
          <p:spPr bwMode="auto">
            <a:xfrm>
              <a:off x="4105" y="1389"/>
              <a:ext cx="7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sz="1600" dirty="0" err="1"/>
                <a:t>objectsOf</a:t>
              </a:r>
              <a:endParaRPr lang="en-CA" sz="1600" dirty="0"/>
            </a:p>
          </p:txBody>
        </p:sp>
        <p:sp>
          <p:nvSpPr>
            <p:cNvPr id="102454" name="Line 54"/>
            <p:cNvSpPr>
              <a:spLocks noChangeShapeType="1"/>
            </p:cNvSpPr>
            <p:nvPr/>
          </p:nvSpPr>
          <p:spPr bwMode="auto">
            <a:xfrm flipH="1">
              <a:off x="2244" y="1634"/>
              <a:ext cx="6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Model Role Level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117600" y="4468813"/>
            <a:ext cx="2984500" cy="1922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pic>
        <p:nvPicPr>
          <p:cNvPr id="10240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4840288"/>
            <a:ext cx="3013075" cy="121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077913" y="4451350"/>
            <a:ext cx="12779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TollPriceV22: </a:t>
            </a:r>
            <a:r>
              <a:rPr lang="en-US" sz="1200" dirty="0"/>
              <a:t>CD</a:t>
            </a: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4246563" y="4440238"/>
            <a:ext cx="2316162" cy="22907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4191000" y="4395788"/>
            <a:ext cx="1400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200" dirty="0" smtClean="0"/>
              <a:t>BuyTollTicketV5:SD</a:t>
            </a:r>
            <a:endParaRPr lang="en-CA" sz="1200" dirty="0"/>
          </a:p>
        </p:txBody>
      </p:sp>
      <p:sp>
        <p:nvSpPr>
          <p:cNvPr id="102413" name="Text Box 13"/>
          <p:cNvSpPr txBox="1">
            <a:spLocks noChangeArrowheads="1"/>
          </p:cNvSpPr>
          <p:nvPr/>
        </p:nvSpPr>
        <p:spPr bwMode="auto">
          <a:xfrm>
            <a:off x="176213" y="5076825"/>
            <a:ext cx="9477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/>
              <a:t>Model Level</a:t>
            </a:r>
          </a:p>
        </p:txBody>
      </p:sp>
      <p:pic>
        <p:nvPicPr>
          <p:cNvPr id="102414" name="Picture 1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2563813"/>
            <a:ext cx="1579562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15" name="Oval 15"/>
          <p:cNvSpPr>
            <a:spLocks noChangeArrowheads="1"/>
          </p:cNvSpPr>
          <p:nvPr/>
        </p:nvSpPr>
        <p:spPr bwMode="auto">
          <a:xfrm>
            <a:off x="2014538" y="3017838"/>
            <a:ext cx="5751512" cy="13335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CA" dirty="0" err="1"/>
              <a:t>Modelers</a:t>
            </a:r>
            <a:r>
              <a:rPr lang="en-CA" dirty="0"/>
              <a:t> </a:t>
            </a:r>
            <a:r>
              <a:rPr lang="en-CA" dirty="0" smtClean="0"/>
              <a:t>seem </a:t>
            </a:r>
            <a:r>
              <a:rPr lang="en-CA" dirty="0"/>
              <a:t>to work exclusively at the </a:t>
            </a:r>
            <a:r>
              <a:rPr lang="en-CA" i="1" dirty="0">
                <a:solidFill>
                  <a:srgbClr val="CC3300"/>
                </a:solidFill>
              </a:rPr>
              <a:t>model level</a:t>
            </a:r>
            <a:r>
              <a:rPr lang="en-CA" dirty="0"/>
              <a:t> – creating the content of models</a:t>
            </a:r>
          </a:p>
        </p:txBody>
      </p:sp>
      <p:grpSp>
        <p:nvGrpSpPr>
          <p:cNvPr id="102443" name="Group 43"/>
          <p:cNvGrpSpPr>
            <a:grpSpLocks/>
          </p:cNvGrpSpPr>
          <p:nvPr/>
        </p:nvGrpSpPr>
        <p:grpSpPr bwMode="auto">
          <a:xfrm>
            <a:off x="87313" y="2286000"/>
            <a:ext cx="1208087" cy="2781300"/>
            <a:chOff x="55" y="1440"/>
            <a:chExt cx="761" cy="1752"/>
          </a:xfrm>
        </p:grpSpPr>
        <p:sp>
          <p:nvSpPr>
            <p:cNvPr id="102441" name="Freeform 41"/>
            <p:cNvSpPr>
              <a:spLocks/>
            </p:cNvSpPr>
            <p:nvPr/>
          </p:nvSpPr>
          <p:spPr bwMode="auto">
            <a:xfrm>
              <a:off x="55" y="1440"/>
              <a:ext cx="217" cy="1752"/>
            </a:xfrm>
            <a:custGeom>
              <a:avLst/>
              <a:gdLst>
                <a:gd name="T0" fmla="*/ 161 w 217"/>
                <a:gd name="T1" fmla="*/ 0 h 1752"/>
                <a:gd name="T2" fmla="*/ 9 w 217"/>
                <a:gd name="T3" fmla="*/ 728 h 1752"/>
                <a:gd name="T4" fmla="*/ 217 w 217"/>
                <a:gd name="T5" fmla="*/ 1752 h 1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" h="1752">
                  <a:moveTo>
                    <a:pt x="161" y="0"/>
                  </a:moveTo>
                  <a:cubicBezTo>
                    <a:pt x="80" y="218"/>
                    <a:pt x="0" y="436"/>
                    <a:pt x="9" y="728"/>
                  </a:cubicBezTo>
                  <a:cubicBezTo>
                    <a:pt x="18" y="1020"/>
                    <a:pt x="117" y="1386"/>
                    <a:pt x="217" y="1752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442" name="Text Box 42"/>
            <p:cNvSpPr txBox="1">
              <a:spLocks noChangeArrowheads="1"/>
            </p:cNvSpPr>
            <p:nvPr/>
          </p:nvSpPr>
          <p:spPr bwMode="auto">
            <a:xfrm>
              <a:off x="112" y="2576"/>
              <a:ext cx="7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sz="1600"/>
                <a:t>constrains</a:t>
              </a:r>
            </a:p>
          </p:txBody>
        </p:sp>
      </p:grpSp>
      <p:pic>
        <p:nvPicPr>
          <p:cNvPr id="102444" name="Picture 44"/>
          <p:cNvPicPr>
            <a:picLocks noChangeAspect="1" noChangeArrowheads="1"/>
          </p:cNvPicPr>
          <p:nvPr/>
        </p:nvPicPr>
        <p:blipFill>
          <a:blip r:embed="rId5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8" y="4538663"/>
            <a:ext cx="2392362" cy="2519362"/>
          </a:xfrm>
          <a:prstGeom prst="rect">
            <a:avLst/>
          </a:prstGeom>
          <a:noFill/>
          <a:ln>
            <a:noFill/>
          </a:ln>
        </p:spPr>
      </p:pic>
      <p:sp>
        <p:nvSpPr>
          <p:cNvPr id="102445" name="Rectangle 45"/>
          <p:cNvSpPr>
            <a:spLocks noChangeArrowheads="1"/>
          </p:cNvSpPr>
          <p:nvPr/>
        </p:nvSpPr>
        <p:spPr bwMode="auto">
          <a:xfrm>
            <a:off x="6696075" y="4397375"/>
            <a:ext cx="2154238" cy="1450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pic>
        <p:nvPicPr>
          <p:cNvPr id="102446" name="Picture 46"/>
          <p:cNvPicPr>
            <a:picLocks noChangeAspect="1" noChangeArrowheads="1"/>
          </p:cNvPicPr>
          <p:nvPr/>
        </p:nvPicPr>
        <p:blipFill>
          <a:blip r:embed="rId6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4748213"/>
            <a:ext cx="218757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7" name="Text Box 47"/>
          <p:cNvSpPr txBox="1">
            <a:spLocks noChangeArrowheads="1"/>
          </p:cNvSpPr>
          <p:nvPr/>
        </p:nvSpPr>
        <p:spPr bwMode="auto">
          <a:xfrm>
            <a:off x="6669088" y="4360863"/>
            <a:ext cx="12207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200" dirty="0" smtClean="0"/>
              <a:t>TollV3:OD</a:t>
            </a:r>
            <a:endParaRPr lang="en-CA" sz="1200" dirty="0"/>
          </a:p>
        </p:txBody>
      </p:sp>
      <p:grpSp>
        <p:nvGrpSpPr>
          <p:cNvPr id="102460" name="Group 60"/>
          <p:cNvGrpSpPr>
            <a:grpSpLocks/>
          </p:cNvGrpSpPr>
          <p:nvPr/>
        </p:nvGrpSpPr>
        <p:grpSpPr bwMode="auto">
          <a:xfrm>
            <a:off x="1879600" y="3175000"/>
            <a:ext cx="6529388" cy="1287463"/>
            <a:chOff x="1184" y="2000"/>
            <a:chExt cx="4113" cy="811"/>
          </a:xfrm>
        </p:grpSpPr>
        <p:grpSp>
          <p:nvGrpSpPr>
            <p:cNvPr id="102433" name="Group 33"/>
            <p:cNvGrpSpPr>
              <a:grpSpLocks/>
            </p:cNvGrpSpPr>
            <p:nvPr/>
          </p:nvGrpSpPr>
          <p:grpSpPr bwMode="auto">
            <a:xfrm>
              <a:off x="1184" y="2047"/>
              <a:ext cx="542" cy="764"/>
              <a:chOff x="1443" y="2047"/>
              <a:chExt cx="542" cy="764"/>
            </a:xfrm>
          </p:grpSpPr>
          <p:sp>
            <p:nvSpPr>
              <p:cNvPr id="102434" name="Line 34"/>
              <p:cNvSpPr>
                <a:spLocks noChangeShapeType="1"/>
              </p:cNvSpPr>
              <p:nvPr/>
            </p:nvSpPr>
            <p:spPr bwMode="auto">
              <a:xfrm flipV="1">
                <a:off x="1846" y="2047"/>
                <a:ext cx="0" cy="7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2435" name="Text Box 35"/>
              <p:cNvSpPr txBox="1">
                <a:spLocks noChangeArrowheads="1"/>
              </p:cNvSpPr>
              <p:nvPr/>
            </p:nvSpPr>
            <p:spPr bwMode="auto">
              <a:xfrm>
                <a:off x="1443" y="2332"/>
                <a:ext cx="54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CA" sz="1600" i="1"/>
                  <a:t>plays</a:t>
                </a:r>
              </a:p>
            </p:txBody>
          </p:sp>
        </p:grpSp>
        <p:grpSp>
          <p:nvGrpSpPr>
            <p:cNvPr id="102436" name="Group 36"/>
            <p:cNvGrpSpPr>
              <a:grpSpLocks/>
            </p:cNvGrpSpPr>
            <p:nvPr/>
          </p:nvGrpSpPr>
          <p:grpSpPr bwMode="auto">
            <a:xfrm>
              <a:off x="3089" y="2034"/>
              <a:ext cx="542" cy="764"/>
              <a:chOff x="1443" y="2047"/>
              <a:chExt cx="542" cy="764"/>
            </a:xfrm>
          </p:grpSpPr>
          <p:sp>
            <p:nvSpPr>
              <p:cNvPr id="102437" name="Line 37"/>
              <p:cNvSpPr>
                <a:spLocks noChangeShapeType="1"/>
              </p:cNvSpPr>
              <p:nvPr/>
            </p:nvSpPr>
            <p:spPr bwMode="auto">
              <a:xfrm flipV="1">
                <a:off x="1846" y="2047"/>
                <a:ext cx="0" cy="7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2438" name="Text Box 38"/>
              <p:cNvSpPr txBox="1">
                <a:spLocks noChangeArrowheads="1"/>
              </p:cNvSpPr>
              <p:nvPr/>
            </p:nvSpPr>
            <p:spPr bwMode="auto">
              <a:xfrm>
                <a:off x="1443" y="2332"/>
                <a:ext cx="54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CA" sz="1600" i="1"/>
                  <a:t>plays</a:t>
                </a:r>
              </a:p>
            </p:txBody>
          </p:sp>
        </p:grpSp>
        <p:grpSp>
          <p:nvGrpSpPr>
            <p:cNvPr id="102455" name="Group 55"/>
            <p:cNvGrpSpPr>
              <a:grpSpLocks/>
            </p:cNvGrpSpPr>
            <p:nvPr/>
          </p:nvGrpSpPr>
          <p:grpSpPr bwMode="auto">
            <a:xfrm>
              <a:off x="4755" y="2000"/>
              <a:ext cx="542" cy="764"/>
              <a:chOff x="1443" y="2047"/>
              <a:chExt cx="542" cy="764"/>
            </a:xfrm>
          </p:grpSpPr>
          <p:sp>
            <p:nvSpPr>
              <p:cNvPr id="102456" name="Line 56"/>
              <p:cNvSpPr>
                <a:spLocks noChangeShapeType="1"/>
              </p:cNvSpPr>
              <p:nvPr/>
            </p:nvSpPr>
            <p:spPr bwMode="auto">
              <a:xfrm flipV="1">
                <a:off x="1846" y="2047"/>
                <a:ext cx="0" cy="7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2457" name="Text Box 57"/>
              <p:cNvSpPr txBox="1">
                <a:spLocks noChangeArrowheads="1"/>
              </p:cNvSpPr>
              <p:nvPr/>
            </p:nvSpPr>
            <p:spPr bwMode="auto">
              <a:xfrm>
                <a:off x="1443" y="2332"/>
                <a:ext cx="54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CA" sz="1600" i="1"/>
                  <a:t>plays</a:t>
                </a:r>
              </a:p>
            </p:txBody>
          </p:sp>
        </p:grpSp>
      </p:grpSp>
      <p:sp>
        <p:nvSpPr>
          <p:cNvPr id="102402" name="AutoShape 2"/>
          <p:cNvSpPr>
            <a:spLocks noChangeArrowheads="1"/>
          </p:cNvSpPr>
          <p:nvPr/>
        </p:nvSpPr>
        <p:spPr bwMode="auto">
          <a:xfrm>
            <a:off x="1222599" y="196057"/>
            <a:ext cx="7948165" cy="2890838"/>
          </a:xfrm>
          <a:prstGeom prst="cloudCallout">
            <a:avLst>
              <a:gd name="adj1" fmla="val -53030"/>
              <a:gd name="adj2" fmla="val 3250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2000" rIns="0"/>
          <a:lstStyle/>
          <a:p>
            <a:pPr algn="ctr"/>
            <a:r>
              <a:rPr lang="en-CA" sz="1900" dirty="0">
                <a:solidFill>
                  <a:schemeClr val="bg1"/>
                </a:solidFill>
              </a:rPr>
              <a:t>… But </a:t>
            </a:r>
            <a:r>
              <a:rPr lang="en-CA" sz="1900" dirty="0" err="1">
                <a:solidFill>
                  <a:schemeClr val="bg1"/>
                </a:solidFill>
              </a:rPr>
              <a:t>modelers</a:t>
            </a:r>
            <a:r>
              <a:rPr lang="en-CA" sz="1900" dirty="0">
                <a:solidFill>
                  <a:schemeClr val="bg1"/>
                </a:solidFill>
              </a:rPr>
              <a:t> always have </a:t>
            </a:r>
            <a:r>
              <a:rPr lang="en-CA" sz="1900" dirty="0">
                <a:solidFill>
                  <a:srgbClr val="C00000"/>
                </a:solidFill>
              </a:rPr>
              <a:t>intentions</a:t>
            </a:r>
            <a:r>
              <a:rPr lang="en-CA" sz="1900" dirty="0">
                <a:solidFill>
                  <a:schemeClr val="bg1"/>
                </a:solidFill>
              </a:rPr>
              <a:t> about the roles of the models they create …</a:t>
            </a:r>
          </a:p>
          <a:p>
            <a:pPr algn="ctr"/>
            <a:endParaRPr lang="en-CA" dirty="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lang="en-CA" sz="1400" i="1" dirty="0" err="1" smtClean="0">
                <a:solidFill>
                  <a:schemeClr val="bg1"/>
                </a:solidFill>
              </a:rPr>
              <a:t>TollPrice</a:t>
            </a:r>
            <a:r>
              <a:rPr lang="en-CA" sz="1400" dirty="0" smtClean="0">
                <a:solidFill>
                  <a:schemeClr val="bg1"/>
                </a:solidFill>
              </a:rPr>
              <a:t> </a:t>
            </a:r>
            <a:r>
              <a:rPr lang="en-CA" sz="1400" dirty="0">
                <a:solidFill>
                  <a:schemeClr val="bg1"/>
                </a:solidFill>
              </a:rPr>
              <a:t>should show </a:t>
            </a:r>
            <a:r>
              <a:rPr lang="en-CA" sz="1400" dirty="0" smtClean="0">
                <a:solidFill>
                  <a:schemeClr val="bg1"/>
                </a:solidFill>
              </a:rPr>
              <a:t>all and only toll </a:t>
            </a:r>
            <a:r>
              <a:rPr lang="en-CA" sz="1400" dirty="0">
                <a:solidFill>
                  <a:schemeClr val="bg1"/>
                </a:solidFill>
              </a:rPr>
              <a:t>pricing information</a:t>
            </a:r>
          </a:p>
          <a:p>
            <a:pPr>
              <a:buFontTx/>
              <a:buChar char="•"/>
            </a:pPr>
            <a:r>
              <a:rPr lang="en-CA" sz="1400" i="1" dirty="0" err="1" smtClean="0">
                <a:solidFill>
                  <a:schemeClr val="bg1"/>
                </a:solidFill>
              </a:rPr>
              <a:t>BuyTollTicket</a:t>
            </a:r>
            <a:r>
              <a:rPr lang="en-CA" sz="1400" dirty="0" smtClean="0">
                <a:solidFill>
                  <a:schemeClr val="bg1"/>
                </a:solidFill>
              </a:rPr>
              <a:t> </a:t>
            </a:r>
            <a:r>
              <a:rPr lang="en-CA" sz="1400" dirty="0">
                <a:solidFill>
                  <a:schemeClr val="bg1"/>
                </a:solidFill>
              </a:rPr>
              <a:t>should show ticket purchase process and should use attributes in </a:t>
            </a:r>
            <a:r>
              <a:rPr lang="en-CA" sz="1400" i="1" dirty="0" err="1" smtClean="0">
                <a:solidFill>
                  <a:schemeClr val="bg1"/>
                </a:solidFill>
              </a:rPr>
              <a:t>TollPrice</a:t>
            </a:r>
            <a:endParaRPr lang="en-CA" sz="1400" i="1" dirty="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lang="en-CA" sz="1400" i="1" dirty="0" smtClean="0">
                <a:solidFill>
                  <a:schemeClr val="bg1"/>
                </a:solidFill>
              </a:rPr>
              <a:t>Toll </a:t>
            </a:r>
            <a:r>
              <a:rPr lang="en-CA" sz="1400" dirty="0">
                <a:solidFill>
                  <a:schemeClr val="bg1"/>
                </a:solidFill>
              </a:rPr>
              <a:t>should show the objects and links of </a:t>
            </a:r>
            <a:r>
              <a:rPr lang="en-CA" sz="1400" i="1" dirty="0" err="1">
                <a:solidFill>
                  <a:schemeClr val="bg1"/>
                </a:solidFill>
              </a:rPr>
              <a:t>BuyTollTicket</a:t>
            </a:r>
            <a:endParaRPr lang="en-CA" i="1" dirty="0">
              <a:solidFill>
                <a:schemeClr val="bg1"/>
              </a:solidFill>
            </a:endParaRPr>
          </a:p>
          <a:p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11461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5" grpId="0"/>
      <p:bldP spid="102402" grpId="0" animBg="1"/>
      <p:bldP spid="10240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 Topic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MPM - collections of related model roles</a:t>
            </a:r>
          </a:p>
          <a:p>
            <a:pPr lvl="1"/>
            <a:r>
              <a:rPr lang="en-CA" dirty="0" smtClean="0"/>
              <a:t>Model role should identify the level of abstraction of model relative to the system being modeled</a:t>
            </a:r>
          </a:p>
          <a:p>
            <a:pPr lvl="2"/>
            <a:r>
              <a:rPr lang="en-CA" dirty="0" err="1" smtClean="0"/>
              <a:t>Metamodel</a:t>
            </a:r>
            <a:r>
              <a:rPr lang="en-CA" dirty="0" smtClean="0"/>
              <a:t> is not enough: many different levels of abstraction can be captured with the same </a:t>
            </a:r>
            <a:r>
              <a:rPr lang="en-CA" dirty="0" err="1" smtClean="0"/>
              <a:t>metamodel</a:t>
            </a:r>
            <a:endParaRPr lang="en-CA" dirty="0" smtClean="0"/>
          </a:p>
          <a:p>
            <a:r>
              <a:rPr lang="en-CA" dirty="0" smtClean="0"/>
              <a:t>Topic</a:t>
            </a:r>
          </a:p>
          <a:p>
            <a:pPr lvl="1"/>
            <a:r>
              <a:rPr lang="en-CA" dirty="0" smtClean="0"/>
              <a:t>What constraints can be used to characterize the intended level of abstraction of a model?</a:t>
            </a:r>
          </a:p>
          <a:p>
            <a:pPr lvl="1"/>
            <a:r>
              <a:rPr lang="en-CA" dirty="0" smtClean="0"/>
              <a:t>Can be used to check for over/under modeling</a:t>
            </a:r>
          </a:p>
          <a:p>
            <a:endParaRPr lang="en-CA" dirty="0" smtClean="0"/>
          </a:p>
          <a:p>
            <a:endParaRPr lang="en-CA" dirty="0" smtClean="0"/>
          </a:p>
          <a:p>
            <a:pPr lvl="2"/>
            <a:endParaRPr lang="en-CA" dirty="0" smtClean="0"/>
          </a:p>
          <a:p>
            <a:pPr lvl="2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52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7352151" y="2917030"/>
            <a:ext cx="1721102" cy="1248064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Rectangle 37"/>
          <p:cNvSpPr/>
          <p:nvPr/>
        </p:nvSpPr>
        <p:spPr>
          <a:xfrm>
            <a:off x="5345259" y="4640460"/>
            <a:ext cx="3184264" cy="1043449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1130406" y="4988939"/>
            <a:ext cx="2863694" cy="989586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/>
          <p:cNvSpPr/>
          <p:nvPr/>
        </p:nvSpPr>
        <p:spPr>
          <a:xfrm>
            <a:off x="11179" y="2071057"/>
            <a:ext cx="2315055" cy="1295102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Expressing Model Uncertainty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6219" y="2107515"/>
            <a:ext cx="2201525" cy="120026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91370" tIns="45686" rIns="91370" bIns="45686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Not sure which security attributes - but know some will be needed.</a:t>
            </a:r>
          </a:p>
        </p:txBody>
      </p:sp>
      <p:pic>
        <p:nvPicPr>
          <p:cNvPr id="5" name="Picture 4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820" y="1861534"/>
            <a:ext cx="4538661" cy="25907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cxnSp>
        <p:nvCxnSpPr>
          <p:cNvPr id="6" name="Straight Connector 5"/>
          <p:cNvCxnSpPr>
            <a:stCxn id="4" idx="3"/>
          </p:cNvCxnSpPr>
          <p:nvPr/>
        </p:nvCxnSpPr>
        <p:spPr>
          <a:xfrm flipV="1">
            <a:off x="2267744" y="2676904"/>
            <a:ext cx="770266" cy="3074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83344" y="5022959"/>
            <a:ext cx="2734606" cy="92326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91370" tIns="45686" rIns="91370" bIns="45686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Not sure which class will hold the </a:t>
            </a:r>
            <a:r>
              <a:rPr lang="en-CA" i="1" dirty="0" err="1" smtClean="0">
                <a:solidFill>
                  <a:schemeClr val="bg1"/>
                </a:solidFill>
              </a:rPr>
              <a:t>numOfDoors</a:t>
            </a:r>
            <a:r>
              <a:rPr lang="en-CA" dirty="0" smtClean="0">
                <a:solidFill>
                  <a:schemeClr val="bg1"/>
                </a:solidFill>
              </a:rPr>
              <a:t> attribute</a:t>
            </a:r>
          </a:p>
        </p:txBody>
      </p:sp>
      <p:cxnSp>
        <p:nvCxnSpPr>
          <p:cNvPr id="8" name="Straight Connector 7"/>
          <p:cNvCxnSpPr>
            <a:stCxn id="7" idx="0"/>
          </p:cNvCxnSpPr>
          <p:nvPr/>
        </p:nvCxnSpPr>
        <p:spPr>
          <a:xfrm flipV="1">
            <a:off x="2550647" y="4080979"/>
            <a:ext cx="220671" cy="94198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00208" y="4680924"/>
            <a:ext cx="3060224" cy="92326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91370" tIns="45686" rIns="91370" bIns="45686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Not sure if we will have </a:t>
            </a:r>
            <a:r>
              <a:rPr lang="en-CA" i="1" dirty="0" smtClean="0">
                <a:solidFill>
                  <a:schemeClr val="bg1"/>
                </a:solidFill>
              </a:rPr>
              <a:t>Hovercraft</a:t>
            </a:r>
            <a:r>
              <a:rPr lang="en-CA" dirty="0" smtClean="0">
                <a:solidFill>
                  <a:schemeClr val="bg1"/>
                </a:solidFill>
              </a:rPr>
              <a:t> or which class it specializes.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81411" y="2941743"/>
            <a:ext cx="1655085" cy="120026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91370" tIns="45686" rIns="91370" bIns="45686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Not sure what other vehicle types there will be </a:t>
            </a:r>
          </a:p>
        </p:txBody>
      </p:sp>
      <p:cxnSp>
        <p:nvCxnSpPr>
          <p:cNvPr id="12" name="Straight Connector 11"/>
          <p:cNvCxnSpPr>
            <a:stCxn id="9" idx="0"/>
          </p:cNvCxnSpPr>
          <p:nvPr/>
        </p:nvCxnSpPr>
        <p:spPr>
          <a:xfrm flipH="1" flipV="1">
            <a:off x="5019212" y="4233378"/>
            <a:ext cx="1911108" cy="44754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10" idx="1"/>
          </p:cNvCxnSpPr>
          <p:nvPr/>
        </p:nvCxnSpPr>
        <p:spPr>
          <a:xfrm>
            <a:off x="6390814" y="3380339"/>
            <a:ext cx="990597" cy="16153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178324" y="2604896"/>
            <a:ext cx="181536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CA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?</a:t>
            </a:r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56176" y="2642234"/>
            <a:ext cx="879260" cy="354718"/>
          </a:xfrm>
          <a:prstGeom prst="rect">
            <a:avLst/>
          </a:prstGeom>
          <a:solidFill>
            <a:srgbClr val="C5D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70684" y="3215546"/>
            <a:ext cx="207640" cy="202318"/>
          </a:xfrm>
          <a:prstGeom prst="rect">
            <a:avLst/>
          </a:prstGeom>
          <a:solidFill>
            <a:srgbClr val="C5D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72000" y="3339555"/>
            <a:ext cx="207640" cy="202318"/>
          </a:xfrm>
          <a:prstGeom prst="rect">
            <a:avLst/>
          </a:prstGeom>
          <a:solidFill>
            <a:srgbClr val="C5D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CA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139952" y="3737088"/>
            <a:ext cx="207640" cy="202318"/>
          </a:xfrm>
          <a:prstGeom prst="rect">
            <a:avLst/>
          </a:prstGeom>
          <a:solidFill>
            <a:srgbClr val="C5D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CA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56296" y="3743438"/>
            <a:ext cx="207640" cy="202318"/>
          </a:xfrm>
          <a:prstGeom prst="rect">
            <a:avLst/>
          </a:prstGeom>
          <a:solidFill>
            <a:srgbClr val="C5D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CA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 rot="1431085">
            <a:off x="5824139" y="3119274"/>
            <a:ext cx="263154" cy="202318"/>
          </a:xfrm>
          <a:prstGeom prst="rect">
            <a:avLst/>
          </a:prstGeom>
          <a:solidFill>
            <a:srgbClr val="C5D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92984" y="4067551"/>
            <a:ext cx="180000" cy="165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CA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?</a:t>
            </a:r>
            <a:endParaRPr lang="en-CA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94766" y="3509470"/>
            <a:ext cx="1018784" cy="165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?</a:t>
            </a:r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45459" y="3901724"/>
            <a:ext cx="449746" cy="165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CA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?</a:t>
            </a:r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21122" y="3907281"/>
            <a:ext cx="981380" cy="34072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en-CA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35057" y="1905197"/>
            <a:ext cx="1912776" cy="202318"/>
          </a:xfrm>
          <a:prstGeom prst="rect">
            <a:avLst/>
          </a:prstGeom>
          <a:solidFill>
            <a:srgbClr val="C5D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CA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P1:MAVO(</a:t>
            </a:r>
            <a:r>
              <a:rPr lang="en-CA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ClassDiagram</a:t>
            </a:r>
            <a:r>
              <a:rPr lang="en-CA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CA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29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8" grpId="0" animBg="1"/>
      <p:bldP spid="37" grpId="0" animBg="1"/>
      <p:bldP spid="2" grpId="0" animBg="1"/>
      <p:bldP spid="25" grpId="0" animBg="1"/>
      <p:bldP spid="26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 Topic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CA" sz="2800" dirty="0" smtClean="0"/>
                  <a:t>How to enrich </a:t>
                </a:r>
                <a:r>
                  <a:rPr lang="en-CA" sz="2800" dirty="0"/>
                  <a:t>an arbitrary modeling </a:t>
                </a:r>
                <a:r>
                  <a:rPr lang="en-CA" sz="2800" dirty="0" smtClean="0"/>
                  <a:t>language in a systematic way?</a:t>
                </a:r>
              </a:p>
              <a:p>
                <a:pPr lvl="1"/>
                <a:r>
                  <a:rPr lang="en-CA" sz="2400" dirty="0"/>
                  <a:t>Adding support for expressing uncertainty is special </a:t>
                </a:r>
                <a:r>
                  <a:rPr lang="en-CA" sz="2400" dirty="0" smtClean="0"/>
                  <a:t>case</a:t>
                </a:r>
              </a:p>
              <a:p>
                <a:r>
                  <a:rPr lang="en-CA" sz="2800" dirty="0" smtClean="0"/>
                  <a:t>Given modeling language </a:t>
                </a:r>
                <a14:m>
                  <m:oMath xmlns:m="http://schemas.openxmlformats.org/officeDocument/2006/math">
                    <m:r>
                      <a:rPr lang="en-CA" sz="2800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CA" sz="2800" dirty="0" smtClean="0"/>
                  <a:t> and “enrichment” </a:t>
                </a:r>
                <a14:m>
                  <m:oMath xmlns:m="http://schemas.openxmlformats.org/officeDocument/2006/math">
                    <m:r>
                      <a:rPr lang="en-CA" sz="2800" b="0" i="1" smtClean="0">
                        <a:latin typeface="Cambria Math"/>
                      </a:rPr>
                      <m:t>𝐹</m:t>
                    </m:r>
                  </m:oMath>
                </a14:m>
                <a:endParaRPr lang="en-CA" sz="2800" dirty="0" smtClean="0"/>
              </a:p>
              <a:p>
                <a:pPr lvl="1"/>
                <a:r>
                  <a:rPr lang="en-CA" sz="2400" dirty="0" smtClean="0"/>
                  <a:t>Define abstract and concrete syntax </a:t>
                </a:r>
                <a14:m>
                  <m:oMath xmlns:m="http://schemas.openxmlformats.org/officeDocument/2006/math">
                    <m:r>
                      <a:rPr lang="en-CA" sz="2400" b="0" i="1" smtClean="0">
                        <a:latin typeface="Cambria Math"/>
                      </a:rPr>
                      <m:t>𝐹</m:t>
                    </m:r>
                    <m:r>
                      <a:rPr lang="en-CA" sz="24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CA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sz="24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CA" sz="2400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CA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CA" sz="2400" dirty="0" smtClean="0"/>
                  <a:t>, </a:t>
                </a:r>
                <a14:m>
                  <m:oMath xmlns:m="http://schemas.openxmlformats.org/officeDocument/2006/math">
                    <m:r>
                      <a:rPr lang="en-CA" sz="2400" b="0" i="1" dirty="0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CA" sz="2400" b="0" i="1" dirty="0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CA" sz="24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CA" sz="2400" b="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CA" sz="2400" b="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CA" sz="2400" b="0" i="1" dirty="0" smtClean="0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CA" sz="2400" b="0" i="1" dirty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CA" sz="2400" b="0" i="1" dirty="0" smtClean="0">
                        <a:latin typeface="Cambria Math"/>
                      </a:rPr>
                      <m:t>, …</m:t>
                    </m:r>
                  </m:oMath>
                </a14:m>
                <a:r>
                  <a:rPr lang="en-CA" sz="2400" dirty="0" smtClean="0"/>
                  <a:t>,</a:t>
                </a:r>
                <a:r>
                  <a:rPr lang="en-CA" sz="2400" dirty="0"/>
                  <a:t> </a:t>
                </a:r>
                <a14:m>
                  <m:oMath xmlns:m="http://schemas.openxmlformats.org/officeDocument/2006/math">
                    <m:r>
                      <a:rPr lang="en-CA" sz="2400" i="1" dirty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CA" sz="2400" i="1" dirty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CA" sz="2400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CA" sz="2400" i="1" dirty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CA" sz="2400" i="1" dirty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CA" sz="2400" i="1" dirty="0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CA" sz="2400" b="0" i="1" dirty="0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sub>
                        </m:sSub>
                      </m:e>
                    </m:d>
                  </m:oMath>
                </a14:m>
                <a:endParaRPr lang="en-CA" sz="2400" dirty="0" smtClean="0"/>
              </a:p>
              <a:p>
                <a:pPr lvl="1"/>
                <a:r>
                  <a:rPr lang="en-CA" sz="2400" dirty="0" smtClean="0"/>
                  <a:t>Define “lifts” of transformations: </a:t>
                </a:r>
                <a14:m>
                  <m:oMath xmlns:m="http://schemas.openxmlformats.org/officeDocument/2006/math">
                    <m:r>
                      <a:rPr lang="en-CA" sz="2400" b="0" i="1" smtClean="0">
                        <a:latin typeface="Cambria Math"/>
                      </a:rPr>
                      <m:t>𝐻</m:t>
                    </m:r>
                    <m:r>
                      <a:rPr lang="en-CA" sz="2400" b="0" i="1" smtClean="0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en-CA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sz="24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CA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CA" sz="2400" b="0" i="1" smtClean="0">
                        <a:latin typeface="Cambria Math"/>
                      </a:rPr>
                      <m:t>→</m:t>
                    </m:r>
                    <m:sSub>
                      <m:sSubPr>
                        <m:ctrlPr>
                          <a:rPr lang="en-CA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sz="24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CA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sz="2400" dirty="0" smtClean="0"/>
                  <a:t> </a:t>
                </a:r>
                <a:r>
                  <a:rPr lang="en-CA" sz="2400" dirty="0" smtClean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CA" sz="2400" b="0" i="1" smtClean="0">
                        <a:latin typeface="Cambria Math"/>
                        <a:sym typeface="Wingdings" pitchFamily="2" charset="2"/>
                      </a:rPr>
                      <m:t>𝐹</m:t>
                    </m:r>
                    <m:d>
                      <m:dPr>
                        <m:ctrlPr>
                          <a:rPr lang="en-CA" sz="24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CA" sz="2400" b="0" i="1" smtClean="0">
                            <a:latin typeface="Cambria Math"/>
                            <a:sym typeface="Wingdings" pitchFamily="2" charset="2"/>
                          </a:rPr>
                          <m:t>𝐻</m:t>
                        </m:r>
                      </m:e>
                    </m:d>
                    <m:r>
                      <a:rPr lang="en-CA" sz="2400" b="0" i="1" smtClean="0">
                        <a:latin typeface="Cambria Math"/>
                        <a:sym typeface="Wingdings" pitchFamily="2" charset="2"/>
                      </a:rPr>
                      <m:t>:</m:t>
                    </m:r>
                    <m:r>
                      <a:rPr lang="en-CA" sz="2400" b="0" i="1" smtClean="0">
                        <a:latin typeface="Cambria Math"/>
                        <a:sym typeface="Wingdings" pitchFamily="2" charset="2"/>
                      </a:rPr>
                      <m:t>𝐹</m:t>
                    </m:r>
                    <m:d>
                      <m:dPr>
                        <m:ctrlPr>
                          <a:rPr lang="en-CA" sz="24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CA" sz="24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CA" sz="2400" b="0" i="1" smtClean="0">
                                <a:latin typeface="Cambria Math"/>
                                <a:sym typeface="Wingdings" pitchFamily="2" charset="2"/>
                              </a:rPr>
                              <m:t>𝑇</m:t>
                            </m:r>
                          </m:e>
                          <m:sub>
                            <m:r>
                              <a:rPr lang="en-CA" sz="2400" b="0" i="1" smtClean="0">
                                <a:latin typeface="Cambria Math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CA" sz="2400" b="0" i="1" smtClean="0">
                        <a:latin typeface="Cambria Math"/>
                        <a:sym typeface="Wingdings" pitchFamily="2" charset="2"/>
                      </a:rPr>
                      <m:t>→</m:t>
                    </m:r>
                    <m:r>
                      <a:rPr lang="en-CA" sz="2400" b="0" i="1" smtClean="0">
                        <a:latin typeface="Cambria Math"/>
                        <a:sym typeface="Wingdings" pitchFamily="2" charset="2"/>
                      </a:rPr>
                      <m:t>𝐹</m:t>
                    </m:r>
                    <m:d>
                      <m:dPr>
                        <m:ctrlPr>
                          <a:rPr lang="en-CA" sz="24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CA" sz="24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CA" sz="2400" b="0" i="1" smtClean="0">
                                <a:latin typeface="Cambria Math"/>
                                <a:sym typeface="Wingdings" pitchFamily="2" charset="2"/>
                              </a:rPr>
                              <m:t>𝑇</m:t>
                            </m:r>
                          </m:e>
                          <m:sub>
                            <m:r>
                              <a:rPr lang="en-CA" sz="2400" b="0" i="1" smtClean="0">
                                <a:latin typeface="Cambria Math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CA" sz="2400" b="0" dirty="0" smtClean="0">
                  <a:sym typeface="Wingdings" pitchFamily="2" charset="2"/>
                </a:endParaRPr>
              </a:p>
              <a:p>
                <a:pPr lvl="1"/>
                <a:r>
                  <a:rPr lang="en-CA" sz="2400" dirty="0" smtClean="0"/>
                  <a:t>Define adaptation of tools</a:t>
                </a:r>
              </a:p>
              <a:p>
                <a:pPr lvl="2"/>
                <a:r>
                  <a:rPr lang="en-CA" sz="2000" dirty="0" smtClean="0"/>
                  <a:t>e.g., editor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sz="20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CA" sz="20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CA" sz="2000" dirty="0" smtClean="0"/>
                  <a:t> </a:t>
                </a:r>
                <a:r>
                  <a:rPr lang="en-CA" sz="2000" dirty="0" smtClean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CA" sz="2000" b="0" i="1" smtClean="0">
                            <a:latin typeface="Cambria Math"/>
                            <a:sym typeface="Wingdings" pitchFamily="2" charset="2"/>
                          </a:rPr>
                          <m:t>𝐸</m:t>
                        </m:r>
                      </m:e>
                      <m:sub>
                        <m:r>
                          <a:rPr lang="en-CA" sz="2000" b="0" i="1" smtClean="0">
                            <a:latin typeface="Cambria Math"/>
                            <a:sym typeface="Wingdings" pitchFamily="2" charset="2"/>
                          </a:rPr>
                          <m:t>𝐹</m:t>
                        </m:r>
                        <m:d>
                          <m:dPr>
                            <m:ctrlPr>
                              <a:rPr lang="en-CA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CA" sz="2000" b="0" i="1" smtClean="0">
                                <a:latin typeface="Cambria Math"/>
                                <a:sym typeface="Wingdings" pitchFamily="2" charset="2"/>
                              </a:rPr>
                              <m:t>𝑇</m:t>
                            </m:r>
                          </m:e>
                        </m:d>
                      </m:sub>
                    </m:sSub>
                  </m:oMath>
                </a14:m>
                <a:endParaRPr lang="en-CA" sz="2000" dirty="0" smtClean="0"/>
              </a:p>
              <a:p>
                <a:pPr lvl="2"/>
                <a:r>
                  <a:rPr lang="en-CA" sz="2000" dirty="0" smtClean="0"/>
                  <a:t>etc. </a:t>
                </a:r>
              </a:p>
              <a:p>
                <a:pPr lvl="1"/>
                <a:endParaRPr lang="en-CA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 b="-875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077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Topics and success criteria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CA" dirty="0" smtClean="0"/>
              <a:t>Formally characterizing levels of abstraction in models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In a systematic way, enriching a modeling language and associated transformations, tools, etc.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Defining an “upper ontology” of modeling</a:t>
            </a:r>
          </a:p>
          <a:p>
            <a:pPr lvl="1"/>
            <a:r>
              <a:rPr lang="en-CA" dirty="0" smtClean="0"/>
              <a:t>specifically: classifying model relationships/transformations</a:t>
            </a:r>
          </a:p>
          <a:p>
            <a:pPr lvl="1"/>
            <a:endParaRPr lang="en-CA" dirty="0"/>
          </a:p>
          <a:p>
            <a:r>
              <a:rPr lang="en-CA" dirty="0" smtClean="0"/>
              <a:t>Criteria for success</a:t>
            </a:r>
          </a:p>
          <a:p>
            <a:pPr lvl="1"/>
            <a:r>
              <a:rPr lang="en-CA" dirty="0" smtClean="0"/>
              <a:t>Find connections between teams</a:t>
            </a:r>
          </a:p>
          <a:p>
            <a:pPr lvl="1"/>
            <a:r>
              <a:rPr lang="en-CA" dirty="0" smtClean="0"/>
              <a:t>Defining theory</a:t>
            </a:r>
          </a:p>
          <a:p>
            <a:pPr lvl="1"/>
            <a:r>
              <a:rPr lang="en-CA" dirty="0" smtClean="0"/>
              <a:t>Publish joint papers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579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4248</TotalTime>
  <Words>451</Words>
  <Application>Microsoft Office PowerPoint</Application>
  <PresentationFormat>On-screen Show (4:3)</PresentationFormat>
  <Paragraphs>77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Rick Salay</vt:lpstr>
      <vt:lpstr>The Model Role Level</vt:lpstr>
      <vt:lpstr>Discussion Topic</vt:lpstr>
      <vt:lpstr>Expressing Model Uncertainty</vt:lpstr>
      <vt:lpstr>Discussion Topic</vt:lpstr>
      <vt:lpstr>Topics and success criteria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Roles</dc:title>
  <dc:creator>rsalay</dc:creator>
  <cp:lastModifiedBy>rsalay</cp:lastModifiedBy>
  <cp:revision>24</cp:revision>
  <dcterms:created xsi:type="dcterms:W3CDTF">2006-08-16T00:00:00Z</dcterms:created>
  <dcterms:modified xsi:type="dcterms:W3CDTF">2012-04-29T18:48:25Z</dcterms:modified>
</cp:coreProperties>
</file>