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notesSlides/notesSlide6.xml" ContentType="application/vnd.openxmlformats-officedocument.presentationml.notes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8"/>
  </p:notesMasterIdLst>
  <p:sldIdLst>
    <p:sldId id="256" r:id="rId2"/>
    <p:sldId id="257" r:id="rId3"/>
    <p:sldId id="258" r:id="rId4"/>
    <p:sldId id="259" r:id="rId5"/>
    <p:sldId id="260" r:id="rId6"/>
    <p:sldId id="261" r:id="rId7"/>
  </p:sldIdLst>
  <p:sldSz cx="9144000" cy="6858000" type="screen4x3"/>
  <p:notesSz cx="6858000" cy="9144000"/>
  <p:defaultTextStyle>
    <a:defPPr>
      <a:defRPr lang="nl-B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0575" autoAdjust="0"/>
  </p:normalViewPr>
  <p:slideViewPr>
    <p:cSldViewPr>
      <p:cViewPr>
        <p:scale>
          <a:sx n="125" d="100"/>
          <a:sy n="125" d="100"/>
        </p:scale>
        <p:origin x="-1224" y="-7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nl-BE"/>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742683F-0F5E-4685-9E32-151BB10860B0}" type="datetimeFigureOut">
              <a:rPr lang="nl-BE" smtClean="0"/>
              <a:pPr/>
              <a:t>13/10/2010</a:t>
            </a:fld>
            <a:endParaRPr lang="nl-BE"/>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nl-BE"/>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BE"/>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nl-BE"/>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49D63E9-635C-4252-855A-5CCA1771940D}" type="slidenum">
              <a:rPr lang="nl-BE" smtClean="0"/>
              <a:pPr/>
              <a:t>‹#›</a:t>
            </a:fld>
            <a:endParaRPr lang="nl-BE"/>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 talk is in the research area of </a:t>
            </a:r>
            <a:r>
              <a:rPr lang="en-US" b="1" dirty="0" smtClean="0"/>
              <a:t>domain-specific</a:t>
            </a:r>
            <a:r>
              <a:rPr lang="en-US" b="1" baseline="0" dirty="0" smtClean="0"/>
              <a:t> modeling</a:t>
            </a:r>
            <a:r>
              <a:rPr lang="en-US" baseline="0" dirty="0" smtClean="0"/>
              <a:t>. These days, we build </a:t>
            </a:r>
            <a:r>
              <a:rPr lang="en-US" b="1" baseline="0" dirty="0" smtClean="0"/>
              <a:t>complex</a:t>
            </a:r>
            <a:r>
              <a:rPr lang="en-US" baseline="0" dirty="0" smtClean="0"/>
              <a:t> and heterogeneous systems.</a:t>
            </a:r>
          </a:p>
          <a:p>
            <a:r>
              <a:rPr lang="en-US" baseline="0" dirty="0" smtClean="0"/>
              <a:t>In DSM, the goal is to model your system at the </a:t>
            </a:r>
            <a:r>
              <a:rPr lang="en-US" b="1" baseline="0" dirty="0" smtClean="0"/>
              <a:t>most appropriate level of abstraction</a:t>
            </a:r>
            <a:r>
              <a:rPr lang="en-US" baseline="0" dirty="0" smtClean="0"/>
              <a:t>, using the </a:t>
            </a:r>
            <a:r>
              <a:rPr lang="en-US" b="1" baseline="0" dirty="0" smtClean="0"/>
              <a:t>most appropriate formalism</a:t>
            </a:r>
            <a:r>
              <a:rPr lang="en-US" baseline="0" dirty="0" smtClean="0"/>
              <a:t>. This way, </a:t>
            </a:r>
            <a:r>
              <a:rPr lang="en-US" b="1" baseline="0" dirty="0" smtClean="0"/>
              <a:t>accidental complexity </a:t>
            </a:r>
            <a:r>
              <a:rPr lang="en-US" baseline="0" dirty="0" smtClean="0"/>
              <a:t>of the system is minimized.</a:t>
            </a:r>
          </a:p>
          <a:p>
            <a:r>
              <a:rPr lang="en-US" dirty="0" smtClean="0"/>
              <a:t>Therefore, customized</a:t>
            </a:r>
            <a:r>
              <a:rPr lang="en-US" baseline="0" dirty="0" smtClean="0"/>
              <a:t> languages are </a:t>
            </a:r>
            <a:r>
              <a:rPr lang="en-US" b="1" baseline="0" dirty="0" smtClean="0"/>
              <a:t>created</a:t>
            </a:r>
            <a:r>
              <a:rPr lang="en-US" baseline="0" dirty="0" smtClean="0"/>
              <a:t>. The enablers are </a:t>
            </a:r>
            <a:r>
              <a:rPr lang="en-US" b="1" baseline="0" dirty="0" smtClean="0"/>
              <a:t>meta-modeling</a:t>
            </a:r>
            <a:r>
              <a:rPr lang="en-US" baseline="0" dirty="0" smtClean="0"/>
              <a:t> and </a:t>
            </a:r>
            <a:r>
              <a:rPr lang="en-US" b="1" baseline="0" dirty="0" smtClean="0"/>
              <a:t>model transformation</a:t>
            </a:r>
            <a:r>
              <a:rPr lang="en-US" baseline="0" dirty="0" smtClean="0"/>
              <a:t>. The </a:t>
            </a:r>
            <a:r>
              <a:rPr lang="en-US" b="1" baseline="0" dirty="0" smtClean="0"/>
              <a:t>structure</a:t>
            </a:r>
            <a:r>
              <a:rPr lang="en-US" baseline="0" dirty="0" smtClean="0"/>
              <a:t> of these languages is defined </a:t>
            </a:r>
            <a:r>
              <a:rPr lang="en-US" b="0" baseline="0" dirty="0" smtClean="0"/>
              <a:t>by meta-modeling, and the </a:t>
            </a:r>
            <a:r>
              <a:rPr lang="en-US" b="1" baseline="0" dirty="0" smtClean="0"/>
              <a:t>meaning</a:t>
            </a:r>
            <a:r>
              <a:rPr lang="en-US" b="0" baseline="0" dirty="0" smtClean="0"/>
              <a:t> is given by a model transformation mapping to </a:t>
            </a:r>
            <a:r>
              <a:rPr lang="en-US" baseline="0" dirty="0" smtClean="0"/>
              <a:t>a semantic domain.</a:t>
            </a:r>
            <a:endParaRPr lang="nl-BE" dirty="0"/>
          </a:p>
        </p:txBody>
      </p:sp>
      <p:sp>
        <p:nvSpPr>
          <p:cNvPr id="4" name="Slide Number Placeholder 3"/>
          <p:cNvSpPr>
            <a:spLocks noGrp="1"/>
          </p:cNvSpPr>
          <p:nvPr>
            <p:ph type="sldNum" sz="quarter" idx="10"/>
          </p:nvPr>
        </p:nvSpPr>
        <p:spPr/>
        <p:txBody>
          <a:bodyPr/>
          <a:lstStyle/>
          <a:p>
            <a:fld id="{849D63E9-635C-4252-855A-5CCA1771940D}" type="slidenum">
              <a:rPr lang="nl-BE" smtClean="0"/>
              <a:pPr/>
              <a:t>1</a:t>
            </a:fld>
            <a:endParaRPr lang="nl-BE"/>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When meta-modeling,</a:t>
            </a:r>
            <a:r>
              <a:rPr lang="en-US" baseline="0" dirty="0" smtClean="0"/>
              <a:t> we start from a </a:t>
            </a:r>
            <a:r>
              <a:rPr lang="en-US" b="1" baseline="0" dirty="0" smtClean="0"/>
              <a:t>clean sheet</a:t>
            </a:r>
            <a:r>
              <a:rPr lang="en-US" baseline="0" dirty="0" smtClean="0"/>
              <a:t>. Let us take into account an example from the </a:t>
            </a:r>
            <a:r>
              <a:rPr lang="en-US" b="1" baseline="0" dirty="0" err="1" smtClean="0"/>
              <a:t>MetaCase</a:t>
            </a:r>
            <a:r>
              <a:rPr lang="en-US" baseline="0" dirty="0" smtClean="0"/>
              <a:t> tool implementing a DSL for a </a:t>
            </a:r>
            <a:r>
              <a:rPr lang="en-US" b="1" baseline="0" dirty="0" smtClean="0"/>
              <a:t>voice menu for an 8-bit microcontroller</a:t>
            </a:r>
            <a:r>
              <a:rPr lang="en-US" baseline="0" dirty="0" smtClean="0"/>
              <a:t>. </a:t>
            </a:r>
            <a:r>
              <a:rPr lang="en-US" dirty="0" smtClean="0"/>
              <a:t>The system would enable the user to control devices at home remotely over the phone. For example, while driving home from work, you could call in and order the system to turn on the air conditioning and garage lights.</a:t>
            </a:r>
          </a:p>
          <a:p>
            <a:r>
              <a:rPr lang="en-US" dirty="0" smtClean="0"/>
              <a:t>The menu</a:t>
            </a:r>
            <a:r>
              <a:rPr lang="en-US" baseline="0" dirty="0" smtClean="0"/>
              <a:t> consists of </a:t>
            </a:r>
            <a:r>
              <a:rPr lang="en-US" b="1" baseline="0" dirty="0" err="1" smtClean="0"/>
              <a:t>MenuItems</a:t>
            </a:r>
            <a:r>
              <a:rPr lang="en-US" baseline="0" dirty="0" smtClean="0"/>
              <a:t>. We can step through the menu according to </a:t>
            </a:r>
            <a:r>
              <a:rPr lang="en-US" b="1" baseline="0" dirty="0" smtClean="0"/>
              <a:t>Choices</a:t>
            </a:r>
            <a:r>
              <a:rPr lang="en-US" b="0" baseline="0" dirty="0" smtClean="0"/>
              <a:t>, with an </a:t>
            </a:r>
            <a:r>
              <a:rPr lang="en-US" b="1" baseline="0" dirty="0" smtClean="0"/>
              <a:t>integer attribute</a:t>
            </a:r>
            <a:r>
              <a:rPr lang="en-US" b="0" baseline="0" dirty="0" smtClean="0"/>
              <a:t>. A </a:t>
            </a:r>
            <a:r>
              <a:rPr lang="en-US" b="0" baseline="0" dirty="0" err="1" smtClean="0"/>
              <a:t>MenuItem</a:t>
            </a:r>
            <a:r>
              <a:rPr lang="en-US" b="0" baseline="0" dirty="0" smtClean="0"/>
              <a:t> can be </a:t>
            </a:r>
            <a:r>
              <a:rPr lang="en-US" b="1" baseline="0" dirty="0" smtClean="0"/>
              <a:t>recorded audio</a:t>
            </a:r>
            <a:r>
              <a:rPr lang="en-US" b="0" baseline="0" dirty="0" smtClean="0"/>
              <a:t>, </a:t>
            </a:r>
            <a:r>
              <a:rPr lang="en-US" b="1" baseline="0" dirty="0" smtClean="0"/>
              <a:t>waiting for user input</a:t>
            </a:r>
            <a:r>
              <a:rPr lang="en-US" b="0" baseline="0" dirty="0" smtClean="0"/>
              <a:t> or the </a:t>
            </a:r>
            <a:r>
              <a:rPr lang="en-US" b="1" baseline="0" dirty="0" smtClean="0"/>
              <a:t>start</a:t>
            </a:r>
            <a:r>
              <a:rPr lang="en-US" b="0" baseline="0" dirty="0" smtClean="0"/>
              <a:t> of the menu. Recorded audio can either be a </a:t>
            </a:r>
            <a:r>
              <a:rPr lang="en-US" b="1" baseline="0" dirty="0" smtClean="0"/>
              <a:t>menu</a:t>
            </a:r>
            <a:r>
              <a:rPr lang="en-US" b="0" baseline="0" dirty="0" smtClean="0"/>
              <a:t> message, an </a:t>
            </a:r>
            <a:r>
              <a:rPr lang="en-US" b="1" baseline="0" dirty="0" smtClean="0"/>
              <a:t>error</a:t>
            </a:r>
            <a:r>
              <a:rPr lang="en-US" b="0" baseline="0" dirty="0" smtClean="0"/>
              <a:t> message or a </a:t>
            </a:r>
            <a:r>
              <a:rPr lang="en-US" b="1" baseline="0" dirty="0" smtClean="0"/>
              <a:t>timeout</a:t>
            </a:r>
            <a:r>
              <a:rPr lang="en-US" b="0" baseline="0" dirty="0" smtClean="0"/>
              <a:t> message.</a:t>
            </a:r>
          </a:p>
          <a:p>
            <a:r>
              <a:rPr lang="en-US" b="0" baseline="0" dirty="0" smtClean="0"/>
              <a:t>From this meta-model, a tool such as </a:t>
            </a:r>
            <a:r>
              <a:rPr lang="en-US" b="0" baseline="0" dirty="0" err="1" smtClean="0"/>
              <a:t>MetaCase</a:t>
            </a:r>
            <a:r>
              <a:rPr lang="en-US" b="0" baseline="0" dirty="0" smtClean="0"/>
              <a:t> can generate a </a:t>
            </a:r>
            <a:r>
              <a:rPr lang="en-US" b="1" baseline="0" dirty="0" smtClean="0"/>
              <a:t>modeling environment</a:t>
            </a:r>
            <a:r>
              <a:rPr lang="en-US" b="0" baseline="0" dirty="0" smtClean="0"/>
              <a:t>. Voice menus can now be modeled easily at the right level of abstraction in the most appropriate formalism. The modeler does not have to take issues such as </a:t>
            </a:r>
            <a:r>
              <a:rPr lang="en-US" b="1" baseline="0" dirty="0" smtClean="0"/>
              <a:t>networks</a:t>
            </a:r>
            <a:r>
              <a:rPr lang="en-US" b="0" baseline="0" dirty="0" smtClean="0"/>
              <a:t> or </a:t>
            </a:r>
            <a:r>
              <a:rPr lang="en-US" b="1" baseline="0" dirty="0" smtClean="0"/>
              <a:t>memory restrictions </a:t>
            </a:r>
            <a:r>
              <a:rPr lang="en-US" b="0" baseline="0" dirty="0" smtClean="0"/>
              <a:t>into account. The modeling environment can create </a:t>
            </a:r>
            <a:r>
              <a:rPr lang="en-US" b="1" baseline="0" dirty="0" smtClean="0"/>
              <a:t>executable code </a:t>
            </a:r>
            <a:r>
              <a:rPr lang="en-US" b="0" baseline="0" dirty="0" smtClean="0"/>
              <a:t>from the model. In this generated code, all complex issues are been taken care of.</a:t>
            </a:r>
            <a:endParaRPr lang="en-US" b="0" dirty="0" smtClean="0"/>
          </a:p>
          <a:p>
            <a:endParaRPr lang="en-US" dirty="0" smtClean="0"/>
          </a:p>
          <a:p>
            <a:endParaRPr lang="en-US" dirty="0" smtClean="0"/>
          </a:p>
          <a:p>
            <a:r>
              <a:rPr lang="en-US" dirty="0" smtClean="0"/>
              <a:t>two examples ("random" as they were simply the first two examples of </a:t>
            </a:r>
            <a:r>
              <a:rPr lang="en-US" dirty="0" err="1" smtClean="0"/>
              <a:t>MetaCase</a:t>
            </a:r>
            <a:r>
              <a:rPr lang="en-US" dirty="0" smtClean="0"/>
              <a:t>):</a:t>
            </a:r>
          </a:p>
          <a:p>
            <a:r>
              <a:rPr lang="en-US" dirty="0" smtClean="0"/>
              <a:t>- voice menu for 8-bit microcontroller: http://www.dsmforum.org/voicemenu.html</a:t>
            </a:r>
          </a:p>
          <a:p>
            <a:pPr>
              <a:buFontTx/>
              <a:buChar char="-"/>
            </a:pPr>
            <a:r>
              <a:rPr lang="en-US" dirty="0" smtClean="0"/>
              <a:t> smart phone application: http://www.dsmforum.org/phone.html</a:t>
            </a:r>
          </a:p>
          <a:p>
            <a:pPr>
              <a:buFontTx/>
              <a:buNone/>
            </a:pPr>
            <a:r>
              <a:rPr lang="en-US" dirty="0" smtClean="0"/>
              <a:t>Similarities:</a:t>
            </a:r>
          </a:p>
          <a:p>
            <a:r>
              <a:rPr lang="en-US" dirty="0" smtClean="0"/>
              <a:t>- state-based (state - transition)</a:t>
            </a:r>
          </a:p>
          <a:p>
            <a:r>
              <a:rPr lang="en-US" dirty="0" smtClean="0"/>
              <a:t>- constrained environment (battery life, limited memory)</a:t>
            </a:r>
          </a:p>
          <a:p>
            <a:r>
              <a:rPr lang="en-US" dirty="0" smtClean="0"/>
              <a:t>- user interaction</a:t>
            </a:r>
          </a:p>
          <a:p>
            <a:pPr>
              <a:buFontTx/>
              <a:buChar char="-"/>
            </a:pPr>
            <a:r>
              <a:rPr lang="en-US" dirty="0" smtClean="0"/>
              <a:t> complex because distributed system</a:t>
            </a:r>
          </a:p>
          <a:p>
            <a:pPr>
              <a:buFontTx/>
              <a:buNone/>
            </a:pPr>
            <a:r>
              <a:rPr lang="en-US" dirty="0" smtClean="0"/>
              <a:t>Why not language for "interactive applications for embedded systems"? Because of the differences (we want to maximally constrain a language, and use</a:t>
            </a:r>
            <a:r>
              <a:rPr lang="en-US" baseline="0" dirty="0" smtClean="0"/>
              <a:t> the most appropriate language</a:t>
            </a:r>
            <a:r>
              <a:rPr lang="en-US" dirty="0" smtClean="0"/>
              <a:t>):</a:t>
            </a:r>
          </a:p>
          <a:p>
            <a:r>
              <a:rPr lang="en-US" dirty="0" smtClean="0"/>
              <a:t>- notion of voice </a:t>
            </a:r>
            <a:r>
              <a:rPr lang="en-US" dirty="0" err="1" smtClean="0"/>
              <a:t>vs</a:t>
            </a:r>
            <a:r>
              <a:rPr lang="en-US" dirty="0" smtClean="0"/>
              <a:t> no notion of voice</a:t>
            </a:r>
          </a:p>
          <a:p>
            <a:r>
              <a:rPr lang="en-US" dirty="0" smtClean="0"/>
              <a:t>- notion of menu layout </a:t>
            </a:r>
            <a:r>
              <a:rPr lang="en-US" dirty="0" err="1" smtClean="0"/>
              <a:t>vs</a:t>
            </a:r>
            <a:r>
              <a:rPr lang="en-US" dirty="0" smtClean="0"/>
              <a:t> voice menu recording (2-dimensional </a:t>
            </a:r>
            <a:r>
              <a:rPr lang="en-US" dirty="0" err="1" smtClean="0"/>
              <a:t>vs</a:t>
            </a:r>
            <a:r>
              <a:rPr lang="en-US" baseline="0" dirty="0" smtClean="0"/>
              <a:t> 1-dimensional)</a:t>
            </a:r>
            <a:endParaRPr lang="nl-BE" dirty="0"/>
          </a:p>
        </p:txBody>
      </p:sp>
      <p:sp>
        <p:nvSpPr>
          <p:cNvPr id="4" name="Slide Number Placeholder 3"/>
          <p:cNvSpPr>
            <a:spLocks noGrp="1"/>
          </p:cNvSpPr>
          <p:nvPr>
            <p:ph type="sldNum" sz="quarter" idx="10"/>
          </p:nvPr>
        </p:nvSpPr>
        <p:spPr/>
        <p:txBody>
          <a:bodyPr/>
          <a:lstStyle/>
          <a:p>
            <a:fld id="{849D63E9-635C-4252-855A-5CCA1771940D}" type="slidenum">
              <a:rPr lang="nl-BE" smtClean="0"/>
              <a:pPr/>
              <a:t>2</a:t>
            </a:fld>
            <a:endParaRPr lang="nl-BE"/>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Let us take a look</a:t>
            </a:r>
            <a:r>
              <a:rPr lang="en-US" baseline="0" dirty="0" smtClean="0"/>
              <a:t> into a second example. This DSL enables the modeling of </a:t>
            </a:r>
            <a:r>
              <a:rPr lang="en-US" b="1" baseline="0" dirty="0" err="1" smtClean="0"/>
              <a:t>smartphone</a:t>
            </a:r>
            <a:r>
              <a:rPr lang="en-US" b="1" baseline="0" dirty="0" smtClean="0"/>
              <a:t> applications</a:t>
            </a:r>
            <a:r>
              <a:rPr lang="en-US" baseline="0" dirty="0" smtClean="0"/>
              <a:t>. An example of such an applications is a </a:t>
            </a:r>
            <a:r>
              <a:rPr lang="en-US" b="1" baseline="0" dirty="0" smtClean="0"/>
              <a:t>conference registration system</a:t>
            </a:r>
            <a:r>
              <a:rPr lang="en-US" baseline="0" dirty="0" smtClean="0"/>
              <a:t>, which allows users to register by phone, and pay by SMS.</a:t>
            </a:r>
          </a:p>
          <a:p>
            <a:r>
              <a:rPr lang="en-US" baseline="0" dirty="0" smtClean="0"/>
              <a:t>There are certain </a:t>
            </a:r>
            <a:r>
              <a:rPr lang="en-US" b="1" baseline="0" dirty="0" smtClean="0"/>
              <a:t>Events</a:t>
            </a:r>
            <a:r>
              <a:rPr lang="en-US" baseline="0" dirty="0" smtClean="0"/>
              <a:t> that can </a:t>
            </a:r>
            <a:r>
              <a:rPr lang="en-US" baseline="0" dirty="0" smtClean="0"/>
              <a:t>happen such </a:t>
            </a:r>
            <a:r>
              <a:rPr lang="en-US" baseline="0" smtClean="0"/>
              <a:t>as clicking, </a:t>
            </a:r>
            <a:r>
              <a:rPr lang="en-US" baseline="0" dirty="0" smtClean="0"/>
              <a:t>with ID and event description. These events are followed by an </a:t>
            </a:r>
            <a:r>
              <a:rPr lang="en-US" b="1" baseline="0" dirty="0" smtClean="0"/>
              <a:t>Action</a:t>
            </a:r>
            <a:r>
              <a:rPr lang="en-US" baseline="0" dirty="0" smtClean="0"/>
              <a:t>. Such an Action can be </a:t>
            </a:r>
            <a:r>
              <a:rPr lang="en-US" b="1" baseline="0" dirty="0" smtClean="0"/>
              <a:t>sending a text message</a:t>
            </a:r>
            <a:r>
              <a:rPr lang="en-US" baseline="0" dirty="0" smtClean="0"/>
              <a:t>, </a:t>
            </a:r>
            <a:r>
              <a:rPr lang="en-US" b="1" baseline="0" dirty="0" smtClean="0"/>
              <a:t>viewing a web page</a:t>
            </a:r>
            <a:r>
              <a:rPr lang="en-US" baseline="0" dirty="0" smtClean="0"/>
              <a:t>, </a:t>
            </a:r>
            <a:r>
              <a:rPr lang="en-US" b="1" baseline="0" dirty="0" smtClean="0"/>
              <a:t>quitting</a:t>
            </a:r>
            <a:r>
              <a:rPr lang="en-US" baseline="0" dirty="0" smtClean="0"/>
              <a:t> and </a:t>
            </a:r>
            <a:r>
              <a:rPr lang="en-US" b="1" baseline="0" dirty="0" smtClean="0"/>
              <a:t>starting</a:t>
            </a:r>
            <a:r>
              <a:rPr lang="en-US" baseline="0" dirty="0" smtClean="0"/>
              <a:t> the application, or </a:t>
            </a:r>
            <a:r>
              <a:rPr lang="en-US" b="1" baseline="0" dirty="0" smtClean="0"/>
              <a:t>displaying</a:t>
            </a:r>
            <a:r>
              <a:rPr lang="en-US" baseline="0" dirty="0" smtClean="0"/>
              <a:t> a screen. When displaying, a </a:t>
            </a:r>
            <a:r>
              <a:rPr lang="en-US" b="1" baseline="0" dirty="0" err="1" smtClean="0"/>
              <a:t>VisualElement</a:t>
            </a:r>
            <a:r>
              <a:rPr lang="en-US" baseline="0" dirty="0" smtClean="0"/>
              <a:t> is </a:t>
            </a:r>
            <a:r>
              <a:rPr lang="en-US" b="1" baseline="0" dirty="0" smtClean="0"/>
              <a:t>shown</a:t>
            </a:r>
            <a:r>
              <a:rPr lang="en-US" baseline="0" dirty="0" smtClean="0"/>
              <a:t>, which can be a </a:t>
            </a:r>
            <a:r>
              <a:rPr lang="en-US" b="1" baseline="0" dirty="0" smtClean="0"/>
              <a:t>Widget</a:t>
            </a:r>
            <a:r>
              <a:rPr lang="en-US" baseline="0" dirty="0" smtClean="0"/>
              <a:t> (such as a text box, label or list – not visualized) or a </a:t>
            </a:r>
            <a:r>
              <a:rPr lang="en-US" b="1" baseline="0" dirty="0" smtClean="0"/>
              <a:t>Container</a:t>
            </a:r>
            <a:r>
              <a:rPr lang="en-US" baseline="0" dirty="0" smtClean="0"/>
              <a:t>, containing multiple </a:t>
            </a:r>
            <a:r>
              <a:rPr lang="en-US" baseline="0" dirty="0" err="1" smtClean="0"/>
              <a:t>VisualElements</a:t>
            </a:r>
            <a:r>
              <a:rPr lang="en-US" baseline="0" dirty="0" smtClean="0"/>
              <a:t>.</a:t>
            </a:r>
          </a:p>
          <a:p>
            <a:r>
              <a:rPr lang="en-US" baseline="0" dirty="0" smtClean="0"/>
              <a:t>Again, applications can be built on the most appropriate level of abstraction, using the most appropriate formalism. Code can be fully generated and executed on a </a:t>
            </a:r>
            <a:r>
              <a:rPr lang="en-US" baseline="0" dirty="0" err="1" smtClean="0"/>
              <a:t>smartphone</a:t>
            </a:r>
            <a:r>
              <a:rPr lang="en-US" baseline="0" dirty="0" smtClean="0"/>
              <a:t>.</a:t>
            </a:r>
            <a:endParaRPr lang="nl-BE" dirty="0"/>
          </a:p>
        </p:txBody>
      </p:sp>
      <p:sp>
        <p:nvSpPr>
          <p:cNvPr id="4" name="Slide Number Placeholder 3"/>
          <p:cNvSpPr>
            <a:spLocks noGrp="1"/>
          </p:cNvSpPr>
          <p:nvPr>
            <p:ph type="sldNum" sz="quarter" idx="10"/>
          </p:nvPr>
        </p:nvSpPr>
        <p:spPr/>
        <p:txBody>
          <a:bodyPr/>
          <a:lstStyle/>
          <a:p>
            <a:fld id="{849D63E9-635C-4252-855A-5CCA1771940D}" type="slidenum">
              <a:rPr lang="nl-BE" smtClean="0"/>
              <a:pPr/>
              <a:t>3</a:t>
            </a:fld>
            <a:endParaRPr lang="nl-BE"/>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Both</a:t>
            </a:r>
            <a:r>
              <a:rPr lang="en-US" baseline="0" dirty="0" smtClean="0"/>
              <a:t> DSLs have some things </a:t>
            </a:r>
            <a:r>
              <a:rPr lang="en-US" b="1" baseline="0" dirty="0" smtClean="0"/>
              <a:t>in common</a:t>
            </a:r>
            <a:r>
              <a:rPr lang="en-US" baseline="0" dirty="0" smtClean="0"/>
              <a:t>. They both </a:t>
            </a:r>
            <a:r>
              <a:rPr lang="en-US" b="1" baseline="0" dirty="0" smtClean="0"/>
              <a:t>transition</a:t>
            </a:r>
            <a:r>
              <a:rPr lang="en-US" baseline="0" dirty="0" smtClean="0"/>
              <a:t> from one </a:t>
            </a:r>
            <a:r>
              <a:rPr lang="en-US" b="1" baseline="0" dirty="0" smtClean="0"/>
              <a:t>state</a:t>
            </a:r>
            <a:r>
              <a:rPr lang="en-US" baseline="0" dirty="0" smtClean="0"/>
              <a:t> to another, depending on user interaction. In other words, they both model </a:t>
            </a:r>
            <a:r>
              <a:rPr lang="en-US" b="1" baseline="0" dirty="0" smtClean="0"/>
              <a:t>state based behavior</a:t>
            </a:r>
            <a:r>
              <a:rPr lang="en-US" baseline="0" dirty="0" smtClean="0"/>
              <a:t>.</a:t>
            </a:r>
          </a:p>
          <a:p>
            <a:r>
              <a:rPr lang="en-US" baseline="0" dirty="0" smtClean="0"/>
              <a:t>When defining these languages, we can reuse a simplified version of a formalism which models this, e.g., </a:t>
            </a:r>
            <a:r>
              <a:rPr lang="en-US" b="1" baseline="0" dirty="0" err="1" smtClean="0"/>
              <a:t>statecharts</a:t>
            </a:r>
            <a:r>
              <a:rPr lang="en-US" baseline="0" dirty="0" smtClean="0"/>
              <a:t>. As a benefit, we can use the well-known </a:t>
            </a:r>
            <a:r>
              <a:rPr lang="en-US" baseline="0" dirty="0" err="1" smtClean="0"/>
              <a:t>statechart</a:t>
            </a:r>
            <a:r>
              <a:rPr lang="en-US" baseline="0" dirty="0" smtClean="0"/>
              <a:t> formalism for </a:t>
            </a:r>
            <a:r>
              <a:rPr lang="en-US" b="1" baseline="0" dirty="0" smtClean="0"/>
              <a:t>analysis</a:t>
            </a:r>
            <a:r>
              <a:rPr lang="en-US" baseline="0" dirty="0" smtClean="0"/>
              <a:t>.</a:t>
            </a:r>
          </a:p>
          <a:p>
            <a:r>
              <a:rPr lang="en-US" baseline="0" dirty="0" smtClean="0"/>
              <a:t>Other parts of the language for </a:t>
            </a:r>
            <a:r>
              <a:rPr lang="en-US" baseline="0" dirty="0" err="1" smtClean="0"/>
              <a:t>smartphone</a:t>
            </a:r>
            <a:r>
              <a:rPr lang="en-US" baseline="0" dirty="0" smtClean="0"/>
              <a:t> applications can be reused, such as the </a:t>
            </a:r>
            <a:r>
              <a:rPr lang="en-US" b="1" baseline="0" dirty="0" smtClean="0"/>
              <a:t>use of IDs</a:t>
            </a:r>
            <a:r>
              <a:rPr lang="en-US" baseline="0" dirty="0" smtClean="0"/>
              <a:t>. This is a </a:t>
            </a:r>
            <a:r>
              <a:rPr lang="en-US" b="1" baseline="0" dirty="0" smtClean="0"/>
              <a:t>generic</a:t>
            </a:r>
            <a:r>
              <a:rPr lang="en-US" baseline="0" dirty="0" smtClean="0"/>
              <a:t> language feature, which might be as well the use of </a:t>
            </a:r>
            <a:r>
              <a:rPr lang="en-US" b="1" baseline="0" dirty="0" smtClean="0"/>
              <a:t>e.g., authorization</a:t>
            </a:r>
            <a:r>
              <a:rPr lang="en-US" baseline="0" dirty="0" smtClean="0"/>
              <a:t>.</a:t>
            </a:r>
          </a:p>
          <a:p>
            <a:r>
              <a:rPr lang="en-US" dirty="0" smtClean="0"/>
              <a:t>Another example is the modeling</a:t>
            </a:r>
            <a:r>
              <a:rPr lang="en-US" baseline="0" dirty="0" smtClean="0"/>
              <a:t> of the </a:t>
            </a:r>
            <a:r>
              <a:rPr lang="en-US" b="1" baseline="0" dirty="0" smtClean="0"/>
              <a:t>layout</a:t>
            </a:r>
            <a:r>
              <a:rPr lang="en-US" baseline="0" dirty="0" smtClean="0"/>
              <a:t>. Such layouts can be independent of a domain, and can thus be reused.</a:t>
            </a:r>
            <a:endParaRPr lang="nl-BE" dirty="0"/>
          </a:p>
        </p:txBody>
      </p:sp>
      <p:sp>
        <p:nvSpPr>
          <p:cNvPr id="4" name="Slide Number Placeholder 3"/>
          <p:cNvSpPr>
            <a:spLocks noGrp="1"/>
          </p:cNvSpPr>
          <p:nvPr>
            <p:ph type="sldNum" sz="quarter" idx="10"/>
          </p:nvPr>
        </p:nvSpPr>
        <p:spPr/>
        <p:txBody>
          <a:bodyPr/>
          <a:lstStyle/>
          <a:p>
            <a:fld id="{849D63E9-635C-4252-855A-5CCA1771940D}" type="slidenum">
              <a:rPr lang="nl-BE" smtClean="0"/>
              <a:pPr/>
              <a:t>4</a:t>
            </a:fld>
            <a:endParaRPr lang="nl-BE"/>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Up</a:t>
            </a:r>
            <a:r>
              <a:rPr lang="en-US" baseline="0" dirty="0" smtClean="0"/>
              <a:t> to now, we only talked about abstract syntax. The concrete syntax can also be reused: for the state based behavior, we can reuse the well-known rounded rectangles as states, and arrows with guard labels as transitions.</a:t>
            </a:r>
          </a:p>
          <a:p>
            <a:r>
              <a:rPr lang="en-US" baseline="0" dirty="0" smtClean="0"/>
              <a:t>In order to preserve the meaning of this part of the DSL, we can use the </a:t>
            </a:r>
            <a:r>
              <a:rPr lang="en-US" baseline="0" dirty="0" err="1" smtClean="0"/>
              <a:t>statechart</a:t>
            </a:r>
            <a:r>
              <a:rPr lang="en-US" baseline="0" dirty="0" smtClean="0"/>
              <a:t> formalism as a semantic domain and automatically map to states and transitions. This way, our newly defined language gets a part of its meaning for free.</a:t>
            </a:r>
          </a:p>
          <a:p>
            <a:r>
              <a:rPr lang="en-US" baseline="0" dirty="0" smtClean="0"/>
              <a:t>The difficulty will of course be the </a:t>
            </a:r>
            <a:r>
              <a:rPr lang="en-US" b="1" baseline="0" dirty="0" smtClean="0"/>
              <a:t>composition</a:t>
            </a:r>
            <a:r>
              <a:rPr lang="en-US" baseline="0" dirty="0" smtClean="0"/>
              <a:t> of these DSLs and their parts.</a:t>
            </a:r>
            <a:endParaRPr lang="nl-BE" dirty="0"/>
          </a:p>
        </p:txBody>
      </p:sp>
      <p:sp>
        <p:nvSpPr>
          <p:cNvPr id="4" name="Slide Number Placeholder 3"/>
          <p:cNvSpPr>
            <a:spLocks noGrp="1"/>
          </p:cNvSpPr>
          <p:nvPr>
            <p:ph type="sldNum" sz="quarter" idx="10"/>
          </p:nvPr>
        </p:nvSpPr>
        <p:spPr/>
        <p:txBody>
          <a:bodyPr/>
          <a:lstStyle/>
          <a:p>
            <a:fld id="{849D63E9-635C-4252-855A-5CCA1771940D}" type="slidenum">
              <a:rPr lang="nl-BE" smtClean="0"/>
              <a:pPr/>
              <a:t>5</a:t>
            </a:fld>
            <a:endParaRPr lang="nl-BE"/>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When the</a:t>
            </a:r>
            <a:r>
              <a:rPr lang="en-US" baseline="0" dirty="0" smtClean="0"/>
              <a:t> modular composition of DSLs is enabled, we believe this can be used for addressing a number of problems in DSM.</a:t>
            </a:r>
          </a:p>
          <a:p>
            <a:r>
              <a:rPr lang="en-US" baseline="0" dirty="0" smtClean="0"/>
              <a:t>First, reuse can lower the initial cost of building the DSL. For this, we need to classify the reusable components. We might think in terms of reusable languages (</a:t>
            </a:r>
            <a:r>
              <a:rPr lang="en-US" baseline="0" dirty="0" err="1" smtClean="0"/>
              <a:t>statecharts</a:t>
            </a:r>
            <a:r>
              <a:rPr lang="en-US" baseline="0" dirty="0" smtClean="0"/>
              <a:t>, differential equations), but it seems that a better way is to think in terms of language features or properties (behavior, discrete, </a:t>
            </a:r>
            <a:r>
              <a:rPr lang="en-US" baseline="0" dirty="0" err="1" smtClean="0"/>
              <a:t>nondeterminism</a:t>
            </a:r>
            <a:r>
              <a:rPr lang="en-US" baseline="0" dirty="0" smtClean="0"/>
              <a:t>, hierarchy, …).</a:t>
            </a:r>
          </a:p>
          <a:p>
            <a:r>
              <a:rPr lang="en-US" baseline="0" dirty="0" smtClean="0"/>
              <a:t>Second, debugging is an interesting use of this technique. We can add for example breakpoints to the language. If a breakpoint can be set on an Event, we can interrupt the application. The meaning of the breakpoint would be to pause the system and pass the current state to the user.</a:t>
            </a:r>
          </a:p>
          <a:p>
            <a:r>
              <a:rPr lang="en-US" baseline="0" dirty="0" smtClean="0"/>
              <a:t>There are some other possibilities, like bridging the gap between requirements and design, traceability, and evolution of languages.</a:t>
            </a:r>
            <a:endParaRPr lang="nl-BE" dirty="0"/>
          </a:p>
        </p:txBody>
      </p:sp>
      <p:sp>
        <p:nvSpPr>
          <p:cNvPr id="4" name="Slide Number Placeholder 3"/>
          <p:cNvSpPr>
            <a:spLocks noGrp="1"/>
          </p:cNvSpPr>
          <p:nvPr>
            <p:ph type="sldNum" sz="quarter" idx="10"/>
          </p:nvPr>
        </p:nvSpPr>
        <p:spPr/>
        <p:txBody>
          <a:bodyPr/>
          <a:lstStyle/>
          <a:p>
            <a:fld id="{849D63E9-635C-4252-855A-5CCA1771940D}" type="slidenum">
              <a:rPr lang="nl-BE" smtClean="0"/>
              <a:pPr/>
              <a:t>6</a:t>
            </a:fld>
            <a:endParaRPr lang="nl-BE"/>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1458909"/>
            <a:ext cx="7772400" cy="1470025"/>
          </a:xfrm>
        </p:spPr>
        <p:txBody>
          <a:bodyPr/>
          <a:lstStyle>
            <a:lvl1pPr algn="ctr">
              <a:defRPr>
                <a:solidFill>
                  <a:schemeClr val="tx1"/>
                </a:solidFill>
              </a:defRPr>
            </a:lvl1pPr>
          </a:lstStyle>
          <a:p>
            <a:r>
              <a:rPr lang="en-US" smtClean="0"/>
              <a:t>Click to edit Master title style</a:t>
            </a:r>
            <a:endParaRPr lang="nl-BE" dirty="0"/>
          </a:p>
        </p:txBody>
      </p:sp>
      <p:sp>
        <p:nvSpPr>
          <p:cNvPr id="3" name="Ondertitel 2"/>
          <p:cNvSpPr>
            <a:spLocks noGrp="1"/>
          </p:cNvSpPr>
          <p:nvPr>
            <p:ph type="subTitle" idx="1"/>
          </p:nvPr>
        </p:nvSpPr>
        <p:spPr>
          <a:xfrm>
            <a:off x="1371600" y="3390912"/>
            <a:ext cx="6400800" cy="1752600"/>
          </a:xfrm>
        </p:spPr>
        <p:txBody>
          <a:bodyPr/>
          <a:lstStyle>
            <a:lvl1pPr marL="0" indent="0" algn="l">
              <a:buNone/>
              <a:defRPr>
                <a:solidFill>
                  <a:schemeClr val="tx2"/>
                </a:solidFill>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nl-BE"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smtClean="0"/>
              <a:t>Click to edit Master title style</a:t>
            </a:r>
            <a:endParaRPr lang="nl-BE" dirty="0"/>
          </a:p>
        </p:txBody>
      </p:sp>
      <p:sp>
        <p:nvSpPr>
          <p:cNvPr id="3" name="Tijdelijke aanduiding voor inhoud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BE"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smtClean="0"/>
              <a:t>Click to edit Master title style</a:t>
            </a:r>
            <a:endParaRPr lang="nl-BE" dirty="0"/>
          </a:p>
        </p:txBody>
      </p:sp>
      <p:sp>
        <p:nvSpPr>
          <p:cNvPr id="3" name="Tijdelijke aanduiding voor inhoud 2"/>
          <p:cNvSpPr>
            <a:spLocks noGrp="1"/>
          </p:cNvSpPr>
          <p:nvPr>
            <p:ph idx="1"/>
          </p:nvPr>
        </p:nvSpPr>
        <p:spPr>
          <a:xfrm>
            <a:off x="633413" y="1428736"/>
            <a:ext cx="3867149" cy="47149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BE" dirty="0"/>
          </a:p>
        </p:txBody>
      </p:sp>
      <p:sp>
        <p:nvSpPr>
          <p:cNvPr id="4" name="Tijdelijke aanduiding voor inhoud 2"/>
          <p:cNvSpPr>
            <a:spLocks noGrp="1"/>
          </p:cNvSpPr>
          <p:nvPr>
            <p:ph idx="10"/>
          </p:nvPr>
        </p:nvSpPr>
        <p:spPr>
          <a:xfrm>
            <a:off x="4643438" y="1428736"/>
            <a:ext cx="3867149" cy="47149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BE"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3857628"/>
            <a:ext cx="7772400" cy="1362075"/>
          </a:xfrm>
        </p:spPr>
        <p:txBody>
          <a:bodyPr anchor="t"/>
          <a:lstStyle>
            <a:lvl1pPr algn="ctr">
              <a:defRPr sz="4000" b="1" cap="all"/>
            </a:lvl1pPr>
          </a:lstStyle>
          <a:p>
            <a:r>
              <a:rPr lang="en-US" smtClean="0"/>
              <a:t>Click to edit Master title style</a:t>
            </a:r>
            <a:endParaRPr lang="nl-BE" dirty="0"/>
          </a:p>
        </p:txBody>
      </p:sp>
      <p:sp>
        <p:nvSpPr>
          <p:cNvPr id="3" name="Tijdelijke aanduiding voor tekst 2"/>
          <p:cNvSpPr>
            <a:spLocks noGrp="1"/>
          </p:cNvSpPr>
          <p:nvPr>
            <p:ph type="body" idx="1"/>
          </p:nvPr>
        </p:nvSpPr>
        <p:spPr>
          <a:xfrm>
            <a:off x="722313" y="1643061"/>
            <a:ext cx="7772400" cy="1500187"/>
          </a:xfrm>
        </p:spPr>
        <p:txBody>
          <a:bodyPr anchor="b"/>
          <a:lstStyle>
            <a:lvl1pPr marL="0" indent="0" algn="ctr">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smtClean="0"/>
              <a:t>Click to edit Master title style</a:t>
            </a:r>
            <a:endParaRPr lang="nl-B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0"/>
            </a:lvl1pPr>
          </a:lstStyle>
          <a:p>
            <a:r>
              <a:rPr lang="en-US" smtClean="0"/>
              <a:t>Click to edit Master title style</a:t>
            </a:r>
            <a:endParaRPr lang="nl-BE" dirty="0"/>
          </a:p>
        </p:txBody>
      </p:sp>
      <p:sp>
        <p:nvSpPr>
          <p:cNvPr id="3" name="Tijdelijke aanduiding voor afbeelding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nl-BE"/>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smtClean="0"/>
              <a:t>Click to edit Master title style</a:t>
            </a:r>
            <a:endParaRPr lang="nl-BE"/>
          </a:p>
        </p:txBody>
      </p:sp>
      <p:sp>
        <p:nvSpPr>
          <p:cNvPr id="3" name="Tijdelijke aanduiding voor verticale tekst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BE"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532563" y="1195388"/>
            <a:ext cx="1965325" cy="4770437"/>
          </a:xfrm>
        </p:spPr>
        <p:txBody>
          <a:bodyPr vert="eaVert"/>
          <a:lstStyle/>
          <a:p>
            <a:r>
              <a:rPr lang="en-US" smtClean="0"/>
              <a:t>Click to edit Master title style</a:t>
            </a:r>
            <a:endParaRPr lang="nl-BE"/>
          </a:p>
        </p:txBody>
      </p:sp>
      <p:sp>
        <p:nvSpPr>
          <p:cNvPr id="3" name="Tijdelijke aanduiding voor verticale tekst 2"/>
          <p:cNvSpPr>
            <a:spLocks noGrp="1"/>
          </p:cNvSpPr>
          <p:nvPr>
            <p:ph type="body" orient="vert" idx="1"/>
          </p:nvPr>
        </p:nvSpPr>
        <p:spPr>
          <a:xfrm>
            <a:off x="633413" y="1195388"/>
            <a:ext cx="5746750" cy="477043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BE"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2.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jpe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11" cstate="print"/>
          <a:srcRect/>
          <a:stretch>
            <a:fillRect/>
          </a:stretch>
        </p:blipFill>
        <p:spPr bwMode="auto">
          <a:xfrm>
            <a:off x="836613" y="6286500"/>
            <a:ext cx="8315325" cy="571500"/>
          </a:xfrm>
          <a:prstGeom prst="rect">
            <a:avLst/>
          </a:prstGeom>
          <a:noFill/>
          <a:ln w="9525">
            <a:noFill/>
            <a:round/>
            <a:headEnd/>
            <a:tailEnd/>
          </a:ln>
          <a:effectLst/>
        </p:spPr>
      </p:pic>
      <p:sp>
        <p:nvSpPr>
          <p:cNvPr id="3075" name="Rectangle 3"/>
          <p:cNvSpPr>
            <a:spLocks noGrp="1" noChangeArrowheads="1"/>
          </p:cNvSpPr>
          <p:nvPr>
            <p:ph type="title"/>
          </p:nvPr>
        </p:nvSpPr>
        <p:spPr bwMode="auto">
          <a:xfrm>
            <a:off x="633600" y="500042"/>
            <a:ext cx="7867490" cy="1000132"/>
          </a:xfrm>
          <a:prstGeom prst="rect">
            <a:avLst/>
          </a:prstGeom>
          <a:noFill/>
          <a:ln w="9525">
            <a:noFill/>
            <a:round/>
            <a:headEnd/>
            <a:tailEnd/>
          </a:ln>
          <a:effectLst/>
        </p:spPr>
        <p:txBody>
          <a:bodyPr vert="horz" wrap="square" lIns="0" tIns="0" rIns="0" bIns="0" numCol="1" anchor="ctr" anchorCtr="0" compatLnSpc="1">
            <a:prstTxWarp prst="textNoShape">
              <a:avLst/>
            </a:prstTxWarp>
          </a:bodyPr>
          <a:lstStyle/>
          <a:p>
            <a:pPr lvl="0"/>
            <a:r>
              <a:rPr lang="en-GB" dirty="0" smtClean="0"/>
              <a:t>Click to edit the title text</a:t>
            </a:r>
          </a:p>
        </p:txBody>
      </p:sp>
      <p:sp>
        <p:nvSpPr>
          <p:cNvPr id="3076" name="Rectangle 4"/>
          <p:cNvSpPr>
            <a:spLocks noGrp="1" noChangeArrowheads="1"/>
          </p:cNvSpPr>
          <p:nvPr>
            <p:ph type="body" idx="1"/>
          </p:nvPr>
        </p:nvSpPr>
        <p:spPr bwMode="auto">
          <a:xfrm>
            <a:off x="633413" y="1643050"/>
            <a:ext cx="7864475" cy="4500594"/>
          </a:xfrm>
          <a:prstGeom prst="rect">
            <a:avLst/>
          </a:prstGeom>
          <a:noFill/>
          <a:ln w="12700" cap="rnd">
            <a:noFill/>
            <a:round/>
            <a:headEnd/>
            <a:tailEnd/>
          </a:ln>
          <a:effectLst/>
        </p:spPr>
        <p:txBody>
          <a:bodyPr vert="horz" wrap="square" lIns="0" tIns="0" rIns="0" bIns="0" numCol="1" anchor="t" anchorCtr="0" compatLnSpc="1">
            <a:prstTxWarp prst="textNoShape">
              <a:avLst/>
            </a:prstTxWarp>
          </a:bodyPr>
          <a:lstStyle/>
          <a:p>
            <a:pPr lvl="0"/>
            <a:r>
              <a:rPr lang="en-GB" dirty="0" smtClean="0"/>
              <a:t>Click to edit the outline text format</a:t>
            </a:r>
          </a:p>
          <a:p>
            <a:pPr lvl="1"/>
            <a:r>
              <a:rPr lang="en-GB" dirty="0" smtClean="0"/>
              <a:t>Second Outline Level</a:t>
            </a:r>
          </a:p>
          <a:p>
            <a:pPr lvl="2"/>
            <a:r>
              <a:rPr lang="en-GB" dirty="0" smtClean="0"/>
              <a:t>Third Outline Level</a:t>
            </a:r>
          </a:p>
          <a:p>
            <a:pPr lvl="3"/>
            <a:r>
              <a:rPr lang="en-GB" dirty="0" smtClean="0"/>
              <a:t>Fourth Outline Level</a:t>
            </a:r>
          </a:p>
          <a:p>
            <a:pPr lvl="4"/>
            <a:r>
              <a:rPr lang="en-GB" dirty="0" smtClean="0"/>
              <a:t>Fifth Outline Level</a:t>
            </a:r>
          </a:p>
          <a:p>
            <a:pPr lvl="4"/>
            <a:r>
              <a:rPr lang="en-GB" dirty="0" smtClean="0"/>
              <a:t>Sixth Outline Level</a:t>
            </a:r>
          </a:p>
          <a:p>
            <a:pPr lvl="4"/>
            <a:r>
              <a:rPr lang="en-GB" dirty="0" smtClean="0"/>
              <a:t>Seventh Outline Level</a:t>
            </a:r>
          </a:p>
          <a:p>
            <a:pPr lvl="4"/>
            <a:r>
              <a:rPr lang="en-GB" dirty="0" smtClean="0"/>
              <a:t>Eighth Outline Level</a:t>
            </a:r>
          </a:p>
          <a:p>
            <a:pPr lvl="4"/>
            <a:r>
              <a:rPr lang="en-GB" dirty="0" smtClean="0"/>
              <a:t>Ninth Outline Level</a:t>
            </a:r>
          </a:p>
        </p:txBody>
      </p:sp>
      <p:sp>
        <p:nvSpPr>
          <p:cNvPr id="3077" name="Rectangle 5"/>
          <p:cNvSpPr>
            <a:spLocks noChangeArrowheads="1"/>
          </p:cNvSpPr>
          <p:nvPr/>
        </p:nvSpPr>
        <p:spPr bwMode="auto">
          <a:xfrm>
            <a:off x="9950450" y="6483350"/>
            <a:ext cx="184150" cy="336550"/>
          </a:xfrm>
          <a:prstGeom prst="rect">
            <a:avLst/>
          </a:prstGeom>
          <a:noFill/>
          <a:ln w="9525">
            <a:noFill/>
            <a:round/>
            <a:headEnd/>
            <a:tailEnd/>
          </a:ln>
          <a:effectLst/>
        </p:spPr>
        <p:txBody>
          <a:bodyPr wrap="none" anchor="ctr"/>
          <a:lstStyle/>
          <a:p>
            <a:endParaRPr lang="nl-BE"/>
          </a:p>
        </p:txBody>
      </p:sp>
      <p:sp>
        <p:nvSpPr>
          <p:cNvPr id="3078" name="Text Box 6"/>
          <p:cNvSpPr txBox="1">
            <a:spLocks noChangeArrowheads="1"/>
          </p:cNvSpPr>
          <p:nvPr/>
        </p:nvSpPr>
        <p:spPr bwMode="auto">
          <a:xfrm>
            <a:off x="7643834" y="6357958"/>
            <a:ext cx="889000" cy="381000"/>
          </a:xfrm>
          <a:prstGeom prst="rect">
            <a:avLst/>
          </a:prstGeom>
          <a:noFill/>
          <a:ln w="9525">
            <a:noFill/>
            <a:round/>
            <a:headEnd/>
            <a:tailEnd/>
          </a:ln>
          <a:effectLst/>
        </p:spPr>
        <p:txBody>
          <a:bodyPr lIns="0" tIns="0" rIns="0" bIns="0"/>
          <a:lstStyle/>
          <a:p>
            <a:pPr algn="r" defTabSz="457200">
              <a:lnSpc>
                <a:spcPct val="100000"/>
              </a:lnSpc>
              <a:spcBef>
                <a:spcPts val="1500"/>
              </a:spcBef>
              <a:buClr>
                <a:srgbClr val="FFFFFF"/>
              </a:buClr>
              <a:buFont typeface="Verdana" pitchFamily="1"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fld id="{7886FAAC-238C-486B-B60D-7140703E0EA4}" type="slidenum">
              <a:rPr lang="en-GB" baseline="-25000" smtClean="0">
                <a:solidFill>
                  <a:srgbClr val="FFFFFF"/>
                </a:solidFill>
                <a:latin typeface="Swis721 Lt BT" pitchFamily="34" charset="0"/>
              </a:rPr>
              <a:pPr algn="r" defTabSz="457200">
                <a:lnSpc>
                  <a:spcPct val="100000"/>
                </a:lnSpc>
                <a:spcBef>
                  <a:spcPts val="1500"/>
                </a:spcBef>
                <a:buClr>
                  <a:srgbClr val="FFFFFF"/>
                </a:buClr>
                <a:buFont typeface="Verdana" pitchFamily="1"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t>‹#›</a:t>
            </a:fld>
            <a:endParaRPr lang="en-GB" baseline="-25000" dirty="0">
              <a:solidFill>
                <a:srgbClr val="FFFFFF"/>
              </a:solidFill>
              <a:latin typeface="Swis721 Lt BT" pitchFamily="34" charset="0"/>
            </a:endParaRPr>
          </a:p>
        </p:txBody>
      </p:sp>
      <p:pic>
        <p:nvPicPr>
          <p:cNvPr id="3080" name="Picture 8"/>
          <p:cNvPicPr>
            <a:picLocks noChangeAspect="1" noChangeArrowheads="1"/>
          </p:cNvPicPr>
          <p:nvPr/>
        </p:nvPicPr>
        <p:blipFill>
          <a:blip r:embed="rId12" cstate="print"/>
          <a:srcRect/>
          <a:stretch>
            <a:fillRect/>
          </a:stretch>
        </p:blipFill>
        <p:spPr bwMode="auto">
          <a:xfrm>
            <a:off x="356400" y="6286520"/>
            <a:ext cx="2851150" cy="330200"/>
          </a:xfrm>
          <a:prstGeom prst="rect">
            <a:avLst/>
          </a:prstGeom>
          <a:noFill/>
          <a:ln w="9525">
            <a:noFill/>
            <a:round/>
            <a:headEnd/>
            <a:tailEnd/>
          </a:ln>
          <a:effectLst/>
        </p:spPr>
      </p:pic>
      <p:pic>
        <p:nvPicPr>
          <p:cNvPr id="9" name="Picture 2" descr="C:\Users\Bart\Documents\_Research\MSDL-Logo.png"/>
          <p:cNvPicPr>
            <a:picLocks noChangeAspect="1" noChangeArrowheads="1"/>
          </p:cNvPicPr>
          <p:nvPr/>
        </p:nvPicPr>
        <p:blipFill>
          <a:blip r:embed="rId13" cstate="print"/>
          <a:srcRect/>
          <a:stretch>
            <a:fillRect/>
          </a:stretch>
        </p:blipFill>
        <p:spPr bwMode="auto">
          <a:xfrm>
            <a:off x="0" y="0"/>
            <a:ext cx="1318560" cy="431898"/>
          </a:xfrm>
          <a:prstGeom prst="rect">
            <a:avLst/>
          </a:prstGeom>
          <a:noFill/>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Lst>
  <p:txStyles>
    <p:titleStyle>
      <a:lvl1pPr algn="ctr" defTabSz="457200" rtl="0" eaLnBrk="1" fontAlgn="base" hangingPunct="1">
        <a:lnSpc>
          <a:spcPct val="133000"/>
        </a:lnSpc>
        <a:spcBef>
          <a:spcPct val="0"/>
        </a:spcBef>
        <a:spcAft>
          <a:spcPct val="0"/>
        </a:spcAft>
        <a:buClr>
          <a:srgbClr val="003D62"/>
        </a:buClr>
        <a:buSzPct val="100000"/>
        <a:buFont typeface="Verdana" pitchFamily="1" charset="0"/>
        <a:defRPr sz="3200" b="0">
          <a:solidFill>
            <a:schemeClr val="bg2"/>
          </a:solidFill>
          <a:latin typeface="Swis721 Ex BT" pitchFamily="34" charset="0"/>
          <a:ea typeface="+mj-ea"/>
          <a:cs typeface="Arial" pitchFamily="34" charset="0"/>
        </a:defRPr>
      </a:lvl1pPr>
      <a:lvl2pPr algn="r" defTabSz="457200" rtl="0" eaLnBrk="1" fontAlgn="base" hangingPunct="1">
        <a:lnSpc>
          <a:spcPct val="133000"/>
        </a:lnSpc>
        <a:spcBef>
          <a:spcPct val="0"/>
        </a:spcBef>
        <a:spcAft>
          <a:spcPct val="0"/>
        </a:spcAft>
        <a:buClr>
          <a:srgbClr val="003D62"/>
        </a:buClr>
        <a:buSzPct val="100000"/>
        <a:buFont typeface="Verdana" pitchFamily="1" charset="0"/>
        <a:defRPr sz="3500">
          <a:solidFill>
            <a:srgbClr val="003D62"/>
          </a:solidFill>
          <a:latin typeface="Verdana" pitchFamily="1" charset="0"/>
          <a:ea typeface="msgothic" charset="0"/>
          <a:cs typeface="msgothic" charset="0"/>
        </a:defRPr>
      </a:lvl2pPr>
      <a:lvl3pPr algn="r" defTabSz="457200" rtl="0" eaLnBrk="1" fontAlgn="base" hangingPunct="1">
        <a:lnSpc>
          <a:spcPct val="133000"/>
        </a:lnSpc>
        <a:spcBef>
          <a:spcPct val="0"/>
        </a:spcBef>
        <a:spcAft>
          <a:spcPct val="0"/>
        </a:spcAft>
        <a:buClr>
          <a:srgbClr val="003D62"/>
        </a:buClr>
        <a:buSzPct val="100000"/>
        <a:buFont typeface="Verdana" pitchFamily="1" charset="0"/>
        <a:defRPr sz="3500">
          <a:solidFill>
            <a:srgbClr val="003D62"/>
          </a:solidFill>
          <a:latin typeface="Verdana" pitchFamily="1" charset="0"/>
          <a:ea typeface="msgothic" charset="0"/>
          <a:cs typeface="msgothic" charset="0"/>
        </a:defRPr>
      </a:lvl3pPr>
      <a:lvl4pPr algn="r" defTabSz="457200" rtl="0" eaLnBrk="1" fontAlgn="base" hangingPunct="1">
        <a:lnSpc>
          <a:spcPct val="133000"/>
        </a:lnSpc>
        <a:spcBef>
          <a:spcPct val="0"/>
        </a:spcBef>
        <a:spcAft>
          <a:spcPct val="0"/>
        </a:spcAft>
        <a:buClr>
          <a:srgbClr val="003D62"/>
        </a:buClr>
        <a:buSzPct val="100000"/>
        <a:buFont typeface="Verdana" pitchFamily="1" charset="0"/>
        <a:defRPr sz="3500">
          <a:solidFill>
            <a:srgbClr val="003D62"/>
          </a:solidFill>
          <a:latin typeface="Verdana" pitchFamily="1" charset="0"/>
          <a:ea typeface="msgothic" charset="0"/>
          <a:cs typeface="msgothic" charset="0"/>
        </a:defRPr>
      </a:lvl4pPr>
      <a:lvl5pPr algn="r" defTabSz="457200" rtl="0" eaLnBrk="1" fontAlgn="base" hangingPunct="1">
        <a:lnSpc>
          <a:spcPct val="133000"/>
        </a:lnSpc>
        <a:spcBef>
          <a:spcPct val="0"/>
        </a:spcBef>
        <a:spcAft>
          <a:spcPct val="0"/>
        </a:spcAft>
        <a:buClr>
          <a:srgbClr val="003D62"/>
        </a:buClr>
        <a:buSzPct val="100000"/>
        <a:buFont typeface="Verdana" pitchFamily="1" charset="0"/>
        <a:defRPr sz="3500">
          <a:solidFill>
            <a:srgbClr val="003D62"/>
          </a:solidFill>
          <a:latin typeface="Verdana" pitchFamily="1" charset="0"/>
          <a:ea typeface="msgothic" charset="0"/>
          <a:cs typeface="msgothic" charset="0"/>
        </a:defRPr>
      </a:lvl5pPr>
      <a:lvl6pPr marL="457200" algn="r" defTabSz="457200" rtl="0" eaLnBrk="1" fontAlgn="base" hangingPunct="1">
        <a:lnSpc>
          <a:spcPct val="133000"/>
        </a:lnSpc>
        <a:spcBef>
          <a:spcPct val="0"/>
        </a:spcBef>
        <a:spcAft>
          <a:spcPct val="0"/>
        </a:spcAft>
        <a:buClr>
          <a:srgbClr val="003D62"/>
        </a:buClr>
        <a:buSzPct val="100000"/>
        <a:buFont typeface="Verdana" pitchFamily="1" charset="0"/>
        <a:defRPr sz="3500">
          <a:solidFill>
            <a:srgbClr val="003D62"/>
          </a:solidFill>
          <a:latin typeface="Verdana" pitchFamily="1" charset="0"/>
          <a:ea typeface="msgothic" charset="0"/>
          <a:cs typeface="msgothic" charset="0"/>
        </a:defRPr>
      </a:lvl6pPr>
      <a:lvl7pPr marL="914400" algn="r" defTabSz="457200" rtl="0" eaLnBrk="1" fontAlgn="base" hangingPunct="1">
        <a:lnSpc>
          <a:spcPct val="133000"/>
        </a:lnSpc>
        <a:spcBef>
          <a:spcPct val="0"/>
        </a:spcBef>
        <a:spcAft>
          <a:spcPct val="0"/>
        </a:spcAft>
        <a:buClr>
          <a:srgbClr val="003D62"/>
        </a:buClr>
        <a:buSzPct val="100000"/>
        <a:buFont typeface="Verdana" pitchFamily="1" charset="0"/>
        <a:defRPr sz="3500">
          <a:solidFill>
            <a:srgbClr val="003D62"/>
          </a:solidFill>
          <a:latin typeface="Verdana" pitchFamily="1" charset="0"/>
          <a:ea typeface="msgothic" charset="0"/>
          <a:cs typeface="msgothic" charset="0"/>
        </a:defRPr>
      </a:lvl7pPr>
      <a:lvl8pPr marL="1371600" algn="r" defTabSz="457200" rtl="0" eaLnBrk="1" fontAlgn="base" hangingPunct="1">
        <a:lnSpc>
          <a:spcPct val="133000"/>
        </a:lnSpc>
        <a:spcBef>
          <a:spcPct val="0"/>
        </a:spcBef>
        <a:spcAft>
          <a:spcPct val="0"/>
        </a:spcAft>
        <a:buClr>
          <a:srgbClr val="003D62"/>
        </a:buClr>
        <a:buSzPct val="100000"/>
        <a:buFont typeface="Verdana" pitchFamily="1" charset="0"/>
        <a:defRPr sz="3500">
          <a:solidFill>
            <a:srgbClr val="003D62"/>
          </a:solidFill>
          <a:latin typeface="Verdana" pitchFamily="1" charset="0"/>
          <a:ea typeface="msgothic" charset="0"/>
          <a:cs typeface="msgothic" charset="0"/>
        </a:defRPr>
      </a:lvl8pPr>
      <a:lvl9pPr marL="1828800" algn="r" defTabSz="457200" rtl="0" eaLnBrk="1" fontAlgn="base" hangingPunct="1">
        <a:lnSpc>
          <a:spcPct val="133000"/>
        </a:lnSpc>
        <a:spcBef>
          <a:spcPct val="0"/>
        </a:spcBef>
        <a:spcAft>
          <a:spcPct val="0"/>
        </a:spcAft>
        <a:buClr>
          <a:srgbClr val="003D62"/>
        </a:buClr>
        <a:buSzPct val="100000"/>
        <a:buFont typeface="Verdana" pitchFamily="1" charset="0"/>
        <a:defRPr sz="3500">
          <a:solidFill>
            <a:srgbClr val="003D62"/>
          </a:solidFill>
          <a:latin typeface="Verdana" pitchFamily="1" charset="0"/>
          <a:ea typeface="msgothic" charset="0"/>
          <a:cs typeface="msgothic" charset="0"/>
        </a:defRPr>
      </a:lvl9pPr>
    </p:titleStyle>
    <p:bodyStyle>
      <a:lvl1pPr marL="336550" indent="-336550" algn="l" defTabSz="457200" rtl="0" eaLnBrk="1" fontAlgn="base" hangingPunct="1">
        <a:lnSpc>
          <a:spcPct val="133000"/>
        </a:lnSpc>
        <a:spcBef>
          <a:spcPts val="625"/>
        </a:spcBef>
        <a:spcAft>
          <a:spcPct val="0"/>
        </a:spcAft>
        <a:buClrTx/>
        <a:buSzPct val="100000"/>
        <a:buFont typeface="Swis721 Lt BT" pitchFamily="34" charset="0"/>
        <a:buChar char="–"/>
        <a:defRPr sz="2200">
          <a:solidFill>
            <a:schemeClr val="accent4"/>
          </a:solidFill>
          <a:latin typeface="Swis721 BT" pitchFamily="34" charset="0"/>
          <a:ea typeface="+mn-ea"/>
          <a:cs typeface="Simplified Arabic Fixed" pitchFamily="49" charset="-78"/>
        </a:defRPr>
      </a:lvl1pPr>
      <a:lvl2pPr marL="736600" indent="-279400" algn="l" defTabSz="457200" rtl="0" eaLnBrk="1" fontAlgn="base" hangingPunct="1">
        <a:lnSpc>
          <a:spcPct val="133000"/>
        </a:lnSpc>
        <a:spcBef>
          <a:spcPts val="450"/>
        </a:spcBef>
        <a:spcAft>
          <a:spcPct val="0"/>
        </a:spcAft>
        <a:buClrTx/>
        <a:buSzPct val="100000"/>
        <a:buFont typeface="Swis721 Lt BT" pitchFamily="34" charset="0"/>
        <a:buChar char="–"/>
        <a:defRPr sz="1800">
          <a:solidFill>
            <a:schemeClr val="accent4"/>
          </a:solidFill>
          <a:latin typeface="Swis721 BT" pitchFamily="34" charset="0"/>
          <a:ea typeface="+mn-ea"/>
          <a:cs typeface="Simplified Arabic Fixed" pitchFamily="49" charset="-78"/>
        </a:defRPr>
      </a:lvl2pPr>
      <a:lvl3pPr marL="1143000" indent="-228600" algn="l" defTabSz="457200" rtl="0" eaLnBrk="1" fontAlgn="base" hangingPunct="1">
        <a:lnSpc>
          <a:spcPct val="133000"/>
        </a:lnSpc>
        <a:spcBef>
          <a:spcPts val="250"/>
        </a:spcBef>
        <a:spcAft>
          <a:spcPct val="0"/>
        </a:spcAft>
        <a:buClrTx/>
        <a:buSzPct val="100000"/>
        <a:buFont typeface="Swis721 Lt BT" pitchFamily="34" charset="0"/>
        <a:buChar char="–"/>
        <a:defRPr sz="1800">
          <a:solidFill>
            <a:schemeClr val="accent4"/>
          </a:solidFill>
          <a:latin typeface="Swis721 BT" pitchFamily="34" charset="0"/>
          <a:ea typeface="+mn-ea"/>
          <a:cs typeface="Simplified Arabic Fixed" pitchFamily="49" charset="-78"/>
        </a:defRPr>
      </a:lvl3pPr>
      <a:lvl4pPr marL="1600200" indent="-228600" algn="l" defTabSz="457200" rtl="0" eaLnBrk="1" fontAlgn="base" hangingPunct="1">
        <a:lnSpc>
          <a:spcPct val="133000"/>
        </a:lnSpc>
        <a:spcBef>
          <a:spcPts val="0"/>
        </a:spcBef>
        <a:spcAft>
          <a:spcPct val="0"/>
        </a:spcAft>
        <a:buClrTx/>
        <a:buSzPct val="100000"/>
        <a:buFont typeface="Swis721 Lt BT" pitchFamily="34" charset="0"/>
        <a:buChar char="–"/>
        <a:defRPr sz="1800">
          <a:solidFill>
            <a:schemeClr val="accent4"/>
          </a:solidFill>
          <a:latin typeface="Swis721 BT" pitchFamily="34" charset="0"/>
          <a:ea typeface="+mn-ea"/>
          <a:cs typeface="Simplified Arabic Fixed" pitchFamily="49" charset="-78"/>
        </a:defRPr>
      </a:lvl4pPr>
      <a:lvl5pPr marL="2057400" indent="-228600" algn="l" defTabSz="457200" rtl="0" eaLnBrk="1" fontAlgn="base" hangingPunct="1">
        <a:lnSpc>
          <a:spcPct val="133000"/>
        </a:lnSpc>
        <a:spcBef>
          <a:spcPts val="0"/>
        </a:spcBef>
        <a:spcAft>
          <a:spcPct val="0"/>
        </a:spcAft>
        <a:buClrTx/>
        <a:buSzPct val="100000"/>
        <a:buFont typeface="Swis721 Lt BT" pitchFamily="34" charset="0"/>
        <a:buChar char="–"/>
        <a:defRPr sz="1800">
          <a:solidFill>
            <a:schemeClr val="accent4"/>
          </a:solidFill>
          <a:latin typeface="Swis721 BT" pitchFamily="34" charset="0"/>
          <a:ea typeface="+mn-ea"/>
          <a:cs typeface="Simplified Arabic Fixed" pitchFamily="49" charset="-78"/>
        </a:defRPr>
      </a:lvl5pPr>
      <a:lvl6pPr marL="2514600" indent="-228600" algn="l" defTabSz="457200" rtl="0" eaLnBrk="1" fontAlgn="base" hangingPunct="1">
        <a:lnSpc>
          <a:spcPct val="133000"/>
        </a:lnSpc>
        <a:spcBef>
          <a:spcPts val="400"/>
        </a:spcBef>
        <a:spcAft>
          <a:spcPct val="0"/>
        </a:spcAft>
        <a:buClr>
          <a:srgbClr val="003D62"/>
        </a:buClr>
        <a:buSzPct val="100000"/>
        <a:buFont typeface="Verdana" pitchFamily="1" charset="0"/>
        <a:buChar char="»"/>
        <a:defRPr sz="1600">
          <a:solidFill>
            <a:srgbClr val="003D62"/>
          </a:solidFill>
          <a:latin typeface="+mn-lt"/>
          <a:ea typeface="+mn-ea"/>
          <a:cs typeface="+mn-cs"/>
        </a:defRPr>
      </a:lvl6pPr>
      <a:lvl7pPr marL="2971800" indent="-228600" algn="l" defTabSz="457200" rtl="0" eaLnBrk="1" fontAlgn="base" hangingPunct="1">
        <a:lnSpc>
          <a:spcPct val="133000"/>
        </a:lnSpc>
        <a:spcBef>
          <a:spcPts val="400"/>
        </a:spcBef>
        <a:spcAft>
          <a:spcPct val="0"/>
        </a:spcAft>
        <a:buClr>
          <a:srgbClr val="003D62"/>
        </a:buClr>
        <a:buSzPct val="100000"/>
        <a:buFont typeface="Verdana" pitchFamily="1" charset="0"/>
        <a:buChar char="»"/>
        <a:defRPr sz="1600">
          <a:solidFill>
            <a:srgbClr val="003D62"/>
          </a:solidFill>
          <a:latin typeface="+mn-lt"/>
          <a:ea typeface="+mn-ea"/>
          <a:cs typeface="+mn-cs"/>
        </a:defRPr>
      </a:lvl7pPr>
      <a:lvl8pPr marL="3429000" indent="-228600" algn="l" defTabSz="457200" rtl="0" eaLnBrk="1" fontAlgn="base" hangingPunct="1">
        <a:lnSpc>
          <a:spcPct val="133000"/>
        </a:lnSpc>
        <a:spcBef>
          <a:spcPts val="400"/>
        </a:spcBef>
        <a:spcAft>
          <a:spcPct val="0"/>
        </a:spcAft>
        <a:buClr>
          <a:srgbClr val="003D62"/>
        </a:buClr>
        <a:buSzPct val="100000"/>
        <a:buFont typeface="Verdana" pitchFamily="1" charset="0"/>
        <a:buChar char="»"/>
        <a:defRPr sz="1600">
          <a:solidFill>
            <a:srgbClr val="003D62"/>
          </a:solidFill>
          <a:latin typeface="+mn-lt"/>
          <a:ea typeface="+mn-ea"/>
          <a:cs typeface="+mn-cs"/>
        </a:defRPr>
      </a:lvl8pPr>
      <a:lvl9pPr marL="3886200" indent="-228600" algn="l" defTabSz="457200" rtl="0" eaLnBrk="1" fontAlgn="base" hangingPunct="1">
        <a:lnSpc>
          <a:spcPct val="133000"/>
        </a:lnSpc>
        <a:spcBef>
          <a:spcPts val="400"/>
        </a:spcBef>
        <a:spcAft>
          <a:spcPct val="0"/>
        </a:spcAft>
        <a:buClr>
          <a:srgbClr val="003D62"/>
        </a:buClr>
        <a:buSzPct val="100000"/>
        <a:buFont typeface="Verdana" pitchFamily="1" charset="0"/>
        <a:buChar char="»"/>
        <a:defRPr sz="1600">
          <a:solidFill>
            <a:srgbClr val="003D62"/>
          </a:solidFill>
          <a:latin typeface="+mn-lt"/>
          <a:ea typeface="+mn-ea"/>
          <a:cs typeface="+mn-cs"/>
        </a:defRPr>
      </a:lvl9pPr>
    </p:bodyStyle>
    <p:otherStyle>
      <a:defPPr>
        <a:defRPr lang="nl-B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Modular design of </a:t>
            </a:r>
            <a:br>
              <a:rPr lang="en-US" dirty="0" smtClean="0"/>
            </a:br>
            <a:r>
              <a:rPr lang="en-US" dirty="0" smtClean="0"/>
              <a:t>domain-specific languages</a:t>
            </a:r>
            <a:endParaRPr lang="nl-BE" dirty="0"/>
          </a:p>
        </p:txBody>
      </p:sp>
      <p:sp>
        <p:nvSpPr>
          <p:cNvPr id="3" name="Subtitle 2"/>
          <p:cNvSpPr>
            <a:spLocks noGrp="1"/>
          </p:cNvSpPr>
          <p:nvPr>
            <p:ph type="subTitle" idx="1"/>
          </p:nvPr>
        </p:nvSpPr>
        <p:spPr/>
        <p:txBody>
          <a:bodyPr/>
          <a:lstStyle/>
          <a:p>
            <a:pPr algn="ctr"/>
            <a:r>
              <a:rPr lang="en-US" dirty="0" smtClean="0"/>
              <a:t>Bart Meyers</a:t>
            </a:r>
            <a:endParaRPr lang="nl-BE"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267744" y="1556792"/>
            <a:ext cx="1224136" cy="432048"/>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i="1" dirty="0" err="1" smtClean="0">
                <a:solidFill>
                  <a:schemeClr val="tx1"/>
                </a:solidFill>
              </a:rPr>
              <a:t>MenuItem</a:t>
            </a:r>
            <a:endParaRPr lang="nl-BE" i="1" dirty="0">
              <a:solidFill>
                <a:schemeClr val="tx1"/>
              </a:solidFill>
            </a:endParaRPr>
          </a:p>
        </p:txBody>
      </p:sp>
      <p:sp>
        <p:nvSpPr>
          <p:cNvPr id="6" name="Rectangle 5"/>
          <p:cNvSpPr/>
          <p:nvPr/>
        </p:nvSpPr>
        <p:spPr>
          <a:xfrm>
            <a:off x="5220072" y="1556792"/>
            <a:ext cx="1512168" cy="432048"/>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Choice</a:t>
            </a:r>
            <a:endParaRPr lang="nl-BE" dirty="0">
              <a:solidFill>
                <a:schemeClr val="tx1"/>
              </a:solidFill>
            </a:endParaRPr>
          </a:p>
        </p:txBody>
      </p:sp>
      <p:sp>
        <p:nvSpPr>
          <p:cNvPr id="8" name="Rectangle 7"/>
          <p:cNvSpPr/>
          <p:nvPr/>
        </p:nvSpPr>
        <p:spPr>
          <a:xfrm>
            <a:off x="5220072" y="1988840"/>
            <a:ext cx="1512168" cy="288032"/>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chemeClr val="tx1"/>
                </a:solidFill>
              </a:rPr>
              <a:t>+choice: Integer</a:t>
            </a:r>
            <a:endParaRPr lang="nl-BE" sz="1400" dirty="0">
              <a:solidFill>
                <a:schemeClr val="tx1"/>
              </a:solidFill>
            </a:endParaRPr>
          </a:p>
        </p:txBody>
      </p:sp>
      <p:cxnSp>
        <p:nvCxnSpPr>
          <p:cNvPr id="10" name="Straight Connector 9"/>
          <p:cNvCxnSpPr>
            <a:stCxn id="5" idx="3"/>
            <a:endCxn id="6" idx="1"/>
          </p:cNvCxnSpPr>
          <p:nvPr/>
        </p:nvCxnSpPr>
        <p:spPr>
          <a:xfrm>
            <a:off x="3491880" y="1772816"/>
            <a:ext cx="1728192" cy="1588"/>
          </a:xfrm>
          <a:prstGeom prst="bentConnector3">
            <a:avLst>
              <a:gd name="adj1" fmla="val 50000"/>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3779912" y="1484784"/>
            <a:ext cx="522900" cy="307777"/>
          </a:xfrm>
          <a:prstGeom prst="rect">
            <a:avLst/>
          </a:prstGeom>
          <a:noFill/>
        </p:spPr>
        <p:txBody>
          <a:bodyPr wrap="none" rtlCol="0">
            <a:spAutoFit/>
          </a:bodyPr>
          <a:lstStyle/>
          <a:p>
            <a:r>
              <a:rPr lang="en-US" sz="1400" dirty="0" smtClean="0"/>
              <a:t>next</a:t>
            </a:r>
            <a:endParaRPr lang="nl-BE" sz="1400" dirty="0"/>
          </a:p>
        </p:txBody>
      </p:sp>
      <p:sp>
        <p:nvSpPr>
          <p:cNvPr id="18" name="TextBox 17"/>
          <p:cNvSpPr txBox="1"/>
          <p:nvPr/>
        </p:nvSpPr>
        <p:spPr>
          <a:xfrm>
            <a:off x="3491880" y="1484784"/>
            <a:ext cx="284052" cy="307777"/>
          </a:xfrm>
          <a:prstGeom prst="rect">
            <a:avLst/>
          </a:prstGeom>
          <a:noFill/>
        </p:spPr>
        <p:txBody>
          <a:bodyPr wrap="none" rtlCol="0">
            <a:spAutoFit/>
          </a:bodyPr>
          <a:lstStyle/>
          <a:p>
            <a:r>
              <a:rPr lang="en-US" sz="1400" dirty="0" smtClean="0"/>
              <a:t>1</a:t>
            </a:r>
            <a:endParaRPr lang="nl-BE" sz="1400" dirty="0"/>
          </a:p>
        </p:txBody>
      </p:sp>
      <p:sp>
        <p:nvSpPr>
          <p:cNvPr id="19" name="TextBox 18"/>
          <p:cNvSpPr txBox="1"/>
          <p:nvPr/>
        </p:nvSpPr>
        <p:spPr>
          <a:xfrm>
            <a:off x="4932040" y="1484784"/>
            <a:ext cx="255198" cy="307777"/>
          </a:xfrm>
          <a:prstGeom prst="rect">
            <a:avLst/>
          </a:prstGeom>
          <a:noFill/>
        </p:spPr>
        <p:txBody>
          <a:bodyPr wrap="none" rtlCol="0">
            <a:spAutoFit/>
          </a:bodyPr>
          <a:lstStyle/>
          <a:p>
            <a:r>
              <a:rPr lang="en-US" sz="1400" dirty="0" smtClean="0"/>
              <a:t>*</a:t>
            </a:r>
            <a:endParaRPr lang="nl-BE" sz="1400" dirty="0"/>
          </a:p>
        </p:txBody>
      </p:sp>
      <p:sp>
        <p:nvSpPr>
          <p:cNvPr id="20" name="Rectangle 19"/>
          <p:cNvSpPr/>
          <p:nvPr/>
        </p:nvSpPr>
        <p:spPr>
          <a:xfrm>
            <a:off x="2123728" y="2780928"/>
            <a:ext cx="1800200" cy="432048"/>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i="1" dirty="0" err="1" smtClean="0">
                <a:solidFill>
                  <a:schemeClr val="tx1"/>
                </a:solidFill>
              </a:rPr>
              <a:t>RecordedAudio</a:t>
            </a:r>
            <a:endParaRPr lang="nl-BE" i="1" dirty="0">
              <a:solidFill>
                <a:schemeClr val="tx1"/>
              </a:solidFill>
            </a:endParaRPr>
          </a:p>
        </p:txBody>
      </p:sp>
      <p:sp>
        <p:nvSpPr>
          <p:cNvPr id="21" name="Rectangle 20"/>
          <p:cNvSpPr/>
          <p:nvPr/>
        </p:nvSpPr>
        <p:spPr>
          <a:xfrm>
            <a:off x="4427984" y="2780928"/>
            <a:ext cx="1296144" cy="432048"/>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solidFill>
                  <a:schemeClr val="tx1"/>
                </a:solidFill>
              </a:rPr>
              <a:t>UserInput</a:t>
            </a:r>
            <a:endParaRPr lang="nl-BE" dirty="0">
              <a:solidFill>
                <a:schemeClr val="tx1"/>
              </a:solidFill>
            </a:endParaRPr>
          </a:p>
        </p:txBody>
      </p:sp>
      <p:sp>
        <p:nvSpPr>
          <p:cNvPr id="22" name="Rectangle 21"/>
          <p:cNvSpPr/>
          <p:nvPr/>
        </p:nvSpPr>
        <p:spPr>
          <a:xfrm>
            <a:off x="6012160" y="2780928"/>
            <a:ext cx="720080" cy="432048"/>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Start</a:t>
            </a:r>
            <a:endParaRPr lang="nl-BE" dirty="0">
              <a:solidFill>
                <a:schemeClr val="tx1"/>
              </a:solidFill>
            </a:endParaRPr>
          </a:p>
        </p:txBody>
      </p:sp>
      <p:cxnSp>
        <p:nvCxnSpPr>
          <p:cNvPr id="25" name="Elbow Connector 24"/>
          <p:cNvCxnSpPr>
            <a:stCxn id="20" idx="0"/>
            <a:endCxn id="5" idx="2"/>
          </p:cNvCxnSpPr>
          <p:nvPr/>
        </p:nvCxnSpPr>
        <p:spPr bwMode="auto">
          <a:xfrm rot="16200000" flipV="1">
            <a:off x="2555776" y="2312876"/>
            <a:ext cx="792088" cy="144016"/>
          </a:xfrm>
          <a:prstGeom prst="bentConnector3">
            <a:avLst>
              <a:gd name="adj1" fmla="val 50000"/>
            </a:avLst>
          </a:prstGeom>
          <a:solidFill>
            <a:srgbClr val="00B8FF"/>
          </a:solidFill>
          <a:ln w="9525" cap="flat" cmpd="sng" algn="ctr">
            <a:solidFill>
              <a:schemeClr val="tx1"/>
            </a:solidFill>
            <a:prstDash val="solid"/>
            <a:round/>
            <a:headEnd type="none" w="med" len="med"/>
            <a:tailEnd type="triangle"/>
          </a:ln>
          <a:effectLst/>
        </p:spPr>
      </p:cxnSp>
      <p:cxnSp>
        <p:nvCxnSpPr>
          <p:cNvPr id="27" name="Elbow Connector 26"/>
          <p:cNvCxnSpPr>
            <a:stCxn id="21" idx="0"/>
            <a:endCxn id="5" idx="2"/>
          </p:cNvCxnSpPr>
          <p:nvPr/>
        </p:nvCxnSpPr>
        <p:spPr bwMode="auto">
          <a:xfrm rot="16200000" flipV="1">
            <a:off x="3581890" y="1286762"/>
            <a:ext cx="792088" cy="2196244"/>
          </a:xfrm>
          <a:prstGeom prst="bentConnector3">
            <a:avLst>
              <a:gd name="adj1" fmla="val 50000"/>
            </a:avLst>
          </a:prstGeom>
          <a:solidFill>
            <a:srgbClr val="00B8FF"/>
          </a:solidFill>
          <a:ln w="9525" cap="flat" cmpd="sng" algn="ctr">
            <a:solidFill>
              <a:schemeClr val="tx1"/>
            </a:solidFill>
            <a:prstDash val="solid"/>
            <a:round/>
            <a:headEnd type="none" w="med" len="med"/>
            <a:tailEnd type="triangle"/>
          </a:ln>
          <a:effectLst/>
        </p:spPr>
      </p:cxnSp>
      <p:cxnSp>
        <p:nvCxnSpPr>
          <p:cNvPr id="30" name="Elbow Connector 29"/>
          <p:cNvCxnSpPr>
            <a:stCxn id="22" idx="0"/>
            <a:endCxn id="5" idx="2"/>
          </p:cNvCxnSpPr>
          <p:nvPr/>
        </p:nvCxnSpPr>
        <p:spPr bwMode="auto">
          <a:xfrm rot="16200000" flipV="1">
            <a:off x="4229962" y="638690"/>
            <a:ext cx="792088" cy="3492388"/>
          </a:xfrm>
          <a:prstGeom prst="bentConnector3">
            <a:avLst>
              <a:gd name="adj1" fmla="val 50000"/>
            </a:avLst>
          </a:prstGeom>
          <a:solidFill>
            <a:srgbClr val="00B8FF"/>
          </a:solidFill>
          <a:ln w="9525" cap="flat" cmpd="sng" algn="ctr">
            <a:solidFill>
              <a:schemeClr val="tx1"/>
            </a:solidFill>
            <a:prstDash val="solid"/>
            <a:round/>
            <a:headEnd type="none" w="med" len="med"/>
            <a:tailEnd type="triangle"/>
          </a:ln>
          <a:effectLst/>
        </p:spPr>
      </p:cxnSp>
      <p:sp>
        <p:nvSpPr>
          <p:cNvPr id="31" name="Rectangle 30"/>
          <p:cNvSpPr/>
          <p:nvPr/>
        </p:nvSpPr>
        <p:spPr>
          <a:xfrm>
            <a:off x="1691680" y="4005064"/>
            <a:ext cx="864096" cy="432048"/>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Menu</a:t>
            </a:r>
            <a:endParaRPr lang="nl-BE" dirty="0">
              <a:solidFill>
                <a:schemeClr val="tx1"/>
              </a:solidFill>
            </a:endParaRPr>
          </a:p>
        </p:txBody>
      </p:sp>
      <p:sp>
        <p:nvSpPr>
          <p:cNvPr id="32" name="Rectangle 31"/>
          <p:cNvSpPr/>
          <p:nvPr/>
        </p:nvSpPr>
        <p:spPr>
          <a:xfrm>
            <a:off x="3131840" y="4005064"/>
            <a:ext cx="792088" cy="432048"/>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Error</a:t>
            </a:r>
            <a:endParaRPr lang="nl-BE" dirty="0">
              <a:solidFill>
                <a:schemeClr val="tx1"/>
              </a:solidFill>
            </a:endParaRPr>
          </a:p>
        </p:txBody>
      </p:sp>
      <p:sp>
        <p:nvSpPr>
          <p:cNvPr id="33" name="Rectangle 32"/>
          <p:cNvSpPr/>
          <p:nvPr/>
        </p:nvSpPr>
        <p:spPr>
          <a:xfrm>
            <a:off x="4499992" y="4005064"/>
            <a:ext cx="1071736" cy="432048"/>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Timeout</a:t>
            </a:r>
            <a:endParaRPr lang="nl-BE" dirty="0">
              <a:solidFill>
                <a:schemeClr val="tx1"/>
              </a:solidFill>
            </a:endParaRPr>
          </a:p>
        </p:txBody>
      </p:sp>
      <p:cxnSp>
        <p:nvCxnSpPr>
          <p:cNvPr id="35" name="Elbow Connector 34"/>
          <p:cNvCxnSpPr>
            <a:stCxn id="31" idx="0"/>
            <a:endCxn id="20" idx="2"/>
          </p:cNvCxnSpPr>
          <p:nvPr/>
        </p:nvCxnSpPr>
        <p:spPr bwMode="auto">
          <a:xfrm rot="5400000" flipH="1" flipV="1">
            <a:off x="2177734" y="3158970"/>
            <a:ext cx="792088" cy="900100"/>
          </a:xfrm>
          <a:prstGeom prst="bentConnector3">
            <a:avLst>
              <a:gd name="adj1" fmla="val 50000"/>
            </a:avLst>
          </a:prstGeom>
          <a:solidFill>
            <a:srgbClr val="00B8FF"/>
          </a:solidFill>
          <a:ln w="9525" cap="flat" cmpd="sng" algn="ctr">
            <a:solidFill>
              <a:schemeClr val="tx1"/>
            </a:solidFill>
            <a:prstDash val="solid"/>
            <a:round/>
            <a:headEnd type="none" w="med" len="med"/>
            <a:tailEnd type="triangle"/>
          </a:ln>
          <a:effectLst/>
        </p:spPr>
      </p:cxnSp>
      <p:cxnSp>
        <p:nvCxnSpPr>
          <p:cNvPr id="37" name="Elbow Connector 36"/>
          <p:cNvCxnSpPr>
            <a:stCxn id="32" idx="0"/>
            <a:endCxn id="20" idx="2"/>
          </p:cNvCxnSpPr>
          <p:nvPr/>
        </p:nvCxnSpPr>
        <p:spPr bwMode="auto">
          <a:xfrm rot="16200000" flipV="1">
            <a:off x="2879812" y="3356992"/>
            <a:ext cx="792088" cy="504056"/>
          </a:xfrm>
          <a:prstGeom prst="bentConnector3">
            <a:avLst>
              <a:gd name="adj1" fmla="val 50000"/>
            </a:avLst>
          </a:prstGeom>
          <a:solidFill>
            <a:srgbClr val="00B8FF"/>
          </a:solidFill>
          <a:ln w="9525" cap="flat" cmpd="sng" algn="ctr">
            <a:solidFill>
              <a:schemeClr val="tx1"/>
            </a:solidFill>
            <a:prstDash val="solid"/>
            <a:round/>
            <a:headEnd type="none" w="med" len="med"/>
            <a:tailEnd type="triangle"/>
          </a:ln>
          <a:effectLst/>
        </p:spPr>
      </p:cxnSp>
      <p:cxnSp>
        <p:nvCxnSpPr>
          <p:cNvPr id="42" name="Elbow Connector 41"/>
          <p:cNvCxnSpPr>
            <a:stCxn id="33" idx="0"/>
            <a:endCxn id="20" idx="2"/>
          </p:cNvCxnSpPr>
          <p:nvPr/>
        </p:nvCxnSpPr>
        <p:spPr bwMode="auto">
          <a:xfrm rot="16200000" flipV="1">
            <a:off x="3633800" y="2603004"/>
            <a:ext cx="792088" cy="2012032"/>
          </a:xfrm>
          <a:prstGeom prst="bentConnector3">
            <a:avLst>
              <a:gd name="adj1" fmla="val 50000"/>
            </a:avLst>
          </a:prstGeom>
          <a:solidFill>
            <a:srgbClr val="00B8FF"/>
          </a:solidFill>
          <a:ln w="9525" cap="flat" cmpd="sng" algn="ctr">
            <a:solidFill>
              <a:schemeClr val="tx1"/>
            </a:solidFill>
            <a:prstDash val="solid"/>
            <a:round/>
            <a:headEnd type="none" w="med" len="med"/>
            <a:tailEnd type="triangle"/>
          </a:ln>
          <a:effectLst/>
        </p:spPr>
      </p:cxnSp>
      <p:sp>
        <p:nvSpPr>
          <p:cNvPr id="66" name="Rectangle 65"/>
          <p:cNvSpPr/>
          <p:nvPr/>
        </p:nvSpPr>
        <p:spPr bwMode="auto">
          <a:xfrm>
            <a:off x="1547664" y="1484784"/>
            <a:ext cx="5328592" cy="3240360"/>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57200" rtl="0" eaLnBrk="0" fontAlgn="base" latinLnBrk="0" hangingPunct="0">
              <a:lnSpc>
                <a:spcPct val="75000"/>
              </a:lnSpc>
              <a:spcBef>
                <a:spcPct val="0"/>
              </a:spcBef>
              <a:spcAft>
                <a:spcPct val="0"/>
              </a:spcAft>
              <a:buClr>
                <a:srgbClr val="000000"/>
              </a:buClr>
              <a:buSzPct val="100000"/>
              <a:buFont typeface="Times New Roman" charset="0"/>
              <a:buNone/>
              <a:tabLst/>
            </a:pPr>
            <a:endParaRPr kumimoji="0" lang="nl-BE" sz="2400" b="0" i="0" u="none" strike="noStrike" cap="none" normalizeH="0" baseline="0" smtClean="0">
              <a:ln>
                <a:noFill/>
              </a:ln>
              <a:solidFill>
                <a:schemeClr val="bg1"/>
              </a:solidFill>
              <a:effectLst/>
              <a:latin typeface="Times New Roman" charset="0"/>
              <a:cs typeface="Times New Roman" charset="0"/>
            </a:endParaRPr>
          </a:p>
        </p:txBody>
      </p:sp>
      <p:grpSp>
        <p:nvGrpSpPr>
          <p:cNvPr id="64" name="Group 63"/>
          <p:cNvGrpSpPr/>
          <p:nvPr/>
        </p:nvGrpSpPr>
        <p:grpSpPr>
          <a:xfrm>
            <a:off x="1691680" y="1556792"/>
            <a:ext cx="5040560" cy="2952328"/>
            <a:chOff x="-2196752" y="2204864"/>
            <a:chExt cx="5040560" cy="2952328"/>
          </a:xfrm>
        </p:grpSpPr>
        <p:sp>
          <p:nvSpPr>
            <p:cNvPr id="45" name="Rectangle 44"/>
            <p:cNvSpPr/>
            <p:nvPr/>
          </p:nvSpPr>
          <p:spPr>
            <a:xfrm>
              <a:off x="-1620688" y="2276872"/>
              <a:ext cx="1224136" cy="432048"/>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i="1" dirty="0" err="1" smtClean="0">
                  <a:solidFill>
                    <a:schemeClr val="tx1"/>
                  </a:solidFill>
                </a:rPr>
                <a:t>MenuItem</a:t>
              </a:r>
              <a:endParaRPr lang="nl-BE" i="1" dirty="0">
                <a:solidFill>
                  <a:schemeClr val="tx1"/>
                </a:solidFill>
              </a:endParaRPr>
            </a:p>
          </p:txBody>
        </p:sp>
        <p:sp>
          <p:nvSpPr>
            <p:cNvPr id="46" name="Rectangle 45"/>
            <p:cNvSpPr/>
            <p:nvPr/>
          </p:nvSpPr>
          <p:spPr>
            <a:xfrm>
              <a:off x="1331640" y="2276872"/>
              <a:ext cx="1512168" cy="432048"/>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Choice</a:t>
              </a:r>
              <a:endParaRPr lang="nl-BE" dirty="0">
                <a:solidFill>
                  <a:schemeClr val="tx1"/>
                </a:solidFill>
              </a:endParaRPr>
            </a:p>
          </p:txBody>
        </p:sp>
        <p:sp>
          <p:nvSpPr>
            <p:cNvPr id="47" name="Rectangle 46"/>
            <p:cNvSpPr/>
            <p:nvPr/>
          </p:nvSpPr>
          <p:spPr>
            <a:xfrm>
              <a:off x="1331640" y="2708920"/>
              <a:ext cx="1512168" cy="288032"/>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chemeClr val="tx1"/>
                  </a:solidFill>
                </a:rPr>
                <a:t>+choice: Integer</a:t>
              </a:r>
              <a:endParaRPr lang="nl-BE" sz="1400" dirty="0">
                <a:solidFill>
                  <a:schemeClr val="tx1"/>
                </a:solidFill>
              </a:endParaRPr>
            </a:p>
          </p:txBody>
        </p:sp>
        <p:cxnSp>
          <p:nvCxnSpPr>
            <p:cNvPr id="48" name="Straight Connector 9"/>
            <p:cNvCxnSpPr>
              <a:stCxn id="45" idx="3"/>
              <a:endCxn id="46" idx="1"/>
            </p:cNvCxnSpPr>
            <p:nvPr/>
          </p:nvCxnSpPr>
          <p:spPr>
            <a:xfrm>
              <a:off x="-396552" y="2492896"/>
              <a:ext cx="1728192" cy="1588"/>
            </a:xfrm>
            <a:prstGeom prst="bentConnector3">
              <a:avLst>
                <a:gd name="adj1" fmla="val 50000"/>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49" name="TextBox 48"/>
            <p:cNvSpPr txBox="1"/>
            <p:nvPr/>
          </p:nvSpPr>
          <p:spPr>
            <a:xfrm>
              <a:off x="-108520" y="2204864"/>
              <a:ext cx="522900" cy="307777"/>
            </a:xfrm>
            <a:prstGeom prst="rect">
              <a:avLst/>
            </a:prstGeom>
            <a:noFill/>
          </p:spPr>
          <p:txBody>
            <a:bodyPr wrap="none" rtlCol="0">
              <a:spAutoFit/>
            </a:bodyPr>
            <a:lstStyle/>
            <a:p>
              <a:r>
                <a:rPr lang="en-US" sz="1400" dirty="0" smtClean="0"/>
                <a:t>next</a:t>
              </a:r>
              <a:endParaRPr lang="nl-BE" sz="1400" dirty="0"/>
            </a:p>
          </p:txBody>
        </p:sp>
        <p:sp>
          <p:nvSpPr>
            <p:cNvPr id="50" name="TextBox 49"/>
            <p:cNvSpPr txBox="1"/>
            <p:nvPr/>
          </p:nvSpPr>
          <p:spPr>
            <a:xfrm>
              <a:off x="-396552" y="2204864"/>
              <a:ext cx="284052" cy="307777"/>
            </a:xfrm>
            <a:prstGeom prst="rect">
              <a:avLst/>
            </a:prstGeom>
            <a:noFill/>
          </p:spPr>
          <p:txBody>
            <a:bodyPr wrap="none" rtlCol="0">
              <a:spAutoFit/>
            </a:bodyPr>
            <a:lstStyle/>
            <a:p>
              <a:r>
                <a:rPr lang="en-US" sz="1400" dirty="0" smtClean="0"/>
                <a:t>1</a:t>
              </a:r>
              <a:endParaRPr lang="nl-BE" sz="1400" dirty="0"/>
            </a:p>
          </p:txBody>
        </p:sp>
        <p:sp>
          <p:nvSpPr>
            <p:cNvPr id="51" name="TextBox 50"/>
            <p:cNvSpPr txBox="1"/>
            <p:nvPr/>
          </p:nvSpPr>
          <p:spPr>
            <a:xfrm>
              <a:off x="1043608" y="2204864"/>
              <a:ext cx="255198" cy="307777"/>
            </a:xfrm>
            <a:prstGeom prst="rect">
              <a:avLst/>
            </a:prstGeom>
            <a:noFill/>
          </p:spPr>
          <p:txBody>
            <a:bodyPr wrap="none" rtlCol="0">
              <a:spAutoFit/>
            </a:bodyPr>
            <a:lstStyle/>
            <a:p>
              <a:r>
                <a:rPr lang="en-US" sz="1400" dirty="0" smtClean="0"/>
                <a:t>*</a:t>
              </a:r>
              <a:endParaRPr lang="nl-BE" sz="1400" dirty="0"/>
            </a:p>
          </p:txBody>
        </p:sp>
        <p:sp>
          <p:nvSpPr>
            <p:cNvPr id="52" name="Rectangle 51"/>
            <p:cNvSpPr/>
            <p:nvPr/>
          </p:nvSpPr>
          <p:spPr>
            <a:xfrm>
              <a:off x="-1764704" y="3501008"/>
              <a:ext cx="1800200" cy="432048"/>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i="1" dirty="0" err="1" smtClean="0">
                  <a:solidFill>
                    <a:schemeClr val="tx1"/>
                  </a:solidFill>
                </a:rPr>
                <a:t>RecordedAudio</a:t>
              </a:r>
              <a:endParaRPr lang="nl-BE" i="1" dirty="0">
                <a:solidFill>
                  <a:schemeClr val="tx1"/>
                </a:solidFill>
              </a:endParaRPr>
            </a:p>
          </p:txBody>
        </p:sp>
        <p:sp>
          <p:nvSpPr>
            <p:cNvPr id="53" name="Rectangle 52"/>
            <p:cNvSpPr/>
            <p:nvPr/>
          </p:nvSpPr>
          <p:spPr>
            <a:xfrm>
              <a:off x="539552" y="3501008"/>
              <a:ext cx="1296144" cy="432048"/>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solidFill>
                    <a:schemeClr val="tx1"/>
                  </a:solidFill>
                </a:rPr>
                <a:t>UserInput</a:t>
              </a:r>
              <a:endParaRPr lang="nl-BE" dirty="0">
                <a:solidFill>
                  <a:schemeClr val="tx1"/>
                </a:solidFill>
              </a:endParaRPr>
            </a:p>
          </p:txBody>
        </p:sp>
        <p:sp>
          <p:nvSpPr>
            <p:cNvPr id="54" name="Rectangle 53"/>
            <p:cNvSpPr/>
            <p:nvPr/>
          </p:nvSpPr>
          <p:spPr>
            <a:xfrm>
              <a:off x="2123728" y="3501008"/>
              <a:ext cx="720080" cy="432048"/>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Start</a:t>
              </a:r>
              <a:endParaRPr lang="nl-BE" dirty="0">
                <a:solidFill>
                  <a:schemeClr val="tx1"/>
                </a:solidFill>
              </a:endParaRPr>
            </a:p>
          </p:txBody>
        </p:sp>
        <p:cxnSp>
          <p:nvCxnSpPr>
            <p:cNvPr id="55" name="Elbow Connector 54"/>
            <p:cNvCxnSpPr>
              <a:stCxn id="52" idx="0"/>
              <a:endCxn id="45" idx="2"/>
            </p:cNvCxnSpPr>
            <p:nvPr/>
          </p:nvCxnSpPr>
          <p:spPr bwMode="auto">
            <a:xfrm rot="16200000" flipV="1">
              <a:off x="-1332656" y="3032956"/>
              <a:ext cx="792088" cy="144016"/>
            </a:xfrm>
            <a:prstGeom prst="bentConnector3">
              <a:avLst>
                <a:gd name="adj1" fmla="val 50000"/>
              </a:avLst>
            </a:prstGeom>
            <a:solidFill>
              <a:srgbClr val="00B8FF"/>
            </a:solidFill>
            <a:ln w="9525" cap="flat" cmpd="sng" algn="ctr">
              <a:solidFill>
                <a:schemeClr val="tx1"/>
              </a:solidFill>
              <a:prstDash val="solid"/>
              <a:round/>
              <a:headEnd type="none" w="med" len="med"/>
              <a:tailEnd type="triangle"/>
            </a:ln>
            <a:effectLst/>
          </p:spPr>
        </p:cxnSp>
        <p:cxnSp>
          <p:nvCxnSpPr>
            <p:cNvPr id="56" name="Elbow Connector 55"/>
            <p:cNvCxnSpPr>
              <a:stCxn id="53" idx="0"/>
              <a:endCxn id="45" idx="2"/>
            </p:cNvCxnSpPr>
            <p:nvPr/>
          </p:nvCxnSpPr>
          <p:spPr bwMode="auto">
            <a:xfrm rot="16200000" flipV="1">
              <a:off x="-306542" y="2006842"/>
              <a:ext cx="792088" cy="2196244"/>
            </a:xfrm>
            <a:prstGeom prst="bentConnector3">
              <a:avLst>
                <a:gd name="adj1" fmla="val 50000"/>
              </a:avLst>
            </a:prstGeom>
            <a:solidFill>
              <a:srgbClr val="00B8FF"/>
            </a:solidFill>
            <a:ln w="9525" cap="flat" cmpd="sng" algn="ctr">
              <a:solidFill>
                <a:schemeClr val="tx1"/>
              </a:solidFill>
              <a:prstDash val="solid"/>
              <a:round/>
              <a:headEnd type="none" w="med" len="med"/>
              <a:tailEnd type="triangle"/>
            </a:ln>
            <a:effectLst/>
          </p:spPr>
        </p:cxnSp>
        <p:cxnSp>
          <p:nvCxnSpPr>
            <p:cNvPr id="57" name="Elbow Connector 56"/>
            <p:cNvCxnSpPr>
              <a:stCxn id="54" idx="0"/>
              <a:endCxn id="45" idx="2"/>
            </p:cNvCxnSpPr>
            <p:nvPr/>
          </p:nvCxnSpPr>
          <p:spPr bwMode="auto">
            <a:xfrm rot="16200000" flipV="1">
              <a:off x="341530" y="1358770"/>
              <a:ext cx="792088" cy="3492388"/>
            </a:xfrm>
            <a:prstGeom prst="bentConnector3">
              <a:avLst>
                <a:gd name="adj1" fmla="val 50000"/>
              </a:avLst>
            </a:prstGeom>
            <a:solidFill>
              <a:srgbClr val="00B8FF"/>
            </a:solidFill>
            <a:ln w="9525" cap="flat" cmpd="sng" algn="ctr">
              <a:solidFill>
                <a:schemeClr val="tx1"/>
              </a:solidFill>
              <a:prstDash val="solid"/>
              <a:round/>
              <a:headEnd type="none" w="med" len="med"/>
              <a:tailEnd type="triangle"/>
            </a:ln>
            <a:effectLst/>
          </p:spPr>
        </p:cxnSp>
        <p:sp>
          <p:nvSpPr>
            <p:cNvPr id="58" name="Rectangle 57"/>
            <p:cNvSpPr/>
            <p:nvPr/>
          </p:nvSpPr>
          <p:spPr>
            <a:xfrm>
              <a:off x="-2196752" y="4725144"/>
              <a:ext cx="864096" cy="432048"/>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Menu</a:t>
              </a:r>
              <a:endParaRPr lang="nl-BE" dirty="0">
                <a:solidFill>
                  <a:schemeClr val="tx1"/>
                </a:solidFill>
              </a:endParaRPr>
            </a:p>
          </p:txBody>
        </p:sp>
        <p:sp>
          <p:nvSpPr>
            <p:cNvPr id="59" name="Rectangle 58"/>
            <p:cNvSpPr/>
            <p:nvPr/>
          </p:nvSpPr>
          <p:spPr>
            <a:xfrm>
              <a:off x="-756592" y="4725144"/>
              <a:ext cx="792088" cy="432048"/>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Error</a:t>
              </a:r>
              <a:endParaRPr lang="nl-BE" dirty="0">
                <a:solidFill>
                  <a:schemeClr val="tx1"/>
                </a:solidFill>
              </a:endParaRPr>
            </a:p>
          </p:txBody>
        </p:sp>
        <p:sp>
          <p:nvSpPr>
            <p:cNvPr id="60" name="Rectangle 59"/>
            <p:cNvSpPr/>
            <p:nvPr/>
          </p:nvSpPr>
          <p:spPr>
            <a:xfrm>
              <a:off x="611560" y="4725144"/>
              <a:ext cx="1071736" cy="432048"/>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Timeout</a:t>
              </a:r>
              <a:endParaRPr lang="nl-BE" dirty="0">
                <a:solidFill>
                  <a:schemeClr val="tx1"/>
                </a:solidFill>
              </a:endParaRPr>
            </a:p>
          </p:txBody>
        </p:sp>
        <p:cxnSp>
          <p:nvCxnSpPr>
            <p:cNvPr id="61" name="Elbow Connector 60"/>
            <p:cNvCxnSpPr>
              <a:stCxn id="58" idx="0"/>
              <a:endCxn id="52" idx="2"/>
            </p:cNvCxnSpPr>
            <p:nvPr/>
          </p:nvCxnSpPr>
          <p:spPr bwMode="auto">
            <a:xfrm rot="5400000" flipH="1" flipV="1">
              <a:off x="-1710698" y="3879050"/>
              <a:ext cx="792088" cy="900100"/>
            </a:xfrm>
            <a:prstGeom prst="bentConnector3">
              <a:avLst>
                <a:gd name="adj1" fmla="val 50000"/>
              </a:avLst>
            </a:prstGeom>
            <a:solidFill>
              <a:srgbClr val="00B8FF"/>
            </a:solidFill>
            <a:ln w="9525" cap="flat" cmpd="sng" algn="ctr">
              <a:solidFill>
                <a:schemeClr val="tx1"/>
              </a:solidFill>
              <a:prstDash val="solid"/>
              <a:round/>
              <a:headEnd type="none" w="med" len="med"/>
              <a:tailEnd type="triangle"/>
            </a:ln>
            <a:effectLst/>
          </p:spPr>
        </p:cxnSp>
        <p:cxnSp>
          <p:nvCxnSpPr>
            <p:cNvPr id="62" name="Elbow Connector 61"/>
            <p:cNvCxnSpPr>
              <a:stCxn id="59" idx="0"/>
              <a:endCxn id="52" idx="2"/>
            </p:cNvCxnSpPr>
            <p:nvPr/>
          </p:nvCxnSpPr>
          <p:spPr bwMode="auto">
            <a:xfrm rot="16200000" flipV="1">
              <a:off x="-1008620" y="4077072"/>
              <a:ext cx="792088" cy="504056"/>
            </a:xfrm>
            <a:prstGeom prst="bentConnector3">
              <a:avLst>
                <a:gd name="adj1" fmla="val 50000"/>
              </a:avLst>
            </a:prstGeom>
            <a:solidFill>
              <a:srgbClr val="00B8FF"/>
            </a:solidFill>
            <a:ln w="9525" cap="flat" cmpd="sng" algn="ctr">
              <a:solidFill>
                <a:schemeClr val="tx1"/>
              </a:solidFill>
              <a:prstDash val="solid"/>
              <a:round/>
              <a:headEnd type="none" w="med" len="med"/>
              <a:tailEnd type="triangle"/>
            </a:ln>
            <a:effectLst/>
          </p:spPr>
        </p:cxnSp>
        <p:cxnSp>
          <p:nvCxnSpPr>
            <p:cNvPr id="63" name="Elbow Connector 62"/>
            <p:cNvCxnSpPr>
              <a:stCxn id="60" idx="0"/>
              <a:endCxn id="52" idx="2"/>
            </p:cNvCxnSpPr>
            <p:nvPr/>
          </p:nvCxnSpPr>
          <p:spPr bwMode="auto">
            <a:xfrm rot="16200000" flipV="1">
              <a:off x="-254632" y="3323084"/>
              <a:ext cx="792088" cy="2012032"/>
            </a:xfrm>
            <a:prstGeom prst="bentConnector3">
              <a:avLst>
                <a:gd name="adj1" fmla="val 50000"/>
              </a:avLst>
            </a:prstGeom>
            <a:solidFill>
              <a:srgbClr val="00B8FF"/>
            </a:solidFill>
            <a:ln w="9525" cap="flat" cmpd="sng" algn="ctr">
              <a:solidFill>
                <a:schemeClr val="tx1"/>
              </a:solidFill>
              <a:prstDash val="solid"/>
              <a:round/>
              <a:headEnd type="none" w="med" len="med"/>
              <a:tailEnd type="triangle"/>
            </a:ln>
            <a:effectLst/>
          </p:spPr>
        </p:cxnSp>
      </p:grpSp>
      <p:pic>
        <p:nvPicPr>
          <p:cNvPr id="4" name="Picture 2"/>
          <p:cNvPicPr>
            <a:picLocks noChangeAspect="1" noChangeArrowheads="1"/>
          </p:cNvPicPr>
          <p:nvPr/>
        </p:nvPicPr>
        <p:blipFill>
          <a:blip r:embed="rId3" cstate="print"/>
          <a:srcRect/>
          <a:stretch>
            <a:fillRect/>
          </a:stretch>
        </p:blipFill>
        <p:spPr bwMode="auto">
          <a:xfrm>
            <a:off x="4067944" y="1124744"/>
            <a:ext cx="3048000" cy="4276725"/>
          </a:xfrm>
          <a:prstGeom prst="rect">
            <a:avLst/>
          </a:prstGeom>
          <a:noFill/>
          <a:ln w="9525">
            <a:noFill/>
            <a:miter lim="800000"/>
            <a:headEnd/>
            <a:tailEnd/>
          </a:ln>
        </p:spPr>
      </p:pic>
      <p:pic>
        <p:nvPicPr>
          <p:cNvPr id="1027" name="Picture 3"/>
          <p:cNvPicPr>
            <a:picLocks noChangeAspect="1" noChangeArrowheads="1"/>
          </p:cNvPicPr>
          <p:nvPr/>
        </p:nvPicPr>
        <p:blipFill>
          <a:blip r:embed="rId4" cstate="print"/>
          <a:srcRect b="33055"/>
          <a:stretch>
            <a:fillRect/>
          </a:stretch>
        </p:blipFill>
        <p:spPr bwMode="auto">
          <a:xfrm>
            <a:off x="827584" y="2492896"/>
            <a:ext cx="2266950" cy="2952328"/>
          </a:xfrm>
          <a:prstGeom prst="rect">
            <a:avLst/>
          </a:prstGeom>
          <a:noFill/>
          <a:ln w="9525">
            <a:noFill/>
            <a:miter lim="800000"/>
            <a:headEnd/>
            <a:tailEnd/>
          </a:ln>
        </p:spPr>
      </p:pic>
      <p:sp>
        <p:nvSpPr>
          <p:cNvPr id="105" name="Oval 104"/>
          <p:cNvSpPr/>
          <p:nvPr/>
        </p:nvSpPr>
        <p:spPr bwMode="auto">
          <a:xfrm>
            <a:off x="7092280" y="3284984"/>
            <a:ext cx="576064" cy="216024"/>
          </a:xfrm>
          <a:prstGeom prst="ellipse">
            <a:avLst/>
          </a:prstGeom>
          <a:noFill/>
          <a:ln w="9525"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57200" rtl="0" eaLnBrk="0" fontAlgn="base" latinLnBrk="0" hangingPunct="0">
              <a:lnSpc>
                <a:spcPct val="75000"/>
              </a:lnSpc>
              <a:spcBef>
                <a:spcPct val="0"/>
              </a:spcBef>
              <a:spcAft>
                <a:spcPct val="0"/>
              </a:spcAft>
              <a:buClr>
                <a:srgbClr val="000000"/>
              </a:buClr>
              <a:buSzPct val="100000"/>
              <a:buFont typeface="Times New Roman" charset="0"/>
              <a:buNone/>
              <a:tabLst/>
            </a:pPr>
            <a:endParaRPr kumimoji="0" lang="nl-BE" sz="2400" b="0" i="0" u="none" strike="noStrike" cap="none" normalizeH="0" baseline="0" dirty="0" smtClean="0">
              <a:ln>
                <a:noFill/>
              </a:ln>
              <a:effectLst/>
              <a:latin typeface="Times New Roman" charset="0"/>
              <a:cs typeface="Times New Roman"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1000"/>
                                        <p:tgtEl>
                                          <p:spTgt spid="6"/>
                                        </p:tgtEl>
                                      </p:cBhvr>
                                    </p:animEffect>
                                  </p:childTnLst>
                                </p:cTn>
                              </p:par>
                              <p:par>
                                <p:cTn id="13" presetID="10" presetClass="entr" presetSubtype="0" fill="hold" nodeType="with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fade">
                                      <p:cBhvr>
                                        <p:cTn id="15" dur="1000"/>
                                        <p:tgtEl>
                                          <p:spTgt spid="10"/>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17"/>
                                        </p:tgtEl>
                                        <p:attrNameLst>
                                          <p:attrName>style.visibility</p:attrName>
                                        </p:attrNameLst>
                                      </p:cBhvr>
                                      <p:to>
                                        <p:strVal val="visible"/>
                                      </p:to>
                                    </p:set>
                                    <p:animEffect transition="in" filter="fade">
                                      <p:cBhvr>
                                        <p:cTn id="18" dur="1000"/>
                                        <p:tgtEl>
                                          <p:spTgt spid="17"/>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18"/>
                                        </p:tgtEl>
                                        <p:attrNameLst>
                                          <p:attrName>style.visibility</p:attrName>
                                        </p:attrNameLst>
                                      </p:cBhvr>
                                      <p:to>
                                        <p:strVal val="visible"/>
                                      </p:to>
                                    </p:set>
                                    <p:animEffect transition="in" filter="fade">
                                      <p:cBhvr>
                                        <p:cTn id="21" dur="1000"/>
                                        <p:tgtEl>
                                          <p:spTgt spid="18"/>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19"/>
                                        </p:tgtEl>
                                        <p:attrNameLst>
                                          <p:attrName>style.visibility</p:attrName>
                                        </p:attrNameLst>
                                      </p:cBhvr>
                                      <p:to>
                                        <p:strVal val="visible"/>
                                      </p:to>
                                    </p:set>
                                    <p:animEffect transition="in" filter="fade">
                                      <p:cBhvr>
                                        <p:cTn id="24" dur="1000"/>
                                        <p:tgtEl>
                                          <p:spTgt spid="19"/>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8"/>
                                        </p:tgtEl>
                                        <p:attrNameLst>
                                          <p:attrName>style.visibility</p:attrName>
                                        </p:attrNameLst>
                                      </p:cBhvr>
                                      <p:to>
                                        <p:strVal val="visible"/>
                                      </p:to>
                                    </p:set>
                                    <p:animEffect transition="in" filter="fade">
                                      <p:cBhvr>
                                        <p:cTn id="29" dur="1000"/>
                                        <p:tgtEl>
                                          <p:spTgt spid="8"/>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grpId="0" nodeType="clickEffect">
                                  <p:stCondLst>
                                    <p:cond delay="0"/>
                                  </p:stCondLst>
                                  <p:childTnLst>
                                    <p:set>
                                      <p:cBhvr>
                                        <p:cTn id="33" dur="1" fill="hold">
                                          <p:stCondLst>
                                            <p:cond delay="0"/>
                                          </p:stCondLst>
                                        </p:cTn>
                                        <p:tgtEl>
                                          <p:spTgt spid="20"/>
                                        </p:tgtEl>
                                        <p:attrNameLst>
                                          <p:attrName>style.visibility</p:attrName>
                                        </p:attrNameLst>
                                      </p:cBhvr>
                                      <p:to>
                                        <p:strVal val="visible"/>
                                      </p:to>
                                    </p:set>
                                    <p:animEffect transition="in" filter="fade">
                                      <p:cBhvr>
                                        <p:cTn id="34" dur="1000"/>
                                        <p:tgtEl>
                                          <p:spTgt spid="20"/>
                                        </p:tgtEl>
                                      </p:cBhvr>
                                    </p:animEffect>
                                  </p:childTnLst>
                                </p:cTn>
                              </p:par>
                              <p:par>
                                <p:cTn id="35" presetID="10" presetClass="entr" presetSubtype="0" fill="hold" nodeType="withEffect">
                                  <p:stCondLst>
                                    <p:cond delay="0"/>
                                  </p:stCondLst>
                                  <p:childTnLst>
                                    <p:set>
                                      <p:cBhvr>
                                        <p:cTn id="36" dur="1" fill="hold">
                                          <p:stCondLst>
                                            <p:cond delay="0"/>
                                          </p:stCondLst>
                                        </p:cTn>
                                        <p:tgtEl>
                                          <p:spTgt spid="25"/>
                                        </p:tgtEl>
                                        <p:attrNameLst>
                                          <p:attrName>style.visibility</p:attrName>
                                        </p:attrNameLst>
                                      </p:cBhvr>
                                      <p:to>
                                        <p:strVal val="visible"/>
                                      </p:to>
                                    </p:set>
                                    <p:animEffect transition="in" filter="fade">
                                      <p:cBhvr>
                                        <p:cTn id="37" dur="1000"/>
                                        <p:tgtEl>
                                          <p:spTgt spid="25"/>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21"/>
                                        </p:tgtEl>
                                        <p:attrNameLst>
                                          <p:attrName>style.visibility</p:attrName>
                                        </p:attrNameLst>
                                      </p:cBhvr>
                                      <p:to>
                                        <p:strVal val="visible"/>
                                      </p:to>
                                    </p:set>
                                    <p:animEffect transition="in" filter="fade">
                                      <p:cBhvr>
                                        <p:cTn id="42" dur="1000"/>
                                        <p:tgtEl>
                                          <p:spTgt spid="21"/>
                                        </p:tgtEl>
                                      </p:cBhvr>
                                    </p:animEffect>
                                  </p:childTnLst>
                                </p:cTn>
                              </p:par>
                              <p:par>
                                <p:cTn id="43" presetID="10" presetClass="entr" presetSubtype="0" fill="hold" nodeType="withEffect">
                                  <p:stCondLst>
                                    <p:cond delay="0"/>
                                  </p:stCondLst>
                                  <p:childTnLst>
                                    <p:set>
                                      <p:cBhvr>
                                        <p:cTn id="44" dur="1" fill="hold">
                                          <p:stCondLst>
                                            <p:cond delay="0"/>
                                          </p:stCondLst>
                                        </p:cTn>
                                        <p:tgtEl>
                                          <p:spTgt spid="27"/>
                                        </p:tgtEl>
                                        <p:attrNameLst>
                                          <p:attrName>style.visibility</p:attrName>
                                        </p:attrNameLst>
                                      </p:cBhvr>
                                      <p:to>
                                        <p:strVal val="visible"/>
                                      </p:to>
                                    </p:set>
                                    <p:animEffect transition="in" filter="fade">
                                      <p:cBhvr>
                                        <p:cTn id="45" dur="1000"/>
                                        <p:tgtEl>
                                          <p:spTgt spid="27"/>
                                        </p:tgtEl>
                                      </p:cBhvr>
                                    </p:animEffect>
                                  </p:childTnLst>
                                </p:cTn>
                              </p:par>
                            </p:childTnLst>
                          </p:cTn>
                        </p:par>
                      </p:childTnLst>
                    </p:cTn>
                  </p:par>
                  <p:par>
                    <p:cTn id="46" fill="hold">
                      <p:stCondLst>
                        <p:cond delay="indefinite"/>
                      </p:stCondLst>
                      <p:childTnLst>
                        <p:par>
                          <p:cTn id="47" fill="hold">
                            <p:stCondLst>
                              <p:cond delay="0"/>
                            </p:stCondLst>
                            <p:childTnLst>
                              <p:par>
                                <p:cTn id="48" presetID="10" presetClass="entr" presetSubtype="0" fill="hold" grpId="0" nodeType="clickEffect">
                                  <p:stCondLst>
                                    <p:cond delay="0"/>
                                  </p:stCondLst>
                                  <p:childTnLst>
                                    <p:set>
                                      <p:cBhvr>
                                        <p:cTn id="49" dur="1" fill="hold">
                                          <p:stCondLst>
                                            <p:cond delay="0"/>
                                          </p:stCondLst>
                                        </p:cTn>
                                        <p:tgtEl>
                                          <p:spTgt spid="22"/>
                                        </p:tgtEl>
                                        <p:attrNameLst>
                                          <p:attrName>style.visibility</p:attrName>
                                        </p:attrNameLst>
                                      </p:cBhvr>
                                      <p:to>
                                        <p:strVal val="visible"/>
                                      </p:to>
                                    </p:set>
                                    <p:animEffect transition="in" filter="fade">
                                      <p:cBhvr>
                                        <p:cTn id="50" dur="1000"/>
                                        <p:tgtEl>
                                          <p:spTgt spid="22"/>
                                        </p:tgtEl>
                                      </p:cBhvr>
                                    </p:animEffect>
                                  </p:childTnLst>
                                </p:cTn>
                              </p:par>
                              <p:par>
                                <p:cTn id="51" presetID="10" presetClass="entr" presetSubtype="0" fill="hold" nodeType="withEffect">
                                  <p:stCondLst>
                                    <p:cond delay="0"/>
                                  </p:stCondLst>
                                  <p:childTnLst>
                                    <p:set>
                                      <p:cBhvr>
                                        <p:cTn id="52" dur="1" fill="hold">
                                          <p:stCondLst>
                                            <p:cond delay="0"/>
                                          </p:stCondLst>
                                        </p:cTn>
                                        <p:tgtEl>
                                          <p:spTgt spid="30"/>
                                        </p:tgtEl>
                                        <p:attrNameLst>
                                          <p:attrName>style.visibility</p:attrName>
                                        </p:attrNameLst>
                                      </p:cBhvr>
                                      <p:to>
                                        <p:strVal val="visible"/>
                                      </p:to>
                                    </p:set>
                                    <p:animEffect transition="in" filter="fade">
                                      <p:cBhvr>
                                        <p:cTn id="53" dur="1000"/>
                                        <p:tgtEl>
                                          <p:spTgt spid="30"/>
                                        </p:tgtEl>
                                      </p:cBhvr>
                                    </p:animEffect>
                                  </p:childTnLst>
                                </p:cTn>
                              </p:par>
                            </p:childTnLst>
                          </p:cTn>
                        </p:par>
                      </p:childTnLst>
                    </p:cTn>
                  </p:par>
                  <p:par>
                    <p:cTn id="54" fill="hold">
                      <p:stCondLst>
                        <p:cond delay="indefinite"/>
                      </p:stCondLst>
                      <p:childTnLst>
                        <p:par>
                          <p:cTn id="55" fill="hold">
                            <p:stCondLst>
                              <p:cond delay="0"/>
                            </p:stCondLst>
                            <p:childTnLst>
                              <p:par>
                                <p:cTn id="56" presetID="10" presetClass="entr" presetSubtype="0" fill="hold" grpId="0" nodeType="clickEffect">
                                  <p:stCondLst>
                                    <p:cond delay="0"/>
                                  </p:stCondLst>
                                  <p:childTnLst>
                                    <p:set>
                                      <p:cBhvr>
                                        <p:cTn id="57" dur="1" fill="hold">
                                          <p:stCondLst>
                                            <p:cond delay="0"/>
                                          </p:stCondLst>
                                        </p:cTn>
                                        <p:tgtEl>
                                          <p:spTgt spid="31"/>
                                        </p:tgtEl>
                                        <p:attrNameLst>
                                          <p:attrName>style.visibility</p:attrName>
                                        </p:attrNameLst>
                                      </p:cBhvr>
                                      <p:to>
                                        <p:strVal val="visible"/>
                                      </p:to>
                                    </p:set>
                                    <p:animEffect transition="in" filter="fade">
                                      <p:cBhvr>
                                        <p:cTn id="58" dur="1000"/>
                                        <p:tgtEl>
                                          <p:spTgt spid="31"/>
                                        </p:tgtEl>
                                      </p:cBhvr>
                                    </p:animEffect>
                                  </p:childTnLst>
                                </p:cTn>
                              </p:par>
                              <p:par>
                                <p:cTn id="59" presetID="10" presetClass="entr" presetSubtype="0" fill="hold" nodeType="withEffect">
                                  <p:stCondLst>
                                    <p:cond delay="0"/>
                                  </p:stCondLst>
                                  <p:childTnLst>
                                    <p:set>
                                      <p:cBhvr>
                                        <p:cTn id="60" dur="1" fill="hold">
                                          <p:stCondLst>
                                            <p:cond delay="0"/>
                                          </p:stCondLst>
                                        </p:cTn>
                                        <p:tgtEl>
                                          <p:spTgt spid="35"/>
                                        </p:tgtEl>
                                        <p:attrNameLst>
                                          <p:attrName>style.visibility</p:attrName>
                                        </p:attrNameLst>
                                      </p:cBhvr>
                                      <p:to>
                                        <p:strVal val="visible"/>
                                      </p:to>
                                    </p:set>
                                    <p:animEffect transition="in" filter="fade">
                                      <p:cBhvr>
                                        <p:cTn id="61" dur="1000"/>
                                        <p:tgtEl>
                                          <p:spTgt spid="35"/>
                                        </p:tgtEl>
                                      </p:cBhvr>
                                    </p:animEffect>
                                  </p:childTnLst>
                                </p:cTn>
                              </p:par>
                            </p:childTnLst>
                          </p:cTn>
                        </p:par>
                      </p:childTnLst>
                    </p:cTn>
                  </p:par>
                  <p:par>
                    <p:cTn id="62" fill="hold">
                      <p:stCondLst>
                        <p:cond delay="indefinite"/>
                      </p:stCondLst>
                      <p:childTnLst>
                        <p:par>
                          <p:cTn id="63" fill="hold">
                            <p:stCondLst>
                              <p:cond delay="0"/>
                            </p:stCondLst>
                            <p:childTnLst>
                              <p:par>
                                <p:cTn id="64" presetID="10" presetClass="entr" presetSubtype="0" fill="hold" grpId="0" nodeType="clickEffect">
                                  <p:stCondLst>
                                    <p:cond delay="0"/>
                                  </p:stCondLst>
                                  <p:childTnLst>
                                    <p:set>
                                      <p:cBhvr>
                                        <p:cTn id="65" dur="1" fill="hold">
                                          <p:stCondLst>
                                            <p:cond delay="0"/>
                                          </p:stCondLst>
                                        </p:cTn>
                                        <p:tgtEl>
                                          <p:spTgt spid="32"/>
                                        </p:tgtEl>
                                        <p:attrNameLst>
                                          <p:attrName>style.visibility</p:attrName>
                                        </p:attrNameLst>
                                      </p:cBhvr>
                                      <p:to>
                                        <p:strVal val="visible"/>
                                      </p:to>
                                    </p:set>
                                    <p:animEffect transition="in" filter="fade">
                                      <p:cBhvr>
                                        <p:cTn id="66" dur="1000"/>
                                        <p:tgtEl>
                                          <p:spTgt spid="32"/>
                                        </p:tgtEl>
                                      </p:cBhvr>
                                    </p:animEffect>
                                  </p:childTnLst>
                                </p:cTn>
                              </p:par>
                              <p:par>
                                <p:cTn id="67" presetID="10" presetClass="entr" presetSubtype="0" fill="hold" nodeType="withEffect">
                                  <p:stCondLst>
                                    <p:cond delay="0"/>
                                  </p:stCondLst>
                                  <p:childTnLst>
                                    <p:set>
                                      <p:cBhvr>
                                        <p:cTn id="68" dur="1" fill="hold">
                                          <p:stCondLst>
                                            <p:cond delay="0"/>
                                          </p:stCondLst>
                                        </p:cTn>
                                        <p:tgtEl>
                                          <p:spTgt spid="37"/>
                                        </p:tgtEl>
                                        <p:attrNameLst>
                                          <p:attrName>style.visibility</p:attrName>
                                        </p:attrNameLst>
                                      </p:cBhvr>
                                      <p:to>
                                        <p:strVal val="visible"/>
                                      </p:to>
                                    </p:set>
                                    <p:animEffect transition="in" filter="fade">
                                      <p:cBhvr>
                                        <p:cTn id="69" dur="1000"/>
                                        <p:tgtEl>
                                          <p:spTgt spid="37"/>
                                        </p:tgtEl>
                                      </p:cBhvr>
                                    </p:animEffect>
                                  </p:childTnLst>
                                </p:cTn>
                              </p:par>
                            </p:childTnLst>
                          </p:cTn>
                        </p:par>
                      </p:childTnLst>
                    </p:cTn>
                  </p:par>
                  <p:par>
                    <p:cTn id="70" fill="hold">
                      <p:stCondLst>
                        <p:cond delay="indefinite"/>
                      </p:stCondLst>
                      <p:childTnLst>
                        <p:par>
                          <p:cTn id="71" fill="hold">
                            <p:stCondLst>
                              <p:cond delay="0"/>
                            </p:stCondLst>
                            <p:childTnLst>
                              <p:par>
                                <p:cTn id="72" presetID="10" presetClass="entr" presetSubtype="0" fill="hold" grpId="0" nodeType="clickEffect">
                                  <p:stCondLst>
                                    <p:cond delay="0"/>
                                  </p:stCondLst>
                                  <p:childTnLst>
                                    <p:set>
                                      <p:cBhvr>
                                        <p:cTn id="73" dur="1" fill="hold">
                                          <p:stCondLst>
                                            <p:cond delay="0"/>
                                          </p:stCondLst>
                                        </p:cTn>
                                        <p:tgtEl>
                                          <p:spTgt spid="33"/>
                                        </p:tgtEl>
                                        <p:attrNameLst>
                                          <p:attrName>style.visibility</p:attrName>
                                        </p:attrNameLst>
                                      </p:cBhvr>
                                      <p:to>
                                        <p:strVal val="visible"/>
                                      </p:to>
                                    </p:set>
                                    <p:animEffect transition="in" filter="fade">
                                      <p:cBhvr>
                                        <p:cTn id="74" dur="1000"/>
                                        <p:tgtEl>
                                          <p:spTgt spid="33"/>
                                        </p:tgtEl>
                                      </p:cBhvr>
                                    </p:animEffect>
                                  </p:childTnLst>
                                </p:cTn>
                              </p:par>
                              <p:par>
                                <p:cTn id="75" presetID="10" presetClass="entr" presetSubtype="0" fill="hold" nodeType="withEffect">
                                  <p:stCondLst>
                                    <p:cond delay="0"/>
                                  </p:stCondLst>
                                  <p:childTnLst>
                                    <p:set>
                                      <p:cBhvr>
                                        <p:cTn id="76" dur="1" fill="hold">
                                          <p:stCondLst>
                                            <p:cond delay="0"/>
                                          </p:stCondLst>
                                        </p:cTn>
                                        <p:tgtEl>
                                          <p:spTgt spid="42"/>
                                        </p:tgtEl>
                                        <p:attrNameLst>
                                          <p:attrName>style.visibility</p:attrName>
                                        </p:attrNameLst>
                                      </p:cBhvr>
                                      <p:to>
                                        <p:strVal val="visible"/>
                                      </p:to>
                                    </p:set>
                                    <p:animEffect transition="in" filter="fade">
                                      <p:cBhvr>
                                        <p:cTn id="77" dur="1000"/>
                                        <p:tgtEl>
                                          <p:spTgt spid="42"/>
                                        </p:tgtEl>
                                      </p:cBhvr>
                                    </p:animEffect>
                                  </p:childTnLst>
                                </p:cTn>
                              </p:par>
                            </p:childTnLst>
                          </p:cTn>
                        </p:par>
                      </p:childTnLst>
                    </p:cTn>
                  </p:par>
                  <p:par>
                    <p:cTn id="78" fill="hold">
                      <p:stCondLst>
                        <p:cond delay="indefinite"/>
                      </p:stCondLst>
                      <p:childTnLst>
                        <p:par>
                          <p:cTn id="79" fill="hold">
                            <p:stCondLst>
                              <p:cond delay="0"/>
                            </p:stCondLst>
                            <p:childTnLst>
                              <p:par>
                                <p:cTn id="80" presetID="1" presetClass="entr" presetSubtype="0" fill="hold" nodeType="clickEffect">
                                  <p:stCondLst>
                                    <p:cond delay="0"/>
                                  </p:stCondLst>
                                  <p:childTnLst>
                                    <p:set>
                                      <p:cBhvr>
                                        <p:cTn id="81" dur="1" fill="hold">
                                          <p:stCondLst>
                                            <p:cond delay="0"/>
                                          </p:stCondLst>
                                        </p:cTn>
                                        <p:tgtEl>
                                          <p:spTgt spid="64"/>
                                        </p:tgtEl>
                                        <p:attrNameLst>
                                          <p:attrName>style.visibility</p:attrName>
                                        </p:attrNameLst>
                                      </p:cBhvr>
                                      <p:to>
                                        <p:strVal val="visible"/>
                                      </p:to>
                                    </p:set>
                                  </p:childTnLst>
                                </p:cTn>
                              </p:par>
                              <p:par>
                                <p:cTn id="82" presetID="1" presetClass="entr" presetSubtype="0" fill="hold" grpId="0" nodeType="withEffect">
                                  <p:stCondLst>
                                    <p:cond delay="0"/>
                                  </p:stCondLst>
                                  <p:childTnLst>
                                    <p:set>
                                      <p:cBhvr>
                                        <p:cTn id="83" dur="1" fill="hold">
                                          <p:stCondLst>
                                            <p:cond delay="0"/>
                                          </p:stCondLst>
                                        </p:cTn>
                                        <p:tgtEl>
                                          <p:spTgt spid="66"/>
                                        </p:tgtEl>
                                        <p:attrNameLst>
                                          <p:attrName>style.visibility</p:attrName>
                                        </p:attrNameLst>
                                      </p:cBhvr>
                                      <p:to>
                                        <p:strVal val="visible"/>
                                      </p:to>
                                    </p:set>
                                  </p:childTnLst>
                                </p:cTn>
                              </p:par>
                              <p:par>
                                <p:cTn id="84" presetID="6" presetClass="emph" presetSubtype="0" fill="hold" nodeType="withEffect">
                                  <p:stCondLst>
                                    <p:cond delay="0"/>
                                  </p:stCondLst>
                                  <p:childTnLst>
                                    <p:animScale>
                                      <p:cBhvr>
                                        <p:cTn id="85" dur="1000" fill="hold"/>
                                        <p:tgtEl>
                                          <p:spTgt spid="64"/>
                                        </p:tgtEl>
                                      </p:cBhvr>
                                      <p:by x="50000" y="50000"/>
                                    </p:animScale>
                                  </p:childTnLst>
                                </p:cTn>
                              </p:par>
                              <p:par>
                                <p:cTn id="86" presetID="0" presetClass="path" presetSubtype="0" accel="50000" decel="50000" fill="hold" nodeType="withEffect">
                                  <p:stCondLst>
                                    <p:cond delay="0"/>
                                  </p:stCondLst>
                                  <p:childTnLst>
                                    <p:animMotion origin="layout" path="M -2.77778E-7 2.59259E-6 L -0.2599 -0.20463 " pathEditMode="relative" rAng="0" ptsTypes="AA">
                                      <p:cBhvr>
                                        <p:cTn id="87" dur="1000" fill="hold"/>
                                        <p:tgtEl>
                                          <p:spTgt spid="64"/>
                                        </p:tgtEl>
                                        <p:attrNameLst>
                                          <p:attrName>ppt_x</p:attrName>
                                          <p:attrName>ppt_y</p:attrName>
                                        </p:attrNameLst>
                                      </p:cBhvr>
                                      <p:rCtr x="-130" y="-102"/>
                                    </p:animMotion>
                                  </p:childTnLst>
                                </p:cTn>
                              </p:par>
                            </p:childTnLst>
                          </p:cTn>
                        </p:par>
                        <p:par>
                          <p:cTn id="88" fill="hold">
                            <p:stCondLst>
                              <p:cond delay="1000"/>
                            </p:stCondLst>
                            <p:childTnLst>
                              <p:par>
                                <p:cTn id="89" presetID="10" presetClass="entr" presetSubtype="0" fill="hold" nodeType="afterEffect">
                                  <p:stCondLst>
                                    <p:cond delay="0"/>
                                  </p:stCondLst>
                                  <p:childTnLst>
                                    <p:set>
                                      <p:cBhvr>
                                        <p:cTn id="90" dur="1" fill="hold">
                                          <p:stCondLst>
                                            <p:cond delay="0"/>
                                          </p:stCondLst>
                                        </p:cTn>
                                        <p:tgtEl>
                                          <p:spTgt spid="4"/>
                                        </p:tgtEl>
                                        <p:attrNameLst>
                                          <p:attrName>style.visibility</p:attrName>
                                        </p:attrNameLst>
                                      </p:cBhvr>
                                      <p:to>
                                        <p:strVal val="visible"/>
                                      </p:to>
                                    </p:set>
                                    <p:animEffect transition="in" filter="fade">
                                      <p:cBhvr>
                                        <p:cTn id="91" dur="1000"/>
                                        <p:tgtEl>
                                          <p:spTgt spid="4"/>
                                        </p:tgtEl>
                                      </p:cBhvr>
                                    </p:animEffect>
                                  </p:childTnLst>
                                </p:cTn>
                              </p:par>
                            </p:childTnLst>
                          </p:cTn>
                        </p:par>
                      </p:childTnLst>
                    </p:cTn>
                  </p:par>
                  <p:par>
                    <p:cTn id="92" fill="hold">
                      <p:stCondLst>
                        <p:cond delay="indefinite"/>
                      </p:stCondLst>
                      <p:childTnLst>
                        <p:par>
                          <p:cTn id="93" fill="hold">
                            <p:stCondLst>
                              <p:cond delay="0"/>
                            </p:stCondLst>
                            <p:childTnLst>
                              <p:par>
                                <p:cTn id="94" presetID="10" presetClass="entr" presetSubtype="0" fill="hold" nodeType="clickEffect">
                                  <p:stCondLst>
                                    <p:cond delay="0"/>
                                  </p:stCondLst>
                                  <p:childTnLst>
                                    <p:set>
                                      <p:cBhvr>
                                        <p:cTn id="95" dur="1" fill="hold">
                                          <p:stCondLst>
                                            <p:cond delay="0"/>
                                          </p:stCondLst>
                                        </p:cTn>
                                        <p:tgtEl>
                                          <p:spTgt spid="1027"/>
                                        </p:tgtEl>
                                        <p:attrNameLst>
                                          <p:attrName>style.visibility</p:attrName>
                                        </p:attrNameLst>
                                      </p:cBhvr>
                                      <p:to>
                                        <p:strVal val="visible"/>
                                      </p:to>
                                    </p:set>
                                    <p:animEffect transition="in" filter="fade">
                                      <p:cBhvr>
                                        <p:cTn id="96" dur="1000"/>
                                        <p:tgtEl>
                                          <p:spTgt spid="1027"/>
                                        </p:tgtEl>
                                      </p:cBhvr>
                                    </p:animEffect>
                                  </p:childTnLst>
                                </p:cTn>
                              </p:par>
                            </p:childTnLst>
                          </p:cTn>
                        </p:par>
                        <p:par>
                          <p:cTn id="97" fill="hold">
                            <p:stCondLst>
                              <p:cond delay="1000"/>
                            </p:stCondLst>
                            <p:childTnLst>
                              <p:par>
                                <p:cTn id="98" presetID="50" presetClass="entr" presetSubtype="0" decel="100000" fill="hold" grpId="0" nodeType="afterEffect">
                                  <p:stCondLst>
                                    <p:cond delay="0"/>
                                  </p:stCondLst>
                                  <p:childTnLst>
                                    <p:set>
                                      <p:cBhvr>
                                        <p:cTn id="99" dur="1" fill="hold">
                                          <p:stCondLst>
                                            <p:cond delay="0"/>
                                          </p:stCondLst>
                                        </p:cTn>
                                        <p:tgtEl>
                                          <p:spTgt spid="105"/>
                                        </p:tgtEl>
                                        <p:attrNameLst>
                                          <p:attrName>style.visibility</p:attrName>
                                        </p:attrNameLst>
                                      </p:cBhvr>
                                      <p:to>
                                        <p:strVal val="visible"/>
                                      </p:to>
                                    </p:set>
                                    <p:anim calcmode="lin" valueType="num">
                                      <p:cBhvr>
                                        <p:cTn id="100" dur="1000" fill="hold"/>
                                        <p:tgtEl>
                                          <p:spTgt spid="105"/>
                                        </p:tgtEl>
                                        <p:attrNameLst>
                                          <p:attrName>ppt_w</p:attrName>
                                        </p:attrNameLst>
                                      </p:cBhvr>
                                      <p:tavLst>
                                        <p:tav tm="0">
                                          <p:val>
                                            <p:strVal val="#ppt_w+.3"/>
                                          </p:val>
                                        </p:tav>
                                        <p:tav tm="100000">
                                          <p:val>
                                            <p:strVal val="#ppt_w"/>
                                          </p:val>
                                        </p:tav>
                                      </p:tavLst>
                                    </p:anim>
                                    <p:anim calcmode="lin" valueType="num">
                                      <p:cBhvr>
                                        <p:cTn id="101" dur="1000" fill="hold"/>
                                        <p:tgtEl>
                                          <p:spTgt spid="105"/>
                                        </p:tgtEl>
                                        <p:attrNameLst>
                                          <p:attrName>ppt_h</p:attrName>
                                        </p:attrNameLst>
                                      </p:cBhvr>
                                      <p:tavLst>
                                        <p:tav tm="0">
                                          <p:val>
                                            <p:strVal val="#ppt_h"/>
                                          </p:val>
                                        </p:tav>
                                        <p:tav tm="100000">
                                          <p:val>
                                            <p:strVal val="#ppt_h"/>
                                          </p:val>
                                        </p:tav>
                                      </p:tavLst>
                                    </p:anim>
                                    <p:animEffect transition="in" filter="fade">
                                      <p:cBhvr>
                                        <p:cTn id="102" dur="1000"/>
                                        <p:tgtEl>
                                          <p:spTgt spid="105"/>
                                        </p:tgtEl>
                                      </p:cBhvr>
                                    </p:animEffect>
                                  </p:childTnLst>
                                </p:cTn>
                              </p:par>
                              <p:par>
                                <p:cTn id="103" presetID="10" presetClass="exit" presetSubtype="0" fill="hold" grpId="1" nodeType="withEffect">
                                  <p:stCondLst>
                                    <p:cond delay="0"/>
                                  </p:stCondLst>
                                  <p:childTnLst>
                                    <p:animEffect transition="out" filter="fade">
                                      <p:cBhvr>
                                        <p:cTn id="104" dur="1000"/>
                                        <p:tgtEl>
                                          <p:spTgt spid="105"/>
                                        </p:tgtEl>
                                      </p:cBhvr>
                                    </p:animEffect>
                                    <p:set>
                                      <p:cBhvr>
                                        <p:cTn id="105" dur="1" fill="hold">
                                          <p:stCondLst>
                                            <p:cond delay="999"/>
                                          </p:stCondLst>
                                        </p:cTn>
                                        <p:tgtEl>
                                          <p:spTgt spid="10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8" grpId="0" animBg="1"/>
      <p:bldP spid="17" grpId="0"/>
      <p:bldP spid="18" grpId="0"/>
      <p:bldP spid="19" grpId="0"/>
      <p:bldP spid="20" grpId="0" animBg="1"/>
      <p:bldP spid="21" grpId="0" animBg="1"/>
      <p:bldP spid="22" grpId="0" animBg="1"/>
      <p:bldP spid="31" grpId="0" animBg="1"/>
      <p:bldP spid="32" grpId="0" animBg="1"/>
      <p:bldP spid="33" grpId="0" animBg="1"/>
      <p:bldP spid="66" grpId="0" animBg="1"/>
      <p:bldP spid="105" grpId="0" animBg="1"/>
      <p:bldP spid="105" grpId="1"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3059832" y="1051545"/>
            <a:ext cx="1296144" cy="432048"/>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Event</a:t>
            </a:r>
            <a:endParaRPr lang="nl-BE" dirty="0">
              <a:solidFill>
                <a:schemeClr val="tx1"/>
              </a:solidFill>
            </a:endParaRPr>
          </a:p>
        </p:txBody>
      </p:sp>
      <p:sp>
        <p:nvSpPr>
          <p:cNvPr id="6" name="Rectangle 5"/>
          <p:cNvSpPr/>
          <p:nvPr/>
        </p:nvSpPr>
        <p:spPr>
          <a:xfrm>
            <a:off x="6084168" y="1051545"/>
            <a:ext cx="1512168" cy="432048"/>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i="1" dirty="0" smtClean="0">
                <a:solidFill>
                  <a:schemeClr val="tx1"/>
                </a:solidFill>
              </a:rPr>
              <a:t>Action</a:t>
            </a:r>
            <a:endParaRPr lang="nl-BE" i="1" dirty="0">
              <a:solidFill>
                <a:schemeClr val="tx1"/>
              </a:solidFill>
            </a:endParaRPr>
          </a:p>
        </p:txBody>
      </p:sp>
      <p:sp>
        <p:nvSpPr>
          <p:cNvPr id="8" name="Rectangle 7"/>
          <p:cNvSpPr/>
          <p:nvPr/>
        </p:nvSpPr>
        <p:spPr>
          <a:xfrm>
            <a:off x="6084168" y="1483593"/>
            <a:ext cx="1512168" cy="288032"/>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chemeClr val="tx1"/>
                </a:solidFill>
              </a:rPr>
              <a:t>+ID: String</a:t>
            </a:r>
            <a:endParaRPr lang="nl-BE" sz="1400" dirty="0">
              <a:solidFill>
                <a:schemeClr val="tx1"/>
              </a:solidFill>
            </a:endParaRPr>
          </a:p>
        </p:txBody>
      </p:sp>
      <p:cxnSp>
        <p:nvCxnSpPr>
          <p:cNvPr id="10" name="Straight Connector 9"/>
          <p:cNvCxnSpPr>
            <a:stCxn id="5" idx="3"/>
            <a:endCxn id="6" idx="1"/>
          </p:cNvCxnSpPr>
          <p:nvPr/>
        </p:nvCxnSpPr>
        <p:spPr>
          <a:xfrm>
            <a:off x="4355976" y="1267569"/>
            <a:ext cx="1728192" cy="1588"/>
          </a:xfrm>
          <a:prstGeom prst="bentConnector3">
            <a:avLst>
              <a:gd name="adj1" fmla="val 50000"/>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4644008" y="979537"/>
            <a:ext cx="1051891" cy="307777"/>
          </a:xfrm>
          <a:prstGeom prst="rect">
            <a:avLst/>
          </a:prstGeom>
          <a:noFill/>
        </p:spPr>
        <p:txBody>
          <a:bodyPr wrap="none" rtlCol="0">
            <a:spAutoFit/>
          </a:bodyPr>
          <a:lstStyle/>
          <a:p>
            <a:r>
              <a:rPr lang="en-US" sz="1400" dirty="0" err="1" smtClean="0"/>
              <a:t>followedBy</a:t>
            </a:r>
            <a:endParaRPr lang="nl-BE" sz="1400" dirty="0"/>
          </a:p>
        </p:txBody>
      </p:sp>
      <p:sp>
        <p:nvSpPr>
          <p:cNvPr id="18" name="TextBox 17"/>
          <p:cNvSpPr txBox="1"/>
          <p:nvPr/>
        </p:nvSpPr>
        <p:spPr>
          <a:xfrm>
            <a:off x="4355976" y="979537"/>
            <a:ext cx="255198" cy="307777"/>
          </a:xfrm>
          <a:prstGeom prst="rect">
            <a:avLst/>
          </a:prstGeom>
          <a:noFill/>
        </p:spPr>
        <p:txBody>
          <a:bodyPr wrap="none" rtlCol="0">
            <a:spAutoFit/>
          </a:bodyPr>
          <a:lstStyle/>
          <a:p>
            <a:r>
              <a:rPr lang="en-US" sz="1400" dirty="0" smtClean="0"/>
              <a:t>*</a:t>
            </a:r>
            <a:endParaRPr lang="nl-BE" sz="1400" dirty="0"/>
          </a:p>
        </p:txBody>
      </p:sp>
      <p:sp>
        <p:nvSpPr>
          <p:cNvPr id="19" name="TextBox 18"/>
          <p:cNvSpPr txBox="1"/>
          <p:nvPr/>
        </p:nvSpPr>
        <p:spPr>
          <a:xfrm>
            <a:off x="5796136" y="979537"/>
            <a:ext cx="284052" cy="307777"/>
          </a:xfrm>
          <a:prstGeom prst="rect">
            <a:avLst/>
          </a:prstGeom>
          <a:noFill/>
        </p:spPr>
        <p:txBody>
          <a:bodyPr wrap="none" rtlCol="0">
            <a:spAutoFit/>
          </a:bodyPr>
          <a:lstStyle/>
          <a:p>
            <a:r>
              <a:rPr lang="en-US" sz="1400" dirty="0" smtClean="0"/>
              <a:t>1</a:t>
            </a:r>
            <a:endParaRPr lang="nl-BE" sz="1400" dirty="0"/>
          </a:p>
        </p:txBody>
      </p:sp>
      <p:sp>
        <p:nvSpPr>
          <p:cNvPr id="31" name="Rectangle 30"/>
          <p:cNvSpPr/>
          <p:nvPr/>
        </p:nvSpPr>
        <p:spPr>
          <a:xfrm>
            <a:off x="7164288" y="2347689"/>
            <a:ext cx="1008112" cy="432048"/>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Display</a:t>
            </a:r>
            <a:endParaRPr lang="nl-BE" dirty="0">
              <a:solidFill>
                <a:schemeClr val="tx1"/>
              </a:solidFill>
            </a:endParaRPr>
          </a:p>
        </p:txBody>
      </p:sp>
      <p:cxnSp>
        <p:nvCxnSpPr>
          <p:cNvPr id="35" name="Elbow Connector 34"/>
          <p:cNvCxnSpPr>
            <a:stCxn id="31" idx="0"/>
            <a:endCxn id="8" idx="2"/>
          </p:cNvCxnSpPr>
          <p:nvPr/>
        </p:nvCxnSpPr>
        <p:spPr bwMode="auto">
          <a:xfrm rot="16200000" flipV="1">
            <a:off x="6966266" y="1645611"/>
            <a:ext cx="576064" cy="828092"/>
          </a:xfrm>
          <a:prstGeom prst="bentConnector3">
            <a:avLst>
              <a:gd name="adj1" fmla="val 50000"/>
            </a:avLst>
          </a:prstGeom>
          <a:solidFill>
            <a:srgbClr val="00B8FF"/>
          </a:solidFill>
          <a:ln w="9525" cap="flat" cmpd="sng" algn="ctr">
            <a:solidFill>
              <a:schemeClr val="tx1"/>
            </a:solidFill>
            <a:prstDash val="solid"/>
            <a:round/>
            <a:headEnd type="none" w="med" len="med"/>
            <a:tailEnd type="triangle"/>
          </a:ln>
          <a:effectLst/>
        </p:spPr>
      </p:cxnSp>
      <p:sp>
        <p:nvSpPr>
          <p:cNvPr id="44" name="Rectangle 43"/>
          <p:cNvSpPr/>
          <p:nvPr/>
        </p:nvSpPr>
        <p:spPr>
          <a:xfrm>
            <a:off x="3059832" y="1483593"/>
            <a:ext cx="1296144" cy="504056"/>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smtClean="0">
                <a:solidFill>
                  <a:schemeClr val="tx1"/>
                </a:solidFill>
              </a:rPr>
              <a:t>+ID: String</a:t>
            </a:r>
          </a:p>
          <a:p>
            <a:r>
              <a:rPr lang="en-US" sz="1400" dirty="0" smtClean="0">
                <a:solidFill>
                  <a:schemeClr val="tx1"/>
                </a:solidFill>
              </a:rPr>
              <a:t>+event: String</a:t>
            </a:r>
            <a:endParaRPr lang="nl-BE" sz="1400" dirty="0">
              <a:solidFill>
                <a:schemeClr val="tx1"/>
              </a:solidFill>
            </a:endParaRPr>
          </a:p>
        </p:txBody>
      </p:sp>
      <p:sp>
        <p:nvSpPr>
          <p:cNvPr id="74" name="Rectangle 73"/>
          <p:cNvSpPr/>
          <p:nvPr/>
        </p:nvSpPr>
        <p:spPr>
          <a:xfrm>
            <a:off x="899592" y="2347689"/>
            <a:ext cx="1656184" cy="432048"/>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solidFill>
                  <a:schemeClr val="tx1"/>
                </a:solidFill>
              </a:rPr>
              <a:t>SendMessage</a:t>
            </a:r>
            <a:endParaRPr lang="nl-BE" dirty="0">
              <a:solidFill>
                <a:schemeClr val="tx1"/>
              </a:solidFill>
            </a:endParaRPr>
          </a:p>
        </p:txBody>
      </p:sp>
      <p:sp>
        <p:nvSpPr>
          <p:cNvPr id="75" name="Rectangle 74"/>
          <p:cNvSpPr/>
          <p:nvPr/>
        </p:nvSpPr>
        <p:spPr>
          <a:xfrm>
            <a:off x="899592" y="2779737"/>
            <a:ext cx="1656184" cy="504056"/>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smtClean="0">
                <a:solidFill>
                  <a:schemeClr val="tx1"/>
                </a:solidFill>
              </a:rPr>
              <a:t>+</a:t>
            </a:r>
            <a:r>
              <a:rPr lang="en-US" sz="1400" dirty="0" err="1" smtClean="0">
                <a:solidFill>
                  <a:schemeClr val="tx1"/>
                </a:solidFill>
              </a:rPr>
              <a:t>dest</a:t>
            </a:r>
            <a:r>
              <a:rPr lang="en-US" sz="1400" dirty="0" smtClean="0">
                <a:solidFill>
                  <a:schemeClr val="tx1"/>
                </a:solidFill>
              </a:rPr>
              <a:t>: String</a:t>
            </a:r>
          </a:p>
          <a:p>
            <a:r>
              <a:rPr lang="en-US" sz="1400" dirty="0" smtClean="0">
                <a:solidFill>
                  <a:schemeClr val="tx1"/>
                </a:solidFill>
              </a:rPr>
              <a:t>+message: String</a:t>
            </a:r>
            <a:endParaRPr lang="nl-BE" sz="1400" dirty="0">
              <a:solidFill>
                <a:schemeClr val="tx1"/>
              </a:solidFill>
            </a:endParaRPr>
          </a:p>
        </p:txBody>
      </p:sp>
      <p:cxnSp>
        <p:nvCxnSpPr>
          <p:cNvPr id="81" name="Elbow Connector 80"/>
          <p:cNvCxnSpPr>
            <a:stCxn id="74" idx="0"/>
            <a:endCxn id="8" idx="2"/>
          </p:cNvCxnSpPr>
          <p:nvPr/>
        </p:nvCxnSpPr>
        <p:spPr bwMode="auto">
          <a:xfrm rot="5400000" flipH="1" flipV="1">
            <a:off x="3995936" y="-496627"/>
            <a:ext cx="576064" cy="5112568"/>
          </a:xfrm>
          <a:prstGeom prst="bentConnector3">
            <a:avLst>
              <a:gd name="adj1" fmla="val 50000"/>
            </a:avLst>
          </a:prstGeom>
          <a:solidFill>
            <a:srgbClr val="00B8FF"/>
          </a:solidFill>
          <a:ln w="9525" cap="flat" cmpd="sng" algn="ctr">
            <a:solidFill>
              <a:schemeClr val="tx1"/>
            </a:solidFill>
            <a:prstDash val="solid"/>
            <a:round/>
            <a:headEnd type="none" w="med" len="med"/>
            <a:tailEnd type="triangle"/>
          </a:ln>
          <a:effectLst/>
        </p:spPr>
      </p:cxnSp>
      <p:sp>
        <p:nvSpPr>
          <p:cNvPr id="84" name="Rectangle 83"/>
          <p:cNvSpPr/>
          <p:nvPr/>
        </p:nvSpPr>
        <p:spPr>
          <a:xfrm>
            <a:off x="2987824" y="2347689"/>
            <a:ext cx="1728192" cy="432048"/>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solidFill>
                  <a:schemeClr val="tx1"/>
                </a:solidFill>
              </a:rPr>
              <a:t>ViewWebPage</a:t>
            </a:r>
            <a:endParaRPr lang="nl-BE" dirty="0">
              <a:solidFill>
                <a:schemeClr val="tx1"/>
              </a:solidFill>
            </a:endParaRPr>
          </a:p>
        </p:txBody>
      </p:sp>
      <p:sp>
        <p:nvSpPr>
          <p:cNvPr id="85" name="Rectangle 84"/>
          <p:cNvSpPr/>
          <p:nvPr/>
        </p:nvSpPr>
        <p:spPr>
          <a:xfrm>
            <a:off x="2987824" y="2779737"/>
            <a:ext cx="1728192" cy="360040"/>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smtClean="0">
                <a:solidFill>
                  <a:schemeClr val="tx1"/>
                </a:solidFill>
              </a:rPr>
              <a:t>+</a:t>
            </a:r>
            <a:r>
              <a:rPr lang="en-US" sz="1400" dirty="0" err="1" smtClean="0">
                <a:solidFill>
                  <a:schemeClr val="tx1"/>
                </a:solidFill>
              </a:rPr>
              <a:t>url</a:t>
            </a:r>
            <a:r>
              <a:rPr lang="en-US" sz="1400" dirty="0" smtClean="0">
                <a:solidFill>
                  <a:schemeClr val="tx1"/>
                </a:solidFill>
              </a:rPr>
              <a:t>: String</a:t>
            </a:r>
          </a:p>
        </p:txBody>
      </p:sp>
      <p:cxnSp>
        <p:nvCxnSpPr>
          <p:cNvPr id="87" name="Elbow Connector 86"/>
          <p:cNvCxnSpPr>
            <a:stCxn id="84" idx="0"/>
            <a:endCxn id="8" idx="2"/>
          </p:cNvCxnSpPr>
          <p:nvPr/>
        </p:nvCxnSpPr>
        <p:spPr bwMode="auto">
          <a:xfrm rot="5400000" flipH="1" flipV="1">
            <a:off x="5058054" y="565491"/>
            <a:ext cx="576064" cy="2988332"/>
          </a:xfrm>
          <a:prstGeom prst="bentConnector3">
            <a:avLst>
              <a:gd name="adj1" fmla="val 50000"/>
            </a:avLst>
          </a:prstGeom>
          <a:solidFill>
            <a:srgbClr val="00B8FF"/>
          </a:solidFill>
          <a:ln w="9525" cap="flat" cmpd="sng" algn="ctr">
            <a:solidFill>
              <a:schemeClr val="tx1"/>
            </a:solidFill>
            <a:prstDash val="solid"/>
            <a:round/>
            <a:headEnd type="none" w="med" len="med"/>
            <a:tailEnd type="triangle"/>
          </a:ln>
          <a:effectLst/>
        </p:spPr>
      </p:cxnSp>
      <p:sp>
        <p:nvSpPr>
          <p:cNvPr id="90" name="Rectangle 89"/>
          <p:cNvSpPr/>
          <p:nvPr/>
        </p:nvSpPr>
        <p:spPr>
          <a:xfrm>
            <a:off x="5076056" y="2347689"/>
            <a:ext cx="648072" cy="432048"/>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Exit</a:t>
            </a:r>
            <a:endParaRPr lang="nl-BE" dirty="0">
              <a:solidFill>
                <a:schemeClr val="tx1"/>
              </a:solidFill>
            </a:endParaRPr>
          </a:p>
        </p:txBody>
      </p:sp>
      <p:sp>
        <p:nvSpPr>
          <p:cNvPr id="91" name="Rectangle 90"/>
          <p:cNvSpPr/>
          <p:nvPr/>
        </p:nvSpPr>
        <p:spPr>
          <a:xfrm>
            <a:off x="6084168" y="2347689"/>
            <a:ext cx="720080" cy="432048"/>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Start</a:t>
            </a:r>
            <a:endParaRPr lang="nl-BE" dirty="0">
              <a:solidFill>
                <a:schemeClr val="tx1"/>
              </a:solidFill>
            </a:endParaRPr>
          </a:p>
        </p:txBody>
      </p:sp>
      <p:cxnSp>
        <p:nvCxnSpPr>
          <p:cNvPr id="93" name="Elbow Connector 92"/>
          <p:cNvCxnSpPr>
            <a:stCxn id="90" idx="0"/>
            <a:endCxn id="8" idx="2"/>
          </p:cNvCxnSpPr>
          <p:nvPr/>
        </p:nvCxnSpPr>
        <p:spPr bwMode="auto">
          <a:xfrm rot="5400000" flipH="1" flipV="1">
            <a:off x="5832140" y="1339577"/>
            <a:ext cx="576064" cy="1440160"/>
          </a:xfrm>
          <a:prstGeom prst="bentConnector3">
            <a:avLst>
              <a:gd name="adj1" fmla="val 50000"/>
            </a:avLst>
          </a:prstGeom>
          <a:solidFill>
            <a:srgbClr val="00B8FF"/>
          </a:solidFill>
          <a:ln w="9525" cap="flat" cmpd="sng" algn="ctr">
            <a:solidFill>
              <a:schemeClr val="tx1"/>
            </a:solidFill>
            <a:prstDash val="solid"/>
            <a:round/>
            <a:headEnd type="none" w="med" len="med"/>
            <a:tailEnd type="triangle"/>
          </a:ln>
          <a:effectLst/>
        </p:spPr>
      </p:cxnSp>
      <p:cxnSp>
        <p:nvCxnSpPr>
          <p:cNvPr id="96" name="Elbow Connector 95"/>
          <p:cNvCxnSpPr>
            <a:stCxn id="91" idx="0"/>
            <a:endCxn id="8" idx="2"/>
          </p:cNvCxnSpPr>
          <p:nvPr/>
        </p:nvCxnSpPr>
        <p:spPr bwMode="auto">
          <a:xfrm rot="5400000" flipH="1" flipV="1">
            <a:off x="6354198" y="1861635"/>
            <a:ext cx="576064" cy="396044"/>
          </a:xfrm>
          <a:prstGeom prst="bentConnector3">
            <a:avLst>
              <a:gd name="adj1" fmla="val 50000"/>
            </a:avLst>
          </a:prstGeom>
          <a:solidFill>
            <a:srgbClr val="00B8FF"/>
          </a:solidFill>
          <a:ln w="9525" cap="flat" cmpd="sng" algn="ctr">
            <a:solidFill>
              <a:schemeClr val="tx1"/>
            </a:solidFill>
            <a:prstDash val="solid"/>
            <a:round/>
            <a:headEnd type="none" w="med" len="med"/>
            <a:tailEnd type="triangle"/>
          </a:ln>
          <a:effectLst/>
        </p:spPr>
      </p:cxnSp>
      <p:sp>
        <p:nvSpPr>
          <p:cNvPr id="100" name="Rectangle 99"/>
          <p:cNvSpPr/>
          <p:nvPr/>
        </p:nvSpPr>
        <p:spPr>
          <a:xfrm>
            <a:off x="5076056" y="3067769"/>
            <a:ext cx="1656184" cy="432048"/>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i="1" dirty="0" err="1" smtClean="0">
                <a:solidFill>
                  <a:schemeClr val="tx1"/>
                </a:solidFill>
              </a:rPr>
              <a:t>VisualElement</a:t>
            </a:r>
            <a:endParaRPr lang="nl-BE" i="1" dirty="0">
              <a:solidFill>
                <a:schemeClr val="tx1"/>
              </a:solidFill>
            </a:endParaRPr>
          </a:p>
        </p:txBody>
      </p:sp>
      <p:sp>
        <p:nvSpPr>
          <p:cNvPr id="101" name="Rectangle 100"/>
          <p:cNvSpPr/>
          <p:nvPr/>
        </p:nvSpPr>
        <p:spPr>
          <a:xfrm>
            <a:off x="5076056" y="3499817"/>
            <a:ext cx="1656184" cy="720080"/>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smtClean="0">
                <a:solidFill>
                  <a:schemeClr val="tx1"/>
                </a:solidFill>
              </a:rPr>
              <a:t>+ID: String</a:t>
            </a:r>
          </a:p>
          <a:p>
            <a:r>
              <a:rPr lang="en-US" sz="1400" dirty="0" smtClean="0">
                <a:solidFill>
                  <a:schemeClr val="tx1"/>
                </a:solidFill>
              </a:rPr>
              <a:t>+height: String</a:t>
            </a:r>
          </a:p>
          <a:p>
            <a:r>
              <a:rPr lang="en-US" sz="1400" dirty="0" smtClean="0">
                <a:solidFill>
                  <a:schemeClr val="tx1"/>
                </a:solidFill>
              </a:rPr>
              <a:t>+width: String</a:t>
            </a:r>
            <a:endParaRPr lang="nl-BE" sz="1400" dirty="0" smtClean="0">
              <a:solidFill>
                <a:schemeClr val="tx1"/>
              </a:solidFill>
            </a:endParaRPr>
          </a:p>
        </p:txBody>
      </p:sp>
      <p:cxnSp>
        <p:nvCxnSpPr>
          <p:cNvPr id="105" name="Elbow Connector 104"/>
          <p:cNvCxnSpPr>
            <a:stCxn id="100" idx="3"/>
            <a:endCxn id="31" idx="2"/>
          </p:cNvCxnSpPr>
          <p:nvPr/>
        </p:nvCxnSpPr>
        <p:spPr bwMode="auto">
          <a:xfrm flipV="1">
            <a:off x="6732240" y="2779737"/>
            <a:ext cx="936104" cy="504056"/>
          </a:xfrm>
          <a:prstGeom prst="bentConnector2">
            <a:avLst/>
          </a:prstGeom>
          <a:solidFill>
            <a:srgbClr val="00B8FF"/>
          </a:solidFill>
          <a:ln w="9525" cap="flat" cmpd="sng" algn="ctr">
            <a:solidFill>
              <a:schemeClr val="tx1"/>
            </a:solidFill>
            <a:prstDash val="solid"/>
            <a:round/>
            <a:headEnd type="arrow" w="med" len="med"/>
            <a:tailEnd type="none" w="med" len="med"/>
          </a:ln>
          <a:effectLst/>
        </p:spPr>
      </p:cxnSp>
      <p:sp>
        <p:nvSpPr>
          <p:cNvPr id="107" name="TextBox 106"/>
          <p:cNvSpPr txBox="1"/>
          <p:nvPr/>
        </p:nvSpPr>
        <p:spPr>
          <a:xfrm>
            <a:off x="7236296" y="3283793"/>
            <a:ext cx="692818" cy="307777"/>
          </a:xfrm>
          <a:prstGeom prst="rect">
            <a:avLst/>
          </a:prstGeom>
          <a:noFill/>
        </p:spPr>
        <p:txBody>
          <a:bodyPr wrap="none" rtlCol="0">
            <a:spAutoFit/>
          </a:bodyPr>
          <a:lstStyle/>
          <a:p>
            <a:r>
              <a:rPr lang="en-US" sz="1400" dirty="0" smtClean="0"/>
              <a:t>shows</a:t>
            </a:r>
            <a:endParaRPr lang="nl-BE" sz="1400" dirty="0"/>
          </a:p>
        </p:txBody>
      </p:sp>
      <p:sp>
        <p:nvSpPr>
          <p:cNvPr id="108" name="TextBox 107"/>
          <p:cNvSpPr txBox="1"/>
          <p:nvPr/>
        </p:nvSpPr>
        <p:spPr>
          <a:xfrm>
            <a:off x="7668344" y="2779737"/>
            <a:ext cx="255198" cy="307777"/>
          </a:xfrm>
          <a:prstGeom prst="rect">
            <a:avLst/>
          </a:prstGeom>
          <a:noFill/>
        </p:spPr>
        <p:txBody>
          <a:bodyPr wrap="none" rtlCol="0">
            <a:spAutoFit/>
          </a:bodyPr>
          <a:lstStyle/>
          <a:p>
            <a:r>
              <a:rPr lang="en-US" sz="1400" dirty="0" smtClean="0"/>
              <a:t>*</a:t>
            </a:r>
            <a:endParaRPr lang="nl-BE" sz="1400" dirty="0"/>
          </a:p>
        </p:txBody>
      </p:sp>
      <p:sp>
        <p:nvSpPr>
          <p:cNvPr id="109" name="TextBox 108"/>
          <p:cNvSpPr txBox="1"/>
          <p:nvPr/>
        </p:nvSpPr>
        <p:spPr>
          <a:xfrm>
            <a:off x="6732240" y="3283793"/>
            <a:ext cx="284052" cy="307777"/>
          </a:xfrm>
          <a:prstGeom prst="rect">
            <a:avLst/>
          </a:prstGeom>
          <a:noFill/>
        </p:spPr>
        <p:txBody>
          <a:bodyPr wrap="none" rtlCol="0">
            <a:spAutoFit/>
          </a:bodyPr>
          <a:lstStyle/>
          <a:p>
            <a:r>
              <a:rPr lang="en-US" sz="1400" dirty="0" smtClean="0"/>
              <a:t>1</a:t>
            </a:r>
            <a:endParaRPr lang="nl-BE" sz="1400" dirty="0"/>
          </a:p>
        </p:txBody>
      </p:sp>
      <p:sp>
        <p:nvSpPr>
          <p:cNvPr id="110" name="Rectangle 109"/>
          <p:cNvSpPr/>
          <p:nvPr/>
        </p:nvSpPr>
        <p:spPr>
          <a:xfrm>
            <a:off x="4139952" y="4723953"/>
            <a:ext cx="1152128" cy="432048"/>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Widget</a:t>
            </a:r>
            <a:endParaRPr lang="nl-BE" dirty="0">
              <a:solidFill>
                <a:schemeClr val="tx1"/>
              </a:solidFill>
            </a:endParaRPr>
          </a:p>
        </p:txBody>
      </p:sp>
      <p:sp>
        <p:nvSpPr>
          <p:cNvPr id="111" name="Rectangle 110"/>
          <p:cNvSpPr/>
          <p:nvPr/>
        </p:nvSpPr>
        <p:spPr>
          <a:xfrm>
            <a:off x="4139952" y="5156001"/>
            <a:ext cx="1152128" cy="360040"/>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smtClean="0">
                <a:solidFill>
                  <a:schemeClr val="tx1"/>
                </a:solidFill>
              </a:rPr>
              <a:t>+code: Text</a:t>
            </a:r>
            <a:endParaRPr lang="nl-BE" sz="1400" dirty="0">
              <a:solidFill>
                <a:schemeClr val="tx1"/>
              </a:solidFill>
            </a:endParaRPr>
          </a:p>
        </p:txBody>
      </p:sp>
      <p:cxnSp>
        <p:nvCxnSpPr>
          <p:cNvPr id="113" name="Elbow Connector 112"/>
          <p:cNvCxnSpPr>
            <a:stCxn id="110" idx="0"/>
            <a:endCxn id="101" idx="2"/>
          </p:cNvCxnSpPr>
          <p:nvPr/>
        </p:nvCxnSpPr>
        <p:spPr bwMode="auto">
          <a:xfrm rot="5400000" flipH="1" flipV="1">
            <a:off x="5058054" y="3877859"/>
            <a:ext cx="504056" cy="1188132"/>
          </a:xfrm>
          <a:prstGeom prst="bentConnector3">
            <a:avLst>
              <a:gd name="adj1" fmla="val 50000"/>
            </a:avLst>
          </a:prstGeom>
          <a:solidFill>
            <a:srgbClr val="00B8FF"/>
          </a:solidFill>
          <a:ln w="9525" cap="flat" cmpd="sng" algn="ctr">
            <a:solidFill>
              <a:schemeClr val="tx1"/>
            </a:solidFill>
            <a:prstDash val="solid"/>
            <a:round/>
            <a:headEnd type="none" w="med" len="med"/>
            <a:tailEnd type="triangle"/>
          </a:ln>
          <a:effectLst/>
        </p:spPr>
      </p:cxnSp>
      <p:sp>
        <p:nvSpPr>
          <p:cNvPr id="115" name="Rectangle 114"/>
          <p:cNvSpPr/>
          <p:nvPr/>
        </p:nvSpPr>
        <p:spPr>
          <a:xfrm>
            <a:off x="6156176" y="4723953"/>
            <a:ext cx="1440160" cy="432048"/>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Container</a:t>
            </a:r>
            <a:endParaRPr lang="nl-BE" dirty="0">
              <a:solidFill>
                <a:schemeClr val="tx1"/>
              </a:solidFill>
            </a:endParaRPr>
          </a:p>
        </p:txBody>
      </p:sp>
      <p:sp>
        <p:nvSpPr>
          <p:cNvPr id="116" name="Rectangle 115"/>
          <p:cNvSpPr/>
          <p:nvPr/>
        </p:nvSpPr>
        <p:spPr>
          <a:xfrm>
            <a:off x="6156176" y="5156001"/>
            <a:ext cx="1440160" cy="360040"/>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smtClean="0">
                <a:solidFill>
                  <a:schemeClr val="tx1"/>
                </a:solidFill>
              </a:rPr>
              <a:t>+layout: ENUM</a:t>
            </a:r>
          </a:p>
        </p:txBody>
      </p:sp>
      <p:cxnSp>
        <p:nvCxnSpPr>
          <p:cNvPr id="118" name="Elbow Connector 117"/>
          <p:cNvCxnSpPr>
            <a:stCxn id="115" idx="0"/>
            <a:endCxn id="101" idx="2"/>
          </p:cNvCxnSpPr>
          <p:nvPr/>
        </p:nvCxnSpPr>
        <p:spPr bwMode="auto">
          <a:xfrm rot="16200000" flipV="1">
            <a:off x="6138174" y="3985871"/>
            <a:ext cx="504056" cy="972108"/>
          </a:xfrm>
          <a:prstGeom prst="bentConnector3">
            <a:avLst>
              <a:gd name="adj1" fmla="val 50000"/>
            </a:avLst>
          </a:prstGeom>
          <a:solidFill>
            <a:srgbClr val="00B8FF"/>
          </a:solidFill>
          <a:ln w="9525" cap="flat" cmpd="sng" algn="ctr">
            <a:solidFill>
              <a:schemeClr val="tx1"/>
            </a:solidFill>
            <a:prstDash val="solid"/>
            <a:round/>
            <a:headEnd type="none" w="med" len="med"/>
            <a:tailEnd type="triangle"/>
          </a:ln>
          <a:effectLst/>
        </p:spPr>
      </p:cxnSp>
      <p:cxnSp>
        <p:nvCxnSpPr>
          <p:cNvPr id="120" name="Elbow Connector 119"/>
          <p:cNvCxnSpPr>
            <a:stCxn id="115" idx="3"/>
            <a:endCxn id="101" idx="3"/>
          </p:cNvCxnSpPr>
          <p:nvPr/>
        </p:nvCxnSpPr>
        <p:spPr bwMode="auto">
          <a:xfrm flipH="1" flipV="1">
            <a:off x="6732240" y="3859857"/>
            <a:ext cx="864096" cy="1080120"/>
          </a:xfrm>
          <a:prstGeom prst="bentConnector3">
            <a:avLst>
              <a:gd name="adj1" fmla="val -26455"/>
            </a:avLst>
          </a:prstGeom>
          <a:solidFill>
            <a:srgbClr val="00B8FF"/>
          </a:solidFill>
          <a:ln w="9525" cap="flat" cmpd="sng" algn="ctr">
            <a:solidFill>
              <a:schemeClr val="tx1"/>
            </a:solidFill>
            <a:prstDash val="solid"/>
            <a:round/>
            <a:headEnd type="none" w="med" len="med"/>
            <a:tailEnd type="arrow"/>
          </a:ln>
          <a:effectLst/>
        </p:spPr>
      </p:cxnSp>
      <p:sp>
        <p:nvSpPr>
          <p:cNvPr id="121" name="TextBox 120"/>
          <p:cNvSpPr txBox="1"/>
          <p:nvPr/>
        </p:nvSpPr>
        <p:spPr>
          <a:xfrm>
            <a:off x="7092280" y="3571825"/>
            <a:ext cx="851515" cy="307777"/>
          </a:xfrm>
          <a:prstGeom prst="rect">
            <a:avLst/>
          </a:prstGeom>
          <a:noFill/>
        </p:spPr>
        <p:txBody>
          <a:bodyPr wrap="none" rtlCol="0">
            <a:spAutoFit/>
          </a:bodyPr>
          <a:lstStyle/>
          <a:p>
            <a:r>
              <a:rPr lang="en-US" sz="1400" dirty="0" smtClean="0"/>
              <a:t>contains</a:t>
            </a:r>
            <a:endParaRPr lang="nl-BE" sz="1400" dirty="0"/>
          </a:p>
        </p:txBody>
      </p:sp>
      <p:sp>
        <p:nvSpPr>
          <p:cNvPr id="122" name="TextBox 121"/>
          <p:cNvSpPr txBox="1"/>
          <p:nvPr/>
        </p:nvSpPr>
        <p:spPr>
          <a:xfrm>
            <a:off x="6732240" y="3571825"/>
            <a:ext cx="255198" cy="307777"/>
          </a:xfrm>
          <a:prstGeom prst="rect">
            <a:avLst/>
          </a:prstGeom>
          <a:noFill/>
        </p:spPr>
        <p:txBody>
          <a:bodyPr wrap="none" rtlCol="0">
            <a:spAutoFit/>
          </a:bodyPr>
          <a:lstStyle/>
          <a:p>
            <a:r>
              <a:rPr lang="en-US" sz="1400" dirty="0" smtClean="0"/>
              <a:t>*</a:t>
            </a:r>
            <a:endParaRPr lang="nl-BE" sz="1400" dirty="0"/>
          </a:p>
        </p:txBody>
      </p:sp>
      <p:sp>
        <p:nvSpPr>
          <p:cNvPr id="123" name="TextBox 122"/>
          <p:cNvSpPr txBox="1"/>
          <p:nvPr/>
        </p:nvSpPr>
        <p:spPr>
          <a:xfrm>
            <a:off x="7596336" y="4939977"/>
            <a:ext cx="482824" cy="307777"/>
          </a:xfrm>
          <a:prstGeom prst="rect">
            <a:avLst/>
          </a:prstGeom>
          <a:noFill/>
        </p:spPr>
        <p:txBody>
          <a:bodyPr wrap="none" rtlCol="0">
            <a:spAutoFit/>
          </a:bodyPr>
          <a:lstStyle/>
          <a:p>
            <a:r>
              <a:rPr lang="en-US" sz="1400" dirty="0" smtClean="0"/>
              <a:t>0..1</a:t>
            </a:r>
            <a:endParaRPr lang="nl-BE" sz="1400" dirty="0"/>
          </a:p>
        </p:txBody>
      </p:sp>
      <p:sp>
        <p:nvSpPr>
          <p:cNvPr id="161" name="Rectangle 160"/>
          <p:cNvSpPr/>
          <p:nvPr/>
        </p:nvSpPr>
        <p:spPr bwMode="auto">
          <a:xfrm>
            <a:off x="827584" y="907529"/>
            <a:ext cx="7416824" cy="4752528"/>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57200" rtl="0" eaLnBrk="0" fontAlgn="base" latinLnBrk="0" hangingPunct="0">
              <a:lnSpc>
                <a:spcPct val="75000"/>
              </a:lnSpc>
              <a:spcBef>
                <a:spcPct val="0"/>
              </a:spcBef>
              <a:spcAft>
                <a:spcPct val="0"/>
              </a:spcAft>
              <a:buClr>
                <a:srgbClr val="000000"/>
              </a:buClr>
              <a:buSzPct val="100000"/>
              <a:buFont typeface="Times New Roman" charset="0"/>
              <a:buNone/>
              <a:tabLst/>
            </a:pPr>
            <a:endParaRPr kumimoji="0" lang="nl-BE" sz="2400" b="0" i="0" u="none" strike="noStrike" cap="none" normalizeH="0" baseline="0" smtClean="0">
              <a:ln>
                <a:noFill/>
              </a:ln>
              <a:solidFill>
                <a:schemeClr val="bg1"/>
              </a:solidFill>
              <a:effectLst/>
              <a:latin typeface="Times New Roman" charset="0"/>
              <a:cs typeface="Times New Roman" charset="0"/>
            </a:endParaRPr>
          </a:p>
        </p:txBody>
      </p:sp>
      <p:grpSp>
        <p:nvGrpSpPr>
          <p:cNvPr id="160" name="Group 159"/>
          <p:cNvGrpSpPr/>
          <p:nvPr/>
        </p:nvGrpSpPr>
        <p:grpSpPr>
          <a:xfrm>
            <a:off x="899592" y="979537"/>
            <a:ext cx="7272808" cy="4536504"/>
            <a:chOff x="1051992" y="1565176"/>
            <a:chExt cx="7272808" cy="4536504"/>
          </a:xfrm>
        </p:grpSpPr>
        <p:sp>
          <p:nvSpPr>
            <p:cNvPr id="124" name="Rectangle 123"/>
            <p:cNvSpPr/>
            <p:nvPr/>
          </p:nvSpPr>
          <p:spPr>
            <a:xfrm>
              <a:off x="3212232" y="1637184"/>
              <a:ext cx="1296144" cy="432048"/>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Event</a:t>
              </a:r>
              <a:endParaRPr lang="nl-BE" dirty="0">
                <a:solidFill>
                  <a:schemeClr val="tx1"/>
                </a:solidFill>
              </a:endParaRPr>
            </a:p>
          </p:txBody>
        </p:sp>
        <p:sp>
          <p:nvSpPr>
            <p:cNvPr id="125" name="Rectangle 124"/>
            <p:cNvSpPr/>
            <p:nvPr/>
          </p:nvSpPr>
          <p:spPr>
            <a:xfrm>
              <a:off x="6236568" y="1637184"/>
              <a:ext cx="1512168" cy="432048"/>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i="1" dirty="0" smtClean="0">
                  <a:solidFill>
                    <a:schemeClr val="tx1"/>
                  </a:solidFill>
                </a:rPr>
                <a:t>Action</a:t>
              </a:r>
              <a:endParaRPr lang="nl-BE" i="1" dirty="0">
                <a:solidFill>
                  <a:schemeClr val="tx1"/>
                </a:solidFill>
              </a:endParaRPr>
            </a:p>
          </p:txBody>
        </p:sp>
        <p:sp>
          <p:nvSpPr>
            <p:cNvPr id="126" name="Rectangle 125"/>
            <p:cNvSpPr/>
            <p:nvPr/>
          </p:nvSpPr>
          <p:spPr>
            <a:xfrm>
              <a:off x="6236568" y="2069232"/>
              <a:ext cx="1512168" cy="288032"/>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chemeClr val="tx1"/>
                  </a:solidFill>
                </a:rPr>
                <a:t>+ID: String</a:t>
              </a:r>
              <a:endParaRPr lang="nl-BE" sz="1400" dirty="0">
                <a:solidFill>
                  <a:schemeClr val="tx1"/>
                </a:solidFill>
              </a:endParaRPr>
            </a:p>
          </p:txBody>
        </p:sp>
        <p:cxnSp>
          <p:nvCxnSpPr>
            <p:cNvPr id="127" name="Straight Connector 9"/>
            <p:cNvCxnSpPr>
              <a:stCxn id="124" idx="3"/>
              <a:endCxn id="125" idx="1"/>
            </p:cNvCxnSpPr>
            <p:nvPr/>
          </p:nvCxnSpPr>
          <p:spPr>
            <a:xfrm>
              <a:off x="4508376" y="1853208"/>
              <a:ext cx="1728192" cy="1588"/>
            </a:xfrm>
            <a:prstGeom prst="bentConnector3">
              <a:avLst>
                <a:gd name="adj1" fmla="val 50000"/>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128" name="TextBox 127"/>
            <p:cNvSpPr txBox="1"/>
            <p:nvPr/>
          </p:nvSpPr>
          <p:spPr>
            <a:xfrm>
              <a:off x="4796408" y="1565176"/>
              <a:ext cx="1051891" cy="307777"/>
            </a:xfrm>
            <a:prstGeom prst="rect">
              <a:avLst/>
            </a:prstGeom>
            <a:noFill/>
          </p:spPr>
          <p:txBody>
            <a:bodyPr wrap="none" rtlCol="0">
              <a:spAutoFit/>
            </a:bodyPr>
            <a:lstStyle/>
            <a:p>
              <a:r>
                <a:rPr lang="en-US" sz="1400" dirty="0" err="1" smtClean="0"/>
                <a:t>followedBy</a:t>
              </a:r>
              <a:endParaRPr lang="nl-BE" sz="1400" dirty="0"/>
            </a:p>
          </p:txBody>
        </p:sp>
        <p:sp>
          <p:nvSpPr>
            <p:cNvPr id="129" name="TextBox 128"/>
            <p:cNvSpPr txBox="1"/>
            <p:nvPr/>
          </p:nvSpPr>
          <p:spPr>
            <a:xfrm>
              <a:off x="4508376" y="1565176"/>
              <a:ext cx="255198" cy="307777"/>
            </a:xfrm>
            <a:prstGeom prst="rect">
              <a:avLst/>
            </a:prstGeom>
            <a:noFill/>
          </p:spPr>
          <p:txBody>
            <a:bodyPr wrap="none" rtlCol="0">
              <a:spAutoFit/>
            </a:bodyPr>
            <a:lstStyle/>
            <a:p>
              <a:r>
                <a:rPr lang="en-US" sz="1400" dirty="0" smtClean="0"/>
                <a:t>*</a:t>
              </a:r>
              <a:endParaRPr lang="nl-BE" sz="1400" dirty="0"/>
            </a:p>
          </p:txBody>
        </p:sp>
        <p:sp>
          <p:nvSpPr>
            <p:cNvPr id="130" name="TextBox 129"/>
            <p:cNvSpPr txBox="1"/>
            <p:nvPr/>
          </p:nvSpPr>
          <p:spPr>
            <a:xfrm>
              <a:off x="5948536" y="1565176"/>
              <a:ext cx="284052" cy="307777"/>
            </a:xfrm>
            <a:prstGeom prst="rect">
              <a:avLst/>
            </a:prstGeom>
            <a:noFill/>
          </p:spPr>
          <p:txBody>
            <a:bodyPr wrap="none" rtlCol="0">
              <a:spAutoFit/>
            </a:bodyPr>
            <a:lstStyle/>
            <a:p>
              <a:r>
                <a:rPr lang="en-US" sz="1400" dirty="0" smtClean="0"/>
                <a:t>1</a:t>
              </a:r>
              <a:endParaRPr lang="nl-BE" sz="1400" dirty="0"/>
            </a:p>
          </p:txBody>
        </p:sp>
        <p:sp>
          <p:nvSpPr>
            <p:cNvPr id="131" name="Rectangle 130"/>
            <p:cNvSpPr/>
            <p:nvPr/>
          </p:nvSpPr>
          <p:spPr>
            <a:xfrm>
              <a:off x="7316688" y="2933328"/>
              <a:ext cx="1008112" cy="432048"/>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Display</a:t>
              </a:r>
              <a:endParaRPr lang="nl-BE" dirty="0">
                <a:solidFill>
                  <a:schemeClr val="tx1"/>
                </a:solidFill>
              </a:endParaRPr>
            </a:p>
          </p:txBody>
        </p:sp>
        <p:cxnSp>
          <p:nvCxnSpPr>
            <p:cNvPr id="132" name="Elbow Connector 131"/>
            <p:cNvCxnSpPr>
              <a:stCxn id="131" idx="0"/>
              <a:endCxn id="126" idx="2"/>
            </p:cNvCxnSpPr>
            <p:nvPr/>
          </p:nvCxnSpPr>
          <p:spPr bwMode="auto">
            <a:xfrm rot="16200000" flipV="1">
              <a:off x="7118666" y="2231250"/>
              <a:ext cx="576064" cy="828092"/>
            </a:xfrm>
            <a:prstGeom prst="bentConnector3">
              <a:avLst>
                <a:gd name="adj1" fmla="val 50000"/>
              </a:avLst>
            </a:prstGeom>
            <a:solidFill>
              <a:srgbClr val="00B8FF"/>
            </a:solidFill>
            <a:ln w="9525" cap="flat" cmpd="sng" algn="ctr">
              <a:solidFill>
                <a:schemeClr val="tx1"/>
              </a:solidFill>
              <a:prstDash val="solid"/>
              <a:round/>
              <a:headEnd type="none" w="med" len="med"/>
              <a:tailEnd type="triangle"/>
            </a:ln>
            <a:effectLst/>
          </p:spPr>
        </p:cxnSp>
        <p:sp>
          <p:nvSpPr>
            <p:cNvPr id="133" name="Rectangle 132"/>
            <p:cNvSpPr/>
            <p:nvPr/>
          </p:nvSpPr>
          <p:spPr>
            <a:xfrm>
              <a:off x="3212232" y="2069232"/>
              <a:ext cx="1296144" cy="504056"/>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smtClean="0">
                  <a:solidFill>
                    <a:schemeClr val="tx1"/>
                  </a:solidFill>
                </a:rPr>
                <a:t>+ID: String</a:t>
              </a:r>
            </a:p>
            <a:p>
              <a:r>
                <a:rPr lang="en-US" sz="1400" dirty="0" smtClean="0">
                  <a:solidFill>
                    <a:schemeClr val="tx1"/>
                  </a:solidFill>
                </a:rPr>
                <a:t>+event: String</a:t>
              </a:r>
              <a:endParaRPr lang="nl-BE" sz="1400" dirty="0">
                <a:solidFill>
                  <a:schemeClr val="tx1"/>
                </a:solidFill>
              </a:endParaRPr>
            </a:p>
          </p:txBody>
        </p:sp>
        <p:sp>
          <p:nvSpPr>
            <p:cNvPr id="134" name="Rectangle 133"/>
            <p:cNvSpPr/>
            <p:nvPr/>
          </p:nvSpPr>
          <p:spPr>
            <a:xfrm>
              <a:off x="1051992" y="2933328"/>
              <a:ext cx="1656184" cy="432048"/>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solidFill>
                    <a:schemeClr val="tx1"/>
                  </a:solidFill>
                </a:rPr>
                <a:t>SendMessage</a:t>
              </a:r>
              <a:endParaRPr lang="nl-BE" dirty="0">
                <a:solidFill>
                  <a:schemeClr val="tx1"/>
                </a:solidFill>
              </a:endParaRPr>
            </a:p>
          </p:txBody>
        </p:sp>
        <p:sp>
          <p:nvSpPr>
            <p:cNvPr id="135" name="Rectangle 134"/>
            <p:cNvSpPr/>
            <p:nvPr/>
          </p:nvSpPr>
          <p:spPr>
            <a:xfrm>
              <a:off x="1051992" y="3365376"/>
              <a:ext cx="1656184" cy="504056"/>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smtClean="0">
                  <a:solidFill>
                    <a:schemeClr val="tx1"/>
                  </a:solidFill>
                </a:rPr>
                <a:t>+</a:t>
              </a:r>
              <a:r>
                <a:rPr lang="en-US" sz="1400" dirty="0" err="1" smtClean="0">
                  <a:solidFill>
                    <a:schemeClr val="tx1"/>
                  </a:solidFill>
                </a:rPr>
                <a:t>dest</a:t>
              </a:r>
              <a:r>
                <a:rPr lang="en-US" sz="1400" dirty="0" smtClean="0">
                  <a:solidFill>
                    <a:schemeClr val="tx1"/>
                  </a:solidFill>
                </a:rPr>
                <a:t>: String</a:t>
              </a:r>
            </a:p>
            <a:p>
              <a:r>
                <a:rPr lang="en-US" sz="1400" dirty="0" smtClean="0">
                  <a:solidFill>
                    <a:schemeClr val="tx1"/>
                  </a:solidFill>
                </a:rPr>
                <a:t>+message: String</a:t>
              </a:r>
              <a:endParaRPr lang="nl-BE" sz="1400" dirty="0">
                <a:solidFill>
                  <a:schemeClr val="tx1"/>
                </a:solidFill>
              </a:endParaRPr>
            </a:p>
          </p:txBody>
        </p:sp>
        <p:cxnSp>
          <p:nvCxnSpPr>
            <p:cNvPr id="136" name="Elbow Connector 135"/>
            <p:cNvCxnSpPr>
              <a:stCxn id="134" idx="0"/>
              <a:endCxn id="126" idx="2"/>
            </p:cNvCxnSpPr>
            <p:nvPr/>
          </p:nvCxnSpPr>
          <p:spPr bwMode="auto">
            <a:xfrm rot="5400000" flipH="1" flipV="1">
              <a:off x="4148336" y="89012"/>
              <a:ext cx="576064" cy="5112568"/>
            </a:xfrm>
            <a:prstGeom prst="bentConnector3">
              <a:avLst>
                <a:gd name="adj1" fmla="val 50000"/>
              </a:avLst>
            </a:prstGeom>
            <a:solidFill>
              <a:srgbClr val="00B8FF"/>
            </a:solidFill>
            <a:ln w="9525" cap="flat" cmpd="sng" algn="ctr">
              <a:solidFill>
                <a:schemeClr val="tx1"/>
              </a:solidFill>
              <a:prstDash val="solid"/>
              <a:round/>
              <a:headEnd type="none" w="med" len="med"/>
              <a:tailEnd type="triangle"/>
            </a:ln>
            <a:effectLst/>
          </p:spPr>
        </p:cxnSp>
        <p:sp>
          <p:nvSpPr>
            <p:cNvPr id="137" name="Rectangle 136"/>
            <p:cNvSpPr/>
            <p:nvPr/>
          </p:nvSpPr>
          <p:spPr>
            <a:xfrm>
              <a:off x="3140224" y="2933328"/>
              <a:ext cx="1728192" cy="432048"/>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solidFill>
                    <a:schemeClr val="tx1"/>
                  </a:solidFill>
                </a:rPr>
                <a:t>ViewWebPage</a:t>
              </a:r>
              <a:endParaRPr lang="nl-BE" dirty="0">
                <a:solidFill>
                  <a:schemeClr val="tx1"/>
                </a:solidFill>
              </a:endParaRPr>
            </a:p>
          </p:txBody>
        </p:sp>
        <p:sp>
          <p:nvSpPr>
            <p:cNvPr id="138" name="Rectangle 137"/>
            <p:cNvSpPr/>
            <p:nvPr/>
          </p:nvSpPr>
          <p:spPr>
            <a:xfrm>
              <a:off x="3140224" y="3365376"/>
              <a:ext cx="1728192" cy="360040"/>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smtClean="0">
                  <a:solidFill>
                    <a:schemeClr val="tx1"/>
                  </a:solidFill>
                </a:rPr>
                <a:t>+</a:t>
              </a:r>
              <a:r>
                <a:rPr lang="en-US" sz="1400" dirty="0" err="1" smtClean="0">
                  <a:solidFill>
                    <a:schemeClr val="tx1"/>
                  </a:solidFill>
                </a:rPr>
                <a:t>url</a:t>
              </a:r>
              <a:r>
                <a:rPr lang="en-US" sz="1400" dirty="0" smtClean="0">
                  <a:solidFill>
                    <a:schemeClr val="tx1"/>
                  </a:solidFill>
                </a:rPr>
                <a:t>: String</a:t>
              </a:r>
            </a:p>
          </p:txBody>
        </p:sp>
        <p:cxnSp>
          <p:nvCxnSpPr>
            <p:cNvPr id="139" name="Elbow Connector 138"/>
            <p:cNvCxnSpPr>
              <a:stCxn id="137" idx="0"/>
              <a:endCxn id="126" idx="2"/>
            </p:cNvCxnSpPr>
            <p:nvPr/>
          </p:nvCxnSpPr>
          <p:spPr bwMode="auto">
            <a:xfrm rot="5400000" flipH="1" flipV="1">
              <a:off x="5210454" y="1151130"/>
              <a:ext cx="576064" cy="2988332"/>
            </a:xfrm>
            <a:prstGeom prst="bentConnector3">
              <a:avLst>
                <a:gd name="adj1" fmla="val 50000"/>
              </a:avLst>
            </a:prstGeom>
            <a:solidFill>
              <a:srgbClr val="00B8FF"/>
            </a:solidFill>
            <a:ln w="9525" cap="flat" cmpd="sng" algn="ctr">
              <a:solidFill>
                <a:schemeClr val="tx1"/>
              </a:solidFill>
              <a:prstDash val="solid"/>
              <a:round/>
              <a:headEnd type="none" w="med" len="med"/>
              <a:tailEnd type="triangle"/>
            </a:ln>
            <a:effectLst/>
          </p:spPr>
        </p:cxnSp>
        <p:sp>
          <p:nvSpPr>
            <p:cNvPr id="140" name="Rectangle 139"/>
            <p:cNvSpPr/>
            <p:nvPr/>
          </p:nvSpPr>
          <p:spPr>
            <a:xfrm>
              <a:off x="5228456" y="2933328"/>
              <a:ext cx="648072" cy="432048"/>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Exit</a:t>
              </a:r>
              <a:endParaRPr lang="nl-BE" dirty="0">
                <a:solidFill>
                  <a:schemeClr val="tx1"/>
                </a:solidFill>
              </a:endParaRPr>
            </a:p>
          </p:txBody>
        </p:sp>
        <p:sp>
          <p:nvSpPr>
            <p:cNvPr id="141" name="Rectangle 140"/>
            <p:cNvSpPr/>
            <p:nvPr/>
          </p:nvSpPr>
          <p:spPr>
            <a:xfrm>
              <a:off x="6236568" y="2933328"/>
              <a:ext cx="720080" cy="432048"/>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Start</a:t>
              </a:r>
              <a:endParaRPr lang="nl-BE" dirty="0">
                <a:solidFill>
                  <a:schemeClr val="tx1"/>
                </a:solidFill>
              </a:endParaRPr>
            </a:p>
          </p:txBody>
        </p:sp>
        <p:cxnSp>
          <p:nvCxnSpPr>
            <p:cNvPr id="142" name="Elbow Connector 141"/>
            <p:cNvCxnSpPr>
              <a:stCxn id="140" idx="0"/>
              <a:endCxn id="126" idx="2"/>
            </p:cNvCxnSpPr>
            <p:nvPr/>
          </p:nvCxnSpPr>
          <p:spPr bwMode="auto">
            <a:xfrm rot="5400000" flipH="1" flipV="1">
              <a:off x="5984540" y="1925216"/>
              <a:ext cx="576064" cy="1440160"/>
            </a:xfrm>
            <a:prstGeom prst="bentConnector3">
              <a:avLst>
                <a:gd name="adj1" fmla="val 50000"/>
              </a:avLst>
            </a:prstGeom>
            <a:solidFill>
              <a:srgbClr val="00B8FF"/>
            </a:solidFill>
            <a:ln w="9525" cap="flat" cmpd="sng" algn="ctr">
              <a:solidFill>
                <a:schemeClr val="tx1"/>
              </a:solidFill>
              <a:prstDash val="solid"/>
              <a:round/>
              <a:headEnd type="none" w="med" len="med"/>
              <a:tailEnd type="triangle"/>
            </a:ln>
            <a:effectLst/>
          </p:spPr>
        </p:cxnSp>
        <p:cxnSp>
          <p:nvCxnSpPr>
            <p:cNvPr id="143" name="Elbow Connector 142"/>
            <p:cNvCxnSpPr>
              <a:stCxn id="141" idx="0"/>
              <a:endCxn id="126" idx="2"/>
            </p:cNvCxnSpPr>
            <p:nvPr/>
          </p:nvCxnSpPr>
          <p:spPr bwMode="auto">
            <a:xfrm rot="5400000" flipH="1" flipV="1">
              <a:off x="6506598" y="2447274"/>
              <a:ext cx="576064" cy="396044"/>
            </a:xfrm>
            <a:prstGeom prst="bentConnector3">
              <a:avLst>
                <a:gd name="adj1" fmla="val 50000"/>
              </a:avLst>
            </a:prstGeom>
            <a:solidFill>
              <a:srgbClr val="00B8FF"/>
            </a:solidFill>
            <a:ln w="9525" cap="flat" cmpd="sng" algn="ctr">
              <a:solidFill>
                <a:schemeClr val="tx1"/>
              </a:solidFill>
              <a:prstDash val="solid"/>
              <a:round/>
              <a:headEnd type="none" w="med" len="med"/>
              <a:tailEnd type="triangle"/>
            </a:ln>
            <a:effectLst/>
          </p:spPr>
        </p:cxnSp>
        <p:sp>
          <p:nvSpPr>
            <p:cNvPr id="144" name="Rectangle 143"/>
            <p:cNvSpPr/>
            <p:nvPr/>
          </p:nvSpPr>
          <p:spPr>
            <a:xfrm>
              <a:off x="5228456" y="3653408"/>
              <a:ext cx="1656184" cy="432048"/>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i="1" dirty="0" err="1" smtClean="0">
                  <a:solidFill>
                    <a:schemeClr val="tx1"/>
                  </a:solidFill>
                </a:rPr>
                <a:t>VisualElement</a:t>
              </a:r>
              <a:endParaRPr lang="nl-BE" i="1" dirty="0">
                <a:solidFill>
                  <a:schemeClr val="tx1"/>
                </a:solidFill>
              </a:endParaRPr>
            </a:p>
          </p:txBody>
        </p:sp>
        <p:sp>
          <p:nvSpPr>
            <p:cNvPr id="145" name="Rectangle 144"/>
            <p:cNvSpPr/>
            <p:nvPr/>
          </p:nvSpPr>
          <p:spPr>
            <a:xfrm>
              <a:off x="5228456" y="4085456"/>
              <a:ext cx="1656184" cy="720080"/>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smtClean="0">
                  <a:solidFill>
                    <a:schemeClr val="tx1"/>
                  </a:solidFill>
                </a:rPr>
                <a:t>+ID: String</a:t>
              </a:r>
            </a:p>
            <a:p>
              <a:r>
                <a:rPr lang="en-US" sz="1400" dirty="0" smtClean="0">
                  <a:solidFill>
                    <a:schemeClr val="tx1"/>
                  </a:solidFill>
                </a:rPr>
                <a:t>+height: String</a:t>
              </a:r>
            </a:p>
            <a:p>
              <a:r>
                <a:rPr lang="en-US" sz="1400" dirty="0" smtClean="0">
                  <a:solidFill>
                    <a:schemeClr val="tx1"/>
                  </a:solidFill>
                </a:rPr>
                <a:t>+width: String</a:t>
              </a:r>
              <a:endParaRPr lang="nl-BE" sz="1400" dirty="0" smtClean="0">
                <a:solidFill>
                  <a:schemeClr val="tx1"/>
                </a:solidFill>
              </a:endParaRPr>
            </a:p>
          </p:txBody>
        </p:sp>
        <p:cxnSp>
          <p:nvCxnSpPr>
            <p:cNvPr id="146" name="Elbow Connector 104"/>
            <p:cNvCxnSpPr>
              <a:stCxn id="144" idx="3"/>
              <a:endCxn id="131" idx="2"/>
            </p:cNvCxnSpPr>
            <p:nvPr/>
          </p:nvCxnSpPr>
          <p:spPr bwMode="auto">
            <a:xfrm flipV="1">
              <a:off x="6884640" y="3365376"/>
              <a:ext cx="936104" cy="504056"/>
            </a:xfrm>
            <a:prstGeom prst="bentConnector2">
              <a:avLst/>
            </a:prstGeom>
            <a:solidFill>
              <a:srgbClr val="00B8FF"/>
            </a:solidFill>
            <a:ln w="9525" cap="flat" cmpd="sng" algn="ctr">
              <a:solidFill>
                <a:schemeClr val="tx1"/>
              </a:solidFill>
              <a:prstDash val="solid"/>
              <a:round/>
              <a:headEnd type="arrow" w="med" len="med"/>
              <a:tailEnd type="none" w="med" len="med"/>
            </a:ln>
            <a:effectLst/>
          </p:spPr>
        </p:cxnSp>
        <p:sp>
          <p:nvSpPr>
            <p:cNvPr id="147" name="TextBox 146"/>
            <p:cNvSpPr txBox="1"/>
            <p:nvPr/>
          </p:nvSpPr>
          <p:spPr>
            <a:xfrm>
              <a:off x="7388696" y="3869432"/>
              <a:ext cx="692818" cy="307777"/>
            </a:xfrm>
            <a:prstGeom prst="rect">
              <a:avLst/>
            </a:prstGeom>
            <a:noFill/>
          </p:spPr>
          <p:txBody>
            <a:bodyPr wrap="none" rtlCol="0">
              <a:spAutoFit/>
            </a:bodyPr>
            <a:lstStyle/>
            <a:p>
              <a:r>
                <a:rPr lang="en-US" sz="1400" dirty="0" smtClean="0"/>
                <a:t>shows</a:t>
              </a:r>
              <a:endParaRPr lang="nl-BE" sz="1400" dirty="0"/>
            </a:p>
          </p:txBody>
        </p:sp>
        <p:sp>
          <p:nvSpPr>
            <p:cNvPr id="148" name="TextBox 147"/>
            <p:cNvSpPr txBox="1"/>
            <p:nvPr/>
          </p:nvSpPr>
          <p:spPr>
            <a:xfrm>
              <a:off x="7820744" y="3365376"/>
              <a:ext cx="255198" cy="307777"/>
            </a:xfrm>
            <a:prstGeom prst="rect">
              <a:avLst/>
            </a:prstGeom>
            <a:noFill/>
          </p:spPr>
          <p:txBody>
            <a:bodyPr wrap="none" rtlCol="0">
              <a:spAutoFit/>
            </a:bodyPr>
            <a:lstStyle/>
            <a:p>
              <a:r>
                <a:rPr lang="en-US" sz="1400" dirty="0" smtClean="0"/>
                <a:t>*</a:t>
              </a:r>
              <a:endParaRPr lang="nl-BE" sz="1400" dirty="0"/>
            </a:p>
          </p:txBody>
        </p:sp>
        <p:sp>
          <p:nvSpPr>
            <p:cNvPr id="149" name="TextBox 148"/>
            <p:cNvSpPr txBox="1"/>
            <p:nvPr/>
          </p:nvSpPr>
          <p:spPr>
            <a:xfrm>
              <a:off x="6884640" y="3869432"/>
              <a:ext cx="284052" cy="307777"/>
            </a:xfrm>
            <a:prstGeom prst="rect">
              <a:avLst/>
            </a:prstGeom>
            <a:noFill/>
          </p:spPr>
          <p:txBody>
            <a:bodyPr wrap="none" rtlCol="0">
              <a:spAutoFit/>
            </a:bodyPr>
            <a:lstStyle/>
            <a:p>
              <a:r>
                <a:rPr lang="en-US" sz="1400" dirty="0" smtClean="0"/>
                <a:t>1</a:t>
              </a:r>
              <a:endParaRPr lang="nl-BE" sz="1400" dirty="0"/>
            </a:p>
          </p:txBody>
        </p:sp>
        <p:sp>
          <p:nvSpPr>
            <p:cNvPr id="150" name="Rectangle 149"/>
            <p:cNvSpPr/>
            <p:nvPr/>
          </p:nvSpPr>
          <p:spPr>
            <a:xfrm>
              <a:off x="4292352" y="5309592"/>
              <a:ext cx="1152128" cy="432048"/>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Widget</a:t>
              </a:r>
              <a:endParaRPr lang="nl-BE" dirty="0">
                <a:solidFill>
                  <a:schemeClr val="tx1"/>
                </a:solidFill>
              </a:endParaRPr>
            </a:p>
          </p:txBody>
        </p:sp>
        <p:sp>
          <p:nvSpPr>
            <p:cNvPr id="151" name="Rectangle 150"/>
            <p:cNvSpPr/>
            <p:nvPr/>
          </p:nvSpPr>
          <p:spPr>
            <a:xfrm>
              <a:off x="4292352" y="5741640"/>
              <a:ext cx="1152128" cy="360040"/>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smtClean="0">
                  <a:solidFill>
                    <a:schemeClr val="tx1"/>
                  </a:solidFill>
                </a:rPr>
                <a:t>+code: Text</a:t>
              </a:r>
              <a:endParaRPr lang="nl-BE" sz="1400" dirty="0">
                <a:solidFill>
                  <a:schemeClr val="tx1"/>
                </a:solidFill>
              </a:endParaRPr>
            </a:p>
          </p:txBody>
        </p:sp>
        <p:cxnSp>
          <p:nvCxnSpPr>
            <p:cNvPr id="152" name="Elbow Connector 151"/>
            <p:cNvCxnSpPr>
              <a:stCxn id="150" idx="0"/>
              <a:endCxn id="145" idx="2"/>
            </p:cNvCxnSpPr>
            <p:nvPr/>
          </p:nvCxnSpPr>
          <p:spPr bwMode="auto">
            <a:xfrm rot="5400000" flipH="1" flipV="1">
              <a:off x="5210454" y="4463498"/>
              <a:ext cx="504056" cy="1188132"/>
            </a:xfrm>
            <a:prstGeom prst="bentConnector3">
              <a:avLst>
                <a:gd name="adj1" fmla="val 50000"/>
              </a:avLst>
            </a:prstGeom>
            <a:solidFill>
              <a:srgbClr val="00B8FF"/>
            </a:solidFill>
            <a:ln w="9525" cap="flat" cmpd="sng" algn="ctr">
              <a:solidFill>
                <a:schemeClr val="tx1"/>
              </a:solidFill>
              <a:prstDash val="solid"/>
              <a:round/>
              <a:headEnd type="none" w="med" len="med"/>
              <a:tailEnd type="triangle"/>
            </a:ln>
            <a:effectLst/>
          </p:spPr>
        </p:cxnSp>
        <p:sp>
          <p:nvSpPr>
            <p:cNvPr id="153" name="Rectangle 152"/>
            <p:cNvSpPr/>
            <p:nvPr/>
          </p:nvSpPr>
          <p:spPr>
            <a:xfrm>
              <a:off x="6308576" y="5309592"/>
              <a:ext cx="1440160" cy="432048"/>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Container</a:t>
              </a:r>
              <a:endParaRPr lang="nl-BE" dirty="0">
                <a:solidFill>
                  <a:schemeClr val="tx1"/>
                </a:solidFill>
              </a:endParaRPr>
            </a:p>
          </p:txBody>
        </p:sp>
        <p:sp>
          <p:nvSpPr>
            <p:cNvPr id="154" name="Rectangle 153"/>
            <p:cNvSpPr/>
            <p:nvPr/>
          </p:nvSpPr>
          <p:spPr>
            <a:xfrm>
              <a:off x="6308576" y="5741640"/>
              <a:ext cx="1440160" cy="360040"/>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smtClean="0">
                  <a:solidFill>
                    <a:schemeClr val="tx1"/>
                  </a:solidFill>
                </a:rPr>
                <a:t>+layout: ENUM</a:t>
              </a:r>
            </a:p>
          </p:txBody>
        </p:sp>
        <p:cxnSp>
          <p:nvCxnSpPr>
            <p:cNvPr id="155" name="Elbow Connector 154"/>
            <p:cNvCxnSpPr>
              <a:stCxn id="153" idx="0"/>
              <a:endCxn id="145" idx="2"/>
            </p:cNvCxnSpPr>
            <p:nvPr/>
          </p:nvCxnSpPr>
          <p:spPr bwMode="auto">
            <a:xfrm rot="16200000" flipV="1">
              <a:off x="6290574" y="4571510"/>
              <a:ext cx="504056" cy="972108"/>
            </a:xfrm>
            <a:prstGeom prst="bentConnector3">
              <a:avLst>
                <a:gd name="adj1" fmla="val 50000"/>
              </a:avLst>
            </a:prstGeom>
            <a:solidFill>
              <a:srgbClr val="00B8FF"/>
            </a:solidFill>
            <a:ln w="9525" cap="flat" cmpd="sng" algn="ctr">
              <a:solidFill>
                <a:schemeClr val="tx1"/>
              </a:solidFill>
              <a:prstDash val="solid"/>
              <a:round/>
              <a:headEnd type="none" w="med" len="med"/>
              <a:tailEnd type="triangle"/>
            </a:ln>
            <a:effectLst/>
          </p:spPr>
        </p:cxnSp>
        <p:cxnSp>
          <p:nvCxnSpPr>
            <p:cNvPr id="156" name="Elbow Connector 155"/>
            <p:cNvCxnSpPr>
              <a:stCxn id="153" idx="3"/>
              <a:endCxn id="145" idx="3"/>
            </p:cNvCxnSpPr>
            <p:nvPr/>
          </p:nvCxnSpPr>
          <p:spPr bwMode="auto">
            <a:xfrm flipH="1" flipV="1">
              <a:off x="6884640" y="4445496"/>
              <a:ext cx="864096" cy="1080120"/>
            </a:xfrm>
            <a:prstGeom prst="bentConnector3">
              <a:avLst>
                <a:gd name="adj1" fmla="val -26455"/>
              </a:avLst>
            </a:prstGeom>
            <a:solidFill>
              <a:srgbClr val="00B8FF"/>
            </a:solidFill>
            <a:ln w="9525" cap="flat" cmpd="sng" algn="ctr">
              <a:solidFill>
                <a:schemeClr val="tx1"/>
              </a:solidFill>
              <a:prstDash val="solid"/>
              <a:round/>
              <a:headEnd type="none" w="med" len="med"/>
              <a:tailEnd type="arrow"/>
            </a:ln>
            <a:effectLst/>
          </p:spPr>
        </p:cxnSp>
        <p:sp>
          <p:nvSpPr>
            <p:cNvPr id="157" name="TextBox 156"/>
            <p:cNvSpPr txBox="1"/>
            <p:nvPr/>
          </p:nvSpPr>
          <p:spPr>
            <a:xfrm>
              <a:off x="7244680" y="4157464"/>
              <a:ext cx="851515" cy="307777"/>
            </a:xfrm>
            <a:prstGeom prst="rect">
              <a:avLst/>
            </a:prstGeom>
            <a:noFill/>
          </p:spPr>
          <p:txBody>
            <a:bodyPr wrap="none" rtlCol="0">
              <a:spAutoFit/>
            </a:bodyPr>
            <a:lstStyle/>
            <a:p>
              <a:r>
                <a:rPr lang="en-US" sz="1400" dirty="0" smtClean="0"/>
                <a:t>contains</a:t>
              </a:r>
              <a:endParaRPr lang="nl-BE" sz="1400" dirty="0"/>
            </a:p>
          </p:txBody>
        </p:sp>
        <p:sp>
          <p:nvSpPr>
            <p:cNvPr id="158" name="TextBox 157"/>
            <p:cNvSpPr txBox="1"/>
            <p:nvPr/>
          </p:nvSpPr>
          <p:spPr>
            <a:xfrm>
              <a:off x="6884640" y="4157464"/>
              <a:ext cx="255198" cy="307777"/>
            </a:xfrm>
            <a:prstGeom prst="rect">
              <a:avLst/>
            </a:prstGeom>
            <a:noFill/>
          </p:spPr>
          <p:txBody>
            <a:bodyPr wrap="none" rtlCol="0">
              <a:spAutoFit/>
            </a:bodyPr>
            <a:lstStyle/>
            <a:p>
              <a:r>
                <a:rPr lang="en-US" sz="1400" dirty="0" smtClean="0"/>
                <a:t>*</a:t>
              </a:r>
              <a:endParaRPr lang="nl-BE" sz="1400" dirty="0"/>
            </a:p>
          </p:txBody>
        </p:sp>
        <p:sp>
          <p:nvSpPr>
            <p:cNvPr id="159" name="TextBox 158"/>
            <p:cNvSpPr txBox="1"/>
            <p:nvPr/>
          </p:nvSpPr>
          <p:spPr>
            <a:xfrm>
              <a:off x="7748736" y="5525616"/>
              <a:ext cx="482824" cy="307777"/>
            </a:xfrm>
            <a:prstGeom prst="rect">
              <a:avLst/>
            </a:prstGeom>
            <a:noFill/>
          </p:spPr>
          <p:txBody>
            <a:bodyPr wrap="none" rtlCol="0">
              <a:spAutoFit/>
            </a:bodyPr>
            <a:lstStyle/>
            <a:p>
              <a:r>
                <a:rPr lang="en-US" sz="1400" dirty="0" smtClean="0"/>
                <a:t>0..1</a:t>
              </a:r>
              <a:endParaRPr lang="nl-BE" sz="1400" dirty="0"/>
            </a:p>
          </p:txBody>
        </p:sp>
      </p:grpSp>
      <p:pic>
        <p:nvPicPr>
          <p:cNvPr id="2050" name="Picture 2"/>
          <p:cNvPicPr>
            <a:picLocks noChangeAspect="1" noChangeArrowheads="1"/>
          </p:cNvPicPr>
          <p:nvPr/>
        </p:nvPicPr>
        <p:blipFill>
          <a:blip r:embed="rId3" cstate="print"/>
          <a:srcRect/>
          <a:stretch>
            <a:fillRect/>
          </a:stretch>
        </p:blipFill>
        <p:spPr bwMode="auto">
          <a:xfrm>
            <a:off x="179512" y="907529"/>
            <a:ext cx="4905375" cy="4629150"/>
          </a:xfrm>
          <a:prstGeom prst="rect">
            <a:avLst/>
          </a:prstGeom>
          <a:noFill/>
          <a:ln w="9525">
            <a:noFill/>
            <a:miter lim="800000"/>
            <a:headEnd/>
            <a:tailEnd/>
          </a:ln>
        </p:spPr>
      </p:pic>
      <p:pic>
        <p:nvPicPr>
          <p:cNvPr id="2051" name="Picture 3"/>
          <p:cNvPicPr>
            <a:picLocks noChangeAspect="1" noChangeArrowheads="1"/>
          </p:cNvPicPr>
          <p:nvPr/>
        </p:nvPicPr>
        <p:blipFill>
          <a:blip r:embed="rId4" cstate="print"/>
          <a:srcRect/>
          <a:stretch>
            <a:fillRect/>
          </a:stretch>
        </p:blipFill>
        <p:spPr bwMode="auto">
          <a:xfrm>
            <a:off x="6084168" y="2347689"/>
            <a:ext cx="2828925" cy="345757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4"/>
                                        </p:tgtEl>
                                        <p:attrNameLst>
                                          <p:attrName>style.visibility</p:attrName>
                                        </p:attrNameLst>
                                      </p:cBhvr>
                                      <p:to>
                                        <p:strVal val="visible"/>
                                      </p:to>
                                    </p:set>
                                    <p:animEffect transition="in" filter="fade">
                                      <p:cBhvr>
                                        <p:cTn id="10" dur="1000"/>
                                        <p:tgtEl>
                                          <p:spTgt spid="44"/>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fade">
                                      <p:cBhvr>
                                        <p:cTn id="15" dur="1000"/>
                                        <p:tgtEl>
                                          <p:spTgt spid="6"/>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8"/>
                                        </p:tgtEl>
                                        <p:attrNameLst>
                                          <p:attrName>style.visibility</p:attrName>
                                        </p:attrNameLst>
                                      </p:cBhvr>
                                      <p:to>
                                        <p:strVal val="visible"/>
                                      </p:to>
                                    </p:set>
                                    <p:animEffect transition="in" filter="fade">
                                      <p:cBhvr>
                                        <p:cTn id="18" dur="1000"/>
                                        <p:tgtEl>
                                          <p:spTgt spid="8"/>
                                        </p:tgtEl>
                                      </p:cBhvr>
                                    </p:animEffect>
                                  </p:childTnLst>
                                </p:cTn>
                              </p:par>
                              <p:par>
                                <p:cTn id="19" presetID="10" presetClass="entr" presetSubtype="0" fill="hold" nodeType="withEffect">
                                  <p:stCondLst>
                                    <p:cond delay="0"/>
                                  </p:stCondLst>
                                  <p:childTnLst>
                                    <p:set>
                                      <p:cBhvr>
                                        <p:cTn id="20" dur="1" fill="hold">
                                          <p:stCondLst>
                                            <p:cond delay="0"/>
                                          </p:stCondLst>
                                        </p:cTn>
                                        <p:tgtEl>
                                          <p:spTgt spid="10"/>
                                        </p:tgtEl>
                                        <p:attrNameLst>
                                          <p:attrName>style.visibility</p:attrName>
                                        </p:attrNameLst>
                                      </p:cBhvr>
                                      <p:to>
                                        <p:strVal val="visible"/>
                                      </p:to>
                                    </p:set>
                                    <p:animEffect transition="in" filter="fade">
                                      <p:cBhvr>
                                        <p:cTn id="21" dur="1000"/>
                                        <p:tgtEl>
                                          <p:spTgt spid="10"/>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17"/>
                                        </p:tgtEl>
                                        <p:attrNameLst>
                                          <p:attrName>style.visibility</p:attrName>
                                        </p:attrNameLst>
                                      </p:cBhvr>
                                      <p:to>
                                        <p:strVal val="visible"/>
                                      </p:to>
                                    </p:set>
                                    <p:animEffect transition="in" filter="fade">
                                      <p:cBhvr>
                                        <p:cTn id="24" dur="1000"/>
                                        <p:tgtEl>
                                          <p:spTgt spid="17"/>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18"/>
                                        </p:tgtEl>
                                        <p:attrNameLst>
                                          <p:attrName>style.visibility</p:attrName>
                                        </p:attrNameLst>
                                      </p:cBhvr>
                                      <p:to>
                                        <p:strVal val="visible"/>
                                      </p:to>
                                    </p:set>
                                    <p:animEffect transition="in" filter="fade">
                                      <p:cBhvr>
                                        <p:cTn id="27" dur="1000"/>
                                        <p:tgtEl>
                                          <p:spTgt spid="18"/>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19"/>
                                        </p:tgtEl>
                                        <p:attrNameLst>
                                          <p:attrName>style.visibility</p:attrName>
                                        </p:attrNameLst>
                                      </p:cBhvr>
                                      <p:to>
                                        <p:strVal val="visible"/>
                                      </p:to>
                                    </p:set>
                                    <p:animEffect transition="in" filter="fade">
                                      <p:cBhvr>
                                        <p:cTn id="30" dur="1000"/>
                                        <p:tgtEl>
                                          <p:spTgt spid="19"/>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grpId="0" nodeType="clickEffect">
                                  <p:stCondLst>
                                    <p:cond delay="0"/>
                                  </p:stCondLst>
                                  <p:childTnLst>
                                    <p:set>
                                      <p:cBhvr>
                                        <p:cTn id="34" dur="1" fill="hold">
                                          <p:stCondLst>
                                            <p:cond delay="0"/>
                                          </p:stCondLst>
                                        </p:cTn>
                                        <p:tgtEl>
                                          <p:spTgt spid="74"/>
                                        </p:tgtEl>
                                        <p:attrNameLst>
                                          <p:attrName>style.visibility</p:attrName>
                                        </p:attrNameLst>
                                      </p:cBhvr>
                                      <p:to>
                                        <p:strVal val="visible"/>
                                      </p:to>
                                    </p:set>
                                    <p:animEffect transition="in" filter="fade">
                                      <p:cBhvr>
                                        <p:cTn id="35" dur="1000"/>
                                        <p:tgtEl>
                                          <p:spTgt spid="74"/>
                                        </p:tgtEl>
                                      </p:cBhvr>
                                    </p:animEffect>
                                  </p:childTnLst>
                                </p:cTn>
                              </p:par>
                              <p:par>
                                <p:cTn id="36" presetID="10" presetClass="entr" presetSubtype="0" fill="hold" grpId="0" nodeType="withEffect">
                                  <p:stCondLst>
                                    <p:cond delay="0"/>
                                  </p:stCondLst>
                                  <p:childTnLst>
                                    <p:set>
                                      <p:cBhvr>
                                        <p:cTn id="37" dur="1" fill="hold">
                                          <p:stCondLst>
                                            <p:cond delay="0"/>
                                          </p:stCondLst>
                                        </p:cTn>
                                        <p:tgtEl>
                                          <p:spTgt spid="75"/>
                                        </p:tgtEl>
                                        <p:attrNameLst>
                                          <p:attrName>style.visibility</p:attrName>
                                        </p:attrNameLst>
                                      </p:cBhvr>
                                      <p:to>
                                        <p:strVal val="visible"/>
                                      </p:to>
                                    </p:set>
                                    <p:animEffect transition="in" filter="fade">
                                      <p:cBhvr>
                                        <p:cTn id="38" dur="1000"/>
                                        <p:tgtEl>
                                          <p:spTgt spid="75"/>
                                        </p:tgtEl>
                                      </p:cBhvr>
                                    </p:animEffect>
                                  </p:childTnLst>
                                </p:cTn>
                              </p:par>
                              <p:par>
                                <p:cTn id="39" presetID="10" presetClass="entr" presetSubtype="0" fill="hold" nodeType="withEffect">
                                  <p:stCondLst>
                                    <p:cond delay="0"/>
                                  </p:stCondLst>
                                  <p:childTnLst>
                                    <p:set>
                                      <p:cBhvr>
                                        <p:cTn id="40" dur="1" fill="hold">
                                          <p:stCondLst>
                                            <p:cond delay="0"/>
                                          </p:stCondLst>
                                        </p:cTn>
                                        <p:tgtEl>
                                          <p:spTgt spid="81"/>
                                        </p:tgtEl>
                                        <p:attrNameLst>
                                          <p:attrName>style.visibility</p:attrName>
                                        </p:attrNameLst>
                                      </p:cBhvr>
                                      <p:to>
                                        <p:strVal val="visible"/>
                                      </p:to>
                                    </p:set>
                                    <p:animEffect transition="in" filter="fade">
                                      <p:cBhvr>
                                        <p:cTn id="41" dur="1000"/>
                                        <p:tgtEl>
                                          <p:spTgt spid="81"/>
                                        </p:tgtEl>
                                      </p:cBhvr>
                                    </p:animEffect>
                                  </p:childTnLst>
                                </p:cTn>
                              </p:par>
                            </p:childTnLst>
                          </p:cTn>
                        </p:par>
                      </p:childTnLst>
                    </p:cTn>
                  </p:par>
                  <p:par>
                    <p:cTn id="42" fill="hold">
                      <p:stCondLst>
                        <p:cond delay="indefinite"/>
                      </p:stCondLst>
                      <p:childTnLst>
                        <p:par>
                          <p:cTn id="43" fill="hold">
                            <p:stCondLst>
                              <p:cond delay="0"/>
                            </p:stCondLst>
                            <p:childTnLst>
                              <p:par>
                                <p:cTn id="44" presetID="10" presetClass="entr" presetSubtype="0" fill="hold" grpId="0" nodeType="clickEffect">
                                  <p:stCondLst>
                                    <p:cond delay="0"/>
                                  </p:stCondLst>
                                  <p:childTnLst>
                                    <p:set>
                                      <p:cBhvr>
                                        <p:cTn id="45" dur="1" fill="hold">
                                          <p:stCondLst>
                                            <p:cond delay="0"/>
                                          </p:stCondLst>
                                        </p:cTn>
                                        <p:tgtEl>
                                          <p:spTgt spid="85"/>
                                        </p:tgtEl>
                                        <p:attrNameLst>
                                          <p:attrName>style.visibility</p:attrName>
                                        </p:attrNameLst>
                                      </p:cBhvr>
                                      <p:to>
                                        <p:strVal val="visible"/>
                                      </p:to>
                                    </p:set>
                                    <p:animEffect transition="in" filter="fade">
                                      <p:cBhvr>
                                        <p:cTn id="46" dur="1000"/>
                                        <p:tgtEl>
                                          <p:spTgt spid="85"/>
                                        </p:tgtEl>
                                      </p:cBhvr>
                                    </p:animEffect>
                                  </p:childTnLst>
                                </p:cTn>
                              </p:par>
                              <p:par>
                                <p:cTn id="47" presetID="10" presetClass="entr" presetSubtype="0" fill="hold" grpId="0" nodeType="withEffect">
                                  <p:stCondLst>
                                    <p:cond delay="0"/>
                                  </p:stCondLst>
                                  <p:childTnLst>
                                    <p:set>
                                      <p:cBhvr>
                                        <p:cTn id="48" dur="1" fill="hold">
                                          <p:stCondLst>
                                            <p:cond delay="0"/>
                                          </p:stCondLst>
                                        </p:cTn>
                                        <p:tgtEl>
                                          <p:spTgt spid="84"/>
                                        </p:tgtEl>
                                        <p:attrNameLst>
                                          <p:attrName>style.visibility</p:attrName>
                                        </p:attrNameLst>
                                      </p:cBhvr>
                                      <p:to>
                                        <p:strVal val="visible"/>
                                      </p:to>
                                    </p:set>
                                    <p:animEffect transition="in" filter="fade">
                                      <p:cBhvr>
                                        <p:cTn id="49" dur="1000"/>
                                        <p:tgtEl>
                                          <p:spTgt spid="84"/>
                                        </p:tgtEl>
                                      </p:cBhvr>
                                    </p:animEffect>
                                  </p:childTnLst>
                                </p:cTn>
                              </p:par>
                              <p:par>
                                <p:cTn id="50" presetID="10" presetClass="entr" presetSubtype="0" fill="hold" nodeType="withEffect">
                                  <p:stCondLst>
                                    <p:cond delay="0"/>
                                  </p:stCondLst>
                                  <p:childTnLst>
                                    <p:set>
                                      <p:cBhvr>
                                        <p:cTn id="51" dur="1" fill="hold">
                                          <p:stCondLst>
                                            <p:cond delay="0"/>
                                          </p:stCondLst>
                                        </p:cTn>
                                        <p:tgtEl>
                                          <p:spTgt spid="87"/>
                                        </p:tgtEl>
                                        <p:attrNameLst>
                                          <p:attrName>style.visibility</p:attrName>
                                        </p:attrNameLst>
                                      </p:cBhvr>
                                      <p:to>
                                        <p:strVal val="visible"/>
                                      </p:to>
                                    </p:set>
                                    <p:animEffect transition="in" filter="fade">
                                      <p:cBhvr>
                                        <p:cTn id="52" dur="1000"/>
                                        <p:tgtEl>
                                          <p:spTgt spid="87"/>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90"/>
                                        </p:tgtEl>
                                        <p:attrNameLst>
                                          <p:attrName>style.visibility</p:attrName>
                                        </p:attrNameLst>
                                      </p:cBhvr>
                                      <p:to>
                                        <p:strVal val="visible"/>
                                      </p:to>
                                    </p:set>
                                    <p:animEffect transition="in" filter="fade">
                                      <p:cBhvr>
                                        <p:cTn id="57" dur="1000"/>
                                        <p:tgtEl>
                                          <p:spTgt spid="90"/>
                                        </p:tgtEl>
                                      </p:cBhvr>
                                    </p:animEffect>
                                  </p:childTnLst>
                                </p:cTn>
                              </p:par>
                              <p:par>
                                <p:cTn id="58" presetID="10" presetClass="entr" presetSubtype="0" fill="hold" nodeType="withEffect">
                                  <p:stCondLst>
                                    <p:cond delay="0"/>
                                  </p:stCondLst>
                                  <p:childTnLst>
                                    <p:set>
                                      <p:cBhvr>
                                        <p:cTn id="59" dur="1" fill="hold">
                                          <p:stCondLst>
                                            <p:cond delay="0"/>
                                          </p:stCondLst>
                                        </p:cTn>
                                        <p:tgtEl>
                                          <p:spTgt spid="93"/>
                                        </p:tgtEl>
                                        <p:attrNameLst>
                                          <p:attrName>style.visibility</p:attrName>
                                        </p:attrNameLst>
                                      </p:cBhvr>
                                      <p:to>
                                        <p:strVal val="visible"/>
                                      </p:to>
                                    </p:set>
                                    <p:animEffect transition="in" filter="fade">
                                      <p:cBhvr>
                                        <p:cTn id="60" dur="1000"/>
                                        <p:tgtEl>
                                          <p:spTgt spid="93"/>
                                        </p:tgtEl>
                                      </p:cBhvr>
                                    </p:animEffect>
                                  </p:childTnLst>
                                </p:cTn>
                              </p:par>
                            </p:childTnLst>
                          </p:cTn>
                        </p:par>
                      </p:childTnLst>
                    </p:cTn>
                  </p:par>
                  <p:par>
                    <p:cTn id="61" fill="hold">
                      <p:stCondLst>
                        <p:cond delay="indefinite"/>
                      </p:stCondLst>
                      <p:childTnLst>
                        <p:par>
                          <p:cTn id="62" fill="hold">
                            <p:stCondLst>
                              <p:cond delay="0"/>
                            </p:stCondLst>
                            <p:childTnLst>
                              <p:par>
                                <p:cTn id="63" presetID="10" presetClass="entr" presetSubtype="0" fill="hold" grpId="0" nodeType="clickEffect">
                                  <p:stCondLst>
                                    <p:cond delay="0"/>
                                  </p:stCondLst>
                                  <p:childTnLst>
                                    <p:set>
                                      <p:cBhvr>
                                        <p:cTn id="64" dur="1" fill="hold">
                                          <p:stCondLst>
                                            <p:cond delay="0"/>
                                          </p:stCondLst>
                                        </p:cTn>
                                        <p:tgtEl>
                                          <p:spTgt spid="91"/>
                                        </p:tgtEl>
                                        <p:attrNameLst>
                                          <p:attrName>style.visibility</p:attrName>
                                        </p:attrNameLst>
                                      </p:cBhvr>
                                      <p:to>
                                        <p:strVal val="visible"/>
                                      </p:to>
                                    </p:set>
                                    <p:animEffect transition="in" filter="fade">
                                      <p:cBhvr>
                                        <p:cTn id="65" dur="1000"/>
                                        <p:tgtEl>
                                          <p:spTgt spid="91"/>
                                        </p:tgtEl>
                                      </p:cBhvr>
                                    </p:animEffect>
                                  </p:childTnLst>
                                </p:cTn>
                              </p:par>
                              <p:par>
                                <p:cTn id="66" presetID="10" presetClass="entr" presetSubtype="0" fill="hold" nodeType="withEffect">
                                  <p:stCondLst>
                                    <p:cond delay="0"/>
                                  </p:stCondLst>
                                  <p:childTnLst>
                                    <p:set>
                                      <p:cBhvr>
                                        <p:cTn id="67" dur="1" fill="hold">
                                          <p:stCondLst>
                                            <p:cond delay="0"/>
                                          </p:stCondLst>
                                        </p:cTn>
                                        <p:tgtEl>
                                          <p:spTgt spid="96"/>
                                        </p:tgtEl>
                                        <p:attrNameLst>
                                          <p:attrName>style.visibility</p:attrName>
                                        </p:attrNameLst>
                                      </p:cBhvr>
                                      <p:to>
                                        <p:strVal val="visible"/>
                                      </p:to>
                                    </p:set>
                                    <p:animEffect transition="in" filter="fade">
                                      <p:cBhvr>
                                        <p:cTn id="68" dur="1000"/>
                                        <p:tgtEl>
                                          <p:spTgt spid="96"/>
                                        </p:tgtEl>
                                      </p:cBhvr>
                                    </p:animEffect>
                                  </p:childTnLst>
                                </p:cTn>
                              </p:par>
                            </p:childTnLst>
                          </p:cTn>
                        </p:par>
                      </p:childTnLst>
                    </p:cTn>
                  </p:par>
                  <p:par>
                    <p:cTn id="69" fill="hold">
                      <p:stCondLst>
                        <p:cond delay="indefinite"/>
                      </p:stCondLst>
                      <p:childTnLst>
                        <p:par>
                          <p:cTn id="70" fill="hold">
                            <p:stCondLst>
                              <p:cond delay="0"/>
                            </p:stCondLst>
                            <p:childTnLst>
                              <p:par>
                                <p:cTn id="71" presetID="10" presetClass="entr" presetSubtype="0" fill="hold" grpId="0" nodeType="clickEffect">
                                  <p:stCondLst>
                                    <p:cond delay="0"/>
                                  </p:stCondLst>
                                  <p:childTnLst>
                                    <p:set>
                                      <p:cBhvr>
                                        <p:cTn id="72" dur="1" fill="hold">
                                          <p:stCondLst>
                                            <p:cond delay="0"/>
                                          </p:stCondLst>
                                        </p:cTn>
                                        <p:tgtEl>
                                          <p:spTgt spid="31"/>
                                        </p:tgtEl>
                                        <p:attrNameLst>
                                          <p:attrName>style.visibility</p:attrName>
                                        </p:attrNameLst>
                                      </p:cBhvr>
                                      <p:to>
                                        <p:strVal val="visible"/>
                                      </p:to>
                                    </p:set>
                                    <p:animEffect transition="in" filter="fade">
                                      <p:cBhvr>
                                        <p:cTn id="73" dur="1000"/>
                                        <p:tgtEl>
                                          <p:spTgt spid="31"/>
                                        </p:tgtEl>
                                      </p:cBhvr>
                                    </p:animEffect>
                                  </p:childTnLst>
                                </p:cTn>
                              </p:par>
                              <p:par>
                                <p:cTn id="74" presetID="10" presetClass="entr" presetSubtype="0" fill="hold" nodeType="withEffect">
                                  <p:stCondLst>
                                    <p:cond delay="0"/>
                                  </p:stCondLst>
                                  <p:childTnLst>
                                    <p:set>
                                      <p:cBhvr>
                                        <p:cTn id="75" dur="1" fill="hold">
                                          <p:stCondLst>
                                            <p:cond delay="0"/>
                                          </p:stCondLst>
                                        </p:cTn>
                                        <p:tgtEl>
                                          <p:spTgt spid="35"/>
                                        </p:tgtEl>
                                        <p:attrNameLst>
                                          <p:attrName>style.visibility</p:attrName>
                                        </p:attrNameLst>
                                      </p:cBhvr>
                                      <p:to>
                                        <p:strVal val="visible"/>
                                      </p:to>
                                    </p:set>
                                    <p:animEffect transition="in" filter="fade">
                                      <p:cBhvr>
                                        <p:cTn id="76" dur="1000"/>
                                        <p:tgtEl>
                                          <p:spTgt spid="35"/>
                                        </p:tgtEl>
                                      </p:cBhvr>
                                    </p:animEffect>
                                  </p:childTnLst>
                                </p:cTn>
                              </p:par>
                            </p:childTnLst>
                          </p:cTn>
                        </p:par>
                      </p:childTnLst>
                    </p:cTn>
                  </p:par>
                  <p:par>
                    <p:cTn id="77" fill="hold">
                      <p:stCondLst>
                        <p:cond delay="indefinite"/>
                      </p:stCondLst>
                      <p:childTnLst>
                        <p:par>
                          <p:cTn id="78" fill="hold">
                            <p:stCondLst>
                              <p:cond delay="0"/>
                            </p:stCondLst>
                            <p:childTnLst>
                              <p:par>
                                <p:cTn id="79" presetID="10" presetClass="entr" presetSubtype="0" fill="hold" grpId="0" nodeType="clickEffect">
                                  <p:stCondLst>
                                    <p:cond delay="0"/>
                                  </p:stCondLst>
                                  <p:childTnLst>
                                    <p:set>
                                      <p:cBhvr>
                                        <p:cTn id="80" dur="1" fill="hold">
                                          <p:stCondLst>
                                            <p:cond delay="0"/>
                                          </p:stCondLst>
                                        </p:cTn>
                                        <p:tgtEl>
                                          <p:spTgt spid="100"/>
                                        </p:tgtEl>
                                        <p:attrNameLst>
                                          <p:attrName>style.visibility</p:attrName>
                                        </p:attrNameLst>
                                      </p:cBhvr>
                                      <p:to>
                                        <p:strVal val="visible"/>
                                      </p:to>
                                    </p:set>
                                    <p:animEffect transition="in" filter="fade">
                                      <p:cBhvr>
                                        <p:cTn id="81" dur="1000"/>
                                        <p:tgtEl>
                                          <p:spTgt spid="100"/>
                                        </p:tgtEl>
                                      </p:cBhvr>
                                    </p:animEffect>
                                  </p:childTnLst>
                                </p:cTn>
                              </p:par>
                              <p:par>
                                <p:cTn id="82" presetID="10" presetClass="entr" presetSubtype="0" fill="hold" grpId="0" nodeType="withEffect">
                                  <p:stCondLst>
                                    <p:cond delay="0"/>
                                  </p:stCondLst>
                                  <p:childTnLst>
                                    <p:set>
                                      <p:cBhvr>
                                        <p:cTn id="83" dur="1" fill="hold">
                                          <p:stCondLst>
                                            <p:cond delay="0"/>
                                          </p:stCondLst>
                                        </p:cTn>
                                        <p:tgtEl>
                                          <p:spTgt spid="101"/>
                                        </p:tgtEl>
                                        <p:attrNameLst>
                                          <p:attrName>style.visibility</p:attrName>
                                        </p:attrNameLst>
                                      </p:cBhvr>
                                      <p:to>
                                        <p:strVal val="visible"/>
                                      </p:to>
                                    </p:set>
                                    <p:animEffect transition="in" filter="fade">
                                      <p:cBhvr>
                                        <p:cTn id="84" dur="1000"/>
                                        <p:tgtEl>
                                          <p:spTgt spid="101"/>
                                        </p:tgtEl>
                                      </p:cBhvr>
                                    </p:animEffect>
                                  </p:childTnLst>
                                </p:cTn>
                              </p:par>
                              <p:par>
                                <p:cTn id="85" presetID="10" presetClass="entr" presetSubtype="0" fill="hold" nodeType="withEffect">
                                  <p:stCondLst>
                                    <p:cond delay="0"/>
                                  </p:stCondLst>
                                  <p:childTnLst>
                                    <p:set>
                                      <p:cBhvr>
                                        <p:cTn id="86" dur="1" fill="hold">
                                          <p:stCondLst>
                                            <p:cond delay="0"/>
                                          </p:stCondLst>
                                        </p:cTn>
                                        <p:tgtEl>
                                          <p:spTgt spid="105"/>
                                        </p:tgtEl>
                                        <p:attrNameLst>
                                          <p:attrName>style.visibility</p:attrName>
                                        </p:attrNameLst>
                                      </p:cBhvr>
                                      <p:to>
                                        <p:strVal val="visible"/>
                                      </p:to>
                                    </p:set>
                                    <p:animEffect transition="in" filter="fade">
                                      <p:cBhvr>
                                        <p:cTn id="87" dur="1000"/>
                                        <p:tgtEl>
                                          <p:spTgt spid="105"/>
                                        </p:tgtEl>
                                      </p:cBhvr>
                                    </p:animEffect>
                                  </p:childTnLst>
                                </p:cTn>
                              </p:par>
                              <p:par>
                                <p:cTn id="88" presetID="10" presetClass="entr" presetSubtype="0" fill="hold" grpId="0" nodeType="withEffect">
                                  <p:stCondLst>
                                    <p:cond delay="0"/>
                                  </p:stCondLst>
                                  <p:childTnLst>
                                    <p:set>
                                      <p:cBhvr>
                                        <p:cTn id="89" dur="1" fill="hold">
                                          <p:stCondLst>
                                            <p:cond delay="0"/>
                                          </p:stCondLst>
                                        </p:cTn>
                                        <p:tgtEl>
                                          <p:spTgt spid="107"/>
                                        </p:tgtEl>
                                        <p:attrNameLst>
                                          <p:attrName>style.visibility</p:attrName>
                                        </p:attrNameLst>
                                      </p:cBhvr>
                                      <p:to>
                                        <p:strVal val="visible"/>
                                      </p:to>
                                    </p:set>
                                    <p:animEffect transition="in" filter="fade">
                                      <p:cBhvr>
                                        <p:cTn id="90" dur="1000"/>
                                        <p:tgtEl>
                                          <p:spTgt spid="107"/>
                                        </p:tgtEl>
                                      </p:cBhvr>
                                    </p:animEffect>
                                  </p:childTnLst>
                                </p:cTn>
                              </p:par>
                              <p:par>
                                <p:cTn id="91" presetID="10" presetClass="entr" presetSubtype="0" fill="hold" grpId="0" nodeType="withEffect">
                                  <p:stCondLst>
                                    <p:cond delay="0"/>
                                  </p:stCondLst>
                                  <p:childTnLst>
                                    <p:set>
                                      <p:cBhvr>
                                        <p:cTn id="92" dur="1" fill="hold">
                                          <p:stCondLst>
                                            <p:cond delay="0"/>
                                          </p:stCondLst>
                                        </p:cTn>
                                        <p:tgtEl>
                                          <p:spTgt spid="108"/>
                                        </p:tgtEl>
                                        <p:attrNameLst>
                                          <p:attrName>style.visibility</p:attrName>
                                        </p:attrNameLst>
                                      </p:cBhvr>
                                      <p:to>
                                        <p:strVal val="visible"/>
                                      </p:to>
                                    </p:set>
                                    <p:animEffect transition="in" filter="fade">
                                      <p:cBhvr>
                                        <p:cTn id="93" dur="1000"/>
                                        <p:tgtEl>
                                          <p:spTgt spid="108"/>
                                        </p:tgtEl>
                                      </p:cBhvr>
                                    </p:animEffect>
                                  </p:childTnLst>
                                </p:cTn>
                              </p:par>
                              <p:par>
                                <p:cTn id="94" presetID="10" presetClass="entr" presetSubtype="0" fill="hold" grpId="0" nodeType="withEffect">
                                  <p:stCondLst>
                                    <p:cond delay="0"/>
                                  </p:stCondLst>
                                  <p:childTnLst>
                                    <p:set>
                                      <p:cBhvr>
                                        <p:cTn id="95" dur="1" fill="hold">
                                          <p:stCondLst>
                                            <p:cond delay="0"/>
                                          </p:stCondLst>
                                        </p:cTn>
                                        <p:tgtEl>
                                          <p:spTgt spid="109"/>
                                        </p:tgtEl>
                                        <p:attrNameLst>
                                          <p:attrName>style.visibility</p:attrName>
                                        </p:attrNameLst>
                                      </p:cBhvr>
                                      <p:to>
                                        <p:strVal val="visible"/>
                                      </p:to>
                                    </p:set>
                                    <p:animEffect transition="in" filter="fade">
                                      <p:cBhvr>
                                        <p:cTn id="96" dur="1000"/>
                                        <p:tgtEl>
                                          <p:spTgt spid="109"/>
                                        </p:tgtEl>
                                      </p:cBhvr>
                                    </p:animEffect>
                                  </p:childTnLst>
                                </p:cTn>
                              </p:par>
                            </p:childTnLst>
                          </p:cTn>
                        </p:par>
                      </p:childTnLst>
                    </p:cTn>
                  </p:par>
                  <p:par>
                    <p:cTn id="97" fill="hold">
                      <p:stCondLst>
                        <p:cond delay="indefinite"/>
                      </p:stCondLst>
                      <p:childTnLst>
                        <p:par>
                          <p:cTn id="98" fill="hold">
                            <p:stCondLst>
                              <p:cond delay="0"/>
                            </p:stCondLst>
                            <p:childTnLst>
                              <p:par>
                                <p:cTn id="99" presetID="10" presetClass="entr" presetSubtype="0" fill="hold" grpId="0" nodeType="clickEffect">
                                  <p:stCondLst>
                                    <p:cond delay="0"/>
                                  </p:stCondLst>
                                  <p:childTnLst>
                                    <p:set>
                                      <p:cBhvr>
                                        <p:cTn id="100" dur="1" fill="hold">
                                          <p:stCondLst>
                                            <p:cond delay="0"/>
                                          </p:stCondLst>
                                        </p:cTn>
                                        <p:tgtEl>
                                          <p:spTgt spid="111"/>
                                        </p:tgtEl>
                                        <p:attrNameLst>
                                          <p:attrName>style.visibility</p:attrName>
                                        </p:attrNameLst>
                                      </p:cBhvr>
                                      <p:to>
                                        <p:strVal val="visible"/>
                                      </p:to>
                                    </p:set>
                                    <p:animEffect transition="in" filter="fade">
                                      <p:cBhvr>
                                        <p:cTn id="101" dur="1000"/>
                                        <p:tgtEl>
                                          <p:spTgt spid="111"/>
                                        </p:tgtEl>
                                      </p:cBhvr>
                                    </p:animEffect>
                                  </p:childTnLst>
                                </p:cTn>
                              </p:par>
                              <p:par>
                                <p:cTn id="102" presetID="10" presetClass="entr" presetSubtype="0" fill="hold" grpId="0" nodeType="withEffect">
                                  <p:stCondLst>
                                    <p:cond delay="0"/>
                                  </p:stCondLst>
                                  <p:childTnLst>
                                    <p:set>
                                      <p:cBhvr>
                                        <p:cTn id="103" dur="1" fill="hold">
                                          <p:stCondLst>
                                            <p:cond delay="0"/>
                                          </p:stCondLst>
                                        </p:cTn>
                                        <p:tgtEl>
                                          <p:spTgt spid="110"/>
                                        </p:tgtEl>
                                        <p:attrNameLst>
                                          <p:attrName>style.visibility</p:attrName>
                                        </p:attrNameLst>
                                      </p:cBhvr>
                                      <p:to>
                                        <p:strVal val="visible"/>
                                      </p:to>
                                    </p:set>
                                    <p:animEffect transition="in" filter="fade">
                                      <p:cBhvr>
                                        <p:cTn id="104" dur="1000"/>
                                        <p:tgtEl>
                                          <p:spTgt spid="110"/>
                                        </p:tgtEl>
                                      </p:cBhvr>
                                    </p:animEffect>
                                  </p:childTnLst>
                                </p:cTn>
                              </p:par>
                              <p:par>
                                <p:cTn id="105" presetID="10" presetClass="entr" presetSubtype="0" fill="hold" nodeType="withEffect">
                                  <p:stCondLst>
                                    <p:cond delay="0"/>
                                  </p:stCondLst>
                                  <p:childTnLst>
                                    <p:set>
                                      <p:cBhvr>
                                        <p:cTn id="106" dur="1" fill="hold">
                                          <p:stCondLst>
                                            <p:cond delay="0"/>
                                          </p:stCondLst>
                                        </p:cTn>
                                        <p:tgtEl>
                                          <p:spTgt spid="113"/>
                                        </p:tgtEl>
                                        <p:attrNameLst>
                                          <p:attrName>style.visibility</p:attrName>
                                        </p:attrNameLst>
                                      </p:cBhvr>
                                      <p:to>
                                        <p:strVal val="visible"/>
                                      </p:to>
                                    </p:set>
                                    <p:animEffect transition="in" filter="fade">
                                      <p:cBhvr>
                                        <p:cTn id="107" dur="1000"/>
                                        <p:tgtEl>
                                          <p:spTgt spid="113"/>
                                        </p:tgtEl>
                                      </p:cBhvr>
                                    </p:animEffect>
                                  </p:childTnLst>
                                </p:cTn>
                              </p:par>
                            </p:childTnLst>
                          </p:cTn>
                        </p:par>
                      </p:childTnLst>
                    </p:cTn>
                  </p:par>
                  <p:par>
                    <p:cTn id="108" fill="hold">
                      <p:stCondLst>
                        <p:cond delay="indefinite"/>
                      </p:stCondLst>
                      <p:childTnLst>
                        <p:par>
                          <p:cTn id="109" fill="hold">
                            <p:stCondLst>
                              <p:cond delay="0"/>
                            </p:stCondLst>
                            <p:childTnLst>
                              <p:par>
                                <p:cTn id="110" presetID="10" presetClass="entr" presetSubtype="0" fill="hold" grpId="0" nodeType="clickEffect">
                                  <p:stCondLst>
                                    <p:cond delay="0"/>
                                  </p:stCondLst>
                                  <p:childTnLst>
                                    <p:set>
                                      <p:cBhvr>
                                        <p:cTn id="111" dur="1" fill="hold">
                                          <p:stCondLst>
                                            <p:cond delay="0"/>
                                          </p:stCondLst>
                                        </p:cTn>
                                        <p:tgtEl>
                                          <p:spTgt spid="115"/>
                                        </p:tgtEl>
                                        <p:attrNameLst>
                                          <p:attrName>style.visibility</p:attrName>
                                        </p:attrNameLst>
                                      </p:cBhvr>
                                      <p:to>
                                        <p:strVal val="visible"/>
                                      </p:to>
                                    </p:set>
                                    <p:animEffect transition="in" filter="fade">
                                      <p:cBhvr>
                                        <p:cTn id="112" dur="1000"/>
                                        <p:tgtEl>
                                          <p:spTgt spid="115"/>
                                        </p:tgtEl>
                                      </p:cBhvr>
                                    </p:animEffect>
                                  </p:childTnLst>
                                </p:cTn>
                              </p:par>
                              <p:par>
                                <p:cTn id="113" presetID="10" presetClass="entr" presetSubtype="0" fill="hold" grpId="0" nodeType="withEffect">
                                  <p:stCondLst>
                                    <p:cond delay="0"/>
                                  </p:stCondLst>
                                  <p:childTnLst>
                                    <p:set>
                                      <p:cBhvr>
                                        <p:cTn id="114" dur="1" fill="hold">
                                          <p:stCondLst>
                                            <p:cond delay="0"/>
                                          </p:stCondLst>
                                        </p:cTn>
                                        <p:tgtEl>
                                          <p:spTgt spid="116"/>
                                        </p:tgtEl>
                                        <p:attrNameLst>
                                          <p:attrName>style.visibility</p:attrName>
                                        </p:attrNameLst>
                                      </p:cBhvr>
                                      <p:to>
                                        <p:strVal val="visible"/>
                                      </p:to>
                                    </p:set>
                                    <p:animEffect transition="in" filter="fade">
                                      <p:cBhvr>
                                        <p:cTn id="115" dur="1000"/>
                                        <p:tgtEl>
                                          <p:spTgt spid="116"/>
                                        </p:tgtEl>
                                      </p:cBhvr>
                                    </p:animEffect>
                                  </p:childTnLst>
                                </p:cTn>
                              </p:par>
                              <p:par>
                                <p:cTn id="116" presetID="10" presetClass="entr" presetSubtype="0" fill="hold" nodeType="withEffect">
                                  <p:stCondLst>
                                    <p:cond delay="0"/>
                                  </p:stCondLst>
                                  <p:childTnLst>
                                    <p:set>
                                      <p:cBhvr>
                                        <p:cTn id="117" dur="1" fill="hold">
                                          <p:stCondLst>
                                            <p:cond delay="0"/>
                                          </p:stCondLst>
                                        </p:cTn>
                                        <p:tgtEl>
                                          <p:spTgt spid="118"/>
                                        </p:tgtEl>
                                        <p:attrNameLst>
                                          <p:attrName>style.visibility</p:attrName>
                                        </p:attrNameLst>
                                      </p:cBhvr>
                                      <p:to>
                                        <p:strVal val="visible"/>
                                      </p:to>
                                    </p:set>
                                    <p:animEffect transition="in" filter="fade">
                                      <p:cBhvr>
                                        <p:cTn id="118" dur="1000"/>
                                        <p:tgtEl>
                                          <p:spTgt spid="118"/>
                                        </p:tgtEl>
                                      </p:cBhvr>
                                    </p:animEffect>
                                  </p:childTnLst>
                                </p:cTn>
                              </p:par>
                            </p:childTnLst>
                          </p:cTn>
                        </p:par>
                      </p:childTnLst>
                    </p:cTn>
                  </p:par>
                  <p:par>
                    <p:cTn id="119" fill="hold">
                      <p:stCondLst>
                        <p:cond delay="indefinite"/>
                      </p:stCondLst>
                      <p:childTnLst>
                        <p:par>
                          <p:cTn id="120" fill="hold">
                            <p:stCondLst>
                              <p:cond delay="0"/>
                            </p:stCondLst>
                            <p:childTnLst>
                              <p:par>
                                <p:cTn id="121" presetID="10" presetClass="entr" presetSubtype="0" fill="hold" nodeType="clickEffect">
                                  <p:stCondLst>
                                    <p:cond delay="0"/>
                                  </p:stCondLst>
                                  <p:childTnLst>
                                    <p:set>
                                      <p:cBhvr>
                                        <p:cTn id="122" dur="1" fill="hold">
                                          <p:stCondLst>
                                            <p:cond delay="0"/>
                                          </p:stCondLst>
                                        </p:cTn>
                                        <p:tgtEl>
                                          <p:spTgt spid="120"/>
                                        </p:tgtEl>
                                        <p:attrNameLst>
                                          <p:attrName>style.visibility</p:attrName>
                                        </p:attrNameLst>
                                      </p:cBhvr>
                                      <p:to>
                                        <p:strVal val="visible"/>
                                      </p:to>
                                    </p:set>
                                    <p:animEffect transition="in" filter="fade">
                                      <p:cBhvr>
                                        <p:cTn id="123" dur="1000"/>
                                        <p:tgtEl>
                                          <p:spTgt spid="120"/>
                                        </p:tgtEl>
                                      </p:cBhvr>
                                    </p:animEffect>
                                  </p:childTnLst>
                                </p:cTn>
                              </p:par>
                              <p:par>
                                <p:cTn id="124" presetID="10" presetClass="entr" presetSubtype="0" fill="hold" nodeType="withEffect">
                                  <p:stCondLst>
                                    <p:cond delay="0"/>
                                  </p:stCondLst>
                                  <p:childTnLst>
                                    <p:set>
                                      <p:cBhvr>
                                        <p:cTn id="125" dur="1" fill="hold">
                                          <p:stCondLst>
                                            <p:cond delay="0"/>
                                          </p:stCondLst>
                                        </p:cTn>
                                        <p:tgtEl>
                                          <p:spTgt spid="123"/>
                                        </p:tgtEl>
                                        <p:attrNameLst>
                                          <p:attrName>style.visibility</p:attrName>
                                        </p:attrNameLst>
                                      </p:cBhvr>
                                      <p:to>
                                        <p:strVal val="visible"/>
                                      </p:to>
                                    </p:set>
                                    <p:animEffect transition="in" filter="fade">
                                      <p:cBhvr>
                                        <p:cTn id="126" dur="1000"/>
                                        <p:tgtEl>
                                          <p:spTgt spid="123"/>
                                        </p:tgtEl>
                                      </p:cBhvr>
                                    </p:animEffect>
                                  </p:childTnLst>
                                </p:cTn>
                              </p:par>
                              <p:par>
                                <p:cTn id="127" presetID="10" presetClass="entr" presetSubtype="0" fill="hold" nodeType="withEffect">
                                  <p:stCondLst>
                                    <p:cond delay="0"/>
                                  </p:stCondLst>
                                  <p:childTnLst>
                                    <p:set>
                                      <p:cBhvr>
                                        <p:cTn id="128" dur="1" fill="hold">
                                          <p:stCondLst>
                                            <p:cond delay="0"/>
                                          </p:stCondLst>
                                        </p:cTn>
                                        <p:tgtEl>
                                          <p:spTgt spid="121"/>
                                        </p:tgtEl>
                                        <p:attrNameLst>
                                          <p:attrName>style.visibility</p:attrName>
                                        </p:attrNameLst>
                                      </p:cBhvr>
                                      <p:to>
                                        <p:strVal val="visible"/>
                                      </p:to>
                                    </p:set>
                                    <p:animEffect transition="in" filter="fade">
                                      <p:cBhvr>
                                        <p:cTn id="129" dur="1000"/>
                                        <p:tgtEl>
                                          <p:spTgt spid="121"/>
                                        </p:tgtEl>
                                      </p:cBhvr>
                                    </p:animEffect>
                                  </p:childTnLst>
                                </p:cTn>
                              </p:par>
                              <p:par>
                                <p:cTn id="130" presetID="10" presetClass="entr" presetSubtype="0" fill="hold" nodeType="withEffect">
                                  <p:stCondLst>
                                    <p:cond delay="0"/>
                                  </p:stCondLst>
                                  <p:childTnLst>
                                    <p:set>
                                      <p:cBhvr>
                                        <p:cTn id="131" dur="1" fill="hold">
                                          <p:stCondLst>
                                            <p:cond delay="0"/>
                                          </p:stCondLst>
                                        </p:cTn>
                                        <p:tgtEl>
                                          <p:spTgt spid="122"/>
                                        </p:tgtEl>
                                        <p:attrNameLst>
                                          <p:attrName>style.visibility</p:attrName>
                                        </p:attrNameLst>
                                      </p:cBhvr>
                                      <p:to>
                                        <p:strVal val="visible"/>
                                      </p:to>
                                    </p:set>
                                    <p:animEffect transition="in" filter="fade">
                                      <p:cBhvr>
                                        <p:cTn id="132" dur="1000"/>
                                        <p:tgtEl>
                                          <p:spTgt spid="122"/>
                                        </p:tgtEl>
                                      </p:cBhvr>
                                    </p:animEffect>
                                  </p:childTnLst>
                                </p:cTn>
                              </p:par>
                            </p:childTnLst>
                          </p:cTn>
                        </p:par>
                      </p:childTnLst>
                    </p:cTn>
                  </p:par>
                  <p:par>
                    <p:cTn id="133" fill="hold">
                      <p:stCondLst>
                        <p:cond delay="indefinite"/>
                      </p:stCondLst>
                      <p:childTnLst>
                        <p:par>
                          <p:cTn id="134" fill="hold">
                            <p:stCondLst>
                              <p:cond delay="0"/>
                            </p:stCondLst>
                            <p:childTnLst>
                              <p:par>
                                <p:cTn id="135" presetID="1" presetClass="entr" presetSubtype="0" fill="hold" nodeType="clickEffect">
                                  <p:stCondLst>
                                    <p:cond delay="0"/>
                                  </p:stCondLst>
                                  <p:childTnLst>
                                    <p:set>
                                      <p:cBhvr>
                                        <p:cTn id="136" dur="1" fill="hold">
                                          <p:stCondLst>
                                            <p:cond delay="0"/>
                                          </p:stCondLst>
                                        </p:cTn>
                                        <p:tgtEl>
                                          <p:spTgt spid="160"/>
                                        </p:tgtEl>
                                        <p:attrNameLst>
                                          <p:attrName>style.visibility</p:attrName>
                                        </p:attrNameLst>
                                      </p:cBhvr>
                                      <p:to>
                                        <p:strVal val="visible"/>
                                      </p:to>
                                    </p:set>
                                  </p:childTnLst>
                                </p:cTn>
                              </p:par>
                              <p:par>
                                <p:cTn id="137" presetID="1" presetClass="entr" presetSubtype="0" fill="hold" grpId="1" nodeType="withEffect">
                                  <p:stCondLst>
                                    <p:cond delay="0"/>
                                  </p:stCondLst>
                                  <p:childTnLst>
                                    <p:set>
                                      <p:cBhvr>
                                        <p:cTn id="138" dur="1" fill="hold">
                                          <p:stCondLst>
                                            <p:cond delay="0"/>
                                          </p:stCondLst>
                                        </p:cTn>
                                        <p:tgtEl>
                                          <p:spTgt spid="161"/>
                                        </p:tgtEl>
                                        <p:attrNameLst>
                                          <p:attrName>style.visibility</p:attrName>
                                        </p:attrNameLst>
                                      </p:cBhvr>
                                      <p:to>
                                        <p:strVal val="visible"/>
                                      </p:to>
                                    </p:set>
                                  </p:childTnLst>
                                </p:cTn>
                              </p:par>
                              <p:par>
                                <p:cTn id="139" presetID="0" presetClass="path" presetSubtype="0" accel="50000" decel="50000" fill="hold" nodeType="withEffect">
                                  <p:stCondLst>
                                    <p:cond delay="0"/>
                                  </p:stCondLst>
                                  <p:childTnLst>
                                    <p:animMotion origin="layout" path="M -1.66667E-6 -2.59259E-6 L 0.27552 -0.14699 " pathEditMode="relative" ptsTypes="AA">
                                      <p:cBhvr>
                                        <p:cTn id="140" dur="1000" fill="hold"/>
                                        <p:tgtEl>
                                          <p:spTgt spid="160"/>
                                        </p:tgtEl>
                                        <p:attrNameLst>
                                          <p:attrName>ppt_x</p:attrName>
                                          <p:attrName>ppt_y</p:attrName>
                                        </p:attrNameLst>
                                      </p:cBhvr>
                                    </p:animMotion>
                                  </p:childTnLst>
                                </p:cTn>
                              </p:par>
                              <p:par>
                                <p:cTn id="141" presetID="6" presetClass="emph" presetSubtype="0" fill="hold" nodeType="withEffect">
                                  <p:stCondLst>
                                    <p:cond delay="0"/>
                                  </p:stCondLst>
                                  <p:childTnLst>
                                    <p:animScale>
                                      <p:cBhvr>
                                        <p:cTn id="142" dur="1000" fill="hold"/>
                                        <p:tgtEl>
                                          <p:spTgt spid="160"/>
                                        </p:tgtEl>
                                      </p:cBhvr>
                                      <p:by x="50000" y="50000"/>
                                    </p:animScale>
                                  </p:childTnLst>
                                </p:cTn>
                              </p:par>
                            </p:childTnLst>
                          </p:cTn>
                        </p:par>
                        <p:par>
                          <p:cTn id="143" fill="hold">
                            <p:stCondLst>
                              <p:cond delay="1000"/>
                            </p:stCondLst>
                            <p:childTnLst>
                              <p:par>
                                <p:cTn id="144" presetID="10" presetClass="entr" presetSubtype="0" fill="hold" nodeType="afterEffect">
                                  <p:stCondLst>
                                    <p:cond delay="0"/>
                                  </p:stCondLst>
                                  <p:childTnLst>
                                    <p:set>
                                      <p:cBhvr>
                                        <p:cTn id="145" dur="1" fill="hold">
                                          <p:stCondLst>
                                            <p:cond delay="0"/>
                                          </p:stCondLst>
                                        </p:cTn>
                                        <p:tgtEl>
                                          <p:spTgt spid="2050"/>
                                        </p:tgtEl>
                                        <p:attrNameLst>
                                          <p:attrName>style.visibility</p:attrName>
                                        </p:attrNameLst>
                                      </p:cBhvr>
                                      <p:to>
                                        <p:strVal val="visible"/>
                                      </p:to>
                                    </p:set>
                                    <p:animEffect transition="in" filter="fade">
                                      <p:cBhvr>
                                        <p:cTn id="146" dur="1000"/>
                                        <p:tgtEl>
                                          <p:spTgt spid="2050"/>
                                        </p:tgtEl>
                                      </p:cBhvr>
                                    </p:animEffect>
                                  </p:childTnLst>
                                </p:cTn>
                              </p:par>
                            </p:childTnLst>
                          </p:cTn>
                        </p:par>
                      </p:childTnLst>
                    </p:cTn>
                  </p:par>
                  <p:par>
                    <p:cTn id="147" fill="hold">
                      <p:stCondLst>
                        <p:cond delay="indefinite"/>
                      </p:stCondLst>
                      <p:childTnLst>
                        <p:par>
                          <p:cTn id="148" fill="hold">
                            <p:stCondLst>
                              <p:cond delay="0"/>
                            </p:stCondLst>
                            <p:childTnLst>
                              <p:par>
                                <p:cTn id="149" presetID="10" presetClass="entr" presetSubtype="0" fill="hold" nodeType="clickEffect">
                                  <p:stCondLst>
                                    <p:cond delay="0"/>
                                  </p:stCondLst>
                                  <p:childTnLst>
                                    <p:set>
                                      <p:cBhvr>
                                        <p:cTn id="150" dur="1" fill="hold">
                                          <p:stCondLst>
                                            <p:cond delay="0"/>
                                          </p:stCondLst>
                                        </p:cTn>
                                        <p:tgtEl>
                                          <p:spTgt spid="2051"/>
                                        </p:tgtEl>
                                        <p:attrNameLst>
                                          <p:attrName>style.visibility</p:attrName>
                                        </p:attrNameLst>
                                      </p:cBhvr>
                                      <p:to>
                                        <p:strVal val="visible"/>
                                      </p:to>
                                    </p:set>
                                    <p:animEffect transition="in" filter="fade">
                                      <p:cBhvr>
                                        <p:cTn id="151" dur="1000"/>
                                        <p:tgtEl>
                                          <p:spTgt spid="20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8" grpId="0" animBg="1"/>
      <p:bldP spid="17" grpId="0"/>
      <p:bldP spid="18" grpId="0"/>
      <p:bldP spid="19" grpId="0"/>
      <p:bldP spid="31" grpId="0" animBg="1"/>
      <p:bldP spid="44" grpId="0" animBg="1"/>
      <p:bldP spid="74" grpId="0" animBg="1"/>
      <p:bldP spid="75" grpId="0" animBg="1"/>
      <p:bldP spid="84" grpId="0" animBg="1"/>
      <p:bldP spid="85" grpId="0" animBg="1"/>
      <p:bldP spid="90" grpId="0" animBg="1"/>
      <p:bldP spid="91" grpId="0" animBg="1"/>
      <p:bldP spid="100" grpId="0" animBg="1"/>
      <p:bldP spid="101" grpId="0" animBg="1"/>
      <p:bldP spid="107" grpId="0"/>
      <p:bldP spid="108" grpId="0"/>
      <p:bldP spid="109" grpId="0"/>
      <p:bldP spid="110" grpId="0" animBg="1"/>
      <p:bldP spid="111" grpId="0" animBg="1"/>
      <p:bldP spid="115" grpId="0" animBg="1"/>
      <p:bldP spid="116" grpId="0" animBg="1"/>
      <p:bldP spid="161" grpId="1"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 4"/>
          <p:cNvGrpSpPr/>
          <p:nvPr/>
        </p:nvGrpSpPr>
        <p:grpSpPr>
          <a:xfrm>
            <a:off x="899592" y="548680"/>
            <a:ext cx="7272808" cy="4536504"/>
            <a:chOff x="1051992" y="1565176"/>
            <a:chExt cx="7272808" cy="4536504"/>
          </a:xfrm>
        </p:grpSpPr>
        <p:sp>
          <p:nvSpPr>
            <p:cNvPr id="6" name="Rectangle 5"/>
            <p:cNvSpPr/>
            <p:nvPr/>
          </p:nvSpPr>
          <p:spPr>
            <a:xfrm>
              <a:off x="3212232" y="1637184"/>
              <a:ext cx="1296144" cy="432048"/>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Event</a:t>
              </a:r>
              <a:endParaRPr lang="nl-BE" dirty="0">
                <a:solidFill>
                  <a:schemeClr val="tx1"/>
                </a:solidFill>
              </a:endParaRPr>
            </a:p>
          </p:txBody>
        </p:sp>
        <p:sp>
          <p:nvSpPr>
            <p:cNvPr id="7" name="Rectangle 6"/>
            <p:cNvSpPr/>
            <p:nvPr/>
          </p:nvSpPr>
          <p:spPr>
            <a:xfrm>
              <a:off x="6236568" y="1637184"/>
              <a:ext cx="1512168" cy="432048"/>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i="1" dirty="0" smtClean="0">
                  <a:solidFill>
                    <a:schemeClr val="tx1"/>
                  </a:solidFill>
                </a:rPr>
                <a:t>Action</a:t>
              </a:r>
              <a:endParaRPr lang="nl-BE" i="1" dirty="0">
                <a:solidFill>
                  <a:schemeClr val="tx1"/>
                </a:solidFill>
              </a:endParaRPr>
            </a:p>
          </p:txBody>
        </p:sp>
        <p:sp>
          <p:nvSpPr>
            <p:cNvPr id="8" name="Rectangle 7"/>
            <p:cNvSpPr/>
            <p:nvPr/>
          </p:nvSpPr>
          <p:spPr>
            <a:xfrm>
              <a:off x="6236568" y="2069232"/>
              <a:ext cx="1512168" cy="288032"/>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chemeClr val="tx1"/>
                  </a:solidFill>
                </a:rPr>
                <a:t>+ID: String</a:t>
              </a:r>
              <a:endParaRPr lang="nl-BE" sz="1400" dirty="0">
                <a:solidFill>
                  <a:schemeClr val="tx1"/>
                </a:solidFill>
              </a:endParaRPr>
            </a:p>
          </p:txBody>
        </p:sp>
        <p:cxnSp>
          <p:nvCxnSpPr>
            <p:cNvPr id="9" name="Straight Connector 9"/>
            <p:cNvCxnSpPr>
              <a:stCxn id="6" idx="3"/>
              <a:endCxn id="7" idx="1"/>
            </p:cNvCxnSpPr>
            <p:nvPr/>
          </p:nvCxnSpPr>
          <p:spPr>
            <a:xfrm>
              <a:off x="4508376" y="1853208"/>
              <a:ext cx="1728192" cy="1588"/>
            </a:xfrm>
            <a:prstGeom prst="bentConnector3">
              <a:avLst>
                <a:gd name="adj1" fmla="val 50000"/>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4796408" y="1565176"/>
              <a:ext cx="1051891" cy="307777"/>
            </a:xfrm>
            <a:prstGeom prst="rect">
              <a:avLst/>
            </a:prstGeom>
            <a:noFill/>
          </p:spPr>
          <p:txBody>
            <a:bodyPr wrap="none" rtlCol="0">
              <a:spAutoFit/>
            </a:bodyPr>
            <a:lstStyle/>
            <a:p>
              <a:r>
                <a:rPr lang="en-US" sz="1400" dirty="0" err="1" smtClean="0"/>
                <a:t>followedBy</a:t>
              </a:r>
              <a:endParaRPr lang="nl-BE" sz="1400" dirty="0"/>
            </a:p>
          </p:txBody>
        </p:sp>
        <p:sp>
          <p:nvSpPr>
            <p:cNvPr id="11" name="TextBox 10"/>
            <p:cNvSpPr txBox="1"/>
            <p:nvPr/>
          </p:nvSpPr>
          <p:spPr>
            <a:xfrm>
              <a:off x="4508376" y="1565176"/>
              <a:ext cx="255198" cy="307777"/>
            </a:xfrm>
            <a:prstGeom prst="rect">
              <a:avLst/>
            </a:prstGeom>
            <a:noFill/>
          </p:spPr>
          <p:txBody>
            <a:bodyPr wrap="none" rtlCol="0">
              <a:spAutoFit/>
            </a:bodyPr>
            <a:lstStyle/>
            <a:p>
              <a:r>
                <a:rPr lang="en-US" sz="1400" dirty="0" smtClean="0"/>
                <a:t>*</a:t>
              </a:r>
              <a:endParaRPr lang="nl-BE" sz="1400" dirty="0"/>
            </a:p>
          </p:txBody>
        </p:sp>
        <p:sp>
          <p:nvSpPr>
            <p:cNvPr id="12" name="TextBox 11"/>
            <p:cNvSpPr txBox="1"/>
            <p:nvPr/>
          </p:nvSpPr>
          <p:spPr>
            <a:xfrm>
              <a:off x="5948536" y="1565176"/>
              <a:ext cx="284052" cy="307777"/>
            </a:xfrm>
            <a:prstGeom prst="rect">
              <a:avLst/>
            </a:prstGeom>
            <a:noFill/>
          </p:spPr>
          <p:txBody>
            <a:bodyPr wrap="none" rtlCol="0">
              <a:spAutoFit/>
            </a:bodyPr>
            <a:lstStyle/>
            <a:p>
              <a:r>
                <a:rPr lang="en-US" sz="1400" dirty="0" smtClean="0"/>
                <a:t>1</a:t>
              </a:r>
              <a:endParaRPr lang="nl-BE" sz="1400" dirty="0"/>
            </a:p>
          </p:txBody>
        </p:sp>
        <p:sp>
          <p:nvSpPr>
            <p:cNvPr id="13" name="Rectangle 12"/>
            <p:cNvSpPr/>
            <p:nvPr/>
          </p:nvSpPr>
          <p:spPr>
            <a:xfrm>
              <a:off x="7316688" y="2933328"/>
              <a:ext cx="1008112" cy="432048"/>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Display</a:t>
              </a:r>
              <a:endParaRPr lang="nl-BE" dirty="0">
                <a:solidFill>
                  <a:schemeClr val="tx1"/>
                </a:solidFill>
              </a:endParaRPr>
            </a:p>
          </p:txBody>
        </p:sp>
        <p:cxnSp>
          <p:nvCxnSpPr>
            <p:cNvPr id="14" name="Elbow Connector 13"/>
            <p:cNvCxnSpPr>
              <a:stCxn id="13" idx="0"/>
              <a:endCxn id="8" idx="2"/>
            </p:cNvCxnSpPr>
            <p:nvPr/>
          </p:nvCxnSpPr>
          <p:spPr bwMode="auto">
            <a:xfrm rot="16200000" flipV="1">
              <a:off x="7118666" y="2231250"/>
              <a:ext cx="576064" cy="828092"/>
            </a:xfrm>
            <a:prstGeom prst="bentConnector3">
              <a:avLst>
                <a:gd name="adj1" fmla="val 50000"/>
              </a:avLst>
            </a:prstGeom>
            <a:solidFill>
              <a:srgbClr val="00B8FF"/>
            </a:solidFill>
            <a:ln w="9525" cap="flat" cmpd="sng" algn="ctr">
              <a:solidFill>
                <a:schemeClr val="tx1"/>
              </a:solidFill>
              <a:prstDash val="solid"/>
              <a:round/>
              <a:headEnd type="none" w="med" len="med"/>
              <a:tailEnd type="triangle"/>
            </a:ln>
            <a:effectLst/>
          </p:spPr>
        </p:cxnSp>
        <p:sp>
          <p:nvSpPr>
            <p:cNvPr id="15" name="Rectangle 14"/>
            <p:cNvSpPr/>
            <p:nvPr/>
          </p:nvSpPr>
          <p:spPr>
            <a:xfrm>
              <a:off x="3212232" y="2069232"/>
              <a:ext cx="1296144" cy="504056"/>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smtClean="0">
                  <a:solidFill>
                    <a:schemeClr val="tx1"/>
                  </a:solidFill>
                </a:rPr>
                <a:t>+ID: String</a:t>
              </a:r>
            </a:p>
            <a:p>
              <a:r>
                <a:rPr lang="en-US" sz="1400" dirty="0" smtClean="0">
                  <a:solidFill>
                    <a:schemeClr val="tx1"/>
                  </a:solidFill>
                </a:rPr>
                <a:t>+event: String</a:t>
              </a:r>
              <a:endParaRPr lang="nl-BE" sz="1400" dirty="0">
                <a:solidFill>
                  <a:schemeClr val="tx1"/>
                </a:solidFill>
              </a:endParaRPr>
            </a:p>
          </p:txBody>
        </p:sp>
        <p:sp>
          <p:nvSpPr>
            <p:cNvPr id="16" name="Rectangle 15"/>
            <p:cNvSpPr/>
            <p:nvPr/>
          </p:nvSpPr>
          <p:spPr>
            <a:xfrm>
              <a:off x="1051992" y="2933328"/>
              <a:ext cx="1656184" cy="432048"/>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solidFill>
                    <a:schemeClr val="tx1"/>
                  </a:solidFill>
                </a:rPr>
                <a:t>SendMessage</a:t>
              </a:r>
              <a:endParaRPr lang="nl-BE" dirty="0">
                <a:solidFill>
                  <a:schemeClr val="tx1"/>
                </a:solidFill>
              </a:endParaRPr>
            </a:p>
          </p:txBody>
        </p:sp>
        <p:sp>
          <p:nvSpPr>
            <p:cNvPr id="17" name="Rectangle 16"/>
            <p:cNvSpPr/>
            <p:nvPr/>
          </p:nvSpPr>
          <p:spPr>
            <a:xfrm>
              <a:off x="1051992" y="3365376"/>
              <a:ext cx="1656184" cy="504056"/>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smtClean="0">
                  <a:solidFill>
                    <a:schemeClr val="tx1"/>
                  </a:solidFill>
                </a:rPr>
                <a:t>+</a:t>
              </a:r>
              <a:r>
                <a:rPr lang="en-US" sz="1400" dirty="0" err="1" smtClean="0">
                  <a:solidFill>
                    <a:schemeClr val="tx1"/>
                  </a:solidFill>
                </a:rPr>
                <a:t>dest</a:t>
              </a:r>
              <a:r>
                <a:rPr lang="en-US" sz="1400" dirty="0" smtClean="0">
                  <a:solidFill>
                    <a:schemeClr val="tx1"/>
                  </a:solidFill>
                </a:rPr>
                <a:t>: String</a:t>
              </a:r>
            </a:p>
            <a:p>
              <a:r>
                <a:rPr lang="en-US" sz="1400" dirty="0" smtClean="0">
                  <a:solidFill>
                    <a:schemeClr val="tx1"/>
                  </a:solidFill>
                </a:rPr>
                <a:t>+message: String</a:t>
              </a:r>
              <a:endParaRPr lang="nl-BE" sz="1400" dirty="0">
                <a:solidFill>
                  <a:schemeClr val="tx1"/>
                </a:solidFill>
              </a:endParaRPr>
            </a:p>
          </p:txBody>
        </p:sp>
        <p:cxnSp>
          <p:nvCxnSpPr>
            <p:cNvPr id="18" name="Elbow Connector 17"/>
            <p:cNvCxnSpPr>
              <a:stCxn id="16" idx="0"/>
              <a:endCxn id="8" idx="2"/>
            </p:cNvCxnSpPr>
            <p:nvPr/>
          </p:nvCxnSpPr>
          <p:spPr bwMode="auto">
            <a:xfrm rot="5400000" flipH="1" flipV="1">
              <a:off x="4148336" y="89012"/>
              <a:ext cx="576064" cy="5112568"/>
            </a:xfrm>
            <a:prstGeom prst="bentConnector3">
              <a:avLst>
                <a:gd name="adj1" fmla="val 50000"/>
              </a:avLst>
            </a:prstGeom>
            <a:solidFill>
              <a:srgbClr val="00B8FF"/>
            </a:solidFill>
            <a:ln w="9525" cap="flat" cmpd="sng" algn="ctr">
              <a:solidFill>
                <a:schemeClr val="tx1"/>
              </a:solidFill>
              <a:prstDash val="solid"/>
              <a:round/>
              <a:headEnd type="none" w="med" len="med"/>
              <a:tailEnd type="triangle"/>
            </a:ln>
            <a:effectLst/>
          </p:spPr>
        </p:cxnSp>
        <p:sp>
          <p:nvSpPr>
            <p:cNvPr id="19" name="Rectangle 18"/>
            <p:cNvSpPr/>
            <p:nvPr/>
          </p:nvSpPr>
          <p:spPr>
            <a:xfrm>
              <a:off x="3140224" y="2933328"/>
              <a:ext cx="1728192" cy="432048"/>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solidFill>
                    <a:schemeClr val="tx1"/>
                  </a:solidFill>
                </a:rPr>
                <a:t>ViewWebPage</a:t>
              </a:r>
              <a:endParaRPr lang="nl-BE" dirty="0">
                <a:solidFill>
                  <a:schemeClr val="tx1"/>
                </a:solidFill>
              </a:endParaRPr>
            </a:p>
          </p:txBody>
        </p:sp>
        <p:sp>
          <p:nvSpPr>
            <p:cNvPr id="20" name="Rectangle 19"/>
            <p:cNvSpPr/>
            <p:nvPr/>
          </p:nvSpPr>
          <p:spPr>
            <a:xfrm>
              <a:off x="3140224" y="3365376"/>
              <a:ext cx="1728192" cy="360040"/>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smtClean="0">
                  <a:solidFill>
                    <a:schemeClr val="tx1"/>
                  </a:solidFill>
                </a:rPr>
                <a:t>+</a:t>
              </a:r>
              <a:r>
                <a:rPr lang="en-US" sz="1400" dirty="0" err="1" smtClean="0">
                  <a:solidFill>
                    <a:schemeClr val="tx1"/>
                  </a:solidFill>
                </a:rPr>
                <a:t>url</a:t>
              </a:r>
              <a:r>
                <a:rPr lang="en-US" sz="1400" dirty="0" smtClean="0">
                  <a:solidFill>
                    <a:schemeClr val="tx1"/>
                  </a:solidFill>
                </a:rPr>
                <a:t>: String</a:t>
              </a:r>
            </a:p>
          </p:txBody>
        </p:sp>
        <p:cxnSp>
          <p:nvCxnSpPr>
            <p:cNvPr id="21" name="Elbow Connector 20"/>
            <p:cNvCxnSpPr>
              <a:stCxn id="19" idx="0"/>
              <a:endCxn id="8" idx="2"/>
            </p:cNvCxnSpPr>
            <p:nvPr/>
          </p:nvCxnSpPr>
          <p:spPr bwMode="auto">
            <a:xfrm rot="5400000" flipH="1" flipV="1">
              <a:off x="5210454" y="1151130"/>
              <a:ext cx="576064" cy="2988332"/>
            </a:xfrm>
            <a:prstGeom prst="bentConnector3">
              <a:avLst>
                <a:gd name="adj1" fmla="val 50000"/>
              </a:avLst>
            </a:prstGeom>
            <a:solidFill>
              <a:srgbClr val="00B8FF"/>
            </a:solidFill>
            <a:ln w="9525" cap="flat" cmpd="sng" algn="ctr">
              <a:solidFill>
                <a:schemeClr val="tx1"/>
              </a:solidFill>
              <a:prstDash val="solid"/>
              <a:round/>
              <a:headEnd type="none" w="med" len="med"/>
              <a:tailEnd type="triangle"/>
            </a:ln>
            <a:effectLst/>
          </p:spPr>
        </p:cxnSp>
        <p:sp>
          <p:nvSpPr>
            <p:cNvPr id="22" name="Rectangle 21"/>
            <p:cNvSpPr/>
            <p:nvPr/>
          </p:nvSpPr>
          <p:spPr>
            <a:xfrm>
              <a:off x="5228456" y="2933328"/>
              <a:ext cx="648072" cy="432048"/>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Exit</a:t>
              </a:r>
              <a:endParaRPr lang="nl-BE" dirty="0">
                <a:solidFill>
                  <a:schemeClr val="tx1"/>
                </a:solidFill>
              </a:endParaRPr>
            </a:p>
          </p:txBody>
        </p:sp>
        <p:sp>
          <p:nvSpPr>
            <p:cNvPr id="23" name="Rectangle 22"/>
            <p:cNvSpPr/>
            <p:nvPr/>
          </p:nvSpPr>
          <p:spPr>
            <a:xfrm>
              <a:off x="6236568" y="2933328"/>
              <a:ext cx="720080" cy="432048"/>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Start</a:t>
              </a:r>
              <a:endParaRPr lang="nl-BE" dirty="0">
                <a:solidFill>
                  <a:schemeClr val="tx1"/>
                </a:solidFill>
              </a:endParaRPr>
            </a:p>
          </p:txBody>
        </p:sp>
        <p:cxnSp>
          <p:nvCxnSpPr>
            <p:cNvPr id="24" name="Elbow Connector 23"/>
            <p:cNvCxnSpPr>
              <a:stCxn id="22" idx="0"/>
              <a:endCxn id="8" idx="2"/>
            </p:cNvCxnSpPr>
            <p:nvPr/>
          </p:nvCxnSpPr>
          <p:spPr bwMode="auto">
            <a:xfrm rot="5400000" flipH="1" flipV="1">
              <a:off x="5984540" y="1925216"/>
              <a:ext cx="576064" cy="1440160"/>
            </a:xfrm>
            <a:prstGeom prst="bentConnector3">
              <a:avLst>
                <a:gd name="adj1" fmla="val 50000"/>
              </a:avLst>
            </a:prstGeom>
            <a:solidFill>
              <a:srgbClr val="00B8FF"/>
            </a:solidFill>
            <a:ln w="9525" cap="flat" cmpd="sng" algn="ctr">
              <a:solidFill>
                <a:schemeClr val="tx1"/>
              </a:solidFill>
              <a:prstDash val="solid"/>
              <a:round/>
              <a:headEnd type="none" w="med" len="med"/>
              <a:tailEnd type="triangle"/>
            </a:ln>
            <a:effectLst/>
          </p:spPr>
        </p:cxnSp>
        <p:cxnSp>
          <p:nvCxnSpPr>
            <p:cNvPr id="25" name="Elbow Connector 24"/>
            <p:cNvCxnSpPr>
              <a:stCxn id="23" idx="0"/>
              <a:endCxn id="8" idx="2"/>
            </p:cNvCxnSpPr>
            <p:nvPr/>
          </p:nvCxnSpPr>
          <p:spPr bwMode="auto">
            <a:xfrm rot="5400000" flipH="1" flipV="1">
              <a:off x="6506598" y="2447274"/>
              <a:ext cx="576064" cy="396044"/>
            </a:xfrm>
            <a:prstGeom prst="bentConnector3">
              <a:avLst>
                <a:gd name="adj1" fmla="val 50000"/>
              </a:avLst>
            </a:prstGeom>
            <a:solidFill>
              <a:srgbClr val="00B8FF"/>
            </a:solidFill>
            <a:ln w="9525" cap="flat" cmpd="sng" algn="ctr">
              <a:solidFill>
                <a:schemeClr val="tx1"/>
              </a:solidFill>
              <a:prstDash val="solid"/>
              <a:round/>
              <a:headEnd type="none" w="med" len="med"/>
              <a:tailEnd type="triangle"/>
            </a:ln>
            <a:effectLst/>
          </p:spPr>
        </p:cxnSp>
        <p:sp>
          <p:nvSpPr>
            <p:cNvPr id="26" name="Rectangle 25"/>
            <p:cNvSpPr/>
            <p:nvPr/>
          </p:nvSpPr>
          <p:spPr>
            <a:xfrm>
              <a:off x="5228456" y="3653408"/>
              <a:ext cx="1656184" cy="432048"/>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i="1" dirty="0" err="1" smtClean="0">
                  <a:solidFill>
                    <a:schemeClr val="tx1"/>
                  </a:solidFill>
                </a:rPr>
                <a:t>VisualElement</a:t>
              </a:r>
              <a:endParaRPr lang="nl-BE" i="1" dirty="0">
                <a:solidFill>
                  <a:schemeClr val="tx1"/>
                </a:solidFill>
              </a:endParaRPr>
            </a:p>
          </p:txBody>
        </p:sp>
        <p:sp>
          <p:nvSpPr>
            <p:cNvPr id="27" name="Rectangle 26"/>
            <p:cNvSpPr/>
            <p:nvPr/>
          </p:nvSpPr>
          <p:spPr>
            <a:xfrm>
              <a:off x="5228456" y="4085456"/>
              <a:ext cx="1656184" cy="720080"/>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smtClean="0">
                  <a:solidFill>
                    <a:schemeClr val="tx1"/>
                  </a:solidFill>
                </a:rPr>
                <a:t>+ID: String</a:t>
              </a:r>
            </a:p>
            <a:p>
              <a:r>
                <a:rPr lang="en-US" sz="1400" dirty="0" smtClean="0">
                  <a:solidFill>
                    <a:schemeClr val="tx1"/>
                  </a:solidFill>
                </a:rPr>
                <a:t>+height: String</a:t>
              </a:r>
            </a:p>
            <a:p>
              <a:r>
                <a:rPr lang="en-US" sz="1400" dirty="0" smtClean="0">
                  <a:solidFill>
                    <a:schemeClr val="tx1"/>
                  </a:solidFill>
                </a:rPr>
                <a:t>+width: String</a:t>
              </a:r>
              <a:endParaRPr lang="nl-BE" sz="1400" dirty="0" smtClean="0">
                <a:solidFill>
                  <a:schemeClr val="tx1"/>
                </a:solidFill>
              </a:endParaRPr>
            </a:p>
          </p:txBody>
        </p:sp>
        <p:cxnSp>
          <p:nvCxnSpPr>
            <p:cNvPr id="28" name="Elbow Connector 104"/>
            <p:cNvCxnSpPr>
              <a:stCxn id="26" idx="3"/>
              <a:endCxn id="13" idx="2"/>
            </p:cNvCxnSpPr>
            <p:nvPr/>
          </p:nvCxnSpPr>
          <p:spPr bwMode="auto">
            <a:xfrm flipV="1">
              <a:off x="6884640" y="3365376"/>
              <a:ext cx="936104" cy="504056"/>
            </a:xfrm>
            <a:prstGeom prst="bentConnector2">
              <a:avLst/>
            </a:prstGeom>
            <a:solidFill>
              <a:srgbClr val="00B8FF"/>
            </a:solidFill>
            <a:ln w="9525" cap="flat" cmpd="sng" algn="ctr">
              <a:solidFill>
                <a:schemeClr val="tx1"/>
              </a:solidFill>
              <a:prstDash val="solid"/>
              <a:round/>
              <a:headEnd type="arrow" w="med" len="med"/>
              <a:tailEnd type="none" w="med" len="med"/>
            </a:ln>
            <a:effectLst/>
          </p:spPr>
        </p:cxnSp>
        <p:sp>
          <p:nvSpPr>
            <p:cNvPr id="29" name="TextBox 28"/>
            <p:cNvSpPr txBox="1"/>
            <p:nvPr/>
          </p:nvSpPr>
          <p:spPr>
            <a:xfrm>
              <a:off x="7388696" y="3869432"/>
              <a:ext cx="692818" cy="307777"/>
            </a:xfrm>
            <a:prstGeom prst="rect">
              <a:avLst/>
            </a:prstGeom>
            <a:noFill/>
          </p:spPr>
          <p:txBody>
            <a:bodyPr wrap="none" rtlCol="0">
              <a:spAutoFit/>
            </a:bodyPr>
            <a:lstStyle/>
            <a:p>
              <a:r>
                <a:rPr lang="en-US" sz="1400" dirty="0" smtClean="0"/>
                <a:t>shows</a:t>
              </a:r>
              <a:endParaRPr lang="nl-BE" sz="1400" dirty="0"/>
            </a:p>
          </p:txBody>
        </p:sp>
        <p:sp>
          <p:nvSpPr>
            <p:cNvPr id="30" name="TextBox 29"/>
            <p:cNvSpPr txBox="1"/>
            <p:nvPr/>
          </p:nvSpPr>
          <p:spPr>
            <a:xfrm>
              <a:off x="7820744" y="3365376"/>
              <a:ext cx="255198" cy="307777"/>
            </a:xfrm>
            <a:prstGeom prst="rect">
              <a:avLst/>
            </a:prstGeom>
            <a:noFill/>
          </p:spPr>
          <p:txBody>
            <a:bodyPr wrap="none" rtlCol="0">
              <a:spAutoFit/>
            </a:bodyPr>
            <a:lstStyle/>
            <a:p>
              <a:r>
                <a:rPr lang="en-US" sz="1400" dirty="0" smtClean="0"/>
                <a:t>*</a:t>
              </a:r>
              <a:endParaRPr lang="nl-BE" sz="1400" dirty="0"/>
            </a:p>
          </p:txBody>
        </p:sp>
        <p:sp>
          <p:nvSpPr>
            <p:cNvPr id="31" name="TextBox 30"/>
            <p:cNvSpPr txBox="1"/>
            <p:nvPr/>
          </p:nvSpPr>
          <p:spPr>
            <a:xfrm>
              <a:off x="6884640" y="3869432"/>
              <a:ext cx="284052" cy="307777"/>
            </a:xfrm>
            <a:prstGeom prst="rect">
              <a:avLst/>
            </a:prstGeom>
            <a:noFill/>
          </p:spPr>
          <p:txBody>
            <a:bodyPr wrap="none" rtlCol="0">
              <a:spAutoFit/>
            </a:bodyPr>
            <a:lstStyle/>
            <a:p>
              <a:r>
                <a:rPr lang="en-US" sz="1400" dirty="0" smtClean="0"/>
                <a:t>1</a:t>
              </a:r>
              <a:endParaRPr lang="nl-BE" sz="1400" dirty="0"/>
            </a:p>
          </p:txBody>
        </p:sp>
        <p:sp>
          <p:nvSpPr>
            <p:cNvPr id="32" name="Rectangle 31"/>
            <p:cNvSpPr/>
            <p:nvPr/>
          </p:nvSpPr>
          <p:spPr>
            <a:xfrm>
              <a:off x="4292352" y="5309592"/>
              <a:ext cx="1152128" cy="432048"/>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Widget</a:t>
              </a:r>
              <a:endParaRPr lang="nl-BE" dirty="0">
                <a:solidFill>
                  <a:schemeClr val="tx1"/>
                </a:solidFill>
              </a:endParaRPr>
            </a:p>
          </p:txBody>
        </p:sp>
        <p:sp>
          <p:nvSpPr>
            <p:cNvPr id="33" name="Rectangle 32"/>
            <p:cNvSpPr/>
            <p:nvPr/>
          </p:nvSpPr>
          <p:spPr>
            <a:xfrm>
              <a:off x="4292352" y="5741640"/>
              <a:ext cx="1152128" cy="360040"/>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smtClean="0">
                  <a:solidFill>
                    <a:schemeClr val="tx1"/>
                  </a:solidFill>
                </a:rPr>
                <a:t>+code: Text</a:t>
              </a:r>
              <a:endParaRPr lang="nl-BE" sz="1400" dirty="0">
                <a:solidFill>
                  <a:schemeClr val="tx1"/>
                </a:solidFill>
              </a:endParaRPr>
            </a:p>
          </p:txBody>
        </p:sp>
        <p:cxnSp>
          <p:nvCxnSpPr>
            <p:cNvPr id="34" name="Elbow Connector 33"/>
            <p:cNvCxnSpPr>
              <a:stCxn id="32" idx="0"/>
              <a:endCxn id="27" idx="2"/>
            </p:cNvCxnSpPr>
            <p:nvPr/>
          </p:nvCxnSpPr>
          <p:spPr bwMode="auto">
            <a:xfrm rot="5400000" flipH="1" flipV="1">
              <a:off x="5210454" y="4463498"/>
              <a:ext cx="504056" cy="1188132"/>
            </a:xfrm>
            <a:prstGeom prst="bentConnector3">
              <a:avLst>
                <a:gd name="adj1" fmla="val 50000"/>
              </a:avLst>
            </a:prstGeom>
            <a:solidFill>
              <a:srgbClr val="00B8FF"/>
            </a:solidFill>
            <a:ln w="9525" cap="flat" cmpd="sng" algn="ctr">
              <a:solidFill>
                <a:schemeClr val="tx1"/>
              </a:solidFill>
              <a:prstDash val="solid"/>
              <a:round/>
              <a:headEnd type="none" w="med" len="med"/>
              <a:tailEnd type="triangle"/>
            </a:ln>
            <a:effectLst/>
          </p:spPr>
        </p:cxnSp>
        <p:sp>
          <p:nvSpPr>
            <p:cNvPr id="35" name="Rectangle 34"/>
            <p:cNvSpPr/>
            <p:nvPr/>
          </p:nvSpPr>
          <p:spPr>
            <a:xfrm>
              <a:off x="6308576" y="5309592"/>
              <a:ext cx="1440160" cy="432048"/>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Container</a:t>
              </a:r>
              <a:endParaRPr lang="nl-BE" dirty="0">
                <a:solidFill>
                  <a:schemeClr val="tx1"/>
                </a:solidFill>
              </a:endParaRPr>
            </a:p>
          </p:txBody>
        </p:sp>
        <p:sp>
          <p:nvSpPr>
            <p:cNvPr id="36" name="Rectangle 35"/>
            <p:cNvSpPr/>
            <p:nvPr/>
          </p:nvSpPr>
          <p:spPr>
            <a:xfrm>
              <a:off x="6308576" y="5741640"/>
              <a:ext cx="1440160" cy="360040"/>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smtClean="0">
                  <a:solidFill>
                    <a:schemeClr val="tx1"/>
                  </a:solidFill>
                </a:rPr>
                <a:t>+layout: ENUM</a:t>
              </a:r>
            </a:p>
          </p:txBody>
        </p:sp>
        <p:cxnSp>
          <p:nvCxnSpPr>
            <p:cNvPr id="37" name="Elbow Connector 36"/>
            <p:cNvCxnSpPr>
              <a:stCxn id="35" idx="0"/>
              <a:endCxn id="27" idx="2"/>
            </p:cNvCxnSpPr>
            <p:nvPr/>
          </p:nvCxnSpPr>
          <p:spPr bwMode="auto">
            <a:xfrm rot="16200000" flipV="1">
              <a:off x="6290574" y="4571510"/>
              <a:ext cx="504056" cy="972108"/>
            </a:xfrm>
            <a:prstGeom prst="bentConnector3">
              <a:avLst>
                <a:gd name="adj1" fmla="val 50000"/>
              </a:avLst>
            </a:prstGeom>
            <a:solidFill>
              <a:srgbClr val="00B8FF"/>
            </a:solidFill>
            <a:ln w="9525" cap="flat" cmpd="sng" algn="ctr">
              <a:solidFill>
                <a:schemeClr val="tx1"/>
              </a:solidFill>
              <a:prstDash val="solid"/>
              <a:round/>
              <a:headEnd type="none" w="med" len="med"/>
              <a:tailEnd type="triangle"/>
            </a:ln>
            <a:effectLst/>
          </p:spPr>
        </p:cxnSp>
        <p:cxnSp>
          <p:nvCxnSpPr>
            <p:cNvPr id="38" name="Elbow Connector 37"/>
            <p:cNvCxnSpPr>
              <a:stCxn id="35" idx="3"/>
              <a:endCxn id="27" idx="3"/>
            </p:cNvCxnSpPr>
            <p:nvPr/>
          </p:nvCxnSpPr>
          <p:spPr bwMode="auto">
            <a:xfrm flipH="1" flipV="1">
              <a:off x="6884640" y="4445496"/>
              <a:ext cx="864096" cy="1080120"/>
            </a:xfrm>
            <a:prstGeom prst="bentConnector3">
              <a:avLst>
                <a:gd name="adj1" fmla="val -26455"/>
              </a:avLst>
            </a:prstGeom>
            <a:solidFill>
              <a:srgbClr val="00B8FF"/>
            </a:solidFill>
            <a:ln w="9525" cap="flat" cmpd="sng" algn="ctr">
              <a:solidFill>
                <a:schemeClr val="tx1"/>
              </a:solidFill>
              <a:prstDash val="solid"/>
              <a:round/>
              <a:headEnd type="none" w="med" len="med"/>
              <a:tailEnd type="arrow"/>
            </a:ln>
            <a:effectLst/>
          </p:spPr>
        </p:cxnSp>
        <p:sp>
          <p:nvSpPr>
            <p:cNvPr id="39" name="TextBox 38"/>
            <p:cNvSpPr txBox="1"/>
            <p:nvPr/>
          </p:nvSpPr>
          <p:spPr>
            <a:xfrm>
              <a:off x="7244680" y="4157464"/>
              <a:ext cx="851515" cy="307777"/>
            </a:xfrm>
            <a:prstGeom prst="rect">
              <a:avLst/>
            </a:prstGeom>
            <a:noFill/>
          </p:spPr>
          <p:txBody>
            <a:bodyPr wrap="none" rtlCol="0">
              <a:spAutoFit/>
            </a:bodyPr>
            <a:lstStyle/>
            <a:p>
              <a:r>
                <a:rPr lang="en-US" sz="1400" dirty="0" smtClean="0"/>
                <a:t>contains</a:t>
              </a:r>
              <a:endParaRPr lang="nl-BE" sz="1400" dirty="0"/>
            </a:p>
          </p:txBody>
        </p:sp>
        <p:sp>
          <p:nvSpPr>
            <p:cNvPr id="40" name="TextBox 39"/>
            <p:cNvSpPr txBox="1"/>
            <p:nvPr/>
          </p:nvSpPr>
          <p:spPr>
            <a:xfrm>
              <a:off x="6884640" y="4157464"/>
              <a:ext cx="255198" cy="307777"/>
            </a:xfrm>
            <a:prstGeom prst="rect">
              <a:avLst/>
            </a:prstGeom>
            <a:noFill/>
          </p:spPr>
          <p:txBody>
            <a:bodyPr wrap="none" rtlCol="0">
              <a:spAutoFit/>
            </a:bodyPr>
            <a:lstStyle/>
            <a:p>
              <a:r>
                <a:rPr lang="en-US" sz="1400" dirty="0" smtClean="0"/>
                <a:t>*</a:t>
              </a:r>
              <a:endParaRPr lang="nl-BE" sz="1400" dirty="0"/>
            </a:p>
          </p:txBody>
        </p:sp>
        <p:sp>
          <p:nvSpPr>
            <p:cNvPr id="41" name="TextBox 40"/>
            <p:cNvSpPr txBox="1"/>
            <p:nvPr/>
          </p:nvSpPr>
          <p:spPr>
            <a:xfrm>
              <a:off x="7748736" y="5525616"/>
              <a:ext cx="482824" cy="307777"/>
            </a:xfrm>
            <a:prstGeom prst="rect">
              <a:avLst/>
            </a:prstGeom>
            <a:noFill/>
          </p:spPr>
          <p:txBody>
            <a:bodyPr wrap="none" rtlCol="0">
              <a:spAutoFit/>
            </a:bodyPr>
            <a:lstStyle/>
            <a:p>
              <a:r>
                <a:rPr lang="en-US" sz="1400" dirty="0" smtClean="0"/>
                <a:t>0..1</a:t>
              </a:r>
              <a:endParaRPr lang="nl-BE" sz="1400" dirty="0"/>
            </a:p>
          </p:txBody>
        </p:sp>
      </p:grpSp>
      <p:grpSp>
        <p:nvGrpSpPr>
          <p:cNvPr id="42" name="Group 41"/>
          <p:cNvGrpSpPr/>
          <p:nvPr/>
        </p:nvGrpSpPr>
        <p:grpSpPr>
          <a:xfrm>
            <a:off x="1691680" y="1412776"/>
            <a:ext cx="5040560" cy="2952328"/>
            <a:chOff x="-2196752" y="2204864"/>
            <a:chExt cx="5040560" cy="2952328"/>
          </a:xfrm>
        </p:grpSpPr>
        <p:sp>
          <p:nvSpPr>
            <p:cNvPr id="43" name="Rectangle 42"/>
            <p:cNvSpPr/>
            <p:nvPr/>
          </p:nvSpPr>
          <p:spPr>
            <a:xfrm>
              <a:off x="-1620688" y="2276872"/>
              <a:ext cx="1224136" cy="432048"/>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i="1" dirty="0" err="1" smtClean="0">
                  <a:solidFill>
                    <a:schemeClr val="tx1"/>
                  </a:solidFill>
                </a:rPr>
                <a:t>MenuItem</a:t>
              </a:r>
              <a:endParaRPr lang="nl-BE" i="1" dirty="0">
                <a:solidFill>
                  <a:schemeClr val="tx1"/>
                </a:solidFill>
              </a:endParaRPr>
            </a:p>
          </p:txBody>
        </p:sp>
        <p:sp>
          <p:nvSpPr>
            <p:cNvPr id="44" name="Rectangle 43"/>
            <p:cNvSpPr/>
            <p:nvPr/>
          </p:nvSpPr>
          <p:spPr>
            <a:xfrm>
              <a:off x="1331640" y="2276872"/>
              <a:ext cx="1512168" cy="432048"/>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Choice</a:t>
              </a:r>
              <a:endParaRPr lang="nl-BE" dirty="0">
                <a:solidFill>
                  <a:schemeClr val="tx1"/>
                </a:solidFill>
              </a:endParaRPr>
            </a:p>
          </p:txBody>
        </p:sp>
        <p:sp>
          <p:nvSpPr>
            <p:cNvPr id="45" name="Rectangle 44"/>
            <p:cNvSpPr/>
            <p:nvPr/>
          </p:nvSpPr>
          <p:spPr>
            <a:xfrm>
              <a:off x="1331640" y="2708920"/>
              <a:ext cx="1512168" cy="288032"/>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chemeClr val="tx1"/>
                  </a:solidFill>
                </a:rPr>
                <a:t>+choice: Integer</a:t>
              </a:r>
              <a:endParaRPr lang="nl-BE" sz="1400" dirty="0">
                <a:solidFill>
                  <a:schemeClr val="tx1"/>
                </a:solidFill>
              </a:endParaRPr>
            </a:p>
          </p:txBody>
        </p:sp>
        <p:cxnSp>
          <p:nvCxnSpPr>
            <p:cNvPr id="46" name="Straight Connector 9"/>
            <p:cNvCxnSpPr>
              <a:stCxn id="43" idx="3"/>
              <a:endCxn id="44" idx="1"/>
            </p:cNvCxnSpPr>
            <p:nvPr/>
          </p:nvCxnSpPr>
          <p:spPr>
            <a:xfrm>
              <a:off x="-396552" y="2492896"/>
              <a:ext cx="1728192" cy="1588"/>
            </a:xfrm>
            <a:prstGeom prst="bentConnector3">
              <a:avLst>
                <a:gd name="adj1" fmla="val 50000"/>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47" name="TextBox 46"/>
            <p:cNvSpPr txBox="1"/>
            <p:nvPr/>
          </p:nvSpPr>
          <p:spPr>
            <a:xfrm>
              <a:off x="-108520" y="2204864"/>
              <a:ext cx="522900" cy="307777"/>
            </a:xfrm>
            <a:prstGeom prst="rect">
              <a:avLst/>
            </a:prstGeom>
            <a:noFill/>
          </p:spPr>
          <p:txBody>
            <a:bodyPr wrap="none" rtlCol="0">
              <a:spAutoFit/>
            </a:bodyPr>
            <a:lstStyle/>
            <a:p>
              <a:r>
                <a:rPr lang="en-US" sz="1400" dirty="0" smtClean="0"/>
                <a:t>next</a:t>
              </a:r>
              <a:endParaRPr lang="nl-BE" sz="1400" dirty="0"/>
            </a:p>
          </p:txBody>
        </p:sp>
        <p:sp>
          <p:nvSpPr>
            <p:cNvPr id="48" name="TextBox 47"/>
            <p:cNvSpPr txBox="1"/>
            <p:nvPr/>
          </p:nvSpPr>
          <p:spPr>
            <a:xfrm>
              <a:off x="-396552" y="2204864"/>
              <a:ext cx="284052" cy="307777"/>
            </a:xfrm>
            <a:prstGeom prst="rect">
              <a:avLst/>
            </a:prstGeom>
            <a:noFill/>
          </p:spPr>
          <p:txBody>
            <a:bodyPr wrap="none" rtlCol="0">
              <a:spAutoFit/>
            </a:bodyPr>
            <a:lstStyle/>
            <a:p>
              <a:r>
                <a:rPr lang="en-US" sz="1400" dirty="0" smtClean="0"/>
                <a:t>1</a:t>
              </a:r>
              <a:endParaRPr lang="nl-BE" sz="1400" dirty="0"/>
            </a:p>
          </p:txBody>
        </p:sp>
        <p:sp>
          <p:nvSpPr>
            <p:cNvPr id="49" name="TextBox 48"/>
            <p:cNvSpPr txBox="1"/>
            <p:nvPr/>
          </p:nvSpPr>
          <p:spPr>
            <a:xfrm>
              <a:off x="1043608" y="2204864"/>
              <a:ext cx="255198" cy="307777"/>
            </a:xfrm>
            <a:prstGeom prst="rect">
              <a:avLst/>
            </a:prstGeom>
            <a:noFill/>
          </p:spPr>
          <p:txBody>
            <a:bodyPr wrap="none" rtlCol="0">
              <a:spAutoFit/>
            </a:bodyPr>
            <a:lstStyle/>
            <a:p>
              <a:r>
                <a:rPr lang="en-US" sz="1400" dirty="0" smtClean="0"/>
                <a:t>*</a:t>
              </a:r>
              <a:endParaRPr lang="nl-BE" sz="1400" dirty="0"/>
            </a:p>
          </p:txBody>
        </p:sp>
        <p:sp>
          <p:nvSpPr>
            <p:cNvPr id="50" name="Rectangle 49"/>
            <p:cNvSpPr/>
            <p:nvPr/>
          </p:nvSpPr>
          <p:spPr>
            <a:xfrm>
              <a:off x="-1764704" y="3501008"/>
              <a:ext cx="1800200" cy="432048"/>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i="1" dirty="0" err="1" smtClean="0">
                  <a:solidFill>
                    <a:schemeClr val="tx1"/>
                  </a:solidFill>
                </a:rPr>
                <a:t>RecordedAudio</a:t>
              </a:r>
              <a:endParaRPr lang="nl-BE" i="1" dirty="0">
                <a:solidFill>
                  <a:schemeClr val="tx1"/>
                </a:solidFill>
              </a:endParaRPr>
            </a:p>
          </p:txBody>
        </p:sp>
        <p:sp>
          <p:nvSpPr>
            <p:cNvPr id="51" name="Rectangle 50"/>
            <p:cNvSpPr/>
            <p:nvPr/>
          </p:nvSpPr>
          <p:spPr>
            <a:xfrm>
              <a:off x="539552" y="3501008"/>
              <a:ext cx="1296144" cy="432048"/>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solidFill>
                    <a:schemeClr val="tx1"/>
                  </a:solidFill>
                </a:rPr>
                <a:t>UserInput</a:t>
              </a:r>
              <a:endParaRPr lang="nl-BE" dirty="0">
                <a:solidFill>
                  <a:schemeClr val="tx1"/>
                </a:solidFill>
              </a:endParaRPr>
            </a:p>
          </p:txBody>
        </p:sp>
        <p:sp>
          <p:nvSpPr>
            <p:cNvPr id="52" name="Rectangle 51"/>
            <p:cNvSpPr/>
            <p:nvPr/>
          </p:nvSpPr>
          <p:spPr>
            <a:xfrm>
              <a:off x="2123728" y="3501008"/>
              <a:ext cx="720080" cy="432048"/>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Start</a:t>
              </a:r>
              <a:endParaRPr lang="nl-BE" dirty="0">
                <a:solidFill>
                  <a:schemeClr val="tx1"/>
                </a:solidFill>
              </a:endParaRPr>
            </a:p>
          </p:txBody>
        </p:sp>
        <p:cxnSp>
          <p:nvCxnSpPr>
            <p:cNvPr id="53" name="Elbow Connector 52"/>
            <p:cNvCxnSpPr>
              <a:stCxn id="50" idx="0"/>
              <a:endCxn id="43" idx="2"/>
            </p:cNvCxnSpPr>
            <p:nvPr/>
          </p:nvCxnSpPr>
          <p:spPr bwMode="auto">
            <a:xfrm rot="16200000" flipV="1">
              <a:off x="-1332656" y="3032956"/>
              <a:ext cx="792088" cy="144016"/>
            </a:xfrm>
            <a:prstGeom prst="bentConnector3">
              <a:avLst>
                <a:gd name="adj1" fmla="val 50000"/>
              </a:avLst>
            </a:prstGeom>
            <a:solidFill>
              <a:srgbClr val="00B8FF"/>
            </a:solidFill>
            <a:ln w="9525" cap="flat" cmpd="sng" algn="ctr">
              <a:solidFill>
                <a:schemeClr val="tx1"/>
              </a:solidFill>
              <a:prstDash val="solid"/>
              <a:round/>
              <a:headEnd type="none" w="med" len="med"/>
              <a:tailEnd type="triangle"/>
            </a:ln>
            <a:effectLst/>
          </p:spPr>
        </p:cxnSp>
        <p:cxnSp>
          <p:nvCxnSpPr>
            <p:cNvPr id="54" name="Elbow Connector 53"/>
            <p:cNvCxnSpPr>
              <a:stCxn id="51" idx="0"/>
              <a:endCxn id="43" idx="2"/>
            </p:cNvCxnSpPr>
            <p:nvPr/>
          </p:nvCxnSpPr>
          <p:spPr bwMode="auto">
            <a:xfrm rot="16200000" flipV="1">
              <a:off x="-306542" y="2006842"/>
              <a:ext cx="792088" cy="2196244"/>
            </a:xfrm>
            <a:prstGeom prst="bentConnector3">
              <a:avLst>
                <a:gd name="adj1" fmla="val 50000"/>
              </a:avLst>
            </a:prstGeom>
            <a:solidFill>
              <a:srgbClr val="00B8FF"/>
            </a:solidFill>
            <a:ln w="9525" cap="flat" cmpd="sng" algn="ctr">
              <a:solidFill>
                <a:schemeClr val="tx1"/>
              </a:solidFill>
              <a:prstDash val="solid"/>
              <a:round/>
              <a:headEnd type="none" w="med" len="med"/>
              <a:tailEnd type="triangle"/>
            </a:ln>
            <a:effectLst/>
          </p:spPr>
        </p:cxnSp>
        <p:cxnSp>
          <p:nvCxnSpPr>
            <p:cNvPr id="55" name="Elbow Connector 54"/>
            <p:cNvCxnSpPr>
              <a:stCxn id="52" idx="0"/>
              <a:endCxn id="43" idx="2"/>
            </p:cNvCxnSpPr>
            <p:nvPr/>
          </p:nvCxnSpPr>
          <p:spPr bwMode="auto">
            <a:xfrm rot="16200000" flipV="1">
              <a:off x="341530" y="1358770"/>
              <a:ext cx="792088" cy="3492388"/>
            </a:xfrm>
            <a:prstGeom prst="bentConnector3">
              <a:avLst>
                <a:gd name="adj1" fmla="val 50000"/>
              </a:avLst>
            </a:prstGeom>
            <a:solidFill>
              <a:srgbClr val="00B8FF"/>
            </a:solidFill>
            <a:ln w="9525" cap="flat" cmpd="sng" algn="ctr">
              <a:solidFill>
                <a:schemeClr val="tx1"/>
              </a:solidFill>
              <a:prstDash val="solid"/>
              <a:round/>
              <a:headEnd type="none" w="med" len="med"/>
              <a:tailEnd type="triangle"/>
            </a:ln>
            <a:effectLst/>
          </p:spPr>
        </p:cxnSp>
        <p:sp>
          <p:nvSpPr>
            <p:cNvPr id="56" name="Rectangle 55"/>
            <p:cNvSpPr/>
            <p:nvPr/>
          </p:nvSpPr>
          <p:spPr>
            <a:xfrm>
              <a:off x="-2196752" y="4725144"/>
              <a:ext cx="864096" cy="432048"/>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Menu</a:t>
              </a:r>
              <a:endParaRPr lang="nl-BE" dirty="0">
                <a:solidFill>
                  <a:schemeClr val="tx1"/>
                </a:solidFill>
              </a:endParaRPr>
            </a:p>
          </p:txBody>
        </p:sp>
        <p:sp>
          <p:nvSpPr>
            <p:cNvPr id="57" name="Rectangle 56"/>
            <p:cNvSpPr/>
            <p:nvPr/>
          </p:nvSpPr>
          <p:spPr>
            <a:xfrm>
              <a:off x="-756592" y="4725144"/>
              <a:ext cx="792088" cy="432048"/>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Error</a:t>
              </a:r>
              <a:endParaRPr lang="nl-BE" dirty="0">
                <a:solidFill>
                  <a:schemeClr val="tx1"/>
                </a:solidFill>
              </a:endParaRPr>
            </a:p>
          </p:txBody>
        </p:sp>
        <p:sp>
          <p:nvSpPr>
            <p:cNvPr id="58" name="Rectangle 57"/>
            <p:cNvSpPr/>
            <p:nvPr/>
          </p:nvSpPr>
          <p:spPr>
            <a:xfrm>
              <a:off x="611560" y="4725144"/>
              <a:ext cx="1071736" cy="432048"/>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Timeout</a:t>
              </a:r>
              <a:endParaRPr lang="nl-BE" dirty="0">
                <a:solidFill>
                  <a:schemeClr val="tx1"/>
                </a:solidFill>
              </a:endParaRPr>
            </a:p>
          </p:txBody>
        </p:sp>
        <p:cxnSp>
          <p:nvCxnSpPr>
            <p:cNvPr id="59" name="Elbow Connector 58"/>
            <p:cNvCxnSpPr>
              <a:stCxn id="56" idx="0"/>
              <a:endCxn id="50" idx="2"/>
            </p:cNvCxnSpPr>
            <p:nvPr/>
          </p:nvCxnSpPr>
          <p:spPr bwMode="auto">
            <a:xfrm rot="5400000" flipH="1" flipV="1">
              <a:off x="-1710698" y="3879050"/>
              <a:ext cx="792088" cy="900100"/>
            </a:xfrm>
            <a:prstGeom prst="bentConnector3">
              <a:avLst>
                <a:gd name="adj1" fmla="val 50000"/>
              </a:avLst>
            </a:prstGeom>
            <a:solidFill>
              <a:srgbClr val="00B8FF"/>
            </a:solidFill>
            <a:ln w="9525" cap="flat" cmpd="sng" algn="ctr">
              <a:solidFill>
                <a:schemeClr val="tx1"/>
              </a:solidFill>
              <a:prstDash val="solid"/>
              <a:round/>
              <a:headEnd type="none" w="med" len="med"/>
              <a:tailEnd type="triangle"/>
            </a:ln>
            <a:effectLst/>
          </p:spPr>
        </p:cxnSp>
        <p:cxnSp>
          <p:nvCxnSpPr>
            <p:cNvPr id="60" name="Elbow Connector 59"/>
            <p:cNvCxnSpPr>
              <a:stCxn id="57" idx="0"/>
              <a:endCxn id="50" idx="2"/>
            </p:cNvCxnSpPr>
            <p:nvPr/>
          </p:nvCxnSpPr>
          <p:spPr bwMode="auto">
            <a:xfrm rot="16200000" flipV="1">
              <a:off x="-1008620" y="4077072"/>
              <a:ext cx="792088" cy="504056"/>
            </a:xfrm>
            <a:prstGeom prst="bentConnector3">
              <a:avLst>
                <a:gd name="adj1" fmla="val 50000"/>
              </a:avLst>
            </a:prstGeom>
            <a:solidFill>
              <a:srgbClr val="00B8FF"/>
            </a:solidFill>
            <a:ln w="9525" cap="flat" cmpd="sng" algn="ctr">
              <a:solidFill>
                <a:schemeClr val="tx1"/>
              </a:solidFill>
              <a:prstDash val="solid"/>
              <a:round/>
              <a:headEnd type="none" w="med" len="med"/>
              <a:tailEnd type="triangle"/>
            </a:ln>
            <a:effectLst/>
          </p:spPr>
        </p:cxnSp>
        <p:cxnSp>
          <p:nvCxnSpPr>
            <p:cNvPr id="61" name="Elbow Connector 60"/>
            <p:cNvCxnSpPr>
              <a:stCxn id="58" idx="0"/>
              <a:endCxn id="50" idx="2"/>
            </p:cNvCxnSpPr>
            <p:nvPr/>
          </p:nvCxnSpPr>
          <p:spPr bwMode="auto">
            <a:xfrm rot="16200000" flipV="1">
              <a:off x="-254632" y="3323084"/>
              <a:ext cx="792088" cy="2012032"/>
            </a:xfrm>
            <a:prstGeom prst="bentConnector3">
              <a:avLst>
                <a:gd name="adj1" fmla="val 50000"/>
              </a:avLst>
            </a:prstGeom>
            <a:solidFill>
              <a:srgbClr val="00B8FF"/>
            </a:solidFill>
            <a:ln w="9525" cap="flat" cmpd="sng" algn="ctr">
              <a:solidFill>
                <a:schemeClr val="tx1"/>
              </a:solidFill>
              <a:prstDash val="solid"/>
              <a:round/>
              <a:headEnd type="none" w="med" len="med"/>
              <a:tailEnd type="triangle"/>
            </a:ln>
            <a:effectLst/>
          </p:spPr>
        </p:cxnSp>
      </p:grpSp>
      <p:grpSp>
        <p:nvGrpSpPr>
          <p:cNvPr id="83" name="Group 82"/>
          <p:cNvGrpSpPr/>
          <p:nvPr/>
        </p:nvGrpSpPr>
        <p:grpSpPr>
          <a:xfrm>
            <a:off x="2627784" y="4365104"/>
            <a:ext cx="4032448" cy="504056"/>
            <a:chOff x="-4032448" y="3501008"/>
            <a:chExt cx="4032448" cy="504056"/>
          </a:xfrm>
        </p:grpSpPr>
        <p:sp>
          <p:nvSpPr>
            <p:cNvPr id="63" name="Rectangle 62"/>
            <p:cNvSpPr/>
            <p:nvPr/>
          </p:nvSpPr>
          <p:spPr>
            <a:xfrm>
              <a:off x="-4032448" y="3573016"/>
              <a:ext cx="792088" cy="432048"/>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State</a:t>
              </a:r>
              <a:endParaRPr lang="nl-BE" dirty="0">
                <a:solidFill>
                  <a:schemeClr val="tx1"/>
                </a:solidFill>
              </a:endParaRPr>
            </a:p>
          </p:txBody>
        </p:sp>
        <p:sp>
          <p:nvSpPr>
            <p:cNvPr id="64" name="Rectangle 63"/>
            <p:cNvSpPr/>
            <p:nvPr/>
          </p:nvSpPr>
          <p:spPr>
            <a:xfrm>
              <a:off x="-1512168" y="3573016"/>
              <a:ext cx="1512168" cy="432048"/>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Transition</a:t>
              </a:r>
              <a:endParaRPr lang="nl-BE" dirty="0">
                <a:solidFill>
                  <a:schemeClr val="tx1"/>
                </a:solidFill>
              </a:endParaRPr>
            </a:p>
          </p:txBody>
        </p:sp>
        <p:cxnSp>
          <p:nvCxnSpPr>
            <p:cNvPr id="66" name="Straight Connector 9"/>
            <p:cNvCxnSpPr>
              <a:stCxn id="63" idx="3"/>
              <a:endCxn id="64" idx="1"/>
            </p:cNvCxnSpPr>
            <p:nvPr/>
          </p:nvCxnSpPr>
          <p:spPr>
            <a:xfrm>
              <a:off x="-3240360" y="3789040"/>
              <a:ext cx="1728192" cy="1588"/>
            </a:xfrm>
            <a:prstGeom prst="bentConnector3">
              <a:avLst>
                <a:gd name="adj1" fmla="val 50000"/>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67" name="TextBox 66"/>
            <p:cNvSpPr txBox="1"/>
            <p:nvPr/>
          </p:nvSpPr>
          <p:spPr>
            <a:xfrm>
              <a:off x="-2952328" y="3501008"/>
              <a:ext cx="1189108" cy="307777"/>
            </a:xfrm>
            <a:prstGeom prst="rect">
              <a:avLst/>
            </a:prstGeom>
            <a:noFill/>
          </p:spPr>
          <p:txBody>
            <a:bodyPr wrap="none" rtlCol="0">
              <a:spAutoFit/>
            </a:bodyPr>
            <a:lstStyle/>
            <a:p>
              <a:r>
                <a:rPr lang="en-US" sz="1400" dirty="0" err="1" smtClean="0"/>
                <a:t>transitionsTo</a:t>
              </a:r>
              <a:endParaRPr lang="nl-BE" sz="1400" dirty="0"/>
            </a:p>
          </p:txBody>
        </p:sp>
        <p:sp>
          <p:nvSpPr>
            <p:cNvPr id="68" name="TextBox 67"/>
            <p:cNvSpPr txBox="1"/>
            <p:nvPr/>
          </p:nvSpPr>
          <p:spPr>
            <a:xfrm>
              <a:off x="-3240360" y="3501008"/>
              <a:ext cx="284052" cy="307777"/>
            </a:xfrm>
            <a:prstGeom prst="rect">
              <a:avLst/>
            </a:prstGeom>
            <a:noFill/>
          </p:spPr>
          <p:txBody>
            <a:bodyPr wrap="none" rtlCol="0">
              <a:spAutoFit/>
            </a:bodyPr>
            <a:lstStyle/>
            <a:p>
              <a:r>
                <a:rPr lang="en-US" sz="1400" dirty="0" smtClean="0"/>
                <a:t>1</a:t>
              </a:r>
              <a:endParaRPr lang="nl-BE" sz="1400" dirty="0"/>
            </a:p>
          </p:txBody>
        </p:sp>
        <p:sp>
          <p:nvSpPr>
            <p:cNvPr id="69" name="TextBox 68"/>
            <p:cNvSpPr txBox="1"/>
            <p:nvPr/>
          </p:nvSpPr>
          <p:spPr>
            <a:xfrm>
              <a:off x="-1800200" y="3501008"/>
              <a:ext cx="255198" cy="307777"/>
            </a:xfrm>
            <a:prstGeom prst="rect">
              <a:avLst/>
            </a:prstGeom>
            <a:noFill/>
          </p:spPr>
          <p:txBody>
            <a:bodyPr wrap="none" rtlCol="0">
              <a:spAutoFit/>
            </a:bodyPr>
            <a:lstStyle/>
            <a:p>
              <a:r>
                <a:rPr lang="en-US" sz="1400" dirty="0" smtClean="0"/>
                <a:t>*</a:t>
              </a:r>
              <a:endParaRPr lang="nl-BE" sz="1400" dirty="0"/>
            </a:p>
          </p:txBody>
        </p:sp>
      </p:grpSp>
      <p:sp>
        <p:nvSpPr>
          <p:cNvPr id="84" name="Oval 83"/>
          <p:cNvSpPr/>
          <p:nvPr/>
        </p:nvSpPr>
        <p:spPr bwMode="auto">
          <a:xfrm>
            <a:off x="7668344" y="1916832"/>
            <a:ext cx="576064" cy="216024"/>
          </a:xfrm>
          <a:prstGeom prst="ellipse">
            <a:avLst/>
          </a:prstGeom>
          <a:noFill/>
          <a:ln w="9525"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57200" rtl="0" eaLnBrk="0" fontAlgn="base" latinLnBrk="0" hangingPunct="0">
              <a:lnSpc>
                <a:spcPct val="75000"/>
              </a:lnSpc>
              <a:spcBef>
                <a:spcPct val="0"/>
              </a:spcBef>
              <a:spcAft>
                <a:spcPct val="0"/>
              </a:spcAft>
              <a:buClr>
                <a:srgbClr val="000000"/>
              </a:buClr>
              <a:buSzPct val="100000"/>
              <a:buFont typeface="Times New Roman" charset="0"/>
              <a:buNone/>
              <a:tabLst/>
            </a:pPr>
            <a:endParaRPr kumimoji="0" lang="nl-BE" sz="2400" b="0" i="0" u="none" strike="noStrike" cap="none" normalizeH="0" baseline="0" dirty="0" smtClean="0">
              <a:ln>
                <a:noFill/>
              </a:ln>
              <a:effectLst/>
              <a:latin typeface="Times New Roman" charset="0"/>
              <a:cs typeface="Times New Roman" charset="0"/>
            </a:endParaRPr>
          </a:p>
        </p:txBody>
      </p:sp>
      <p:sp>
        <p:nvSpPr>
          <p:cNvPr id="85" name="Oval 84"/>
          <p:cNvSpPr/>
          <p:nvPr/>
        </p:nvSpPr>
        <p:spPr bwMode="auto">
          <a:xfrm>
            <a:off x="6084168" y="1916832"/>
            <a:ext cx="576064" cy="216024"/>
          </a:xfrm>
          <a:prstGeom prst="ellipse">
            <a:avLst/>
          </a:prstGeom>
          <a:noFill/>
          <a:ln w="9525"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57200" rtl="0" eaLnBrk="0" fontAlgn="base" latinLnBrk="0" hangingPunct="0">
              <a:lnSpc>
                <a:spcPct val="75000"/>
              </a:lnSpc>
              <a:spcBef>
                <a:spcPct val="0"/>
              </a:spcBef>
              <a:spcAft>
                <a:spcPct val="0"/>
              </a:spcAft>
              <a:buClr>
                <a:srgbClr val="000000"/>
              </a:buClr>
              <a:buSzPct val="100000"/>
              <a:buFont typeface="Times New Roman" charset="0"/>
              <a:buNone/>
              <a:tabLst/>
            </a:pPr>
            <a:endParaRPr kumimoji="0" lang="nl-BE" sz="2400" b="0" i="0" u="none" strike="noStrike" cap="none" normalizeH="0" baseline="0" dirty="0" smtClean="0">
              <a:ln>
                <a:noFill/>
              </a:ln>
              <a:effectLst/>
              <a:latin typeface="Times New Roman" charset="0"/>
              <a:cs typeface="Times New Roman" charset="0"/>
            </a:endParaRPr>
          </a:p>
        </p:txBody>
      </p:sp>
      <p:sp>
        <p:nvSpPr>
          <p:cNvPr id="86" name="Oval 85"/>
          <p:cNvSpPr/>
          <p:nvPr/>
        </p:nvSpPr>
        <p:spPr bwMode="auto">
          <a:xfrm>
            <a:off x="7092280" y="2924944"/>
            <a:ext cx="576064" cy="216024"/>
          </a:xfrm>
          <a:prstGeom prst="ellipse">
            <a:avLst/>
          </a:prstGeom>
          <a:noFill/>
          <a:ln w="9525"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57200" rtl="0" eaLnBrk="0" fontAlgn="base" latinLnBrk="0" hangingPunct="0">
              <a:lnSpc>
                <a:spcPct val="75000"/>
              </a:lnSpc>
              <a:spcBef>
                <a:spcPct val="0"/>
              </a:spcBef>
              <a:spcAft>
                <a:spcPct val="0"/>
              </a:spcAft>
              <a:buClr>
                <a:srgbClr val="000000"/>
              </a:buClr>
              <a:buSzPct val="100000"/>
              <a:buFont typeface="Times New Roman" charset="0"/>
              <a:buNone/>
              <a:tabLst/>
            </a:pPr>
            <a:endParaRPr kumimoji="0" lang="nl-BE" sz="2400" b="0" i="0" u="none" strike="noStrike" cap="none" normalizeH="0" baseline="0" dirty="0" smtClean="0">
              <a:ln>
                <a:noFill/>
              </a:ln>
              <a:effectLst/>
              <a:latin typeface="Times New Roman" charset="0"/>
              <a:cs typeface="Times New Roman" charset="0"/>
            </a:endParaRPr>
          </a:p>
        </p:txBody>
      </p:sp>
      <p:sp>
        <p:nvSpPr>
          <p:cNvPr id="87" name="Oval 86"/>
          <p:cNvSpPr/>
          <p:nvPr/>
        </p:nvSpPr>
        <p:spPr bwMode="auto">
          <a:xfrm>
            <a:off x="6444208" y="2636912"/>
            <a:ext cx="2088232" cy="1728192"/>
          </a:xfrm>
          <a:prstGeom prst="ellipse">
            <a:avLst/>
          </a:prstGeom>
          <a:noFill/>
          <a:ln w="9525" cap="flat" cmpd="sng" algn="ctr">
            <a:solidFill>
              <a:srgbClr val="00206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57200" rtl="0" eaLnBrk="0" fontAlgn="base" latinLnBrk="0" hangingPunct="0">
              <a:lnSpc>
                <a:spcPct val="75000"/>
              </a:lnSpc>
              <a:spcBef>
                <a:spcPct val="0"/>
              </a:spcBef>
              <a:spcAft>
                <a:spcPct val="0"/>
              </a:spcAft>
              <a:buClr>
                <a:srgbClr val="000000"/>
              </a:buClr>
              <a:buSzPct val="100000"/>
              <a:buFont typeface="Times New Roman" charset="0"/>
              <a:buNone/>
              <a:tabLst/>
            </a:pPr>
            <a:endParaRPr kumimoji="0" lang="nl-BE" sz="2400" b="0" i="0" u="none" strike="noStrike" cap="none" normalizeH="0" baseline="0" dirty="0" smtClean="0">
              <a:ln>
                <a:noFill/>
              </a:ln>
              <a:effectLst/>
              <a:latin typeface="Times New Roman" charset="0"/>
              <a:cs typeface="Times New Roman"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6" presetClass="emph" presetSubtype="0" fill="hold" nodeType="withEffect">
                                  <p:stCondLst>
                                    <p:cond delay="0"/>
                                  </p:stCondLst>
                                  <p:childTnLst>
                                    <p:animScale>
                                      <p:cBhvr>
                                        <p:cTn id="8" dur="100" fill="hold"/>
                                        <p:tgtEl>
                                          <p:spTgt spid="5"/>
                                        </p:tgtEl>
                                      </p:cBhvr>
                                      <p:by x="50000" y="50000"/>
                                    </p:animScale>
                                  </p:childTnLst>
                                </p:cTn>
                              </p:par>
                              <p:par>
                                <p:cTn id="9" presetID="63" presetClass="path" presetSubtype="0" accel="50000" decel="50000" fill="hold" nodeType="withEffect">
                                  <p:stCondLst>
                                    <p:cond delay="0"/>
                                  </p:stCondLst>
                                  <p:childTnLst>
                                    <p:animMotion origin="layout" path="M 0 0  L 0.25 0  E" pathEditMode="relative" ptsTypes="">
                                      <p:cBhvr>
                                        <p:cTn id="10" dur="900" fill="hold"/>
                                        <p:tgtEl>
                                          <p:spTgt spid="5"/>
                                        </p:tgtEl>
                                        <p:attrNameLst>
                                          <p:attrName>ppt_x</p:attrName>
                                          <p:attrName>ppt_y</p:attrName>
                                        </p:attrNameLst>
                                      </p:cBhvr>
                                    </p:animMotion>
                                  </p:childTnLst>
                                </p:cTn>
                              </p:par>
                            </p:childTnLst>
                          </p:cTn>
                        </p:par>
                        <p:par>
                          <p:cTn id="11" fill="hold">
                            <p:stCondLst>
                              <p:cond delay="900"/>
                            </p:stCondLst>
                            <p:childTnLst>
                              <p:par>
                                <p:cTn id="12" presetID="1" presetClass="entr" presetSubtype="0" fill="hold" nodeType="afterEffect">
                                  <p:stCondLst>
                                    <p:cond delay="0"/>
                                  </p:stCondLst>
                                  <p:childTnLst>
                                    <p:set>
                                      <p:cBhvr>
                                        <p:cTn id="13" dur="1" fill="hold">
                                          <p:stCondLst>
                                            <p:cond delay="0"/>
                                          </p:stCondLst>
                                        </p:cTn>
                                        <p:tgtEl>
                                          <p:spTgt spid="42"/>
                                        </p:tgtEl>
                                        <p:attrNameLst>
                                          <p:attrName>style.visibility</p:attrName>
                                        </p:attrNameLst>
                                      </p:cBhvr>
                                      <p:to>
                                        <p:strVal val="visible"/>
                                      </p:to>
                                    </p:set>
                                  </p:childTnLst>
                                </p:cTn>
                              </p:par>
                              <p:par>
                                <p:cTn id="14" presetID="6" presetClass="emph" presetSubtype="0" fill="hold" nodeType="withEffect">
                                  <p:stCondLst>
                                    <p:cond delay="0"/>
                                  </p:stCondLst>
                                  <p:childTnLst>
                                    <p:animScale>
                                      <p:cBhvr>
                                        <p:cTn id="15" dur="100" fill="hold"/>
                                        <p:tgtEl>
                                          <p:spTgt spid="42"/>
                                        </p:tgtEl>
                                      </p:cBhvr>
                                      <p:by x="50000" y="50000"/>
                                    </p:animScale>
                                  </p:childTnLst>
                                </p:cTn>
                              </p:par>
                              <p:par>
                                <p:cTn id="16" presetID="35" presetClass="path" presetSubtype="0" accel="50000" decel="50000" fill="hold" nodeType="withEffect">
                                  <p:stCondLst>
                                    <p:cond delay="0"/>
                                  </p:stCondLst>
                                  <p:childTnLst>
                                    <p:animMotion origin="layout" path="M 0 0  L -0.25 0  E" pathEditMode="relative" ptsTypes="">
                                      <p:cBhvr>
                                        <p:cTn id="17" dur="900" fill="hold"/>
                                        <p:tgtEl>
                                          <p:spTgt spid="42"/>
                                        </p:tgtEl>
                                        <p:attrNameLst>
                                          <p:attrName>ppt_x</p:attrName>
                                          <p:attrName>ppt_y</p:attrName>
                                        </p:attrNameLst>
                                      </p:cBhvr>
                                    </p:animMotion>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83"/>
                                        </p:tgtEl>
                                        <p:attrNameLst>
                                          <p:attrName>style.visibility</p:attrName>
                                        </p:attrNameLst>
                                      </p:cBhvr>
                                      <p:to>
                                        <p:strVal val="visible"/>
                                      </p:to>
                                    </p:set>
                                    <p:animEffect transition="in" filter="fade">
                                      <p:cBhvr>
                                        <p:cTn id="22" dur="1000"/>
                                        <p:tgtEl>
                                          <p:spTgt spid="83"/>
                                        </p:tgtEl>
                                      </p:cBhvr>
                                    </p:animEffect>
                                  </p:childTnLst>
                                </p:cTn>
                              </p:par>
                            </p:childTnLst>
                          </p:cTn>
                        </p:par>
                      </p:childTnLst>
                    </p:cTn>
                  </p:par>
                  <p:par>
                    <p:cTn id="23" fill="hold">
                      <p:stCondLst>
                        <p:cond delay="indefinite"/>
                      </p:stCondLst>
                      <p:childTnLst>
                        <p:par>
                          <p:cTn id="24" fill="hold">
                            <p:stCondLst>
                              <p:cond delay="0"/>
                            </p:stCondLst>
                            <p:childTnLst>
                              <p:par>
                                <p:cTn id="25" presetID="50" presetClass="entr" presetSubtype="0" decel="100000" fill="hold" grpId="0" nodeType="clickEffect">
                                  <p:stCondLst>
                                    <p:cond delay="0"/>
                                  </p:stCondLst>
                                  <p:childTnLst>
                                    <p:set>
                                      <p:cBhvr>
                                        <p:cTn id="26" dur="1" fill="hold">
                                          <p:stCondLst>
                                            <p:cond delay="0"/>
                                          </p:stCondLst>
                                        </p:cTn>
                                        <p:tgtEl>
                                          <p:spTgt spid="85"/>
                                        </p:tgtEl>
                                        <p:attrNameLst>
                                          <p:attrName>style.visibility</p:attrName>
                                        </p:attrNameLst>
                                      </p:cBhvr>
                                      <p:to>
                                        <p:strVal val="visible"/>
                                      </p:to>
                                    </p:set>
                                    <p:anim calcmode="lin" valueType="num">
                                      <p:cBhvr>
                                        <p:cTn id="27" dur="1000" fill="hold"/>
                                        <p:tgtEl>
                                          <p:spTgt spid="85"/>
                                        </p:tgtEl>
                                        <p:attrNameLst>
                                          <p:attrName>ppt_w</p:attrName>
                                        </p:attrNameLst>
                                      </p:cBhvr>
                                      <p:tavLst>
                                        <p:tav tm="0">
                                          <p:val>
                                            <p:strVal val="#ppt_w+.3"/>
                                          </p:val>
                                        </p:tav>
                                        <p:tav tm="100000">
                                          <p:val>
                                            <p:strVal val="#ppt_w"/>
                                          </p:val>
                                        </p:tav>
                                      </p:tavLst>
                                    </p:anim>
                                    <p:anim calcmode="lin" valueType="num">
                                      <p:cBhvr>
                                        <p:cTn id="28" dur="1000" fill="hold"/>
                                        <p:tgtEl>
                                          <p:spTgt spid="85"/>
                                        </p:tgtEl>
                                        <p:attrNameLst>
                                          <p:attrName>ppt_h</p:attrName>
                                        </p:attrNameLst>
                                      </p:cBhvr>
                                      <p:tavLst>
                                        <p:tav tm="0">
                                          <p:val>
                                            <p:strVal val="#ppt_h"/>
                                          </p:val>
                                        </p:tav>
                                        <p:tav tm="100000">
                                          <p:val>
                                            <p:strVal val="#ppt_h"/>
                                          </p:val>
                                        </p:tav>
                                      </p:tavLst>
                                    </p:anim>
                                    <p:animEffect transition="in" filter="fade">
                                      <p:cBhvr>
                                        <p:cTn id="29" dur="1000"/>
                                        <p:tgtEl>
                                          <p:spTgt spid="85"/>
                                        </p:tgtEl>
                                      </p:cBhvr>
                                    </p:animEffect>
                                  </p:childTnLst>
                                </p:cTn>
                              </p:par>
                            </p:childTnLst>
                          </p:cTn>
                        </p:par>
                        <p:par>
                          <p:cTn id="30" fill="hold">
                            <p:stCondLst>
                              <p:cond delay="1000"/>
                            </p:stCondLst>
                            <p:childTnLst>
                              <p:par>
                                <p:cTn id="31" presetID="50" presetClass="entr" presetSubtype="0" decel="100000" fill="hold" grpId="0" nodeType="afterEffect">
                                  <p:stCondLst>
                                    <p:cond delay="0"/>
                                  </p:stCondLst>
                                  <p:childTnLst>
                                    <p:set>
                                      <p:cBhvr>
                                        <p:cTn id="32" dur="1" fill="hold">
                                          <p:stCondLst>
                                            <p:cond delay="0"/>
                                          </p:stCondLst>
                                        </p:cTn>
                                        <p:tgtEl>
                                          <p:spTgt spid="84"/>
                                        </p:tgtEl>
                                        <p:attrNameLst>
                                          <p:attrName>style.visibility</p:attrName>
                                        </p:attrNameLst>
                                      </p:cBhvr>
                                      <p:to>
                                        <p:strVal val="visible"/>
                                      </p:to>
                                    </p:set>
                                    <p:anim calcmode="lin" valueType="num">
                                      <p:cBhvr>
                                        <p:cTn id="33" dur="1000" fill="hold"/>
                                        <p:tgtEl>
                                          <p:spTgt spid="84"/>
                                        </p:tgtEl>
                                        <p:attrNameLst>
                                          <p:attrName>ppt_w</p:attrName>
                                        </p:attrNameLst>
                                      </p:cBhvr>
                                      <p:tavLst>
                                        <p:tav tm="0">
                                          <p:val>
                                            <p:strVal val="#ppt_w+.3"/>
                                          </p:val>
                                        </p:tav>
                                        <p:tav tm="100000">
                                          <p:val>
                                            <p:strVal val="#ppt_w"/>
                                          </p:val>
                                        </p:tav>
                                      </p:tavLst>
                                    </p:anim>
                                    <p:anim calcmode="lin" valueType="num">
                                      <p:cBhvr>
                                        <p:cTn id="34" dur="1000" fill="hold"/>
                                        <p:tgtEl>
                                          <p:spTgt spid="84"/>
                                        </p:tgtEl>
                                        <p:attrNameLst>
                                          <p:attrName>ppt_h</p:attrName>
                                        </p:attrNameLst>
                                      </p:cBhvr>
                                      <p:tavLst>
                                        <p:tav tm="0">
                                          <p:val>
                                            <p:strVal val="#ppt_h"/>
                                          </p:val>
                                        </p:tav>
                                        <p:tav tm="100000">
                                          <p:val>
                                            <p:strVal val="#ppt_h"/>
                                          </p:val>
                                        </p:tav>
                                      </p:tavLst>
                                    </p:anim>
                                    <p:animEffect transition="in" filter="fade">
                                      <p:cBhvr>
                                        <p:cTn id="35" dur="1000"/>
                                        <p:tgtEl>
                                          <p:spTgt spid="84"/>
                                        </p:tgtEl>
                                      </p:cBhvr>
                                    </p:animEffect>
                                  </p:childTnLst>
                                </p:cTn>
                              </p:par>
                            </p:childTnLst>
                          </p:cTn>
                        </p:par>
                        <p:par>
                          <p:cTn id="36" fill="hold">
                            <p:stCondLst>
                              <p:cond delay="2000"/>
                            </p:stCondLst>
                            <p:childTnLst>
                              <p:par>
                                <p:cTn id="37" presetID="50" presetClass="entr" presetSubtype="0" decel="100000" fill="hold" grpId="0" nodeType="afterEffect">
                                  <p:stCondLst>
                                    <p:cond delay="0"/>
                                  </p:stCondLst>
                                  <p:childTnLst>
                                    <p:set>
                                      <p:cBhvr>
                                        <p:cTn id="38" dur="1" fill="hold">
                                          <p:stCondLst>
                                            <p:cond delay="0"/>
                                          </p:stCondLst>
                                        </p:cTn>
                                        <p:tgtEl>
                                          <p:spTgt spid="86"/>
                                        </p:tgtEl>
                                        <p:attrNameLst>
                                          <p:attrName>style.visibility</p:attrName>
                                        </p:attrNameLst>
                                      </p:cBhvr>
                                      <p:to>
                                        <p:strVal val="visible"/>
                                      </p:to>
                                    </p:set>
                                    <p:anim calcmode="lin" valueType="num">
                                      <p:cBhvr>
                                        <p:cTn id="39" dur="1000" fill="hold"/>
                                        <p:tgtEl>
                                          <p:spTgt spid="86"/>
                                        </p:tgtEl>
                                        <p:attrNameLst>
                                          <p:attrName>ppt_w</p:attrName>
                                        </p:attrNameLst>
                                      </p:cBhvr>
                                      <p:tavLst>
                                        <p:tav tm="0">
                                          <p:val>
                                            <p:strVal val="#ppt_w+.3"/>
                                          </p:val>
                                        </p:tav>
                                        <p:tav tm="100000">
                                          <p:val>
                                            <p:strVal val="#ppt_w"/>
                                          </p:val>
                                        </p:tav>
                                      </p:tavLst>
                                    </p:anim>
                                    <p:anim calcmode="lin" valueType="num">
                                      <p:cBhvr>
                                        <p:cTn id="40" dur="1000" fill="hold"/>
                                        <p:tgtEl>
                                          <p:spTgt spid="86"/>
                                        </p:tgtEl>
                                        <p:attrNameLst>
                                          <p:attrName>ppt_h</p:attrName>
                                        </p:attrNameLst>
                                      </p:cBhvr>
                                      <p:tavLst>
                                        <p:tav tm="0">
                                          <p:val>
                                            <p:strVal val="#ppt_h"/>
                                          </p:val>
                                        </p:tav>
                                        <p:tav tm="100000">
                                          <p:val>
                                            <p:strVal val="#ppt_h"/>
                                          </p:val>
                                        </p:tav>
                                      </p:tavLst>
                                    </p:anim>
                                    <p:animEffect transition="in" filter="fade">
                                      <p:cBhvr>
                                        <p:cTn id="41" dur="1000"/>
                                        <p:tgtEl>
                                          <p:spTgt spid="86"/>
                                        </p:tgtEl>
                                      </p:cBhvr>
                                    </p:animEffect>
                                  </p:childTnLst>
                                </p:cTn>
                              </p:par>
                            </p:childTnLst>
                          </p:cTn>
                        </p:par>
                      </p:childTnLst>
                    </p:cTn>
                  </p:par>
                  <p:par>
                    <p:cTn id="42" fill="hold">
                      <p:stCondLst>
                        <p:cond delay="indefinite"/>
                      </p:stCondLst>
                      <p:childTnLst>
                        <p:par>
                          <p:cTn id="43" fill="hold">
                            <p:stCondLst>
                              <p:cond delay="0"/>
                            </p:stCondLst>
                            <p:childTnLst>
                              <p:par>
                                <p:cTn id="44" presetID="10" presetClass="exit" presetSubtype="0" fill="hold" grpId="1" nodeType="clickEffect">
                                  <p:stCondLst>
                                    <p:cond delay="0"/>
                                  </p:stCondLst>
                                  <p:childTnLst>
                                    <p:animEffect transition="out" filter="fade">
                                      <p:cBhvr>
                                        <p:cTn id="45" dur="1000"/>
                                        <p:tgtEl>
                                          <p:spTgt spid="84"/>
                                        </p:tgtEl>
                                      </p:cBhvr>
                                    </p:animEffect>
                                    <p:set>
                                      <p:cBhvr>
                                        <p:cTn id="46" dur="1" fill="hold">
                                          <p:stCondLst>
                                            <p:cond delay="999"/>
                                          </p:stCondLst>
                                        </p:cTn>
                                        <p:tgtEl>
                                          <p:spTgt spid="84"/>
                                        </p:tgtEl>
                                        <p:attrNameLst>
                                          <p:attrName>style.visibility</p:attrName>
                                        </p:attrNameLst>
                                      </p:cBhvr>
                                      <p:to>
                                        <p:strVal val="hidden"/>
                                      </p:to>
                                    </p:set>
                                  </p:childTnLst>
                                </p:cTn>
                              </p:par>
                              <p:par>
                                <p:cTn id="47" presetID="10" presetClass="exit" presetSubtype="0" fill="hold" grpId="1" nodeType="withEffect">
                                  <p:stCondLst>
                                    <p:cond delay="0"/>
                                  </p:stCondLst>
                                  <p:childTnLst>
                                    <p:animEffect transition="out" filter="fade">
                                      <p:cBhvr>
                                        <p:cTn id="48" dur="1000"/>
                                        <p:tgtEl>
                                          <p:spTgt spid="86"/>
                                        </p:tgtEl>
                                      </p:cBhvr>
                                    </p:animEffect>
                                    <p:set>
                                      <p:cBhvr>
                                        <p:cTn id="49" dur="1" fill="hold">
                                          <p:stCondLst>
                                            <p:cond delay="999"/>
                                          </p:stCondLst>
                                        </p:cTn>
                                        <p:tgtEl>
                                          <p:spTgt spid="86"/>
                                        </p:tgtEl>
                                        <p:attrNameLst>
                                          <p:attrName>style.visibility</p:attrName>
                                        </p:attrNameLst>
                                      </p:cBhvr>
                                      <p:to>
                                        <p:strVal val="hidden"/>
                                      </p:to>
                                    </p:set>
                                  </p:childTnLst>
                                </p:cTn>
                              </p:par>
                              <p:par>
                                <p:cTn id="50" presetID="10" presetClass="exit" presetSubtype="0" fill="hold" grpId="1" nodeType="withEffect">
                                  <p:stCondLst>
                                    <p:cond delay="0"/>
                                  </p:stCondLst>
                                  <p:childTnLst>
                                    <p:animEffect transition="out" filter="fade">
                                      <p:cBhvr>
                                        <p:cTn id="51" dur="1000"/>
                                        <p:tgtEl>
                                          <p:spTgt spid="85"/>
                                        </p:tgtEl>
                                      </p:cBhvr>
                                    </p:animEffect>
                                    <p:set>
                                      <p:cBhvr>
                                        <p:cTn id="52" dur="1" fill="hold">
                                          <p:stCondLst>
                                            <p:cond delay="999"/>
                                          </p:stCondLst>
                                        </p:cTn>
                                        <p:tgtEl>
                                          <p:spTgt spid="85"/>
                                        </p:tgtEl>
                                        <p:attrNameLst>
                                          <p:attrName>style.visibility</p:attrName>
                                        </p:attrNameLst>
                                      </p:cBhvr>
                                      <p:to>
                                        <p:strVal val="hidden"/>
                                      </p:to>
                                    </p:set>
                                  </p:childTnLst>
                                </p:cTn>
                              </p:par>
                              <p:par>
                                <p:cTn id="53" presetID="50" presetClass="entr" presetSubtype="0" decel="100000" fill="hold" nodeType="withEffect">
                                  <p:stCondLst>
                                    <p:cond delay="0"/>
                                  </p:stCondLst>
                                  <p:childTnLst>
                                    <p:set>
                                      <p:cBhvr>
                                        <p:cTn id="54" dur="1" fill="hold">
                                          <p:stCondLst>
                                            <p:cond delay="0"/>
                                          </p:stCondLst>
                                        </p:cTn>
                                        <p:tgtEl>
                                          <p:spTgt spid="87"/>
                                        </p:tgtEl>
                                        <p:attrNameLst>
                                          <p:attrName>style.visibility</p:attrName>
                                        </p:attrNameLst>
                                      </p:cBhvr>
                                      <p:to>
                                        <p:strVal val="visible"/>
                                      </p:to>
                                    </p:set>
                                    <p:anim calcmode="lin" valueType="num">
                                      <p:cBhvr>
                                        <p:cTn id="55" dur="1000" fill="hold"/>
                                        <p:tgtEl>
                                          <p:spTgt spid="87"/>
                                        </p:tgtEl>
                                        <p:attrNameLst>
                                          <p:attrName>ppt_w</p:attrName>
                                        </p:attrNameLst>
                                      </p:cBhvr>
                                      <p:tavLst>
                                        <p:tav tm="0">
                                          <p:val>
                                            <p:strVal val="#ppt_w+.3"/>
                                          </p:val>
                                        </p:tav>
                                        <p:tav tm="100000">
                                          <p:val>
                                            <p:strVal val="#ppt_w"/>
                                          </p:val>
                                        </p:tav>
                                      </p:tavLst>
                                    </p:anim>
                                    <p:anim calcmode="lin" valueType="num">
                                      <p:cBhvr>
                                        <p:cTn id="56" dur="1000" fill="hold"/>
                                        <p:tgtEl>
                                          <p:spTgt spid="87"/>
                                        </p:tgtEl>
                                        <p:attrNameLst>
                                          <p:attrName>ppt_h</p:attrName>
                                        </p:attrNameLst>
                                      </p:cBhvr>
                                      <p:tavLst>
                                        <p:tav tm="0">
                                          <p:val>
                                            <p:strVal val="#ppt_h"/>
                                          </p:val>
                                        </p:tav>
                                        <p:tav tm="100000">
                                          <p:val>
                                            <p:strVal val="#ppt_h"/>
                                          </p:val>
                                        </p:tav>
                                      </p:tavLst>
                                    </p:anim>
                                    <p:animEffect transition="in" filter="fade">
                                      <p:cBhvr>
                                        <p:cTn id="57" dur="1000"/>
                                        <p:tgtEl>
                                          <p:spTgt spid="8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4" grpId="0" animBg="1"/>
      <p:bldP spid="84" grpId="1" animBg="1"/>
      <p:bldP spid="85" grpId="0" animBg="1"/>
      <p:bldP spid="85" grpId="1" animBg="1"/>
      <p:bldP spid="86" grpId="0" animBg="1"/>
      <p:bldP spid="86" grpId="1"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3" cstate="print"/>
          <a:srcRect/>
          <a:stretch>
            <a:fillRect/>
          </a:stretch>
        </p:blipFill>
        <p:spPr bwMode="auto">
          <a:xfrm>
            <a:off x="1395413" y="1019175"/>
            <a:ext cx="6353175" cy="48196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059832" y="620688"/>
            <a:ext cx="1296144" cy="432048"/>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Event</a:t>
            </a:r>
            <a:endParaRPr lang="nl-BE" dirty="0">
              <a:solidFill>
                <a:schemeClr val="tx1"/>
              </a:solidFill>
            </a:endParaRPr>
          </a:p>
        </p:txBody>
      </p:sp>
      <p:sp>
        <p:nvSpPr>
          <p:cNvPr id="4" name="Rectangle 3"/>
          <p:cNvSpPr/>
          <p:nvPr/>
        </p:nvSpPr>
        <p:spPr>
          <a:xfrm>
            <a:off x="6084168" y="620688"/>
            <a:ext cx="1512168" cy="432048"/>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i="1" dirty="0" smtClean="0">
                <a:solidFill>
                  <a:schemeClr val="tx1"/>
                </a:solidFill>
              </a:rPr>
              <a:t>Action</a:t>
            </a:r>
            <a:endParaRPr lang="nl-BE" i="1" dirty="0">
              <a:solidFill>
                <a:schemeClr val="tx1"/>
              </a:solidFill>
            </a:endParaRPr>
          </a:p>
        </p:txBody>
      </p:sp>
      <p:sp>
        <p:nvSpPr>
          <p:cNvPr id="5" name="Rectangle 4"/>
          <p:cNvSpPr/>
          <p:nvPr/>
        </p:nvSpPr>
        <p:spPr>
          <a:xfrm>
            <a:off x="6084168" y="1052736"/>
            <a:ext cx="1512168" cy="288032"/>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chemeClr val="tx1"/>
                </a:solidFill>
              </a:rPr>
              <a:t>+ID: String</a:t>
            </a:r>
            <a:endParaRPr lang="nl-BE" sz="1400" dirty="0">
              <a:solidFill>
                <a:schemeClr val="tx1"/>
              </a:solidFill>
            </a:endParaRPr>
          </a:p>
        </p:txBody>
      </p:sp>
      <p:cxnSp>
        <p:nvCxnSpPr>
          <p:cNvPr id="6" name="Straight Connector 9"/>
          <p:cNvCxnSpPr>
            <a:stCxn id="3" idx="3"/>
            <a:endCxn id="4" idx="1"/>
          </p:cNvCxnSpPr>
          <p:nvPr/>
        </p:nvCxnSpPr>
        <p:spPr>
          <a:xfrm>
            <a:off x="4355976" y="836712"/>
            <a:ext cx="1728192" cy="1588"/>
          </a:xfrm>
          <a:prstGeom prst="bentConnector3">
            <a:avLst>
              <a:gd name="adj1" fmla="val 50000"/>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4644008" y="548680"/>
            <a:ext cx="1051891" cy="307777"/>
          </a:xfrm>
          <a:prstGeom prst="rect">
            <a:avLst/>
          </a:prstGeom>
          <a:noFill/>
        </p:spPr>
        <p:txBody>
          <a:bodyPr wrap="none" rtlCol="0">
            <a:spAutoFit/>
          </a:bodyPr>
          <a:lstStyle/>
          <a:p>
            <a:r>
              <a:rPr lang="en-US" sz="1400" dirty="0" err="1" smtClean="0"/>
              <a:t>followedBy</a:t>
            </a:r>
            <a:endParaRPr lang="nl-BE" sz="1400" dirty="0"/>
          </a:p>
        </p:txBody>
      </p:sp>
      <p:sp>
        <p:nvSpPr>
          <p:cNvPr id="8" name="TextBox 7"/>
          <p:cNvSpPr txBox="1"/>
          <p:nvPr/>
        </p:nvSpPr>
        <p:spPr>
          <a:xfrm>
            <a:off x="4355976" y="548680"/>
            <a:ext cx="255198" cy="307777"/>
          </a:xfrm>
          <a:prstGeom prst="rect">
            <a:avLst/>
          </a:prstGeom>
          <a:noFill/>
        </p:spPr>
        <p:txBody>
          <a:bodyPr wrap="none" rtlCol="0">
            <a:spAutoFit/>
          </a:bodyPr>
          <a:lstStyle/>
          <a:p>
            <a:r>
              <a:rPr lang="en-US" sz="1400" dirty="0" smtClean="0"/>
              <a:t>*</a:t>
            </a:r>
            <a:endParaRPr lang="nl-BE" sz="1400" dirty="0"/>
          </a:p>
        </p:txBody>
      </p:sp>
      <p:sp>
        <p:nvSpPr>
          <p:cNvPr id="9" name="TextBox 8"/>
          <p:cNvSpPr txBox="1"/>
          <p:nvPr/>
        </p:nvSpPr>
        <p:spPr>
          <a:xfrm>
            <a:off x="5796136" y="548680"/>
            <a:ext cx="284052" cy="307777"/>
          </a:xfrm>
          <a:prstGeom prst="rect">
            <a:avLst/>
          </a:prstGeom>
          <a:noFill/>
        </p:spPr>
        <p:txBody>
          <a:bodyPr wrap="none" rtlCol="0">
            <a:spAutoFit/>
          </a:bodyPr>
          <a:lstStyle/>
          <a:p>
            <a:r>
              <a:rPr lang="en-US" sz="1400" dirty="0" smtClean="0"/>
              <a:t>1</a:t>
            </a:r>
            <a:endParaRPr lang="nl-BE" sz="1400" dirty="0"/>
          </a:p>
        </p:txBody>
      </p:sp>
      <p:sp>
        <p:nvSpPr>
          <p:cNvPr id="10" name="Rectangle 9"/>
          <p:cNvSpPr/>
          <p:nvPr/>
        </p:nvSpPr>
        <p:spPr>
          <a:xfrm>
            <a:off x="7164288" y="1916832"/>
            <a:ext cx="1008112" cy="432048"/>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Display</a:t>
            </a:r>
            <a:endParaRPr lang="nl-BE" dirty="0">
              <a:solidFill>
                <a:schemeClr val="tx1"/>
              </a:solidFill>
            </a:endParaRPr>
          </a:p>
        </p:txBody>
      </p:sp>
      <p:cxnSp>
        <p:nvCxnSpPr>
          <p:cNvPr id="11" name="Elbow Connector 10"/>
          <p:cNvCxnSpPr>
            <a:stCxn id="10" idx="0"/>
            <a:endCxn id="5" idx="2"/>
          </p:cNvCxnSpPr>
          <p:nvPr/>
        </p:nvCxnSpPr>
        <p:spPr bwMode="auto">
          <a:xfrm rot="16200000" flipV="1">
            <a:off x="6966266" y="1214754"/>
            <a:ext cx="576064" cy="828092"/>
          </a:xfrm>
          <a:prstGeom prst="bentConnector3">
            <a:avLst>
              <a:gd name="adj1" fmla="val 50000"/>
            </a:avLst>
          </a:prstGeom>
          <a:solidFill>
            <a:srgbClr val="00B8FF"/>
          </a:solidFill>
          <a:ln w="9525" cap="flat" cmpd="sng" algn="ctr">
            <a:solidFill>
              <a:schemeClr val="tx1"/>
            </a:solidFill>
            <a:prstDash val="solid"/>
            <a:round/>
            <a:headEnd type="none" w="med" len="med"/>
            <a:tailEnd type="triangle"/>
          </a:ln>
          <a:effectLst/>
        </p:spPr>
      </p:cxnSp>
      <p:sp>
        <p:nvSpPr>
          <p:cNvPr id="12" name="Rectangle 11"/>
          <p:cNvSpPr/>
          <p:nvPr/>
        </p:nvSpPr>
        <p:spPr>
          <a:xfrm>
            <a:off x="3059832" y="1052736"/>
            <a:ext cx="1296144" cy="504056"/>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smtClean="0">
                <a:solidFill>
                  <a:schemeClr val="tx1"/>
                </a:solidFill>
              </a:rPr>
              <a:t>+ID: String</a:t>
            </a:r>
          </a:p>
          <a:p>
            <a:r>
              <a:rPr lang="en-US" sz="1400" dirty="0" smtClean="0">
                <a:solidFill>
                  <a:schemeClr val="tx1"/>
                </a:solidFill>
              </a:rPr>
              <a:t>+event: String</a:t>
            </a:r>
            <a:endParaRPr lang="nl-BE" sz="1400" dirty="0">
              <a:solidFill>
                <a:schemeClr val="tx1"/>
              </a:solidFill>
            </a:endParaRPr>
          </a:p>
        </p:txBody>
      </p:sp>
      <p:sp>
        <p:nvSpPr>
          <p:cNvPr id="13" name="Rectangle 12"/>
          <p:cNvSpPr/>
          <p:nvPr/>
        </p:nvSpPr>
        <p:spPr>
          <a:xfrm>
            <a:off x="899592" y="1916832"/>
            <a:ext cx="1656184" cy="432048"/>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solidFill>
                  <a:schemeClr val="tx1"/>
                </a:solidFill>
              </a:rPr>
              <a:t>SendMessage</a:t>
            </a:r>
            <a:endParaRPr lang="nl-BE" dirty="0">
              <a:solidFill>
                <a:schemeClr val="tx1"/>
              </a:solidFill>
            </a:endParaRPr>
          </a:p>
        </p:txBody>
      </p:sp>
      <p:sp>
        <p:nvSpPr>
          <p:cNvPr id="14" name="Rectangle 13"/>
          <p:cNvSpPr/>
          <p:nvPr/>
        </p:nvSpPr>
        <p:spPr>
          <a:xfrm>
            <a:off x="899592" y="2348880"/>
            <a:ext cx="1656184" cy="504056"/>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smtClean="0">
                <a:solidFill>
                  <a:schemeClr val="tx1"/>
                </a:solidFill>
              </a:rPr>
              <a:t>+</a:t>
            </a:r>
            <a:r>
              <a:rPr lang="en-US" sz="1400" dirty="0" err="1" smtClean="0">
                <a:solidFill>
                  <a:schemeClr val="tx1"/>
                </a:solidFill>
              </a:rPr>
              <a:t>dest</a:t>
            </a:r>
            <a:r>
              <a:rPr lang="en-US" sz="1400" dirty="0" smtClean="0">
                <a:solidFill>
                  <a:schemeClr val="tx1"/>
                </a:solidFill>
              </a:rPr>
              <a:t>: String</a:t>
            </a:r>
          </a:p>
          <a:p>
            <a:r>
              <a:rPr lang="en-US" sz="1400" dirty="0" smtClean="0">
                <a:solidFill>
                  <a:schemeClr val="tx1"/>
                </a:solidFill>
              </a:rPr>
              <a:t>+message: String</a:t>
            </a:r>
            <a:endParaRPr lang="nl-BE" sz="1400" dirty="0">
              <a:solidFill>
                <a:schemeClr val="tx1"/>
              </a:solidFill>
            </a:endParaRPr>
          </a:p>
        </p:txBody>
      </p:sp>
      <p:cxnSp>
        <p:nvCxnSpPr>
          <p:cNvPr id="15" name="Elbow Connector 14"/>
          <p:cNvCxnSpPr>
            <a:stCxn id="13" idx="0"/>
            <a:endCxn id="5" idx="2"/>
          </p:cNvCxnSpPr>
          <p:nvPr/>
        </p:nvCxnSpPr>
        <p:spPr bwMode="auto">
          <a:xfrm rot="5400000" flipH="1" flipV="1">
            <a:off x="3995936" y="-927484"/>
            <a:ext cx="576064" cy="5112568"/>
          </a:xfrm>
          <a:prstGeom prst="bentConnector3">
            <a:avLst>
              <a:gd name="adj1" fmla="val 50000"/>
            </a:avLst>
          </a:prstGeom>
          <a:solidFill>
            <a:srgbClr val="00B8FF"/>
          </a:solidFill>
          <a:ln w="9525" cap="flat" cmpd="sng" algn="ctr">
            <a:solidFill>
              <a:schemeClr val="tx1"/>
            </a:solidFill>
            <a:prstDash val="solid"/>
            <a:round/>
            <a:headEnd type="none" w="med" len="med"/>
            <a:tailEnd type="triangle"/>
          </a:ln>
          <a:effectLst/>
        </p:spPr>
      </p:cxnSp>
      <p:sp>
        <p:nvSpPr>
          <p:cNvPr id="16" name="Rectangle 15"/>
          <p:cNvSpPr/>
          <p:nvPr/>
        </p:nvSpPr>
        <p:spPr>
          <a:xfrm>
            <a:off x="2987824" y="1916832"/>
            <a:ext cx="1728192" cy="432048"/>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solidFill>
                  <a:schemeClr val="tx1"/>
                </a:solidFill>
              </a:rPr>
              <a:t>ViewWebPage</a:t>
            </a:r>
            <a:endParaRPr lang="nl-BE" dirty="0">
              <a:solidFill>
                <a:schemeClr val="tx1"/>
              </a:solidFill>
            </a:endParaRPr>
          </a:p>
        </p:txBody>
      </p:sp>
      <p:sp>
        <p:nvSpPr>
          <p:cNvPr id="17" name="Rectangle 16"/>
          <p:cNvSpPr/>
          <p:nvPr/>
        </p:nvSpPr>
        <p:spPr>
          <a:xfrm>
            <a:off x="2987824" y="2348880"/>
            <a:ext cx="1728192" cy="360040"/>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smtClean="0">
                <a:solidFill>
                  <a:schemeClr val="tx1"/>
                </a:solidFill>
              </a:rPr>
              <a:t>+</a:t>
            </a:r>
            <a:r>
              <a:rPr lang="en-US" sz="1400" dirty="0" err="1" smtClean="0">
                <a:solidFill>
                  <a:schemeClr val="tx1"/>
                </a:solidFill>
              </a:rPr>
              <a:t>url</a:t>
            </a:r>
            <a:r>
              <a:rPr lang="en-US" sz="1400" dirty="0" smtClean="0">
                <a:solidFill>
                  <a:schemeClr val="tx1"/>
                </a:solidFill>
              </a:rPr>
              <a:t>: String</a:t>
            </a:r>
          </a:p>
        </p:txBody>
      </p:sp>
      <p:cxnSp>
        <p:nvCxnSpPr>
          <p:cNvPr id="18" name="Elbow Connector 17"/>
          <p:cNvCxnSpPr>
            <a:stCxn id="16" idx="0"/>
            <a:endCxn id="5" idx="2"/>
          </p:cNvCxnSpPr>
          <p:nvPr/>
        </p:nvCxnSpPr>
        <p:spPr bwMode="auto">
          <a:xfrm rot="5400000" flipH="1" flipV="1">
            <a:off x="5058054" y="134634"/>
            <a:ext cx="576064" cy="2988332"/>
          </a:xfrm>
          <a:prstGeom prst="bentConnector3">
            <a:avLst>
              <a:gd name="adj1" fmla="val 50000"/>
            </a:avLst>
          </a:prstGeom>
          <a:solidFill>
            <a:srgbClr val="00B8FF"/>
          </a:solidFill>
          <a:ln w="9525" cap="flat" cmpd="sng" algn="ctr">
            <a:solidFill>
              <a:schemeClr val="tx1"/>
            </a:solidFill>
            <a:prstDash val="solid"/>
            <a:round/>
            <a:headEnd type="none" w="med" len="med"/>
            <a:tailEnd type="triangle"/>
          </a:ln>
          <a:effectLst/>
        </p:spPr>
      </p:cxnSp>
      <p:sp>
        <p:nvSpPr>
          <p:cNvPr id="19" name="Rectangle 18"/>
          <p:cNvSpPr/>
          <p:nvPr/>
        </p:nvSpPr>
        <p:spPr>
          <a:xfrm>
            <a:off x="5076056" y="1916832"/>
            <a:ext cx="648072" cy="432048"/>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Exit</a:t>
            </a:r>
            <a:endParaRPr lang="nl-BE" dirty="0">
              <a:solidFill>
                <a:schemeClr val="tx1"/>
              </a:solidFill>
            </a:endParaRPr>
          </a:p>
        </p:txBody>
      </p:sp>
      <p:sp>
        <p:nvSpPr>
          <p:cNvPr id="20" name="Rectangle 19"/>
          <p:cNvSpPr/>
          <p:nvPr/>
        </p:nvSpPr>
        <p:spPr>
          <a:xfrm>
            <a:off x="6084168" y="1916832"/>
            <a:ext cx="720080" cy="432048"/>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Start</a:t>
            </a:r>
            <a:endParaRPr lang="nl-BE" dirty="0">
              <a:solidFill>
                <a:schemeClr val="tx1"/>
              </a:solidFill>
            </a:endParaRPr>
          </a:p>
        </p:txBody>
      </p:sp>
      <p:cxnSp>
        <p:nvCxnSpPr>
          <p:cNvPr id="21" name="Elbow Connector 20"/>
          <p:cNvCxnSpPr>
            <a:stCxn id="19" idx="0"/>
            <a:endCxn id="5" idx="2"/>
          </p:cNvCxnSpPr>
          <p:nvPr/>
        </p:nvCxnSpPr>
        <p:spPr bwMode="auto">
          <a:xfrm rot="5400000" flipH="1" flipV="1">
            <a:off x="5832140" y="908720"/>
            <a:ext cx="576064" cy="1440160"/>
          </a:xfrm>
          <a:prstGeom prst="bentConnector3">
            <a:avLst>
              <a:gd name="adj1" fmla="val 50000"/>
            </a:avLst>
          </a:prstGeom>
          <a:solidFill>
            <a:srgbClr val="00B8FF"/>
          </a:solidFill>
          <a:ln w="9525" cap="flat" cmpd="sng" algn="ctr">
            <a:solidFill>
              <a:schemeClr val="tx1"/>
            </a:solidFill>
            <a:prstDash val="solid"/>
            <a:round/>
            <a:headEnd type="none" w="med" len="med"/>
            <a:tailEnd type="triangle"/>
          </a:ln>
          <a:effectLst/>
        </p:spPr>
      </p:cxnSp>
      <p:cxnSp>
        <p:nvCxnSpPr>
          <p:cNvPr id="22" name="Elbow Connector 21"/>
          <p:cNvCxnSpPr>
            <a:stCxn id="20" idx="0"/>
            <a:endCxn id="5" idx="2"/>
          </p:cNvCxnSpPr>
          <p:nvPr/>
        </p:nvCxnSpPr>
        <p:spPr bwMode="auto">
          <a:xfrm rot="5400000" flipH="1" flipV="1">
            <a:off x="6354198" y="1430778"/>
            <a:ext cx="576064" cy="396044"/>
          </a:xfrm>
          <a:prstGeom prst="bentConnector3">
            <a:avLst>
              <a:gd name="adj1" fmla="val 50000"/>
            </a:avLst>
          </a:prstGeom>
          <a:solidFill>
            <a:srgbClr val="00B8FF"/>
          </a:solidFill>
          <a:ln w="9525" cap="flat" cmpd="sng" algn="ctr">
            <a:solidFill>
              <a:schemeClr val="tx1"/>
            </a:solidFill>
            <a:prstDash val="solid"/>
            <a:round/>
            <a:headEnd type="none" w="med" len="med"/>
            <a:tailEnd type="triangle"/>
          </a:ln>
          <a:effectLst/>
        </p:spPr>
      </p:cxnSp>
      <p:sp>
        <p:nvSpPr>
          <p:cNvPr id="23" name="Rectangle 22"/>
          <p:cNvSpPr/>
          <p:nvPr/>
        </p:nvSpPr>
        <p:spPr>
          <a:xfrm>
            <a:off x="5076056" y="2636912"/>
            <a:ext cx="1656184" cy="432048"/>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i="1" dirty="0" err="1" smtClean="0">
                <a:solidFill>
                  <a:schemeClr val="tx1"/>
                </a:solidFill>
              </a:rPr>
              <a:t>VisualElement</a:t>
            </a:r>
            <a:endParaRPr lang="nl-BE" i="1" dirty="0">
              <a:solidFill>
                <a:schemeClr val="tx1"/>
              </a:solidFill>
            </a:endParaRPr>
          </a:p>
        </p:txBody>
      </p:sp>
      <p:sp>
        <p:nvSpPr>
          <p:cNvPr id="24" name="Rectangle 23"/>
          <p:cNvSpPr/>
          <p:nvPr/>
        </p:nvSpPr>
        <p:spPr>
          <a:xfrm>
            <a:off x="5076056" y="3068960"/>
            <a:ext cx="1656184" cy="720080"/>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smtClean="0">
                <a:solidFill>
                  <a:schemeClr val="tx1"/>
                </a:solidFill>
              </a:rPr>
              <a:t>+ID: String</a:t>
            </a:r>
          </a:p>
          <a:p>
            <a:r>
              <a:rPr lang="en-US" sz="1400" dirty="0" smtClean="0">
                <a:solidFill>
                  <a:schemeClr val="tx1"/>
                </a:solidFill>
              </a:rPr>
              <a:t>+height: String</a:t>
            </a:r>
          </a:p>
          <a:p>
            <a:r>
              <a:rPr lang="en-US" sz="1400" dirty="0" smtClean="0">
                <a:solidFill>
                  <a:schemeClr val="tx1"/>
                </a:solidFill>
              </a:rPr>
              <a:t>+width: String</a:t>
            </a:r>
            <a:endParaRPr lang="nl-BE" sz="1400" dirty="0" smtClean="0">
              <a:solidFill>
                <a:schemeClr val="tx1"/>
              </a:solidFill>
            </a:endParaRPr>
          </a:p>
        </p:txBody>
      </p:sp>
      <p:cxnSp>
        <p:nvCxnSpPr>
          <p:cNvPr id="25" name="Elbow Connector 104"/>
          <p:cNvCxnSpPr>
            <a:stCxn id="23" idx="3"/>
            <a:endCxn id="10" idx="2"/>
          </p:cNvCxnSpPr>
          <p:nvPr/>
        </p:nvCxnSpPr>
        <p:spPr bwMode="auto">
          <a:xfrm flipV="1">
            <a:off x="6732240" y="2348880"/>
            <a:ext cx="936104" cy="504056"/>
          </a:xfrm>
          <a:prstGeom prst="bentConnector2">
            <a:avLst/>
          </a:prstGeom>
          <a:solidFill>
            <a:srgbClr val="00B8FF"/>
          </a:solidFill>
          <a:ln w="9525" cap="flat" cmpd="sng" algn="ctr">
            <a:solidFill>
              <a:schemeClr val="tx1"/>
            </a:solidFill>
            <a:prstDash val="solid"/>
            <a:round/>
            <a:headEnd type="arrow" w="med" len="med"/>
            <a:tailEnd type="none" w="med" len="med"/>
          </a:ln>
          <a:effectLst/>
        </p:spPr>
      </p:cxnSp>
      <p:sp>
        <p:nvSpPr>
          <p:cNvPr id="26" name="TextBox 25"/>
          <p:cNvSpPr txBox="1"/>
          <p:nvPr/>
        </p:nvSpPr>
        <p:spPr>
          <a:xfrm>
            <a:off x="7236296" y="2852936"/>
            <a:ext cx="692818" cy="307777"/>
          </a:xfrm>
          <a:prstGeom prst="rect">
            <a:avLst/>
          </a:prstGeom>
          <a:noFill/>
        </p:spPr>
        <p:txBody>
          <a:bodyPr wrap="none" rtlCol="0">
            <a:spAutoFit/>
          </a:bodyPr>
          <a:lstStyle/>
          <a:p>
            <a:r>
              <a:rPr lang="en-US" sz="1400" dirty="0" smtClean="0"/>
              <a:t>shows</a:t>
            </a:r>
            <a:endParaRPr lang="nl-BE" sz="1400" dirty="0"/>
          </a:p>
        </p:txBody>
      </p:sp>
      <p:sp>
        <p:nvSpPr>
          <p:cNvPr id="27" name="TextBox 26"/>
          <p:cNvSpPr txBox="1"/>
          <p:nvPr/>
        </p:nvSpPr>
        <p:spPr>
          <a:xfrm>
            <a:off x="7668344" y="2348880"/>
            <a:ext cx="255198" cy="307777"/>
          </a:xfrm>
          <a:prstGeom prst="rect">
            <a:avLst/>
          </a:prstGeom>
          <a:noFill/>
        </p:spPr>
        <p:txBody>
          <a:bodyPr wrap="none" rtlCol="0">
            <a:spAutoFit/>
          </a:bodyPr>
          <a:lstStyle/>
          <a:p>
            <a:r>
              <a:rPr lang="en-US" sz="1400" dirty="0" smtClean="0"/>
              <a:t>*</a:t>
            </a:r>
            <a:endParaRPr lang="nl-BE" sz="1400" dirty="0"/>
          </a:p>
        </p:txBody>
      </p:sp>
      <p:sp>
        <p:nvSpPr>
          <p:cNvPr id="28" name="TextBox 27"/>
          <p:cNvSpPr txBox="1"/>
          <p:nvPr/>
        </p:nvSpPr>
        <p:spPr>
          <a:xfrm>
            <a:off x="6732240" y="2852936"/>
            <a:ext cx="284052" cy="307777"/>
          </a:xfrm>
          <a:prstGeom prst="rect">
            <a:avLst/>
          </a:prstGeom>
          <a:noFill/>
        </p:spPr>
        <p:txBody>
          <a:bodyPr wrap="none" rtlCol="0">
            <a:spAutoFit/>
          </a:bodyPr>
          <a:lstStyle/>
          <a:p>
            <a:r>
              <a:rPr lang="en-US" sz="1400" dirty="0" smtClean="0"/>
              <a:t>1</a:t>
            </a:r>
            <a:endParaRPr lang="nl-BE" sz="1400" dirty="0"/>
          </a:p>
        </p:txBody>
      </p:sp>
      <p:sp>
        <p:nvSpPr>
          <p:cNvPr id="29" name="Rectangle 28"/>
          <p:cNvSpPr/>
          <p:nvPr/>
        </p:nvSpPr>
        <p:spPr>
          <a:xfrm>
            <a:off x="4139952" y="4293096"/>
            <a:ext cx="1152128" cy="432048"/>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Widget</a:t>
            </a:r>
            <a:endParaRPr lang="nl-BE" dirty="0">
              <a:solidFill>
                <a:schemeClr val="tx1"/>
              </a:solidFill>
            </a:endParaRPr>
          </a:p>
        </p:txBody>
      </p:sp>
      <p:sp>
        <p:nvSpPr>
          <p:cNvPr id="30" name="Rectangle 29"/>
          <p:cNvSpPr/>
          <p:nvPr/>
        </p:nvSpPr>
        <p:spPr>
          <a:xfrm>
            <a:off x="4139952" y="4725144"/>
            <a:ext cx="1152128" cy="360040"/>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smtClean="0">
                <a:solidFill>
                  <a:schemeClr val="tx1"/>
                </a:solidFill>
              </a:rPr>
              <a:t>+code: Text</a:t>
            </a:r>
            <a:endParaRPr lang="nl-BE" sz="1400" dirty="0">
              <a:solidFill>
                <a:schemeClr val="tx1"/>
              </a:solidFill>
            </a:endParaRPr>
          </a:p>
        </p:txBody>
      </p:sp>
      <p:cxnSp>
        <p:nvCxnSpPr>
          <p:cNvPr id="31" name="Elbow Connector 30"/>
          <p:cNvCxnSpPr>
            <a:stCxn id="29" idx="0"/>
            <a:endCxn id="24" idx="2"/>
          </p:cNvCxnSpPr>
          <p:nvPr/>
        </p:nvCxnSpPr>
        <p:spPr bwMode="auto">
          <a:xfrm rot="5400000" flipH="1" flipV="1">
            <a:off x="5058054" y="3447002"/>
            <a:ext cx="504056" cy="1188132"/>
          </a:xfrm>
          <a:prstGeom prst="bentConnector3">
            <a:avLst>
              <a:gd name="adj1" fmla="val 50000"/>
            </a:avLst>
          </a:prstGeom>
          <a:solidFill>
            <a:srgbClr val="00B8FF"/>
          </a:solidFill>
          <a:ln w="9525" cap="flat" cmpd="sng" algn="ctr">
            <a:solidFill>
              <a:schemeClr val="tx1"/>
            </a:solidFill>
            <a:prstDash val="solid"/>
            <a:round/>
            <a:headEnd type="none" w="med" len="med"/>
            <a:tailEnd type="triangle"/>
          </a:ln>
          <a:effectLst/>
        </p:spPr>
      </p:cxnSp>
      <p:sp>
        <p:nvSpPr>
          <p:cNvPr id="32" name="Rectangle 31"/>
          <p:cNvSpPr/>
          <p:nvPr/>
        </p:nvSpPr>
        <p:spPr>
          <a:xfrm>
            <a:off x="6156176" y="4293096"/>
            <a:ext cx="1440160" cy="432048"/>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Container</a:t>
            </a:r>
            <a:endParaRPr lang="nl-BE" dirty="0">
              <a:solidFill>
                <a:schemeClr val="tx1"/>
              </a:solidFill>
            </a:endParaRPr>
          </a:p>
        </p:txBody>
      </p:sp>
      <p:sp>
        <p:nvSpPr>
          <p:cNvPr id="33" name="Rectangle 32"/>
          <p:cNvSpPr/>
          <p:nvPr/>
        </p:nvSpPr>
        <p:spPr>
          <a:xfrm>
            <a:off x="6156176" y="4725144"/>
            <a:ext cx="1440160" cy="360040"/>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smtClean="0">
                <a:solidFill>
                  <a:schemeClr val="tx1"/>
                </a:solidFill>
              </a:rPr>
              <a:t>+layout: ENUM</a:t>
            </a:r>
          </a:p>
        </p:txBody>
      </p:sp>
      <p:cxnSp>
        <p:nvCxnSpPr>
          <p:cNvPr id="34" name="Elbow Connector 33"/>
          <p:cNvCxnSpPr>
            <a:stCxn id="32" idx="0"/>
            <a:endCxn id="24" idx="2"/>
          </p:cNvCxnSpPr>
          <p:nvPr/>
        </p:nvCxnSpPr>
        <p:spPr bwMode="auto">
          <a:xfrm rot="16200000" flipV="1">
            <a:off x="6138174" y="3555014"/>
            <a:ext cx="504056" cy="972108"/>
          </a:xfrm>
          <a:prstGeom prst="bentConnector3">
            <a:avLst>
              <a:gd name="adj1" fmla="val 50000"/>
            </a:avLst>
          </a:prstGeom>
          <a:solidFill>
            <a:srgbClr val="00B8FF"/>
          </a:solidFill>
          <a:ln w="9525" cap="flat" cmpd="sng" algn="ctr">
            <a:solidFill>
              <a:schemeClr val="tx1"/>
            </a:solidFill>
            <a:prstDash val="solid"/>
            <a:round/>
            <a:headEnd type="none" w="med" len="med"/>
            <a:tailEnd type="triangle"/>
          </a:ln>
          <a:effectLst/>
        </p:spPr>
      </p:cxnSp>
      <p:cxnSp>
        <p:nvCxnSpPr>
          <p:cNvPr id="35" name="Elbow Connector 34"/>
          <p:cNvCxnSpPr>
            <a:stCxn id="32" idx="3"/>
            <a:endCxn id="24" idx="3"/>
          </p:cNvCxnSpPr>
          <p:nvPr/>
        </p:nvCxnSpPr>
        <p:spPr bwMode="auto">
          <a:xfrm flipH="1" flipV="1">
            <a:off x="6732240" y="3429000"/>
            <a:ext cx="864096" cy="1080120"/>
          </a:xfrm>
          <a:prstGeom prst="bentConnector3">
            <a:avLst>
              <a:gd name="adj1" fmla="val -26455"/>
            </a:avLst>
          </a:prstGeom>
          <a:solidFill>
            <a:srgbClr val="00B8FF"/>
          </a:solidFill>
          <a:ln w="9525" cap="flat" cmpd="sng" algn="ctr">
            <a:solidFill>
              <a:schemeClr val="tx1"/>
            </a:solidFill>
            <a:prstDash val="solid"/>
            <a:round/>
            <a:headEnd type="none" w="med" len="med"/>
            <a:tailEnd type="arrow"/>
          </a:ln>
          <a:effectLst/>
        </p:spPr>
      </p:cxnSp>
      <p:sp>
        <p:nvSpPr>
          <p:cNvPr id="36" name="TextBox 35"/>
          <p:cNvSpPr txBox="1"/>
          <p:nvPr/>
        </p:nvSpPr>
        <p:spPr>
          <a:xfrm>
            <a:off x="7092280" y="3140968"/>
            <a:ext cx="851515" cy="307777"/>
          </a:xfrm>
          <a:prstGeom prst="rect">
            <a:avLst/>
          </a:prstGeom>
          <a:noFill/>
        </p:spPr>
        <p:txBody>
          <a:bodyPr wrap="none" rtlCol="0">
            <a:spAutoFit/>
          </a:bodyPr>
          <a:lstStyle/>
          <a:p>
            <a:r>
              <a:rPr lang="en-US" sz="1400" dirty="0" smtClean="0"/>
              <a:t>contains</a:t>
            </a:r>
            <a:endParaRPr lang="nl-BE" sz="1400" dirty="0"/>
          </a:p>
        </p:txBody>
      </p:sp>
      <p:sp>
        <p:nvSpPr>
          <p:cNvPr id="37" name="TextBox 36"/>
          <p:cNvSpPr txBox="1"/>
          <p:nvPr/>
        </p:nvSpPr>
        <p:spPr>
          <a:xfrm>
            <a:off x="6732240" y="3140968"/>
            <a:ext cx="255198" cy="307777"/>
          </a:xfrm>
          <a:prstGeom prst="rect">
            <a:avLst/>
          </a:prstGeom>
          <a:noFill/>
        </p:spPr>
        <p:txBody>
          <a:bodyPr wrap="none" rtlCol="0">
            <a:spAutoFit/>
          </a:bodyPr>
          <a:lstStyle/>
          <a:p>
            <a:r>
              <a:rPr lang="en-US" sz="1400" dirty="0" smtClean="0"/>
              <a:t>*</a:t>
            </a:r>
            <a:endParaRPr lang="nl-BE" sz="1400" dirty="0"/>
          </a:p>
        </p:txBody>
      </p:sp>
      <p:sp>
        <p:nvSpPr>
          <p:cNvPr id="38" name="TextBox 37"/>
          <p:cNvSpPr txBox="1"/>
          <p:nvPr/>
        </p:nvSpPr>
        <p:spPr>
          <a:xfrm>
            <a:off x="7596336" y="4509120"/>
            <a:ext cx="482824" cy="307777"/>
          </a:xfrm>
          <a:prstGeom prst="rect">
            <a:avLst/>
          </a:prstGeom>
          <a:noFill/>
        </p:spPr>
        <p:txBody>
          <a:bodyPr wrap="none" rtlCol="0">
            <a:spAutoFit/>
          </a:bodyPr>
          <a:lstStyle/>
          <a:p>
            <a:r>
              <a:rPr lang="en-US" sz="1400" dirty="0" smtClean="0"/>
              <a:t>0..1</a:t>
            </a:r>
            <a:endParaRPr lang="nl-BE" sz="1400" dirty="0"/>
          </a:p>
        </p:txBody>
      </p:sp>
      <p:sp>
        <p:nvSpPr>
          <p:cNvPr id="39" name="Rectangle 38"/>
          <p:cNvSpPr/>
          <p:nvPr/>
        </p:nvSpPr>
        <p:spPr>
          <a:xfrm>
            <a:off x="35496" y="692696"/>
            <a:ext cx="1296144" cy="432048"/>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Breakpoint</a:t>
            </a:r>
            <a:endParaRPr lang="nl-BE" dirty="0">
              <a:solidFill>
                <a:schemeClr val="tx1"/>
              </a:solidFill>
            </a:endParaRPr>
          </a:p>
        </p:txBody>
      </p:sp>
      <p:cxnSp>
        <p:nvCxnSpPr>
          <p:cNvPr id="40" name="Straight Connector 9"/>
          <p:cNvCxnSpPr/>
          <p:nvPr/>
        </p:nvCxnSpPr>
        <p:spPr>
          <a:xfrm>
            <a:off x="1331640" y="980728"/>
            <a:ext cx="1728192" cy="1588"/>
          </a:xfrm>
          <a:prstGeom prst="bentConnector3">
            <a:avLst>
              <a:gd name="adj1" fmla="val 50000"/>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41" name="TextBox 40"/>
          <p:cNvSpPr txBox="1"/>
          <p:nvPr/>
        </p:nvSpPr>
        <p:spPr>
          <a:xfrm>
            <a:off x="1769729" y="692696"/>
            <a:ext cx="930063" cy="307777"/>
          </a:xfrm>
          <a:prstGeom prst="rect">
            <a:avLst/>
          </a:prstGeom>
          <a:noFill/>
        </p:spPr>
        <p:txBody>
          <a:bodyPr wrap="none" rtlCol="0">
            <a:spAutoFit/>
          </a:bodyPr>
          <a:lstStyle/>
          <a:p>
            <a:r>
              <a:rPr lang="en-US" sz="1400" dirty="0" smtClean="0"/>
              <a:t>interrupts</a:t>
            </a:r>
            <a:endParaRPr lang="nl-BE" sz="1400" dirty="0"/>
          </a:p>
        </p:txBody>
      </p:sp>
      <p:sp>
        <p:nvSpPr>
          <p:cNvPr id="42" name="TextBox 41"/>
          <p:cNvSpPr txBox="1"/>
          <p:nvPr/>
        </p:nvSpPr>
        <p:spPr>
          <a:xfrm>
            <a:off x="1331640" y="692696"/>
            <a:ext cx="482824" cy="307777"/>
          </a:xfrm>
          <a:prstGeom prst="rect">
            <a:avLst/>
          </a:prstGeom>
          <a:noFill/>
        </p:spPr>
        <p:txBody>
          <a:bodyPr wrap="none" rtlCol="0">
            <a:spAutoFit/>
          </a:bodyPr>
          <a:lstStyle/>
          <a:p>
            <a:r>
              <a:rPr lang="en-US" sz="1400" dirty="0" smtClean="0"/>
              <a:t>0..1</a:t>
            </a:r>
            <a:endParaRPr lang="nl-BE" sz="1400" dirty="0"/>
          </a:p>
        </p:txBody>
      </p:sp>
      <p:sp>
        <p:nvSpPr>
          <p:cNvPr id="43" name="TextBox 42"/>
          <p:cNvSpPr txBox="1"/>
          <p:nvPr/>
        </p:nvSpPr>
        <p:spPr>
          <a:xfrm>
            <a:off x="2771800" y="692696"/>
            <a:ext cx="284052" cy="307777"/>
          </a:xfrm>
          <a:prstGeom prst="rect">
            <a:avLst/>
          </a:prstGeom>
          <a:noFill/>
        </p:spPr>
        <p:txBody>
          <a:bodyPr wrap="none" rtlCol="0">
            <a:spAutoFit/>
          </a:bodyPr>
          <a:lstStyle/>
          <a:p>
            <a:r>
              <a:rPr lang="en-US" sz="1400" dirty="0" smtClean="0"/>
              <a:t>1</a:t>
            </a:r>
            <a:endParaRPr lang="nl-BE" sz="1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9"/>
                                        </p:tgtEl>
                                        <p:attrNameLst>
                                          <p:attrName>style.visibility</p:attrName>
                                        </p:attrNameLst>
                                      </p:cBhvr>
                                      <p:to>
                                        <p:strVal val="visible"/>
                                      </p:to>
                                    </p:set>
                                    <p:animEffect transition="in" filter="fade">
                                      <p:cBhvr>
                                        <p:cTn id="7" dur="1000"/>
                                        <p:tgtEl>
                                          <p:spTgt spid="39"/>
                                        </p:tgtEl>
                                      </p:cBhvr>
                                    </p:animEffect>
                                  </p:childTnLst>
                                </p:cTn>
                              </p:par>
                              <p:par>
                                <p:cTn id="8" presetID="10" presetClass="entr" presetSubtype="0" fill="hold" nodeType="withEffect">
                                  <p:stCondLst>
                                    <p:cond delay="0"/>
                                  </p:stCondLst>
                                  <p:childTnLst>
                                    <p:set>
                                      <p:cBhvr>
                                        <p:cTn id="9" dur="1" fill="hold">
                                          <p:stCondLst>
                                            <p:cond delay="0"/>
                                          </p:stCondLst>
                                        </p:cTn>
                                        <p:tgtEl>
                                          <p:spTgt spid="40"/>
                                        </p:tgtEl>
                                        <p:attrNameLst>
                                          <p:attrName>style.visibility</p:attrName>
                                        </p:attrNameLst>
                                      </p:cBhvr>
                                      <p:to>
                                        <p:strVal val="visible"/>
                                      </p:to>
                                    </p:set>
                                    <p:animEffect transition="in" filter="fade">
                                      <p:cBhvr>
                                        <p:cTn id="10" dur="1000"/>
                                        <p:tgtEl>
                                          <p:spTgt spid="40"/>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41"/>
                                        </p:tgtEl>
                                        <p:attrNameLst>
                                          <p:attrName>style.visibility</p:attrName>
                                        </p:attrNameLst>
                                      </p:cBhvr>
                                      <p:to>
                                        <p:strVal val="visible"/>
                                      </p:to>
                                    </p:set>
                                    <p:animEffect transition="in" filter="fade">
                                      <p:cBhvr>
                                        <p:cTn id="13" dur="1000"/>
                                        <p:tgtEl>
                                          <p:spTgt spid="41"/>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42"/>
                                        </p:tgtEl>
                                        <p:attrNameLst>
                                          <p:attrName>style.visibility</p:attrName>
                                        </p:attrNameLst>
                                      </p:cBhvr>
                                      <p:to>
                                        <p:strVal val="visible"/>
                                      </p:to>
                                    </p:set>
                                    <p:animEffect transition="in" filter="fade">
                                      <p:cBhvr>
                                        <p:cTn id="16" dur="1000"/>
                                        <p:tgtEl>
                                          <p:spTgt spid="42"/>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43"/>
                                        </p:tgtEl>
                                        <p:attrNameLst>
                                          <p:attrName>style.visibility</p:attrName>
                                        </p:attrNameLst>
                                      </p:cBhvr>
                                      <p:to>
                                        <p:strVal val="visible"/>
                                      </p:to>
                                    </p:set>
                                    <p:animEffect transition="in" filter="fade">
                                      <p:cBhvr>
                                        <p:cTn id="19" dur="1000"/>
                                        <p:tgtEl>
                                          <p:spTgt spid="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 grpId="0" animBg="1"/>
      <p:bldP spid="41" grpId="0"/>
      <p:bldP spid="42" grpId="0"/>
      <p:bldP spid="43" grpId="0"/>
    </p:bldLst>
  </p:timing>
</p:sld>
</file>

<file path=ppt/theme/theme1.xml><?xml version="1.0" encoding="utf-8"?>
<a:theme xmlns:a="http://schemas.openxmlformats.org/drawingml/2006/main" name="MSDL Light">
  <a:themeElements>
    <a:clrScheme name="Custom 1">
      <a:dk1>
        <a:srgbClr val="000000"/>
      </a:dk1>
      <a:lt1>
        <a:srgbClr val="FFFFFF"/>
      </a:lt1>
      <a:dk2>
        <a:srgbClr val="808080"/>
      </a:dk2>
      <a:lt2>
        <a:srgbClr val="990000"/>
      </a:lt2>
      <a:accent1>
        <a:srgbClr val="808080"/>
      </a:accent1>
      <a:accent2>
        <a:srgbClr val="CC0000"/>
      </a:accent2>
      <a:accent3>
        <a:srgbClr val="000000"/>
      </a:accent3>
      <a:accent4>
        <a:srgbClr val="000000"/>
      </a:accent4>
      <a:accent5>
        <a:srgbClr val="AAE2CA"/>
      </a:accent5>
      <a:accent6>
        <a:srgbClr val="2D2DB9"/>
      </a:accent6>
      <a:hlink>
        <a:srgbClr val="CCCCFF"/>
      </a:hlink>
      <a:folHlink>
        <a:srgbClr val="B2B2B2"/>
      </a:folHlink>
    </a:clrScheme>
    <a:fontScheme name="Aangepast 1">
      <a:majorFont>
        <a:latin typeface="Swis721 Ex BT"/>
        <a:ea typeface="msgothic"/>
        <a:cs typeface="msgothic"/>
      </a:majorFont>
      <a:minorFont>
        <a:latin typeface="Swis721 BT"/>
        <a:ea typeface="msgothic"/>
        <a:cs typeface="msgothic"/>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57200" rtl="0" eaLnBrk="0" fontAlgn="base" latinLnBrk="0" hangingPunct="0">
          <a:lnSpc>
            <a:spcPct val="75000"/>
          </a:lnSpc>
          <a:spcBef>
            <a:spcPct val="0"/>
          </a:spcBef>
          <a:spcAft>
            <a:spcPct val="0"/>
          </a:spcAft>
          <a:buClr>
            <a:srgbClr val="000000"/>
          </a:buClr>
          <a:buSzPct val="100000"/>
          <a:buFont typeface="Times New Roman" charset="0"/>
          <a:buNone/>
          <a:tabLst/>
          <a:defRPr kumimoji="0" lang="nl-NL" sz="2400" b="0" i="0" u="none" strike="noStrike" cap="none" normalizeH="0" baseline="0" smtClean="0">
            <a:ln>
              <a:noFill/>
            </a:ln>
            <a:solidFill>
              <a:schemeClr val="bg1"/>
            </a:solidFill>
            <a:effectLst/>
            <a:latin typeface="Times New Roman" charset="0"/>
            <a:cs typeface="Times New Roman"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57200" rtl="0" eaLnBrk="0" fontAlgn="base" latinLnBrk="0" hangingPunct="0">
          <a:lnSpc>
            <a:spcPct val="75000"/>
          </a:lnSpc>
          <a:spcBef>
            <a:spcPct val="0"/>
          </a:spcBef>
          <a:spcAft>
            <a:spcPct val="0"/>
          </a:spcAft>
          <a:buClr>
            <a:srgbClr val="000000"/>
          </a:buClr>
          <a:buSzPct val="100000"/>
          <a:buFont typeface="Times New Roman" charset="0"/>
          <a:buNone/>
          <a:tabLst/>
          <a:defRPr kumimoji="0" lang="nl-NL" sz="2400" b="0" i="0" u="none" strike="noStrike" cap="none" normalizeH="0" baseline="0" smtClean="0">
            <a:ln>
              <a:noFill/>
            </a:ln>
            <a:solidFill>
              <a:schemeClr val="bg1"/>
            </a:solidFill>
            <a:effectLst/>
            <a:latin typeface="Times New Roman" charset="0"/>
            <a:cs typeface="Times New Roman" charset="0"/>
          </a:defRPr>
        </a:defPPr>
      </a:lstStyle>
    </a:lnDef>
  </a:objectDefaults>
  <a:extraClrSchemeLst>
    <a:extraClrScheme>
      <a:clrScheme name="Office-thema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thema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thema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thema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thema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thema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thema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MSDL Light2</Template>
  <TotalTime>1779</TotalTime>
  <Words>1311</Words>
  <Application>Microsoft Office PowerPoint</Application>
  <PresentationFormat>On-screen Show (4:3)</PresentationFormat>
  <Paragraphs>206</Paragraphs>
  <Slides>6</Slides>
  <Notes>6</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MSDL Light</vt:lpstr>
      <vt:lpstr>Modular design of  domain-specific languages</vt:lpstr>
      <vt:lpstr>Slide 2</vt:lpstr>
      <vt:lpstr>Slide 3</vt:lpstr>
      <vt:lpstr>Slide 4</vt:lpstr>
      <vt:lpstr>Slide 5</vt:lpstr>
      <vt:lpstr>Slide 6</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Bart</dc:creator>
  <cp:lastModifiedBy>Bart</cp:lastModifiedBy>
  <cp:revision>92</cp:revision>
  <dcterms:created xsi:type="dcterms:W3CDTF">2010-10-11T09:59:58Z</dcterms:created>
  <dcterms:modified xsi:type="dcterms:W3CDTF">2010-10-13T06:54:26Z</dcterms:modified>
</cp:coreProperties>
</file>