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notesSlides/notesSlide6.xml" ContentType="application/vnd.openxmlformats-officedocument.presentationml.notes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6858000" cy="9144000"/>
  <p:defaultText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575" autoAdjust="0"/>
  </p:normalViewPr>
  <p:slideViewPr>
    <p:cSldViewPr>
      <p:cViewPr>
        <p:scale>
          <a:sx n="125" d="100"/>
          <a:sy n="125" d="100"/>
        </p:scale>
        <p:origin x="-1224"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BE"/>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742683F-0F5E-4685-9E32-151BB10860B0}" type="datetimeFigureOut">
              <a:rPr lang="nl-BE" smtClean="0"/>
              <a:pPr/>
              <a:t>13/10/2010</a:t>
            </a:fld>
            <a:endParaRPr lang="nl-BE"/>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BE"/>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BE"/>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49D63E9-635C-4252-855A-5CCA1771940D}" type="slidenum">
              <a:rPr lang="nl-BE" smtClean="0"/>
              <a:pPr/>
              <a:t>‹#›</a:t>
            </a:fld>
            <a:endParaRPr lang="nl-BE"/>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talk is in the research area of </a:t>
            </a:r>
            <a:r>
              <a:rPr lang="en-US" b="1" dirty="0" smtClean="0"/>
              <a:t>domain-specific</a:t>
            </a:r>
            <a:r>
              <a:rPr lang="en-US" b="1" baseline="0" dirty="0" smtClean="0"/>
              <a:t> modeling</a:t>
            </a:r>
            <a:r>
              <a:rPr lang="en-US" baseline="0" dirty="0" smtClean="0"/>
              <a:t>. These days, we build </a:t>
            </a:r>
            <a:r>
              <a:rPr lang="en-US" b="1" baseline="0" dirty="0" smtClean="0"/>
              <a:t>complex</a:t>
            </a:r>
            <a:r>
              <a:rPr lang="en-US" baseline="0" dirty="0" smtClean="0"/>
              <a:t> and heterogeneous systems.</a:t>
            </a:r>
          </a:p>
          <a:p>
            <a:r>
              <a:rPr lang="en-US" baseline="0" dirty="0" smtClean="0"/>
              <a:t>In DSM, the goal is to model your system at the </a:t>
            </a:r>
            <a:r>
              <a:rPr lang="en-US" b="1" baseline="0" dirty="0" smtClean="0"/>
              <a:t>most appropriate level of abstraction</a:t>
            </a:r>
            <a:r>
              <a:rPr lang="en-US" baseline="0" dirty="0" smtClean="0"/>
              <a:t>, using the </a:t>
            </a:r>
            <a:r>
              <a:rPr lang="en-US" b="1" baseline="0" dirty="0" smtClean="0"/>
              <a:t>most appropriate formalism</a:t>
            </a:r>
            <a:r>
              <a:rPr lang="en-US" baseline="0" dirty="0" smtClean="0"/>
              <a:t>. This way, </a:t>
            </a:r>
            <a:r>
              <a:rPr lang="en-US" b="1" baseline="0" dirty="0" smtClean="0"/>
              <a:t>accidental complexity </a:t>
            </a:r>
            <a:r>
              <a:rPr lang="en-US" baseline="0" dirty="0" smtClean="0"/>
              <a:t>of the system is minimized.</a:t>
            </a:r>
          </a:p>
          <a:p>
            <a:r>
              <a:rPr lang="en-US" dirty="0" smtClean="0"/>
              <a:t>Therefore, customized</a:t>
            </a:r>
            <a:r>
              <a:rPr lang="en-US" baseline="0" dirty="0" smtClean="0"/>
              <a:t> languages are </a:t>
            </a:r>
            <a:r>
              <a:rPr lang="en-US" b="1" baseline="0" dirty="0" smtClean="0"/>
              <a:t>created</a:t>
            </a:r>
            <a:r>
              <a:rPr lang="en-US" baseline="0" dirty="0" smtClean="0"/>
              <a:t>. The enablers are </a:t>
            </a:r>
            <a:r>
              <a:rPr lang="en-US" b="1" baseline="0" dirty="0" smtClean="0"/>
              <a:t>meta-modeling</a:t>
            </a:r>
            <a:r>
              <a:rPr lang="en-US" baseline="0" dirty="0" smtClean="0"/>
              <a:t> and </a:t>
            </a:r>
            <a:r>
              <a:rPr lang="en-US" b="1" baseline="0" dirty="0" smtClean="0"/>
              <a:t>model transformation</a:t>
            </a:r>
            <a:r>
              <a:rPr lang="en-US" baseline="0" dirty="0" smtClean="0"/>
              <a:t>. The </a:t>
            </a:r>
            <a:r>
              <a:rPr lang="en-US" b="1" baseline="0" dirty="0" smtClean="0"/>
              <a:t>structure</a:t>
            </a:r>
            <a:r>
              <a:rPr lang="en-US" baseline="0" dirty="0" smtClean="0"/>
              <a:t> of these languages is defined </a:t>
            </a:r>
            <a:r>
              <a:rPr lang="en-US" b="0" baseline="0" dirty="0" smtClean="0"/>
              <a:t>by meta-modeling, and the </a:t>
            </a:r>
            <a:r>
              <a:rPr lang="en-US" b="1" baseline="0" dirty="0" smtClean="0"/>
              <a:t>meaning</a:t>
            </a:r>
            <a:r>
              <a:rPr lang="en-US" b="0" baseline="0" dirty="0" smtClean="0"/>
              <a:t> is given by a model transformation mapping to </a:t>
            </a:r>
            <a:r>
              <a:rPr lang="en-US" baseline="0" dirty="0" smtClean="0"/>
              <a:t>a semantic domain.</a:t>
            </a:r>
            <a:endParaRPr lang="nl-BE" dirty="0"/>
          </a:p>
        </p:txBody>
      </p:sp>
      <p:sp>
        <p:nvSpPr>
          <p:cNvPr id="4" name="Slide Number Placeholder 3"/>
          <p:cNvSpPr>
            <a:spLocks noGrp="1"/>
          </p:cNvSpPr>
          <p:nvPr>
            <p:ph type="sldNum" sz="quarter" idx="10"/>
          </p:nvPr>
        </p:nvSpPr>
        <p:spPr/>
        <p:txBody>
          <a:bodyPr/>
          <a:lstStyle/>
          <a:p>
            <a:fld id="{849D63E9-635C-4252-855A-5CCA1771940D}" type="slidenum">
              <a:rPr lang="nl-BE" smtClean="0"/>
              <a:pPr/>
              <a:t>1</a:t>
            </a:fld>
            <a:endParaRPr lang="nl-B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When meta-modeling,</a:t>
            </a:r>
            <a:r>
              <a:rPr lang="en-US" baseline="0" dirty="0" smtClean="0"/>
              <a:t> we start from a </a:t>
            </a:r>
            <a:r>
              <a:rPr lang="en-US" b="1" baseline="0" dirty="0" smtClean="0"/>
              <a:t>clean sheet</a:t>
            </a:r>
            <a:r>
              <a:rPr lang="en-US" baseline="0" dirty="0" smtClean="0"/>
              <a:t>. Let us take into account an example from the </a:t>
            </a:r>
            <a:r>
              <a:rPr lang="en-US" b="1" baseline="0" dirty="0" err="1" smtClean="0"/>
              <a:t>MetaCase</a:t>
            </a:r>
            <a:r>
              <a:rPr lang="en-US" baseline="0" dirty="0" smtClean="0"/>
              <a:t> tool implementing a DSL for a </a:t>
            </a:r>
            <a:r>
              <a:rPr lang="en-US" b="1" baseline="0" dirty="0" smtClean="0"/>
              <a:t>voice menu for an 8-bit microcontroller</a:t>
            </a:r>
            <a:r>
              <a:rPr lang="en-US" baseline="0" dirty="0" smtClean="0"/>
              <a:t>. </a:t>
            </a:r>
            <a:r>
              <a:rPr lang="en-US" dirty="0" smtClean="0"/>
              <a:t>The system would enable the user to control devices at home remotely over the phone. For example, while driving home from work, you could call in and order the system to turn on the air conditioning and garage lights.</a:t>
            </a:r>
          </a:p>
          <a:p>
            <a:r>
              <a:rPr lang="en-US" dirty="0" smtClean="0"/>
              <a:t>The menu</a:t>
            </a:r>
            <a:r>
              <a:rPr lang="en-US" baseline="0" dirty="0" smtClean="0"/>
              <a:t> consists of </a:t>
            </a:r>
            <a:r>
              <a:rPr lang="en-US" b="1" baseline="0" dirty="0" err="1" smtClean="0"/>
              <a:t>MenuItems</a:t>
            </a:r>
            <a:r>
              <a:rPr lang="en-US" baseline="0" dirty="0" smtClean="0"/>
              <a:t>. We can step through the menu according to </a:t>
            </a:r>
            <a:r>
              <a:rPr lang="en-US" b="1" baseline="0" dirty="0" smtClean="0"/>
              <a:t>Choices</a:t>
            </a:r>
            <a:r>
              <a:rPr lang="en-US" b="0" baseline="0" dirty="0" smtClean="0"/>
              <a:t>, with an </a:t>
            </a:r>
            <a:r>
              <a:rPr lang="en-US" b="1" baseline="0" dirty="0" smtClean="0"/>
              <a:t>integer attribute</a:t>
            </a:r>
            <a:r>
              <a:rPr lang="en-US" b="0" baseline="0" dirty="0" smtClean="0"/>
              <a:t>. A </a:t>
            </a:r>
            <a:r>
              <a:rPr lang="en-US" b="0" baseline="0" dirty="0" err="1" smtClean="0"/>
              <a:t>MenuItem</a:t>
            </a:r>
            <a:r>
              <a:rPr lang="en-US" b="0" baseline="0" dirty="0" smtClean="0"/>
              <a:t> can be </a:t>
            </a:r>
            <a:r>
              <a:rPr lang="en-US" b="1" baseline="0" dirty="0" smtClean="0"/>
              <a:t>recorded audio</a:t>
            </a:r>
            <a:r>
              <a:rPr lang="en-US" b="0" baseline="0" dirty="0" smtClean="0"/>
              <a:t>, </a:t>
            </a:r>
            <a:r>
              <a:rPr lang="en-US" b="1" baseline="0" dirty="0" smtClean="0"/>
              <a:t>waiting for user input</a:t>
            </a:r>
            <a:r>
              <a:rPr lang="en-US" b="0" baseline="0" dirty="0" smtClean="0"/>
              <a:t> or the </a:t>
            </a:r>
            <a:r>
              <a:rPr lang="en-US" b="1" baseline="0" dirty="0" smtClean="0"/>
              <a:t>start</a:t>
            </a:r>
            <a:r>
              <a:rPr lang="en-US" b="0" baseline="0" dirty="0" smtClean="0"/>
              <a:t> of the menu. Recorded audio can either be a </a:t>
            </a:r>
            <a:r>
              <a:rPr lang="en-US" b="1" baseline="0" dirty="0" smtClean="0"/>
              <a:t>menu</a:t>
            </a:r>
            <a:r>
              <a:rPr lang="en-US" b="0" baseline="0" dirty="0" smtClean="0"/>
              <a:t> message, an </a:t>
            </a:r>
            <a:r>
              <a:rPr lang="en-US" b="1" baseline="0" dirty="0" smtClean="0"/>
              <a:t>error</a:t>
            </a:r>
            <a:r>
              <a:rPr lang="en-US" b="0" baseline="0" dirty="0" smtClean="0"/>
              <a:t> message or a </a:t>
            </a:r>
            <a:r>
              <a:rPr lang="en-US" b="1" baseline="0" dirty="0" smtClean="0"/>
              <a:t>timeout</a:t>
            </a:r>
            <a:r>
              <a:rPr lang="en-US" b="0" baseline="0" dirty="0" smtClean="0"/>
              <a:t> message.</a:t>
            </a:r>
          </a:p>
          <a:p>
            <a:r>
              <a:rPr lang="en-US" b="0" baseline="0" dirty="0" smtClean="0"/>
              <a:t>From this meta-model, a tool such as </a:t>
            </a:r>
            <a:r>
              <a:rPr lang="en-US" b="0" baseline="0" dirty="0" err="1" smtClean="0"/>
              <a:t>MetaCase</a:t>
            </a:r>
            <a:r>
              <a:rPr lang="en-US" b="0" baseline="0" dirty="0" smtClean="0"/>
              <a:t> can generate a </a:t>
            </a:r>
            <a:r>
              <a:rPr lang="en-US" b="1" baseline="0" dirty="0" smtClean="0"/>
              <a:t>modeling environment</a:t>
            </a:r>
            <a:r>
              <a:rPr lang="en-US" b="0" baseline="0" dirty="0" smtClean="0"/>
              <a:t>. Voice menus can now be modeled easily at the right level of abstraction in the most appropriate formalism. The modeler does not have to take issues such as </a:t>
            </a:r>
            <a:r>
              <a:rPr lang="en-US" b="1" baseline="0" dirty="0" smtClean="0"/>
              <a:t>networks</a:t>
            </a:r>
            <a:r>
              <a:rPr lang="en-US" b="0" baseline="0" dirty="0" smtClean="0"/>
              <a:t> or </a:t>
            </a:r>
            <a:r>
              <a:rPr lang="en-US" b="1" baseline="0" dirty="0" smtClean="0"/>
              <a:t>memory restrictions </a:t>
            </a:r>
            <a:r>
              <a:rPr lang="en-US" b="0" baseline="0" dirty="0" smtClean="0"/>
              <a:t>into account. The modeling environment can create </a:t>
            </a:r>
            <a:r>
              <a:rPr lang="en-US" b="1" baseline="0" dirty="0" smtClean="0"/>
              <a:t>executable code </a:t>
            </a:r>
            <a:r>
              <a:rPr lang="en-US" b="0" baseline="0" dirty="0" smtClean="0"/>
              <a:t>from the model. In this generated code, all complex issues are been taken care of.</a:t>
            </a:r>
            <a:endParaRPr lang="en-US" b="0" dirty="0" smtClean="0"/>
          </a:p>
          <a:p>
            <a:endParaRPr lang="en-US" dirty="0" smtClean="0"/>
          </a:p>
          <a:p>
            <a:endParaRPr lang="en-US" dirty="0" smtClean="0"/>
          </a:p>
          <a:p>
            <a:r>
              <a:rPr lang="en-US" dirty="0" smtClean="0"/>
              <a:t>two examples ("random" as they were simply the first two examples of </a:t>
            </a:r>
            <a:r>
              <a:rPr lang="en-US" dirty="0" err="1" smtClean="0"/>
              <a:t>MetaCase</a:t>
            </a:r>
            <a:r>
              <a:rPr lang="en-US" dirty="0" smtClean="0"/>
              <a:t>):</a:t>
            </a:r>
          </a:p>
          <a:p>
            <a:r>
              <a:rPr lang="en-US" dirty="0" smtClean="0"/>
              <a:t>- voice menu for 8-bit microcontroller: http://www.dsmforum.org/voicemenu.html</a:t>
            </a:r>
          </a:p>
          <a:p>
            <a:pPr>
              <a:buFontTx/>
              <a:buChar char="-"/>
            </a:pPr>
            <a:r>
              <a:rPr lang="en-US" dirty="0" smtClean="0"/>
              <a:t> smart phone application: http://www.dsmforum.org/phone.html</a:t>
            </a:r>
          </a:p>
          <a:p>
            <a:pPr>
              <a:buFontTx/>
              <a:buNone/>
            </a:pPr>
            <a:r>
              <a:rPr lang="en-US" dirty="0" smtClean="0"/>
              <a:t>Similarities:</a:t>
            </a:r>
          </a:p>
          <a:p>
            <a:r>
              <a:rPr lang="en-US" dirty="0" smtClean="0"/>
              <a:t>- state-based (state - transition)</a:t>
            </a:r>
          </a:p>
          <a:p>
            <a:r>
              <a:rPr lang="en-US" dirty="0" smtClean="0"/>
              <a:t>- constrained environment (battery life, limited memory)</a:t>
            </a:r>
          </a:p>
          <a:p>
            <a:r>
              <a:rPr lang="en-US" dirty="0" smtClean="0"/>
              <a:t>- user interaction</a:t>
            </a:r>
          </a:p>
          <a:p>
            <a:pPr>
              <a:buFontTx/>
              <a:buChar char="-"/>
            </a:pPr>
            <a:r>
              <a:rPr lang="en-US" dirty="0" smtClean="0"/>
              <a:t> complex because distributed system</a:t>
            </a:r>
          </a:p>
          <a:p>
            <a:pPr>
              <a:buFontTx/>
              <a:buNone/>
            </a:pPr>
            <a:r>
              <a:rPr lang="en-US" dirty="0" smtClean="0"/>
              <a:t>Why not language for "interactive applications for embedded systems"? Because of the differences (we want to maximally constrain a language, and use</a:t>
            </a:r>
            <a:r>
              <a:rPr lang="en-US" baseline="0" dirty="0" smtClean="0"/>
              <a:t> the most appropriate language</a:t>
            </a:r>
            <a:r>
              <a:rPr lang="en-US" dirty="0" smtClean="0"/>
              <a:t>):</a:t>
            </a:r>
          </a:p>
          <a:p>
            <a:r>
              <a:rPr lang="en-US" dirty="0" smtClean="0"/>
              <a:t>- notion of voice </a:t>
            </a:r>
            <a:r>
              <a:rPr lang="en-US" dirty="0" err="1" smtClean="0"/>
              <a:t>vs</a:t>
            </a:r>
            <a:r>
              <a:rPr lang="en-US" dirty="0" smtClean="0"/>
              <a:t> no notion of voice</a:t>
            </a:r>
          </a:p>
          <a:p>
            <a:r>
              <a:rPr lang="en-US" dirty="0" smtClean="0"/>
              <a:t>- notion of menu layout </a:t>
            </a:r>
            <a:r>
              <a:rPr lang="en-US" dirty="0" err="1" smtClean="0"/>
              <a:t>vs</a:t>
            </a:r>
            <a:r>
              <a:rPr lang="en-US" dirty="0" smtClean="0"/>
              <a:t> voice menu recording (2-dimensional </a:t>
            </a:r>
            <a:r>
              <a:rPr lang="en-US" dirty="0" err="1" smtClean="0"/>
              <a:t>vs</a:t>
            </a:r>
            <a:r>
              <a:rPr lang="en-US" baseline="0" dirty="0" smtClean="0"/>
              <a:t> 1-dimensional)</a:t>
            </a:r>
            <a:endParaRPr lang="nl-BE" dirty="0"/>
          </a:p>
        </p:txBody>
      </p:sp>
      <p:sp>
        <p:nvSpPr>
          <p:cNvPr id="4" name="Slide Number Placeholder 3"/>
          <p:cNvSpPr>
            <a:spLocks noGrp="1"/>
          </p:cNvSpPr>
          <p:nvPr>
            <p:ph type="sldNum" sz="quarter" idx="10"/>
          </p:nvPr>
        </p:nvSpPr>
        <p:spPr/>
        <p:txBody>
          <a:bodyPr/>
          <a:lstStyle/>
          <a:p>
            <a:fld id="{849D63E9-635C-4252-855A-5CCA1771940D}" type="slidenum">
              <a:rPr lang="nl-BE" smtClean="0"/>
              <a:pPr/>
              <a:t>2</a:t>
            </a:fld>
            <a:endParaRPr lang="nl-B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Let us take a look</a:t>
            </a:r>
            <a:r>
              <a:rPr lang="en-US" baseline="0" dirty="0" smtClean="0"/>
              <a:t> into a second example. This DSL enables the modeling of </a:t>
            </a:r>
            <a:r>
              <a:rPr lang="en-US" b="1" baseline="0" dirty="0" err="1" smtClean="0"/>
              <a:t>smartphone</a:t>
            </a:r>
            <a:r>
              <a:rPr lang="en-US" b="1" baseline="0" dirty="0" smtClean="0"/>
              <a:t> applications</a:t>
            </a:r>
            <a:r>
              <a:rPr lang="en-US" baseline="0" dirty="0" smtClean="0"/>
              <a:t>. An example of such an applications is a </a:t>
            </a:r>
            <a:r>
              <a:rPr lang="en-US" b="1" baseline="0" dirty="0" smtClean="0"/>
              <a:t>conference registration system</a:t>
            </a:r>
            <a:r>
              <a:rPr lang="en-US" baseline="0" dirty="0" smtClean="0"/>
              <a:t>, which allows users to register by phone, and pay by SMS.</a:t>
            </a:r>
          </a:p>
          <a:p>
            <a:r>
              <a:rPr lang="en-US" baseline="0" dirty="0" smtClean="0"/>
              <a:t>There are certain </a:t>
            </a:r>
            <a:r>
              <a:rPr lang="en-US" b="1" baseline="0" dirty="0" smtClean="0"/>
              <a:t>Events</a:t>
            </a:r>
            <a:r>
              <a:rPr lang="en-US" baseline="0" dirty="0" smtClean="0"/>
              <a:t> that can </a:t>
            </a:r>
            <a:r>
              <a:rPr lang="en-US" baseline="0" dirty="0" smtClean="0"/>
              <a:t>happen such </a:t>
            </a:r>
            <a:r>
              <a:rPr lang="en-US" baseline="0" smtClean="0"/>
              <a:t>as clicking, </a:t>
            </a:r>
            <a:r>
              <a:rPr lang="en-US" baseline="0" dirty="0" smtClean="0"/>
              <a:t>with ID and event description. These events are followed by an </a:t>
            </a:r>
            <a:r>
              <a:rPr lang="en-US" b="1" baseline="0" dirty="0" smtClean="0"/>
              <a:t>Action</a:t>
            </a:r>
            <a:r>
              <a:rPr lang="en-US" baseline="0" dirty="0" smtClean="0"/>
              <a:t>. Such an Action can be </a:t>
            </a:r>
            <a:r>
              <a:rPr lang="en-US" b="1" baseline="0" dirty="0" smtClean="0"/>
              <a:t>sending a text message</a:t>
            </a:r>
            <a:r>
              <a:rPr lang="en-US" baseline="0" dirty="0" smtClean="0"/>
              <a:t>, </a:t>
            </a:r>
            <a:r>
              <a:rPr lang="en-US" b="1" baseline="0" dirty="0" smtClean="0"/>
              <a:t>viewing a web page</a:t>
            </a:r>
            <a:r>
              <a:rPr lang="en-US" baseline="0" dirty="0" smtClean="0"/>
              <a:t>, </a:t>
            </a:r>
            <a:r>
              <a:rPr lang="en-US" b="1" baseline="0" dirty="0" smtClean="0"/>
              <a:t>quitting</a:t>
            </a:r>
            <a:r>
              <a:rPr lang="en-US" baseline="0" dirty="0" smtClean="0"/>
              <a:t> and </a:t>
            </a:r>
            <a:r>
              <a:rPr lang="en-US" b="1" baseline="0" dirty="0" smtClean="0"/>
              <a:t>starting</a:t>
            </a:r>
            <a:r>
              <a:rPr lang="en-US" baseline="0" dirty="0" smtClean="0"/>
              <a:t> the application, or </a:t>
            </a:r>
            <a:r>
              <a:rPr lang="en-US" b="1" baseline="0" dirty="0" smtClean="0"/>
              <a:t>displaying</a:t>
            </a:r>
            <a:r>
              <a:rPr lang="en-US" baseline="0" dirty="0" smtClean="0"/>
              <a:t> a screen. When displaying, a </a:t>
            </a:r>
            <a:r>
              <a:rPr lang="en-US" b="1" baseline="0" dirty="0" err="1" smtClean="0"/>
              <a:t>VisualElement</a:t>
            </a:r>
            <a:r>
              <a:rPr lang="en-US" baseline="0" dirty="0" smtClean="0"/>
              <a:t> is </a:t>
            </a:r>
            <a:r>
              <a:rPr lang="en-US" b="1" baseline="0" dirty="0" smtClean="0"/>
              <a:t>shown</a:t>
            </a:r>
            <a:r>
              <a:rPr lang="en-US" baseline="0" dirty="0" smtClean="0"/>
              <a:t>, which can be a </a:t>
            </a:r>
            <a:r>
              <a:rPr lang="en-US" b="1" baseline="0" dirty="0" smtClean="0"/>
              <a:t>Widget</a:t>
            </a:r>
            <a:r>
              <a:rPr lang="en-US" baseline="0" dirty="0" smtClean="0"/>
              <a:t> (such as a text box, label or list – not visualized) or a </a:t>
            </a:r>
            <a:r>
              <a:rPr lang="en-US" b="1" baseline="0" dirty="0" smtClean="0"/>
              <a:t>Container</a:t>
            </a:r>
            <a:r>
              <a:rPr lang="en-US" baseline="0" dirty="0" smtClean="0"/>
              <a:t>, containing multiple </a:t>
            </a:r>
            <a:r>
              <a:rPr lang="en-US" baseline="0" dirty="0" err="1" smtClean="0"/>
              <a:t>VisualElements</a:t>
            </a:r>
            <a:r>
              <a:rPr lang="en-US" baseline="0" dirty="0" smtClean="0"/>
              <a:t>.</a:t>
            </a:r>
          </a:p>
          <a:p>
            <a:r>
              <a:rPr lang="en-US" baseline="0" dirty="0" smtClean="0"/>
              <a:t>Again, applications can be built on the most appropriate level of abstraction, using the most appropriate formalism. Code can be fully generated and executed on a </a:t>
            </a:r>
            <a:r>
              <a:rPr lang="en-US" baseline="0" dirty="0" err="1" smtClean="0"/>
              <a:t>smartphone</a:t>
            </a:r>
            <a:r>
              <a:rPr lang="en-US" baseline="0" dirty="0" smtClean="0"/>
              <a:t>.</a:t>
            </a:r>
            <a:endParaRPr lang="nl-BE" dirty="0"/>
          </a:p>
        </p:txBody>
      </p:sp>
      <p:sp>
        <p:nvSpPr>
          <p:cNvPr id="4" name="Slide Number Placeholder 3"/>
          <p:cNvSpPr>
            <a:spLocks noGrp="1"/>
          </p:cNvSpPr>
          <p:nvPr>
            <p:ph type="sldNum" sz="quarter" idx="10"/>
          </p:nvPr>
        </p:nvSpPr>
        <p:spPr/>
        <p:txBody>
          <a:bodyPr/>
          <a:lstStyle/>
          <a:p>
            <a:fld id="{849D63E9-635C-4252-855A-5CCA1771940D}" type="slidenum">
              <a:rPr lang="nl-BE" smtClean="0"/>
              <a:pPr/>
              <a:t>3</a:t>
            </a:fld>
            <a:endParaRPr lang="nl-B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Both</a:t>
            </a:r>
            <a:r>
              <a:rPr lang="en-US" baseline="0" dirty="0" smtClean="0"/>
              <a:t> DSLs have some things </a:t>
            </a:r>
            <a:r>
              <a:rPr lang="en-US" b="1" baseline="0" dirty="0" smtClean="0"/>
              <a:t>in common</a:t>
            </a:r>
            <a:r>
              <a:rPr lang="en-US" baseline="0" dirty="0" smtClean="0"/>
              <a:t>. They both </a:t>
            </a:r>
            <a:r>
              <a:rPr lang="en-US" b="1" baseline="0" dirty="0" smtClean="0"/>
              <a:t>transition</a:t>
            </a:r>
            <a:r>
              <a:rPr lang="en-US" baseline="0" dirty="0" smtClean="0"/>
              <a:t> from one </a:t>
            </a:r>
            <a:r>
              <a:rPr lang="en-US" b="1" baseline="0" dirty="0" smtClean="0"/>
              <a:t>state</a:t>
            </a:r>
            <a:r>
              <a:rPr lang="en-US" baseline="0" dirty="0" smtClean="0"/>
              <a:t> to another, depending on user interaction. In other words, they both model </a:t>
            </a:r>
            <a:r>
              <a:rPr lang="en-US" b="1" baseline="0" dirty="0" smtClean="0"/>
              <a:t>state based behavior</a:t>
            </a:r>
            <a:r>
              <a:rPr lang="en-US" baseline="0" dirty="0" smtClean="0"/>
              <a:t>.</a:t>
            </a:r>
          </a:p>
          <a:p>
            <a:r>
              <a:rPr lang="en-US" baseline="0" dirty="0" smtClean="0"/>
              <a:t>When defining these languages, we can reuse a simplified version of a formalism which models this, e.g., </a:t>
            </a:r>
            <a:r>
              <a:rPr lang="en-US" b="1" baseline="0" dirty="0" err="1" smtClean="0"/>
              <a:t>statecharts</a:t>
            </a:r>
            <a:r>
              <a:rPr lang="en-US" baseline="0" dirty="0" smtClean="0"/>
              <a:t>. As a benefit, we can use the well-known </a:t>
            </a:r>
            <a:r>
              <a:rPr lang="en-US" baseline="0" dirty="0" err="1" smtClean="0"/>
              <a:t>statechart</a:t>
            </a:r>
            <a:r>
              <a:rPr lang="en-US" baseline="0" dirty="0" smtClean="0"/>
              <a:t> formalism for </a:t>
            </a:r>
            <a:r>
              <a:rPr lang="en-US" b="1" baseline="0" dirty="0" smtClean="0"/>
              <a:t>analysis</a:t>
            </a:r>
            <a:r>
              <a:rPr lang="en-US" baseline="0" dirty="0" smtClean="0"/>
              <a:t>.</a:t>
            </a:r>
          </a:p>
          <a:p>
            <a:r>
              <a:rPr lang="en-US" baseline="0" dirty="0" smtClean="0"/>
              <a:t>Other parts of the language for </a:t>
            </a:r>
            <a:r>
              <a:rPr lang="en-US" baseline="0" dirty="0" err="1" smtClean="0"/>
              <a:t>smartphone</a:t>
            </a:r>
            <a:r>
              <a:rPr lang="en-US" baseline="0" dirty="0" smtClean="0"/>
              <a:t> applications can be reused, such as the </a:t>
            </a:r>
            <a:r>
              <a:rPr lang="en-US" b="1" baseline="0" dirty="0" smtClean="0"/>
              <a:t>use of IDs</a:t>
            </a:r>
            <a:r>
              <a:rPr lang="en-US" baseline="0" dirty="0" smtClean="0"/>
              <a:t>. This is a </a:t>
            </a:r>
            <a:r>
              <a:rPr lang="en-US" b="1" baseline="0" dirty="0" smtClean="0"/>
              <a:t>generic</a:t>
            </a:r>
            <a:r>
              <a:rPr lang="en-US" baseline="0" dirty="0" smtClean="0"/>
              <a:t> language feature, which might be as well the use of </a:t>
            </a:r>
            <a:r>
              <a:rPr lang="en-US" b="1" baseline="0" dirty="0" smtClean="0"/>
              <a:t>e.g., authorization</a:t>
            </a:r>
            <a:r>
              <a:rPr lang="en-US" baseline="0" dirty="0" smtClean="0"/>
              <a:t>.</a:t>
            </a:r>
          </a:p>
          <a:p>
            <a:r>
              <a:rPr lang="en-US" dirty="0" smtClean="0"/>
              <a:t>Another example is the modeling</a:t>
            </a:r>
            <a:r>
              <a:rPr lang="en-US" baseline="0" dirty="0" smtClean="0"/>
              <a:t> of the </a:t>
            </a:r>
            <a:r>
              <a:rPr lang="en-US" b="1" baseline="0" dirty="0" smtClean="0"/>
              <a:t>layout</a:t>
            </a:r>
            <a:r>
              <a:rPr lang="en-US" baseline="0" dirty="0" smtClean="0"/>
              <a:t>. Such layouts can be independent of a domain, and can thus be reused.</a:t>
            </a:r>
            <a:endParaRPr lang="nl-BE" dirty="0"/>
          </a:p>
        </p:txBody>
      </p:sp>
      <p:sp>
        <p:nvSpPr>
          <p:cNvPr id="4" name="Slide Number Placeholder 3"/>
          <p:cNvSpPr>
            <a:spLocks noGrp="1"/>
          </p:cNvSpPr>
          <p:nvPr>
            <p:ph type="sldNum" sz="quarter" idx="10"/>
          </p:nvPr>
        </p:nvSpPr>
        <p:spPr/>
        <p:txBody>
          <a:bodyPr/>
          <a:lstStyle/>
          <a:p>
            <a:fld id="{849D63E9-635C-4252-855A-5CCA1771940D}" type="slidenum">
              <a:rPr lang="nl-BE" smtClean="0"/>
              <a:pPr/>
              <a:t>4</a:t>
            </a:fld>
            <a:endParaRPr lang="nl-B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Up</a:t>
            </a:r>
            <a:r>
              <a:rPr lang="en-US" baseline="0" dirty="0" smtClean="0"/>
              <a:t> to now, we only talked about abstract syntax. The concrete syntax can also be reused: for the state based behavior, we can reuse the well-known rounded rectangles as states, and arrows with guard labels as transitions.</a:t>
            </a:r>
          </a:p>
          <a:p>
            <a:r>
              <a:rPr lang="en-US" baseline="0" dirty="0" smtClean="0"/>
              <a:t>In order to preserve the meaning of this part of the DSL, we can use the </a:t>
            </a:r>
            <a:r>
              <a:rPr lang="en-US" baseline="0" dirty="0" err="1" smtClean="0"/>
              <a:t>statechart</a:t>
            </a:r>
            <a:r>
              <a:rPr lang="en-US" baseline="0" dirty="0" smtClean="0"/>
              <a:t> formalism as a semantic domain and automatically map to states and transitions. This way, our newly defined language gets a part of its meaning for free.</a:t>
            </a:r>
          </a:p>
          <a:p>
            <a:r>
              <a:rPr lang="en-US" baseline="0" dirty="0" smtClean="0"/>
              <a:t>The difficulty will of course be the </a:t>
            </a:r>
            <a:r>
              <a:rPr lang="en-US" b="1" baseline="0" dirty="0" smtClean="0"/>
              <a:t>composition</a:t>
            </a:r>
            <a:r>
              <a:rPr lang="en-US" baseline="0" dirty="0" smtClean="0"/>
              <a:t> of these DSLs and their parts.</a:t>
            </a:r>
            <a:endParaRPr lang="nl-BE" dirty="0"/>
          </a:p>
        </p:txBody>
      </p:sp>
      <p:sp>
        <p:nvSpPr>
          <p:cNvPr id="4" name="Slide Number Placeholder 3"/>
          <p:cNvSpPr>
            <a:spLocks noGrp="1"/>
          </p:cNvSpPr>
          <p:nvPr>
            <p:ph type="sldNum" sz="quarter" idx="10"/>
          </p:nvPr>
        </p:nvSpPr>
        <p:spPr/>
        <p:txBody>
          <a:bodyPr/>
          <a:lstStyle/>
          <a:p>
            <a:fld id="{849D63E9-635C-4252-855A-5CCA1771940D}" type="slidenum">
              <a:rPr lang="nl-BE" smtClean="0"/>
              <a:pPr/>
              <a:t>5</a:t>
            </a:fld>
            <a:endParaRPr lang="nl-B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When the</a:t>
            </a:r>
            <a:r>
              <a:rPr lang="en-US" baseline="0" dirty="0" smtClean="0"/>
              <a:t> modular composition of DSLs is enabled, we believe this can be used for addressing a number of problems in DSM.</a:t>
            </a:r>
          </a:p>
          <a:p>
            <a:r>
              <a:rPr lang="en-US" baseline="0" dirty="0" smtClean="0"/>
              <a:t>First, reuse can lower the initial cost of building the DSL. For this, we need to classify the reusable components. We might think in terms of reusable languages (</a:t>
            </a:r>
            <a:r>
              <a:rPr lang="en-US" baseline="0" dirty="0" err="1" smtClean="0"/>
              <a:t>statecharts</a:t>
            </a:r>
            <a:r>
              <a:rPr lang="en-US" baseline="0" dirty="0" smtClean="0"/>
              <a:t>, differential equations), but it seems that a better way is to think in terms of language features or properties (behavior, discrete, </a:t>
            </a:r>
            <a:r>
              <a:rPr lang="en-US" baseline="0" dirty="0" err="1" smtClean="0"/>
              <a:t>nondeterminism</a:t>
            </a:r>
            <a:r>
              <a:rPr lang="en-US" baseline="0" dirty="0" smtClean="0"/>
              <a:t>, hierarchy, …).</a:t>
            </a:r>
          </a:p>
          <a:p>
            <a:r>
              <a:rPr lang="en-US" baseline="0" dirty="0" smtClean="0"/>
              <a:t>Second, debugging is an interesting use of this technique. We can add for example breakpoints to the language. If a breakpoint can be set on an Event, we can interrupt the application. The meaning of the breakpoint would be to pause the system and pass the current state to the user.</a:t>
            </a:r>
          </a:p>
          <a:p>
            <a:r>
              <a:rPr lang="en-US" baseline="0" dirty="0" smtClean="0"/>
              <a:t>There are some other possibilities, like bridging the gap between requirements and design, traceability, and evolution of languages.</a:t>
            </a:r>
            <a:endParaRPr lang="nl-BE" dirty="0"/>
          </a:p>
        </p:txBody>
      </p:sp>
      <p:sp>
        <p:nvSpPr>
          <p:cNvPr id="4" name="Slide Number Placeholder 3"/>
          <p:cNvSpPr>
            <a:spLocks noGrp="1"/>
          </p:cNvSpPr>
          <p:nvPr>
            <p:ph type="sldNum" sz="quarter" idx="10"/>
          </p:nvPr>
        </p:nvSpPr>
        <p:spPr/>
        <p:txBody>
          <a:bodyPr/>
          <a:lstStyle/>
          <a:p>
            <a:fld id="{849D63E9-635C-4252-855A-5CCA1771940D}" type="slidenum">
              <a:rPr lang="nl-BE" smtClean="0"/>
              <a:pPr/>
              <a:t>6</a:t>
            </a:fld>
            <a:endParaRPr lang="nl-B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1458909"/>
            <a:ext cx="7772400" cy="1470025"/>
          </a:xfrm>
        </p:spPr>
        <p:txBody>
          <a:bodyPr/>
          <a:lstStyle>
            <a:lvl1pPr algn="ctr">
              <a:defRPr>
                <a:solidFill>
                  <a:schemeClr val="tx1"/>
                </a:solidFill>
              </a:defRPr>
            </a:lvl1pPr>
          </a:lstStyle>
          <a:p>
            <a:r>
              <a:rPr lang="en-US" smtClean="0"/>
              <a:t>Click to edit Master title style</a:t>
            </a:r>
            <a:endParaRPr lang="nl-BE" dirty="0"/>
          </a:p>
        </p:txBody>
      </p:sp>
      <p:sp>
        <p:nvSpPr>
          <p:cNvPr id="3" name="Ondertitel 2"/>
          <p:cNvSpPr>
            <a:spLocks noGrp="1"/>
          </p:cNvSpPr>
          <p:nvPr>
            <p:ph type="subTitle" idx="1"/>
          </p:nvPr>
        </p:nvSpPr>
        <p:spPr>
          <a:xfrm>
            <a:off x="1371600" y="3390912"/>
            <a:ext cx="6400800" cy="1752600"/>
          </a:xfrm>
        </p:spPr>
        <p:txBody>
          <a:bodyPr/>
          <a:lstStyle>
            <a:lvl1pPr marL="0" indent="0" algn="l">
              <a:buNone/>
              <a:defRPr>
                <a:solidFill>
                  <a:schemeClr val="tx2"/>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nl-BE"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smtClean="0"/>
              <a:t>Click to edit Master title style</a:t>
            </a:r>
            <a:endParaRPr lang="nl-BE" dirty="0"/>
          </a:p>
        </p:txBody>
      </p:sp>
      <p:sp>
        <p:nvSpPr>
          <p:cNvPr id="3" name="Tijdelijke aanduiding voor inhoud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smtClean="0"/>
              <a:t>Click to edit Master title style</a:t>
            </a:r>
            <a:endParaRPr lang="nl-BE" dirty="0"/>
          </a:p>
        </p:txBody>
      </p:sp>
      <p:sp>
        <p:nvSpPr>
          <p:cNvPr id="3" name="Tijdelijke aanduiding voor inhoud 2"/>
          <p:cNvSpPr>
            <a:spLocks noGrp="1"/>
          </p:cNvSpPr>
          <p:nvPr>
            <p:ph idx="1"/>
          </p:nvPr>
        </p:nvSpPr>
        <p:spPr>
          <a:xfrm>
            <a:off x="633413" y="1428736"/>
            <a:ext cx="3867149" cy="47149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dirty="0"/>
          </a:p>
        </p:txBody>
      </p:sp>
      <p:sp>
        <p:nvSpPr>
          <p:cNvPr id="4" name="Tijdelijke aanduiding voor inhoud 2"/>
          <p:cNvSpPr>
            <a:spLocks noGrp="1"/>
          </p:cNvSpPr>
          <p:nvPr>
            <p:ph idx="10"/>
          </p:nvPr>
        </p:nvSpPr>
        <p:spPr>
          <a:xfrm>
            <a:off x="4643438" y="1428736"/>
            <a:ext cx="3867149" cy="47149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3857628"/>
            <a:ext cx="7772400" cy="1362075"/>
          </a:xfrm>
        </p:spPr>
        <p:txBody>
          <a:bodyPr anchor="t"/>
          <a:lstStyle>
            <a:lvl1pPr algn="ctr">
              <a:defRPr sz="4000" b="1" cap="all"/>
            </a:lvl1pPr>
          </a:lstStyle>
          <a:p>
            <a:r>
              <a:rPr lang="en-US" smtClean="0"/>
              <a:t>Click to edit Master title style</a:t>
            </a:r>
            <a:endParaRPr lang="nl-BE" dirty="0"/>
          </a:p>
        </p:txBody>
      </p:sp>
      <p:sp>
        <p:nvSpPr>
          <p:cNvPr id="3" name="Tijdelijke aanduiding voor tekst 2"/>
          <p:cNvSpPr>
            <a:spLocks noGrp="1"/>
          </p:cNvSpPr>
          <p:nvPr>
            <p:ph type="body" idx="1"/>
          </p:nvPr>
        </p:nvSpPr>
        <p:spPr>
          <a:xfrm>
            <a:off x="722313" y="1643061"/>
            <a:ext cx="7772400" cy="1500187"/>
          </a:xfrm>
        </p:spPr>
        <p:txBody>
          <a:bodyPr anchor="b"/>
          <a:lstStyle>
            <a:lvl1pPr marL="0" indent="0" algn="ctr">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smtClean="0"/>
              <a:t>Click to edit Master title style</a:t>
            </a:r>
            <a:endParaRPr lang="nl-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0"/>
            </a:lvl1pPr>
          </a:lstStyle>
          <a:p>
            <a:r>
              <a:rPr lang="en-US" smtClean="0"/>
              <a:t>Click to edit Master title style</a:t>
            </a:r>
            <a:endParaRPr lang="nl-BE" dirty="0"/>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nl-BE"/>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smtClean="0"/>
              <a:t>Click to edit Master title style</a:t>
            </a:r>
            <a:endParaRPr lang="nl-BE"/>
          </a:p>
        </p:txBody>
      </p:sp>
      <p:sp>
        <p:nvSpPr>
          <p:cNvPr id="3" name="Tijdelijke aanduiding voor verticale tekst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532563" y="1195388"/>
            <a:ext cx="1965325" cy="4770437"/>
          </a:xfrm>
        </p:spPr>
        <p:txBody>
          <a:bodyPr vert="eaVert"/>
          <a:lstStyle/>
          <a:p>
            <a:r>
              <a:rPr lang="en-US" smtClean="0"/>
              <a:t>Click to edit Master title style</a:t>
            </a:r>
            <a:endParaRPr lang="nl-BE"/>
          </a:p>
        </p:txBody>
      </p:sp>
      <p:sp>
        <p:nvSpPr>
          <p:cNvPr id="3" name="Tijdelijke aanduiding voor verticale tekst 2"/>
          <p:cNvSpPr>
            <a:spLocks noGrp="1"/>
          </p:cNvSpPr>
          <p:nvPr>
            <p:ph type="body" orient="vert" idx="1"/>
          </p:nvPr>
        </p:nvSpPr>
        <p:spPr>
          <a:xfrm>
            <a:off x="633413" y="1195388"/>
            <a:ext cx="5746750" cy="47704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11" cstate="print"/>
          <a:srcRect/>
          <a:stretch>
            <a:fillRect/>
          </a:stretch>
        </p:blipFill>
        <p:spPr bwMode="auto">
          <a:xfrm>
            <a:off x="836613" y="6286500"/>
            <a:ext cx="8315325" cy="571500"/>
          </a:xfrm>
          <a:prstGeom prst="rect">
            <a:avLst/>
          </a:prstGeom>
          <a:noFill/>
          <a:ln w="9525">
            <a:noFill/>
            <a:round/>
            <a:headEnd/>
            <a:tailEnd/>
          </a:ln>
          <a:effectLst/>
        </p:spPr>
      </p:pic>
      <p:sp>
        <p:nvSpPr>
          <p:cNvPr id="3075" name="Rectangle 3"/>
          <p:cNvSpPr>
            <a:spLocks noGrp="1" noChangeArrowheads="1"/>
          </p:cNvSpPr>
          <p:nvPr>
            <p:ph type="title"/>
          </p:nvPr>
        </p:nvSpPr>
        <p:spPr bwMode="auto">
          <a:xfrm>
            <a:off x="633600" y="500042"/>
            <a:ext cx="7867490" cy="1000132"/>
          </a:xfrm>
          <a:prstGeom prst="rect">
            <a:avLst/>
          </a:prstGeom>
          <a:noFill/>
          <a:ln w="9525">
            <a:noFill/>
            <a:round/>
            <a:headEnd/>
            <a:tailEnd/>
          </a:ln>
          <a:effectLst/>
        </p:spPr>
        <p:txBody>
          <a:bodyPr vert="horz" wrap="square" lIns="0" tIns="0" rIns="0" bIns="0" numCol="1" anchor="ctr" anchorCtr="0" compatLnSpc="1">
            <a:prstTxWarp prst="textNoShape">
              <a:avLst/>
            </a:prstTxWarp>
          </a:bodyPr>
          <a:lstStyle/>
          <a:p>
            <a:pPr lvl="0"/>
            <a:r>
              <a:rPr lang="en-GB" dirty="0" smtClean="0"/>
              <a:t>Click to edit the title text</a:t>
            </a:r>
          </a:p>
        </p:txBody>
      </p:sp>
      <p:sp>
        <p:nvSpPr>
          <p:cNvPr id="3076" name="Rectangle 4"/>
          <p:cNvSpPr>
            <a:spLocks noGrp="1" noChangeArrowheads="1"/>
          </p:cNvSpPr>
          <p:nvPr>
            <p:ph type="body" idx="1"/>
          </p:nvPr>
        </p:nvSpPr>
        <p:spPr bwMode="auto">
          <a:xfrm>
            <a:off x="633413" y="1643050"/>
            <a:ext cx="7864475" cy="4500594"/>
          </a:xfrm>
          <a:prstGeom prst="rect">
            <a:avLst/>
          </a:prstGeom>
          <a:noFill/>
          <a:ln w="12700" cap="rnd">
            <a:noFill/>
            <a:round/>
            <a:headEnd/>
            <a:tailEnd/>
          </a:ln>
          <a:effectLst/>
        </p:spPr>
        <p:txBody>
          <a:bodyPr vert="horz" wrap="square" lIns="0" tIns="0" rIns="0" bIns="0" numCol="1" anchor="t" anchorCtr="0" compatLnSpc="1">
            <a:prstTxWarp prst="textNoShape">
              <a:avLst/>
            </a:prstTxWarp>
          </a:bodyPr>
          <a:lstStyle/>
          <a:p>
            <a:pPr lvl="0"/>
            <a:r>
              <a:rPr lang="en-GB" dirty="0" smtClean="0"/>
              <a:t>Click to edit the outline text format</a:t>
            </a:r>
          </a:p>
          <a:p>
            <a:pPr lvl="1"/>
            <a:r>
              <a:rPr lang="en-GB" dirty="0" smtClean="0"/>
              <a:t>Second Outline Level</a:t>
            </a:r>
          </a:p>
          <a:p>
            <a:pPr lvl="2"/>
            <a:r>
              <a:rPr lang="en-GB" dirty="0" smtClean="0"/>
              <a:t>Third Outline Level</a:t>
            </a:r>
          </a:p>
          <a:p>
            <a:pPr lvl="3"/>
            <a:r>
              <a:rPr lang="en-GB" dirty="0" smtClean="0"/>
              <a:t>Fourth Outline Level</a:t>
            </a:r>
          </a:p>
          <a:p>
            <a:pPr lvl="4"/>
            <a:r>
              <a:rPr lang="en-GB" dirty="0" smtClean="0"/>
              <a:t>Fifth Outline Level</a:t>
            </a:r>
          </a:p>
          <a:p>
            <a:pPr lvl="4"/>
            <a:r>
              <a:rPr lang="en-GB" dirty="0" smtClean="0"/>
              <a:t>Sixth Outline Level</a:t>
            </a:r>
          </a:p>
          <a:p>
            <a:pPr lvl="4"/>
            <a:r>
              <a:rPr lang="en-GB" dirty="0" smtClean="0"/>
              <a:t>Seventh Outline Level</a:t>
            </a:r>
          </a:p>
          <a:p>
            <a:pPr lvl="4"/>
            <a:r>
              <a:rPr lang="en-GB" dirty="0" smtClean="0"/>
              <a:t>Eighth Outline Level</a:t>
            </a:r>
          </a:p>
          <a:p>
            <a:pPr lvl="4"/>
            <a:r>
              <a:rPr lang="en-GB" dirty="0" smtClean="0"/>
              <a:t>Ninth Outline Level</a:t>
            </a:r>
          </a:p>
        </p:txBody>
      </p:sp>
      <p:sp>
        <p:nvSpPr>
          <p:cNvPr id="3077" name="Rectangle 5"/>
          <p:cNvSpPr>
            <a:spLocks noChangeArrowheads="1"/>
          </p:cNvSpPr>
          <p:nvPr/>
        </p:nvSpPr>
        <p:spPr bwMode="auto">
          <a:xfrm>
            <a:off x="9950450" y="6483350"/>
            <a:ext cx="184150" cy="336550"/>
          </a:xfrm>
          <a:prstGeom prst="rect">
            <a:avLst/>
          </a:prstGeom>
          <a:noFill/>
          <a:ln w="9525">
            <a:noFill/>
            <a:round/>
            <a:headEnd/>
            <a:tailEnd/>
          </a:ln>
          <a:effectLst/>
        </p:spPr>
        <p:txBody>
          <a:bodyPr wrap="none" anchor="ctr"/>
          <a:lstStyle/>
          <a:p>
            <a:endParaRPr lang="nl-BE"/>
          </a:p>
        </p:txBody>
      </p:sp>
      <p:sp>
        <p:nvSpPr>
          <p:cNvPr id="3078" name="Text Box 6"/>
          <p:cNvSpPr txBox="1">
            <a:spLocks noChangeArrowheads="1"/>
          </p:cNvSpPr>
          <p:nvPr/>
        </p:nvSpPr>
        <p:spPr bwMode="auto">
          <a:xfrm>
            <a:off x="7643834" y="6357958"/>
            <a:ext cx="889000" cy="381000"/>
          </a:xfrm>
          <a:prstGeom prst="rect">
            <a:avLst/>
          </a:prstGeom>
          <a:noFill/>
          <a:ln w="9525">
            <a:noFill/>
            <a:round/>
            <a:headEnd/>
            <a:tailEnd/>
          </a:ln>
          <a:effectLst/>
        </p:spPr>
        <p:txBody>
          <a:bodyPr lIns="0" tIns="0" rIns="0" bIns="0"/>
          <a:lstStyle/>
          <a:p>
            <a:pPr algn="r" defTabSz="457200">
              <a:lnSpc>
                <a:spcPct val="100000"/>
              </a:lnSpc>
              <a:spcBef>
                <a:spcPts val="1500"/>
              </a:spcBef>
              <a:buClr>
                <a:srgbClr val="FFFFFF"/>
              </a:buClr>
              <a:buFont typeface="Verdana" pitchFamily="1"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7886FAAC-238C-486B-B60D-7140703E0EA4}" type="slidenum">
              <a:rPr lang="en-GB" baseline="-25000" smtClean="0">
                <a:solidFill>
                  <a:srgbClr val="FFFFFF"/>
                </a:solidFill>
                <a:latin typeface="Swis721 Lt BT" pitchFamily="34" charset="0"/>
              </a:rPr>
              <a:pPr algn="r" defTabSz="457200">
                <a:lnSpc>
                  <a:spcPct val="100000"/>
                </a:lnSpc>
                <a:spcBef>
                  <a:spcPts val="1500"/>
                </a:spcBef>
                <a:buClr>
                  <a:srgbClr val="FFFFFF"/>
                </a:buClr>
                <a:buFont typeface="Verdana" pitchFamily="1"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t>‹#›</a:t>
            </a:fld>
            <a:endParaRPr lang="en-GB" baseline="-25000" dirty="0">
              <a:solidFill>
                <a:srgbClr val="FFFFFF"/>
              </a:solidFill>
              <a:latin typeface="Swis721 Lt BT" pitchFamily="34" charset="0"/>
            </a:endParaRPr>
          </a:p>
        </p:txBody>
      </p:sp>
      <p:pic>
        <p:nvPicPr>
          <p:cNvPr id="3080" name="Picture 8"/>
          <p:cNvPicPr>
            <a:picLocks noChangeAspect="1" noChangeArrowheads="1"/>
          </p:cNvPicPr>
          <p:nvPr/>
        </p:nvPicPr>
        <p:blipFill>
          <a:blip r:embed="rId12" cstate="print"/>
          <a:srcRect/>
          <a:stretch>
            <a:fillRect/>
          </a:stretch>
        </p:blipFill>
        <p:spPr bwMode="auto">
          <a:xfrm>
            <a:off x="356400" y="6286520"/>
            <a:ext cx="2851150" cy="330200"/>
          </a:xfrm>
          <a:prstGeom prst="rect">
            <a:avLst/>
          </a:prstGeom>
          <a:noFill/>
          <a:ln w="9525">
            <a:noFill/>
            <a:round/>
            <a:headEnd/>
            <a:tailEnd/>
          </a:ln>
          <a:effectLst/>
        </p:spPr>
      </p:pic>
      <p:pic>
        <p:nvPicPr>
          <p:cNvPr id="9" name="Picture 2" descr="C:\Users\Bart\Documents\_Research\MSDL-Logo.png"/>
          <p:cNvPicPr>
            <a:picLocks noChangeAspect="1" noChangeArrowheads="1"/>
          </p:cNvPicPr>
          <p:nvPr/>
        </p:nvPicPr>
        <p:blipFill>
          <a:blip r:embed="rId13" cstate="print"/>
          <a:srcRect/>
          <a:stretch>
            <a:fillRect/>
          </a:stretch>
        </p:blipFill>
        <p:spPr bwMode="auto">
          <a:xfrm>
            <a:off x="0" y="0"/>
            <a:ext cx="1318560" cy="431898"/>
          </a:xfrm>
          <a:prstGeom prst="rect">
            <a:avLst/>
          </a:prstGeom>
          <a:noFill/>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ctr" defTabSz="457200" rtl="0" eaLnBrk="1" fontAlgn="base" hangingPunct="1">
        <a:lnSpc>
          <a:spcPct val="133000"/>
        </a:lnSpc>
        <a:spcBef>
          <a:spcPct val="0"/>
        </a:spcBef>
        <a:spcAft>
          <a:spcPct val="0"/>
        </a:spcAft>
        <a:buClr>
          <a:srgbClr val="003D62"/>
        </a:buClr>
        <a:buSzPct val="100000"/>
        <a:buFont typeface="Verdana" pitchFamily="1" charset="0"/>
        <a:defRPr sz="3200" b="0">
          <a:solidFill>
            <a:schemeClr val="bg2"/>
          </a:solidFill>
          <a:latin typeface="Swis721 Ex BT" pitchFamily="34" charset="0"/>
          <a:ea typeface="+mj-ea"/>
          <a:cs typeface="Arial" pitchFamily="34" charset="0"/>
        </a:defRPr>
      </a:lvl1pPr>
      <a:lvl2pPr algn="r" defTabSz="457200" rtl="0" eaLnBrk="1" fontAlgn="base" hangingPunct="1">
        <a:lnSpc>
          <a:spcPct val="133000"/>
        </a:lnSpc>
        <a:spcBef>
          <a:spcPct val="0"/>
        </a:spcBef>
        <a:spcAft>
          <a:spcPct val="0"/>
        </a:spcAft>
        <a:buClr>
          <a:srgbClr val="003D62"/>
        </a:buClr>
        <a:buSzPct val="100000"/>
        <a:buFont typeface="Verdana" pitchFamily="1" charset="0"/>
        <a:defRPr sz="3500">
          <a:solidFill>
            <a:srgbClr val="003D62"/>
          </a:solidFill>
          <a:latin typeface="Verdana" pitchFamily="1" charset="0"/>
          <a:ea typeface="msgothic" charset="0"/>
          <a:cs typeface="msgothic" charset="0"/>
        </a:defRPr>
      </a:lvl2pPr>
      <a:lvl3pPr algn="r" defTabSz="457200" rtl="0" eaLnBrk="1" fontAlgn="base" hangingPunct="1">
        <a:lnSpc>
          <a:spcPct val="133000"/>
        </a:lnSpc>
        <a:spcBef>
          <a:spcPct val="0"/>
        </a:spcBef>
        <a:spcAft>
          <a:spcPct val="0"/>
        </a:spcAft>
        <a:buClr>
          <a:srgbClr val="003D62"/>
        </a:buClr>
        <a:buSzPct val="100000"/>
        <a:buFont typeface="Verdana" pitchFamily="1" charset="0"/>
        <a:defRPr sz="3500">
          <a:solidFill>
            <a:srgbClr val="003D62"/>
          </a:solidFill>
          <a:latin typeface="Verdana" pitchFamily="1" charset="0"/>
          <a:ea typeface="msgothic" charset="0"/>
          <a:cs typeface="msgothic" charset="0"/>
        </a:defRPr>
      </a:lvl3pPr>
      <a:lvl4pPr algn="r" defTabSz="457200" rtl="0" eaLnBrk="1" fontAlgn="base" hangingPunct="1">
        <a:lnSpc>
          <a:spcPct val="133000"/>
        </a:lnSpc>
        <a:spcBef>
          <a:spcPct val="0"/>
        </a:spcBef>
        <a:spcAft>
          <a:spcPct val="0"/>
        </a:spcAft>
        <a:buClr>
          <a:srgbClr val="003D62"/>
        </a:buClr>
        <a:buSzPct val="100000"/>
        <a:buFont typeface="Verdana" pitchFamily="1" charset="0"/>
        <a:defRPr sz="3500">
          <a:solidFill>
            <a:srgbClr val="003D62"/>
          </a:solidFill>
          <a:latin typeface="Verdana" pitchFamily="1" charset="0"/>
          <a:ea typeface="msgothic" charset="0"/>
          <a:cs typeface="msgothic" charset="0"/>
        </a:defRPr>
      </a:lvl4pPr>
      <a:lvl5pPr algn="r" defTabSz="457200" rtl="0" eaLnBrk="1" fontAlgn="base" hangingPunct="1">
        <a:lnSpc>
          <a:spcPct val="133000"/>
        </a:lnSpc>
        <a:spcBef>
          <a:spcPct val="0"/>
        </a:spcBef>
        <a:spcAft>
          <a:spcPct val="0"/>
        </a:spcAft>
        <a:buClr>
          <a:srgbClr val="003D62"/>
        </a:buClr>
        <a:buSzPct val="100000"/>
        <a:buFont typeface="Verdana" pitchFamily="1" charset="0"/>
        <a:defRPr sz="3500">
          <a:solidFill>
            <a:srgbClr val="003D62"/>
          </a:solidFill>
          <a:latin typeface="Verdana" pitchFamily="1" charset="0"/>
          <a:ea typeface="msgothic" charset="0"/>
          <a:cs typeface="msgothic" charset="0"/>
        </a:defRPr>
      </a:lvl5pPr>
      <a:lvl6pPr marL="457200" algn="r" defTabSz="457200" rtl="0" eaLnBrk="1" fontAlgn="base" hangingPunct="1">
        <a:lnSpc>
          <a:spcPct val="133000"/>
        </a:lnSpc>
        <a:spcBef>
          <a:spcPct val="0"/>
        </a:spcBef>
        <a:spcAft>
          <a:spcPct val="0"/>
        </a:spcAft>
        <a:buClr>
          <a:srgbClr val="003D62"/>
        </a:buClr>
        <a:buSzPct val="100000"/>
        <a:buFont typeface="Verdana" pitchFamily="1" charset="0"/>
        <a:defRPr sz="3500">
          <a:solidFill>
            <a:srgbClr val="003D62"/>
          </a:solidFill>
          <a:latin typeface="Verdana" pitchFamily="1" charset="0"/>
          <a:ea typeface="msgothic" charset="0"/>
          <a:cs typeface="msgothic" charset="0"/>
        </a:defRPr>
      </a:lvl6pPr>
      <a:lvl7pPr marL="914400" algn="r" defTabSz="457200" rtl="0" eaLnBrk="1" fontAlgn="base" hangingPunct="1">
        <a:lnSpc>
          <a:spcPct val="133000"/>
        </a:lnSpc>
        <a:spcBef>
          <a:spcPct val="0"/>
        </a:spcBef>
        <a:spcAft>
          <a:spcPct val="0"/>
        </a:spcAft>
        <a:buClr>
          <a:srgbClr val="003D62"/>
        </a:buClr>
        <a:buSzPct val="100000"/>
        <a:buFont typeface="Verdana" pitchFamily="1" charset="0"/>
        <a:defRPr sz="3500">
          <a:solidFill>
            <a:srgbClr val="003D62"/>
          </a:solidFill>
          <a:latin typeface="Verdana" pitchFamily="1" charset="0"/>
          <a:ea typeface="msgothic" charset="0"/>
          <a:cs typeface="msgothic" charset="0"/>
        </a:defRPr>
      </a:lvl7pPr>
      <a:lvl8pPr marL="1371600" algn="r" defTabSz="457200" rtl="0" eaLnBrk="1" fontAlgn="base" hangingPunct="1">
        <a:lnSpc>
          <a:spcPct val="133000"/>
        </a:lnSpc>
        <a:spcBef>
          <a:spcPct val="0"/>
        </a:spcBef>
        <a:spcAft>
          <a:spcPct val="0"/>
        </a:spcAft>
        <a:buClr>
          <a:srgbClr val="003D62"/>
        </a:buClr>
        <a:buSzPct val="100000"/>
        <a:buFont typeface="Verdana" pitchFamily="1" charset="0"/>
        <a:defRPr sz="3500">
          <a:solidFill>
            <a:srgbClr val="003D62"/>
          </a:solidFill>
          <a:latin typeface="Verdana" pitchFamily="1" charset="0"/>
          <a:ea typeface="msgothic" charset="0"/>
          <a:cs typeface="msgothic" charset="0"/>
        </a:defRPr>
      </a:lvl8pPr>
      <a:lvl9pPr marL="1828800" algn="r" defTabSz="457200" rtl="0" eaLnBrk="1" fontAlgn="base" hangingPunct="1">
        <a:lnSpc>
          <a:spcPct val="133000"/>
        </a:lnSpc>
        <a:spcBef>
          <a:spcPct val="0"/>
        </a:spcBef>
        <a:spcAft>
          <a:spcPct val="0"/>
        </a:spcAft>
        <a:buClr>
          <a:srgbClr val="003D62"/>
        </a:buClr>
        <a:buSzPct val="100000"/>
        <a:buFont typeface="Verdana" pitchFamily="1" charset="0"/>
        <a:defRPr sz="3500">
          <a:solidFill>
            <a:srgbClr val="003D62"/>
          </a:solidFill>
          <a:latin typeface="Verdana" pitchFamily="1" charset="0"/>
          <a:ea typeface="msgothic" charset="0"/>
          <a:cs typeface="msgothic" charset="0"/>
        </a:defRPr>
      </a:lvl9pPr>
    </p:titleStyle>
    <p:bodyStyle>
      <a:lvl1pPr marL="336550" indent="-336550" algn="l" defTabSz="457200" rtl="0" eaLnBrk="1" fontAlgn="base" hangingPunct="1">
        <a:lnSpc>
          <a:spcPct val="133000"/>
        </a:lnSpc>
        <a:spcBef>
          <a:spcPts val="625"/>
        </a:spcBef>
        <a:spcAft>
          <a:spcPct val="0"/>
        </a:spcAft>
        <a:buClrTx/>
        <a:buSzPct val="100000"/>
        <a:buFont typeface="Swis721 Lt BT" pitchFamily="34" charset="0"/>
        <a:buChar char="–"/>
        <a:defRPr sz="2200">
          <a:solidFill>
            <a:schemeClr val="accent4"/>
          </a:solidFill>
          <a:latin typeface="Swis721 BT" pitchFamily="34" charset="0"/>
          <a:ea typeface="+mn-ea"/>
          <a:cs typeface="Simplified Arabic Fixed" pitchFamily="49" charset="-78"/>
        </a:defRPr>
      </a:lvl1pPr>
      <a:lvl2pPr marL="736600" indent="-279400" algn="l" defTabSz="457200" rtl="0" eaLnBrk="1" fontAlgn="base" hangingPunct="1">
        <a:lnSpc>
          <a:spcPct val="133000"/>
        </a:lnSpc>
        <a:spcBef>
          <a:spcPts val="450"/>
        </a:spcBef>
        <a:spcAft>
          <a:spcPct val="0"/>
        </a:spcAft>
        <a:buClrTx/>
        <a:buSzPct val="100000"/>
        <a:buFont typeface="Swis721 Lt BT" pitchFamily="34" charset="0"/>
        <a:buChar char="–"/>
        <a:defRPr sz="1800">
          <a:solidFill>
            <a:schemeClr val="accent4"/>
          </a:solidFill>
          <a:latin typeface="Swis721 BT" pitchFamily="34" charset="0"/>
          <a:ea typeface="+mn-ea"/>
          <a:cs typeface="Simplified Arabic Fixed" pitchFamily="49" charset="-78"/>
        </a:defRPr>
      </a:lvl2pPr>
      <a:lvl3pPr marL="1143000" indent="-228600" algn="l" defTabSz="457200" rtl="0" eaLnBrk="1" fontAlgn="base" hangingPunct="1">
        <a:lnSpc>
          <a:spcPct val="133000"/>
        </a:lnSpc>
        <a:spcBef>
          <a:spcPts val="250"/>
        </a:spcBef>
        <a:spcAft>
          <a:spcPct val="0"/>
        </a:spcAft>
        <a:buClrTx/>
        <a:buSzPct val="100000"/>
        <a:buFont typeface="Swis721 Lt BT" pitchFamily="34" charset="0"/>
        <a:buChar char="–"/>
        <a:defRPr sz="1800">
          <a:solidFill>
            <a:schemeClr val="accent4"/>
          </a:solidFill>
          <a:latin typeface="Swis721 BT" pitchFamily="34" charset="0"/>
          <a:ea typeface="+mn-ea"/>
          <a:cs typeface="Simplified Arabic Fixed" pitchFamily="49" charset="-78"/>
        </a:defRPr>
      </a:lvl3pPr>
      <a:lvl4pPr marL="1600200" indent="-228600" algn="l" defTabSz="457200" rtl="0" eaLnBrk="1" fontAlgn="base" hangingPunct="1">
        <a:lnSpc>
          <a:spcPct val="133000"/>
        </a:lnSpc>
        <a:spcBef>
          <a:spcPts val="0"/>
        </a:spcBef>
        <a:spcAft>
          <a:spcPct val="0"/>
        </a:spcAft>
        <a:buClrTx/>
        <a:buSzPct val="100000"/>
        <a:buFont typeface="Swis721 Lt BT" pitchFamily="34" charset="0"/>
        <a:buChar char="–"/>
        <a:defRPr sz="1800">
          <a:solidFill>
            <a:schemeClr val="accent4"/>
          </a:solidFill>
          <a:latin typeface="Swis721 BT" pitchFamily="34" charset="0"/>
          <a:ea typeface="+mn-ea"/>
          <a:cs typeface="Simplified Arabic Fixed" pitchFamily="49" charset="-78"/>
        </a:defRPr>
      </a:lvl4pPr>
      <a:lvl5pPr marL="2057400" indent="-228600" algn="l" defTabSz="457200" rtl="0" eaLnBrk="1" fontAlgn="base" hangingPunct="1">
        <a:lnSpc>
          <a:spcPct val="133000"/>
        </a:lnSpc>
        <a:spcBef>
          <a:spcPts val="0"/>
        </a:spcBef>
        <a:spcAft>
          <a:spcPct val="0"/>
        </a:spcAft>
        <a:buClrTx/>
        <a:buSzPct val="100000"/>
        <a:buFont typeface="Swis721 Lt BT" pitchFamily="34" charset="0"/>
        <a:buChar char="–"/>
        <a:defRPr sz="1800">
          <a:solidFill>
            <a:schemeClr val="accent4"/>
          </a:solidFill>
          <a:latin typeface="Swis721 BT" pitchFamily="34" charset="0"/>
          <a:ea typeface="+mn-ea"/>
          <a:cs typeface="Simplified Arabic Fixed" pitchFamily="49" charset="-78"/>
        </a:defRPr>
      </a:lvl5pPr>
      <a:lvl6pPr marL="2514600" indent="-228600" algn="l" defTabSz="457200" rtl="0" eaLnBrk="1" fontAlgn="base" hangingPunct="1">
        <a:lnSpc>
          <a:spcPct val="133000"/>
        </a:lnSpc>
        <a:spcBef>
          <a:spcPts val="400"/>
        </a:spcBef>
        <a:spcAft>
          <a:spcPct val="0"/>
        </a:spcAft>
        <a:buClr>
          <a:srgbClr val="003D62"/>
        </a:buClr>
        <a:buSzPct val="100000"/>
        <a:buFont typeface="Verdana" pitchFamily="1" charset="0"/>
        <a:buChar char="»"/>
        <a:defRPr sz="1600">
          <a:solidFill>
            <a:srgbClr val="003D62"/>
          </a:solidFill>
          <a:latin typeface="+mn-lt"/>
          <a:ea typeface="+mn-ea"/>
          <a:cs typeface="+mn-cs"/>
        </a:defRPr>
      </a:lvl6pPr>
      <a:lvl7pPr marL="2971800" indent="-228600" algn="l" defTabSz="457200" rtl="0" eaLnBrk="1" fontAlgn="base" hangingPunct="1">
        <a:lnSpc>
          <a:spcPct val="133000"/>
        </a:lnSpc>
        <a:spcBef>
          <a:spcPts val="400"/>
        </a:spcBef>
        <a:spcAft>
          <a:spcPct val="0"/>
        </a:spcAft>
        <a:buClr>
          <a:srgbClr val="003D62"/>
        </a:buClr>
        <a:buSzPct val="100000"/>
        <a:buFont typeface="Verdana" pitchFamily="1" charset="0"/>
        <a:buChar char="»"/>
        <a:defRPr sz="1600">
          <a:solidFill>
            <a:srgbClr val="003D62"/>
          </a:solidFill>
          <a:latin typeface="+mn-lt"/>
          <a:ea typeface="+mn-ea"/>
          <a:cs typeface="+mn-cs"/>
        </a:defRPr>
      </a:lvl7pPr>
      <a:lvl8pPr marL="3429000" indent="-228600" algn="l" defTabSz="457200" rtl="0" eaLnBrk="1" fontAlgn="base" hangingPunct="1">
        <a:lnSpc>
          <a:spcPct val="133000"/>
        </a:lnSpc>
        <a:spcBef>
          <a:spcPts val="400"/>
        </a:spcBef>
        <a:spcAft>
          <a:spcPct val="0"/>
        </a:spcAft>
        <a:buClr>
          <a:srgbClr val="003D62"/>
        </a:buClr>
        <a:buSzPct val="100000"/>
        <a:buFont typeface="Verdana" pitchFamily="1" charset="0"/>
        <a:buChar char="»"/>
        <a:defRPr sz="1600">
          <a:solidFill>
            <a:srgbClr val="003D62"/>
          </a:solidFill>
          <a:latin typeface="+mn-lt"/>
          <a:ea typeface="+mn-ea"/>
          <a:cs typeface="+mn-cs"/>
        </a:defRPr>
      </a:lvl8pPr>
      <a:lvl9pPr marL="3886200" indent="-228600" algn="l" defTabSz="457200" rtl="0" eaLnBrk="1" fontAlgn="base" hangingPunct="1">
        <a:lnSpc>
          <a:spcPct val="133000"/>
        </a:lnSpc>
        <a:spcBef>
          <a:spcPts val="400"/>
        </a:spcBef>
        <a:spcAft>
          <a:spcPct val="0"/>
        </a:spcAft>
        <a:buClr>
          <a:srgbClr val="003D62"/>
        </a:buClr>
        <a:buSzPct val="100000"/>
        <a:buFont typeface="Verdana" pitchFamily="1" charset="0"/>
        <a:buChar char="»"/>
        <a:defRPr sz="1600">
          <a:solidFill>
            <a:srgbClr val="003D62"/>
          </a:solidFill>
          <a:latin typeface="+mn-lt"/>
          <a:ea typeface="+mn-ea"/>
          <a:cs typeface="+mn-cs"/>
        </a:defRPr>
      </a:lvl9pPr>
    </p:bodyStyle>
    <p:other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Modular design of </a:t>
            </a:r>
            <a:br>
              <a:rPr lang="en-US" dirty="0" smtClean="0"/>
            </a:br>
            <a:r>
              <a:rPr lang="en-US" dirty="0" smtClean="0"/>
              <a:t>domain-specific languages</a:t>
            </a:r>
            <a:endParaRPr lang="nl-BE" dirty="0"/>
          </a:p>
        </p:txBody>
      </p:sp>
      <p:sp>
        <p:nvSpPr>
          <p:cNvPr id="3" name="Subtitle 2"/>
          <p:cNvSpPr>
            <a:spLocks noGrp="1"/>
          </p:cNvSpPr>
          <p:nvPr>
            <p:ph type="subTitle" idx="1"/>
          </p:nvPr>
        </p:nvSpPr>
        <p:spPr/>
        <p:txBody>
          <a:bodyPr/>
          <a:lstStyle/>
          <a:p>
            <a:pPr algn="ctr"/>
            <a:r>
              <a:rPr lang="en-US" dirty="0" smtClean="0"/>
              <a:t>Bart Meyers</a:t>
            </a:r>
            <a:endParaRPr lang="nl-BE"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267744" y="1556792"/>
            <a:ext cx="122413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err="1" smtClean="0">
                <a:solidFill>
                  <a:schemeClr val="tx1"/>
                </a:solidFill>
              </a:rPr>
              <a:t>MenuItem</a:t>
            </a:r>
            <a:endParaRPr lang="nl-BE" i="1" dirty="0">
              <a:solidFill>
                <a:schemeClr val="tx1"/>
              </a:solidFill>
            </a:endParaRPr>
          </a:p>
        </p:txBody>
      </p:sp>
      <p:sp>
        <p:nvSpPr>
          <p:cNvPr id="6" name="Rectangle 5"/>
          <p:cNvSpPr/>
          <p:nvPr/>
        </p:nvSpPr>
        <p:spPr>
          <a:xfrm>
            <a:off x="5220072" y="1556792"/>
            <a:ext cx="1512168"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Choice</a:t>
            </a:r>
            <a:endParaRPr lang="nl-BE" dirty="0">
              <a:solidFill>
                <a:schemeClr val="tx1"/>
              </a:solidFill>
            </a:endParaRPr>
          </a:p>
        </p:txBody>
      </p:sp>
      <p:sp>
        <p:nvSpPr>
          <p:cNvPr id="8" name="Rectangle 7"/>
          <p:cNvSpPr/>
          <p:nvPr/>
        </p:nvSpPr>
        <p:spPr>
          <a:xfrm>
            <a:off x="5220072" y="1988840"/>
            <a:ext cx="1512168" cy="288032"/>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+choice: Integer</a:t>
            </a:r>
            <a:endParaRPr lang="nl-BE" sz="1400" dirty="0">
              <a:solidFill>
                <a:schemeClr val="tx1"/>
              </a:solidFill>
            </a:endParaRPr>
          </a:p>
        </p:txBody>
      </p:sp>
      <p:cxnSp>
        <p:nvCxnSpPr>
          <p:cNvPr id="10" name="Straight Connector 9"/>
          <p:cNvCxnSpPr>
            <a:stCxn id="5" idx="3"/>
            <a:endCxn id="6" idx="1"/>
          </p:cNvCxnSpPr>
          <p:nvPr/>
        </p:nvCxnSpPr>
        <p:spPr>
          <a:xfrm>
            <a:off x="3491880" y="1772816"/>
            <a:ext cx="1728192" cy="1588"/>
          </a:xfrm>
          <a:prstGeom prst="bentConnector3">
            <a:avLst>
              <a:gd name="adj1" fmla="val 50000"/>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3779912" y="1484784"/>
            <a:ext cx="522900" cy="307777"/>
          </a:xfrm>
          <a:prstGeom prst="rect">
            <a:avLst/>
          </a:prstGeom>
          <a:noFill/>
        </p:spPr>
        <p:txBody>
          <a:bodyPr wrap="none" rtlCol="0">
            <a:spAutoFit/>
          </a:bodyPr>
          <a:lstStyle/>
          <a:p>
            <a:r>
              <a:rPr lang="en-US" sz="1400" dirty="0" smtClean="0"/>
              <a:t>next</a:t>
            </a:r>
            <a:endParaRPr lang="nl-BE" sz="1400" dirty="0"/>
          </a:p>
        </p:txBody>
      </p:sp>
      <p:sp>
        <p:nvSpPr>
          <p:cNvPr id="18" name="TextBox 17"/>
          <p:cNvSpPr txBox="1"/>
          <p:nvPr/>
        </p:nvSpPr>
        <p:spPr>
          <a:xfrm>
            <a:off x="3491880" y="1484784"/>
            <a:ext cx="284052" cy="307777"/>
          </a:xfrm>
          <a:prstGeom prst="rect">
            <a:avLst/>
          </a:prstGeom>
          <a:noFill/>
        </p:spPr>
        <p:txBody>
          <a:bodyPr wrap="none" rtlCol="0">
            <a:spAutoFit/>
          </a:bodyPr>
          <a:lstStyle/>
          <a:p>
            <a:r>
              <a:rPr lang="en-US" sz="1400" dirty="0" smtClean="0"/>
              <a:t>1</a:t>
            </a:r>
            <a:endParaRPr lang="nl-BE" sz="1400" dirty="0"/>
          </a:p>
        </p:txBody>
      </p:sp>
      <p:sp>
        <p:nvSpPr>
          <p:cNvPr id="19" name="TextBox 18"/>
          <p:cNvSpPr txBox="1"/>
          <p:nvPr/>
        </p:nvSpPr>
        <p:spPr>
          <a:xfrm>
            <a:off x="4932040" y="1484784"/>
            <a:ext cx="255198" cy="307777"/>
          </a:xfrm>
          <a:prstGeom prst="rect">
            <a:avLst/>
          </a:prstGeom>
          <a:noFill/>
        </p:spPr>
        <p:txBody>
          <a:bodyPr wrap="none" rtlCol="0">
            <a:spAutoFit/>
          </a:bodyPr>
          <a:lstStyle/>
          <a:p>
            <a:r>
              <a:rPr lang="en-US" sz="1400" dirty="0" smtClean="0"/>
              <a:t>*</a:t>
            </a:r>
            <a:endParaRPr lang="nl-BE" sz="1400" dirty="0"/>
          </a:p>
        </p:txBody>
      </p:sp>
      <p:sp>
        <p:nvSpPr>
          <p:cNvPr id="20" name="Rectangle 19"/>
          <p:cNvSpPr/>
          <p:nvPr/>
        </p:nvSpPr>
        <p:spPr>
          <a:xfrm>
            <a:off x="2123728" y="2780928"/>
            <a:ext cx="1800200"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err="1" smtClean="0">
                <a:solidFill>
                  <a:schemeClr val="tx1"/>
                </a:solidFill>
              </a:rPr>
              <a:t>RecordedAudio</a:t>
            </a:r>
            <a:endParaRPr lang="nl-BE" i="1" dirty="0">
              <a:solidFill>
                <a:schemeClr val="tx1"/>
              </a:solidFill>
            </a:endParaRPr>
          </a:p>
        </p:txBody>
      </p:sp>
      <p:sp>
        <p:nvSpPr>
          <p:cNvPr id="21" name="Rectangle 20"/>
          <p:cNvSpPr/>
          <p:nvPr/>
        </p:nvSpPr>
        <p:spPr>
          <a:xfrm>
            <a:off x="4427984" y="2780928"/>
            <a:ext cx="1296144"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rPr>
              <a:t>UserInput</a:t>
            </a:r>
            <a:endParaRPr lang="nl-BE" dirty="0">
              <a:solidFill>
                <a:schemeClr val="tx1"/>
              </a:solidFill>
            </a:endParaRPr>
          </a:p>
        </p:txBody>
      </p:sp>
      <p:sp>
        <p:nvSpPr>
          <p:cNvPr id="22" name="Rectangle 21"/>
          <p:cNvSpPr/>
          <p:nvPr/>
        </p:nvSpPr>
        <p:spPr>
          <a:xfrm>
            <a:off x="6012160" y="2780928"/>
            <a:ext cx="720080"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Start</a:t>
            </a:r>
            <a:endParaRPr lang="nl-BE" dirty="0">
              <a:solidFill>
                <a:schemeClr val="tx1"/>
              </a:solidFill>
            </a:endParaRPr>
          </a:p>
        </p:txBody>
      </p:sp>
      <p:cxnSp>
        <p:nvCxnSpPr>
          <p:cNvPr id="25" name="Elbow Connector 24"/>
          <p:cNvCxnSpPr>
            <a:stCxn id="20" idx="0"/>
            <a:endCxn id="5" idx="2"/>
          </p:cNvCxnSpPr>
          <p:nvPr/>
        </p:nvCxnSpPr>
        <p:spPr bwMode="auto">
          <a:xfrm rot="16200000" flipV="1">
            <a:off x="2555776" y="2312876"/>
            <a:ext cx="792088" cy="144016"/>
          </a:xfrm>
          <a:prstGeom prst="bentConnector3">
            <a:avLst>
              <a:gd name="adj1" fmla="val 50000"/>
            </a:avLst>
          </a:prstGeom>
          <a:solidFill>
            <a:srgbClr val="00B8FF"/>
          </a:solidFill>
          <a:ln w="9525" cap="flat" cmpd="sng" algn="ctr">
            <a:solidFill>
              <a:schemeClr val="tx1"/>
            </a:solidFill>
            <a:prstDash val="solid"/>
            <a:round/>
            <a:headEnd type="none" w="med" len="med"/>
            <a:tailEnd type="triangle"/>
          </a:ln>
          <a:effectLst/>
        </p:spPr>
      </p:cxnSp>
      <p:cxnSp>
        <p:nvCxnSpPr>
          <p:cNvPr id="27" name="Elbow Connector 26"/>
          <p:cNvCxnSpPr>
            <a:stCxn id="21" idx="0"/>
            <a:endCxn id="5" idx="2"/>
          </p:cNvCxnSpPr>
          <p:nvPr/>
        </p:nvCxnSpPr>
        <p:spPr bwMode="auto">
          <a:xfrm rot="16200000" flipV="1">
            <a:off x="3581890" y="1286762"/>
            <a:ext cx="792088" cy="2196244"/>
          </a:xfrm>
          <a:prstGeom prst="bentConnector3">
            <a:avLst>
              <a:gd name="adj1" fmla="val 50000"/>
            </a:avLst>
          </a:prstGeom>
          <a:solidFill>
            <a:srgbClr val="00B8FF"/>
          </a:solidFill>
          <a:ln w="9525" cap="flat" cmpd="sng" algn="ctr">
            <a:solidFill>
              <a:schemeClr val="tx1"/>
            </a:solidFill>
            <a:prstDash val="solid"/>
            <a:round/>
            <a:headEnd type="none" w="med" len="med"/>
            <a:tailEnd type="triangle"/>
          </a:ln>
          <a:effectLst/>
        </p:spPr>
      </p:cxnSp>
      <p:cxnSp>
        <p:nvCxnSpPr>
          <p:cNvPr id="30" name="Elbow Connector 29"/>
          <p:cNvCxnSpPr>
            <a:stCxn id="22" idx="0"/>
            <a:endCxn id="5" idx="2"/>
          </p:cNvCxnSpPr>
          <p:nvPr/>
        </p:nvCxnSpPr>
        <p:spPr bwMode="auto">
          <a:xfrm rot="16200000" flipV="1">
            <a:off x="4229962" y="638690"/>
            <a:ext cx="792088" cy="3492388"/>
          </a:xfrm>
          <a:prstGeom prst="bentConnector3">
            <a:avLst>
              <a:gd name="adj1" fmla="val 50000"/>
            </a:avLst>
          </a:prstGeom>
          <a:solidFill>
            <a:srgbClr val="00B8FF"/>
          </a:solidFill>
          <a:ln w="9525" cap="flat" cmpd="sng" algn="ctr">
            <a:solidFill>
              <a:schemeClr val="tx1"/>
            </a:solidFill>
            <a:prstDash val="solid"/>
            <a:round/>
            <a:headEnd type="none" w="med" len="med"/>
            <a:tailEnd type="triangle"/>
          </a:ln>
          <a:effectLst/>
        </p:spPr>
      </p:cxnSp>
      <p:sp>
        <p:nvSpPr>
          <p:cNvPr id="31" name="Rectangle 30"/>
          <p:cNvSpPr/>
          <p:nvPr/>
        </p:nvSpPr>
        <p:spPr>
          <a:xfrm>
            <a:off x="1691680" y="4005064"/>
            <a:ext cx="86409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Menu</a:t>
            </a:r>
            <a:endParaRPr lang="nl-BE" dirty="0">
              <a:solidFill>
                <a:schemeClr val="tx1"/>
              </a:solidFill>
            </a:endParaRPr>
          </a:p>
        </p:txBody>
      </p:sp>
      <p:sp>
        <p:nvSpPr>
          <p:cNvPr id="32" name="Rectangle 31"/>
          <p:cNvSpPr/>
          <p:nvPr/>
        </p:nvSpPr>
        <p:spPr>
          <a:xfrm>
            <a:off x="3131840" y="4005064"/>
            <a:ext cx="792088"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Error</a:t>
            </a:r>
            <a:endParaRPr lang="nl-BE" dirty="0">
              <a:solidFill>
                <a:schemeClr val="tx1"/>
              </a:solidFill>
            </a:endParaRPr>
          </a:p>
        </p:txBody>
      </p:sp>
      <p:sp>
        <p:nvSpPr>
          <p:cNvPr id="33" name="Rectangle 32"/>
          <p:cNvSpPr/>
          <p:nvPr/>
        </p:nvSpPr>
        <p:spPr>
          <a:xfrm>
            <a:off x="4499992" y="4005064"/>
            <a:ext cx="107173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Timeout</a:t>
            </a:r>
            <a:endParaRPr lang="nl-BE" dirty="0">
              <a:solidFill>
                <a:schemeClr val="tx1"/>
              </a:solidFill>
            </a:endParaRPr>
          </a:p>
        </p:txBody>
      </p:sp>
      <p:cxnSp>
        <p:nvCxnSpPr>
          <p:cNvPr id="35" name="Elbow Connector 34"/>
          <p:cNvCxnSpPr>
            <a:stCxn id="31" idx="0"/>
            <a:endCxn id="20" idx="2"/>
          </p:cNvCxnSpPr>
          <p:nvPr/>
        </p:nvCxnSpPr>
        <p:spPr bwMode="auto">
          <a:xfrm rot="5400000" flipH="1" flipV="1">
            <a:off x="2177734" y="3158970"/>
            <a:ext cx="792088" cy="900100"/>
          </a:xfrm>
          <a:prstGeom prst="bentConnector3">
            <a:avLst>
              <a:gd name="adj1" fmla="val 50000"/>
            </a:avLst>
          </a:prstGeom>
          <a:solidFill>
            <a:srgbClr val="00B8FF"/>
          </a:solidFill>
          <a:ln w="9525" cap="flat" cmpd="sng" algn="ctr">
            <a:solidFill>
              <a:schemeClr val="tx1"/>
            </a:solidFill>
            <a:prstDash val="solid"/>
            <a:round/>
            <a:headEnd type="none" w="med" len="med"/>
            <a:tailEnd type="triangle"/>
          </a:ln>
          <a:effectLst/>
        </p:spPr>
      </p:cxnSp>
      <p:cxnSp>
        <p:nvCxnSpPr>
          <p:cNvPr id="37" name="Elbow Connector 36"/>
          <p:cNvCxnSpPr>
            <a:stCxn id="32" idx="0"/>
            <a:endCxn id="20" idx="2"/>
          </p:cNvCxnSpPr>
          <p:nvPr/>
        </p:nvCxnSpPr>
        <p:spPr bwMode="auto">
          <a:xfrm rot="16200000" flipV="1">
            <a:off x="2879812" y="3356992"/>
            <a:ext cx="792088" cy="504056"/>
          </a:xfrm>
          <a:prstGeom prst="bentConnector3">
            <a:avLst>
              <a:gd name="adj1" fmla="val 50000"/>
            </a:avLst>
          </a:prstGeom>
          <a:solidFill>
            <a:srgbClr val="00B8FF"/>
          </a:solidFill>
          <a:ln w="9525" cap="flat" cmpd="sng" algn="ctr">
            <a:solidFill>
              <a:schemeClr val="tx1"/>
            </a:solidFill>
            <a:prstDash val="solid"/>
            <a:round/>
            <a:headEnd type="none" w="med" len="med"/>
            <a:tailEnd type="triangle"/>
          </a:ln>
          <a:effectLst/>
        </p:spPr>
      </p:cxnSp>
      <p:cxnSp>
        <p:nvCxnSpPr>
          <p:cNvPr id="42" name="Elbow Connector 41"/>
          <p:cNvCxnSpPr>
            <a:stCxn id="33" idx="0"/>
            <a:endCxn id="20" idx="2"/>
          </p:cNvCxnSpPr>
          <p:nvPr/>
        </p:nvCxnSpPr>
        <p:spPr bwMode="auto">
          <a:xfrm rot="16200000" flipV="1">
            <a:off x="3633800" y="2603004"/>
            <a:ext cx="792088" cy="2012032"/>
          </a:xfrm>
          <a:prstGeom prst="bentConnector3">
            <a:avLst>
              <a:gd name="adj1" fmla="val 50000"/>
            </a:avLst>
          </a:prstGeom>
          <a:solidFill>
            <a:srgbClr val="00B8FF"/>
          </a:solidFill>
          <a:ln w="9525" cap="flat" cmpd="sng" algn="ctr">
            <a:solidFill>
              <a:schemeClr val="tx1"/>
            </a:solidFill>
            <a:prstDash val="solid"/>
            <a:round/>
            <a:headEnd type="none" w="med" len="med"/>
            <a:tailEnd type="triangle"/>
          </a:ln>
          <a:effectLst/>
        </p:spPr>
      </p:cxnSp>
      <p:sp>
        <p:nvSpPr>
          <p:cNvPr id="66" name="Rectangle 65"/>
          <p:cNvSpPr/>
          <p:nvPr/>
        </p:nvSpPr>
        <p:spPr bwMode="auto">
          <a:xfrm>
            <a:off x="1547664" y="1484784"/>
            <a:ext cx="5328592" cy="324036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57200" rtl="0" eaLnBrk="0" fontAlgn="base" latinLnBrk="0" hangingPunct="0">
              <a:lnSpc>
                <a:spcPct val="75000"/>
              </a:lnSpc>
              <a:spcBef>
                <a:spcPct val="0"/>
              </a:spcBef>
              <a:spcAft>
                <a:spcPct val="0"/>
              </a:spcAft>
              <a:buClr>
                <a:srgbClr val="000000"/>
              </a:buClr>
              <a:buSzPct val="100000"/>
              <a:buFont typeface="Times New Roman" charset="0"/>
              <a:buNone/>
              <a:tabLst/>
            </a:pPr>
            <a:endParaRPr kumimoji="0" lang="nl-BE" sz="2400" b="0" i="0" u="none" strike="noStrike" cap="none" normalizeH="0" baseline="0" smtClean="0">
              <a:ln>
                <a:noFill/>
              </a:ln>
              <a:solidFill>
                <a:schemeClr val="bg1"/>
              </a:solidFill>
              <a:effectLst/>
              <a:latin typeface="Times New Roman" charset="0"/>
              <a:cs typeface="Times New Roman" charset="0"/>
            </a:endParaRPr>
          </a:p>
        </p:txBody>
      </p:sp>
      <p:grpSp>
        <p:nvGrpSpPr>
          <p:cNvPr id="64" name="Group 63"/>
          <p:cNvGrpSpPr/>
          <p:nvPr/>
        </p:nvGrpSpPr>
        <p:grpSpPr>
          <a:xfrm>
            <a:off x="1691680" y="1556792"/>
            <a:ext cx="5040560" cy="2952328"/>
            <a:chOff x="-2196752" y="2204864"/>
            <a:chExt cx="5040560" cy="2952328"/>
          </a:xfrm>
        </p:grpSpPr>
        <p:sp>
          <p:nvSpPr>
            <p:cNvPr id="45" name="Rectangle 44"/>
            <p:cNvSpPr/>
            <p:nvPr/>
          </p:nvSpPr>
          <p:spPr>
            <a:xfrm>
              <a:off x="-1620688" y="2276872"/>
              <a:ext cx="122413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err="1" smtClean="0">
                  <a:solidFill>
                    <a:schemeClr val="tx1"/>
                  </a:solidFill>
                </a:rPr>
                <a:t>MenuItem</a:t>
              </a:r>
              <a:endParaRPr lang="nl-BE" i="1" dirty="0">
                <a:solidFill>
                  <a:schemeClr val="tx1"/>
                </a:solidFill>
              </a:endParaRPr>
            </a:p>
          </p:txBody>
        </p:sp>
        <p:sp>
          <p:nvSpPr>
            <p:cNvPr id="46" name="Rectangle 45"/>
            <p:cNvSpPr/>
            <p:nvPr/>
          </p:nvSpPr>
          <p:spPr>
            <a:xfrm>
              <a:off x="1331640" y="2276872"/>
              <a:ext cx="1512168"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Choice</a:t>
              </a:r>
              <a:endParaRPr lang="nl-BE" dirty="0">
                <a:solidFill>
                  <a:schemeClr val="tx1"/>
                </a:solidFill>
              </a:endParaRPr>
            </a:p>
          </p:txBody>
        </p:sp>
        <p:sp>
          <p:nvSpPr>
            <p:cNvPr id="47" name="Rectangle 46"/>
            <p:cNvSpPr/>
            <p:nvPr/>
          </p:nvSpPr>
          <p:spPr>
            <a:xfrm>
              <a:off x="1331640" y="2708920"/>
              <a:ext cx="1512168" cy="288032"/>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+choice: Integer</a:t>
              </a:r>
              <a:endParaRPr lang="nl-BE" sz="1400" dirty="0">
                <a:solidFill>
                  <a:schemeClr val="tx1"/>
                </a:solidFill>
              </a:endParaRPr>
            </a:p>
          </p:txBody>
        </p:sp>
        <p:cxnSp>
          <p:nvCxnSpPr>
            <p:cNvPr id="48" name="Straight Connector 9"/>
            <p:cNvCxnSpPr>
              <a:stCxn id="45" idx="3"/>
              <a:endCxn id="46" idx="1"/>
            </p:cNvCxnSpPr>
            <p:nvPr/>
          </p:nvCxnSpPr>
          <p:spPr>
            <a:xfrm>
              <a:off x="-396552" y="2492896"/>
              <a:ext cx="1728192" cy="1588"/>
            </a:xfrm>
            <a:prstGeom prst="bentConnector3">
              <a:avLst>
                <a:gd name="adj1" fmla="val 50000"/>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108520" y="2204864"/>
              <a:ext cx="522900" cy="307777"/>
            </a:xfrm>
            <a:prstGeom prst="rect">
              <a:avLst/>
            </a:prstGeom>
            <a:noFill/>
          </p:spPr>
          <p:txBody>
            <a:bodyPr wrap="none" rtlCol="0">
              <a:spAutoFit/>
            </a:bodyPr>
            <a:lstStyle/>
            <a:p>
              <a:r>
                <a:rPr lang="en-US" sz="1400" dirty="0" smtClean="0"/>
                <a:t>next</a:t>
              </a:r>
              <a:endParaRPr lang="nl-BE" sz="1400" dirty="0"/>
            </a:p>
          </p:txBody>
        </p:sp>
        <p:sp>
          <p:nvSpPr>
            <p:cNvPr id="50" name="TextBox 49"/>
            <p:cNvSpPr txBox="1"/>
            <p:nvPr/>
          </p:nvSpPr>
          <p:spPr>
            <a:xfrm>
              <a:off x="-396552" y="2204864"/>
              <a:ext cx="284052" cy="307777"/>
            </a:xfrm>
            <a:prstGeom prst="rect">
              <a:avLst/>
            </a:prstGeom>
            <a:noFill/>
          </p:spPr>
          <p:txBody>
            <a:bodyPr wrap="none" rtlCol="0">
              <a:spAutoFit/>
            </a:bodyPr>
            <a:lstStyle/>
            <a:p>
              <a:r>
                <a:rPr lang="en-US" sz="1400" dirty="0" smtClean="0"/>
                <a:t>1</a:t>
              </a:r>
              <a:endParaRPr lang="nl-BE" sz="1400" dirty="0"/>
            </a:p>
          </p:txBody>
        </p:sp>
        <p:sp>
          <p:nvSpPr>
            <p:cNvPr id="51" name="TextBox 50"/>
            <p:cNvSpPr txBox="1"/>
            <p:nvPr/>
          </p:nvSpPr>
          <p:spPr>
            <a:xfrm>
              <a:off x="1043608" y="2204864"/>
              <a:ext cx="255198" cy="307777"/>
            </a:xfrm>
            <a:prstGeom prst="rect">
              <a:avLst/>
            </a:prstGeom>
            <a:noFill/>
          </p:spPr>
          <p:txBody>
            <a:bodyPr wrap="none" rtlCol="0">
              <a:spAutoFit/>
            </a:bodyPr>
            <a:lstStyle/>
            <a:p>
              <a:r>
                <a:rPr lang="en-US" sz="1400" dirty="0" smtClean="0"/>
                <a:t>*</a:t>
              </a:r>
              <a:endParaRPr lang="nl-BE" sz="1400" dirty="0"/>
            </a:p>
          </p:txBody>
        </p:sp>
        <p:sp>
          <p:nvSpPr>
            <p:cNvPr id="52" name="Rectangle 51"/>
            <p:cNvSpPr/>
            <p:nvPr/>
          </p:nvSpPr>
          <p:spPr>
            <a:xfrm>
              <a:off x="-1764704" y="3501008"/>
              <a:ext cx="1800200"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err="1" smtClean="0">
                  <a:solidFill>
                    <a:schemeClr val="tx1"/>
                  </a:solidFill>
                </a:rPr>
                <a:t>RecordedAudio</a:t>
              </a:r>
              <a:endParaRPr lang="nl-BE" i="1" dirty="0">
                <a:solidFill>
                  <a:schemeClr val="tx1"/>
                </a:solidFill>
              </a:endParaRPr>
            </a:p>
          </p:txBody>
        </p:sp>
        <p:sp>
          <p:nvSpPr>
            <p:cNvPr id="53" name="Rectangle 52"/>
            <p:cNvSpPr/>
            <p:nvPr/>
          </p:nvSpPr>
          <p:spPr>
            <a:xfrm>
              <a:off x="539552" y="3501008"/>
              <a:ext cx="1296144"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rPr>
                <a:t>UserInput</a:t>
              </a:r>
              <a:endParaRPr lang="nl-BE" dirty="0">
                <a:solidFill>
                  <a:schemeClr val="tx1"/>
                </a:solidFill>
              </a:endParaRPr>
            </a:p>
          </p:txBody>
        </p:sp>
        <p:sp>
          <p:nvSpPr>
            <p:cNvPr id="54" name="Rectangle 53"/>
            <p:cNvSpPr/>
            <p:nvPr/>
          </p:nvSpPr>
          <p:spPr>
            <a:xfrm>
              <a:off x="2123728" y="3501008"/>
              <a:ext cx="720080"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Start</a:t>
              </a:r>
              <a:endParaRPr lang="nl-BE" dirty="0">
                <a:solidFill>
                  <a:schemeClr val="tx1"/>
                </a:solidFill>
              </a:endParaRPr>
            </a:p>
          </p:txBody>
        </p:sp>
        <p:cxnSp>
          <p:nvCxnSpPr>
            <p:cNvPr id="55" name="Elbow Connector 54"/>
            <p:cNvCxnSpPr>
              <a:stCxn id="52" idx="0"/>
              <a:endCxn id="45" idx="2"/>
            </p:cNvCxnSpPr>
            <p:nvPr/>
          </p:nvCxnSpPr>
          <p:spPr bwMode="auto">
            <a:xfrm rot="16200000" flipV="1">
              <a:off x="-1332656" y="3032956"/>
              <a:ext cx="792088" cy="144016"/>
            </a:xfrm>
            <a:prstGeom prst="bentConnector3">
              <a:avLst>
                <a:gd name="adj1" fmla="val 50000"/>
              </a:avLst>
            </a:prstGeom>
            <a:solidFill>
              <a:srgbClr val="00B8FF"/>
            </a:solidFill>
            <a:ln w="9525" cap="flat" cmpd="sng" algn="ctr">
              <a:solidFill>
                <a:schemeClr val="tx1"/>
              </a:solidFill>
              <a:prstDash val="solid"/>
              <a:round/>
              <a:headEnd type="none" w="med" len="med"/>
              <a:tailEnd type="triangle"/>
            </a:ln>
            <a:effectLst/>
          </p:spPr>
        </p:cxnSp>
        <p:cxnSp>
          <p:nvCxnSpPr>
            <p:cNvPr id="56" name="Elbow Connector 55"/>
            <p:cNvCxnSpPr>
              <a:stCxn id="53" idx="0"/>
              <a:endCxn id="45" idx="2"/>
            </p:cNvCxnSpPr>
            <p:nvPr/>
          </p:nvCxnSpPr>
          <p:spPr bwMode="auto">
            <a:xfrm rot="16200000" flipV="1">
              <a:off x="-306542" y="2006842"/>
              <a:ext cx="792088" cy="2196244"/>
            </a:xfrm>
            <a:prstGeom prst="bentConnector3">
              <a:avLst>
                <a:gd name="adj1" fmla="val 50000"/>
              </a:avLst>
            </a:prstGeom>
            <a:solidFill>
              <a:srgbClr val="00B8FF"/>
            </a:solidFill>
            <a:ln w="9525" cap="flat" cmpd="sng" algn="ctr">
              <a:solidFill>
                <a:schemeClr val="tx1"/>
              </a:solidFill>
              <a:prstDash val="solid"/>
              <a:round/>
              <a:headEnd type="none" w="med" len="med"/>
              <a:tailEnd type="triangle"/>
            </a:ln>
            <a:effectLst/>
          </p:spPr>
        </p:cxnSp>
        <p:cxnSp>
          <p:nvCxnSpPr>
            <p:cNvPr id="57" name="Elbow Connector 56"/>
            <p:cNvCxnSpPr>
              <a:stCxn id="54" idx="0"/>
              <a:endCxn id="45" idx="2"/>
            </p:cNvCxnSpPr>
            <p:nvPr/>
          </p:nvCxnSpPr>
          <p:spPr bwMode="auto">
            <a:xfrm rot="16200000" flipV="1">
              <a:off x="341530" y="1358770"/>
              <a:ext cx="792088" cy="3492388"/>
            </a:xfrm>
            <a:prstGeom prst="bentConnector3">
              <a:avLst>
                <a:gd name="adj1" fmla="val 50000"/>
              </a:avLst>
            </a:prstGeom>
            <a:solidFill>
              <a:srgbClr val="00B8FF"/>
            </a:solidFill>
            <a:ln w="9525" cap="flat" cmpd="sng" algn="ctr">
              <a:solidFill>
                <a:schemeClr val="tx1"/>
              </a:solidFill>
              <a:prstDash val="solid"/>
              <a:round/>
              <a:headEnd type="none" w="med" len="med"/>
              <a:tailEnd type="triangle"/>
            </a:ln>
            <a:effectLst/>
          </p:spPr>
        </p:cxnSp>
        <p:sp>
          <p:nvSpPr>
            <p:cNvPr id="58" name="Rectangle 57"/>
            <p:cNvSpPr/>
            <p:nvPr/>
          </p:nvSpPr>
          <p:spPr>
            <a:xfrm>
              <a:off x="-2196752" y="4725144"/>
              <a:ext cx="86409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Menu</a:t>
              </a:r>
              <a:endParaRPr lang="nl-BE" dirty="0">
                <a:solidFill>
                  <a:schemeClr val="tx1"/>
                </a:solidFill>
              </a:endParaRPr>
            </a:p>
          </p:txBody>
        </p:sp>
        <p:sp>
          <p:nvSpPr>
            <p:cNvPr id="59" name="Rectangle 58"/>
            <p:cNvSpPr/>
            <p:nvPr/>
          </p:nvSpPr>
          <p:spPr>
            <a:xfrm>
              <a:off x="-756592" y="4725144"/>
              <a:ext cx="792088"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Error</a:t>
              </a:r>
              <a:endParaRPr lang="nl-BE" dirty="0">
                <a:solidFill>
                  <a:schemeClr val="tx1"/>
                </a:solidFill>
              </a:endParaRPr>
            </a:p>
          </p:txBody>
        </p:sp>
        <p:sp>
          <p:nvSpPr>
            <p:cNvPr id="60" name="Rectangle 59"/>
            <p:cNvSpPr/>
            <p:nvPr/>
          </p:nvSpPr>
          <p:spPr>
            <a:xfrm>
              <a:off x="611560" y="4725144"/>
              <a:ext cx="107173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Timeout</a:t>
              </a:r>
              <a:endParaRPr lang="nl-BE" dirty="0">
                <a:solidFill>
                  <a:schemeClr val="tx1"/>
                </a:solidFill>
              </a:endParaRPr>
            </a:p>
          </p:txBody>
        </p:sp>
        <p:cxnSp>
          <p:nvCxnSpPr>
            <p:cNvPr id="61" name="Elbow Connector 60"/>
            <p:cNvCxnSpPr>
              <a:stCxn id="58" idx="0"/>
              <a:endCxn id="52" idx="2"/>
            </p:cNvCxnSpPr>
            <p:nvPr/>
          </p:nvCxnSpPr>
          <p:spPr bwMode="auto">
            <a:xfrm rot="5400000" flipH="1" flipV="1">
              <a:off x="-1710698" y="3879050"/>
              <a:ext cx="792088" cy="900100"/>
            </a:xfrm>
            <a:prstGeom prst="bentConnector3">
              <a:avLst>
                <a:gd name="adj1" fmla="val 50000"/>
              </a:avLst>
            </a:prstGeom>
            <a:solidFill>
              <a:srgbClr val="00B8FF"/>
            </a:solidFill>
            <a:ln w="9525" cap="flat" cmpd="sng" algn="ctr">
              <a:solidFill>
                <a:schemeClr val="tx1"/>
              </a:solidFill>
              <a:prstDash val="solid"/>
              <a:round/>
              <a:headEnd type="none" w="med" len="med"/>
              <a:tailEnd type="triangle"/>
            </a:ln>
            <a:effectLst/>
          </p:spPr>
        </p:cxnSp>
        <p:cxnSp>
          <p:nvCxnSpPr>
            <p:cNvPr id="62" name="Elbow Connector 61"/>
            <p:cNvCxnSpPr>
              <a:stCxn id="59" idx="0"/>
              <a:endCxn id="52" idx="2"/>
            </p:cNvCxnSpPr>
            <p:nvPr/>
          </p:nvCxnSpPr>
          <p:spPr bwMode="auto">
            <a:xfrm rot="16200000" flipV="1">
              <a:off x="-1008620" y="4077072"/>
              <a:ext cx="792088" cy="504056"/>
            </a:xfrm>
            <a:prstGeom prst="bentConnector3">
              <a:avLst>
                <a:gd name="adj1" fmla="val 50000"/>
              </a:avLst>
            </a:prstGeom>
            <a:solidFill>
              <a:srgbClr val="00B8FF"/>
            </a:solidFill>
            <a:ln w="9525" cap="flat" cmpd="sng" algn="ctr">
              <a:solidFill>
                <a:schemeClr val="tx1"/>
              </a:solidFill>
              <a:prstDash val="solid"/>
              <a:round/>
              <a:headEnd type="none" w="med" len="med"/>
              <a:tailEnd type="triangle"/>
            </a:ln>
            <a:effectLst/>
          </p:spPr>
        </p:cxnSp>
        <p:cxnSp>
          <p:nvCxnSpPr>
            <p:cNvPr id="63" name="Elbow Connector 62"/>
            <p:cNvCxnSpPr>
              <a:stCxn id="60" idx="0"/>
              <a:endCxn id="52" idx="2"/>
            </p:cNvCxnSpPr>
            <p:nvPr/>
          </p:nvCxnSpPr>
          <p:spPr bwMode="auto">
            <a:xfrm rot="16200000" flipV="1">
              <a:off x="-254632" y="3323084"/>
              <a:ext cx="792088" cy="2012032"/>
            </a:xfrm>
            <a:prstGeom prst="bentConnector3">
              <a:avLst>
                <a:gd name="adj1" fmla="val 50000"/>
              </a:avLst>
            </a:prstGeom>
            <a:solidFill>
              <a:srgbClr val="00B8FF"/>
            </a:solidFill>
            <a:ln w="9525" cap="flat" cmpd="sng" algn="ctr">
              <a:solidFill>
                <a:schemeClr val="tx1"/>
              </a:solidFill>
              <a:prstDash val="solid"/>
              <a:round/>
              <a:headEnd type="none" w="med" len="med"/>
              <a:tailEnd type="triangle"/>
            </a:ln>
            <a:effectLst/>
          </p:spPr>
        </p:cxnSp>
      </p:grpSp>
      <p:pic>
        <p:nvPicPr>
          <p:cNvPr id="4" name="Picture 2"/>
          <p:cNvPicPr>
            <a:picLocks noChangeAspect="1" noChangeArrowheads="1"/>
          </p:cNvPicPr>
          <p:nvPr/>
        </p:nvPicPr>
        <p:blipFill>
          <a:blip r:embed="rId3" cstate="print"/>
          <a:srcRect/>
          <a:stretch>
            <a:fillRect/>
          </a:stretch>
        </p:blipFill>
        <p:spPr bwMode="auto">
          <a:xfrm>
            <a:off x="4067944" y="1124744"/>
            <a:ext cx="3048000" cy="4276725"/>
          </a:xfrm>
          <a:prstGeom prst="rect">
            <a:avLst/>
          </a:prstGeom>
          <a:noFill/>
          <a:ln w="9525">
            <a:noFill/>
            <a:miter lim="800000"/>
            <a:headEnd/>
            <a:tailEnd/>
          </a:ln>
        </p:spPr>
      </p:pic>
      <p:pic>
        <p:nvPicPr>
          <p:cNvPr id="1027" name="Picture 3"/>
          <p:cNvPicPr>
            <a:picLocks noChangeAspect="1" noChangeArrowheads="1"/>
          </p:cNvPicPr>
          <p:nvPr/>
        </p:nvPicPr>
        <p:blipFill>
          <a:blip r:embed="rId4" cstate="print"/>
          <a:srcRect b="33055"/>
          <a:stretch>
            <a:fillRect/>
          </a:stretch>
        </p:blipFill>
        <p:spPr bwMode="auto">
          <a:xfrm>
            <a:off x="827584" y="2492896"/>
            <a:ext cx="2266950" cy="2952328"/>
          </a:xfrm>
          <a:prstGeom prst="rect">
            <a:avLst/>
          </a:prstGeom>
          <a:noFill/>
          <a:ln w="9525">
            <a:noFill/>
            <a:miter lim="800000"/>
            <a:headEnd/>
            <a:tailEnd/>
          </a:ln>
        </p:spPr>
      </p:pic>
      <p:sp>
        <p:nvSpPr>
          <p:cNvPr id="105" name="Oval 104"/>
          <p:cNvSpPr/>
          <p:nvPr/>
        </p:nvSpPr>
        <p:spPr bwMode="auto">
          <a:xfrm>
            <a:off x="7092280" y="3284984"/>
            <a:ext cx="576064" cy="216024"/>
          </a:xfrm>
          <a:prstGeom prst="ellipse">
            <a:avLst/>
          </a:prstGeom>
          <a:noFill/>
          <a:ln w="952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57200" rtl="0" eaLnBrk="0" fontAlgn="base" latinLnBrk="0" hangingPunct="0">
              <a:lnSpc>
                <a:spcPct val="75000"/>
              </a:lnSpc>
              <a:spcBef>
                <a:spcPct val="0"/>
              </a:spcBef>
              <a:spcAft>
                <a:spcPct val="0"/>
              </a:spcAft>
              <a:buClr>
                <a:srgbClr val="000000"/>
              </a:buClr>
              <a:buSzPct val="100000"/>
              <a:buFont typeface="Times New Roman" charset="0"/>
              <a:buNone/>
              <a:tabLst/>
            </a:pPr>
            <a:endParaRPr kumimoji="0" lang="nl-BE" sz="2400" b="0" i="0" u="none" strike="noStrike" cap="none" normalizeH="0" baseline="0" dirty="0" smtClean="0">
              <a:ln>
                <a:noFill/>
              </a:ln>
              <a:effectLst/>
              <a:latin typeface="Times New Roman" charset="0"/>
              <a:cs typeface="Times New Roman"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childTnLst>
                                </p:cTn>
                              </p:par>
                              <p:par>
                                <p:cTn id="13" presetID="10" presetClass="entr" presetSubtype="0"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1000"/>
                                        <p:tgtEl>
                                          <p:spTgt spid="10"/>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7"/>
                                        </p:tgtEl>
                                        <p:attrNameLst>
                                          <p:attrName>style.visibility</p:attrName>
                                        </p:attrNameLst>
                                      </p:cBhvr>
                                      <p:to>
                                        <p:strVal val="visible"/>
                                      </p:to>
                                    </p:set>
                                    <p:animEffect transition="in" filter="fade">
                                      <p:cBhvr>
                                        <p:cTn id="18" dur="1000"/>
                                        <p:tgtEl>
                                          <p:spTgt spid="17"/>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8"/>
                                        </p:tgtEl>
                                        <p:attrNameLst>
                                          <p:attrName>style.visibility</p:attrName>
                                        </p:attrNameLst>
                                      </p:cBhvr>
                                      <p:to>
                                        <p:strVal val="visible"/>
                                      </p:to>
                                    </p:set>
                                    <p:animEffect transition="in" filter="fade">
                                      <p:cBhvr>
                                        <p:cTn id="21" dur="1000"/>
                                        <p:tgtEl>
                                          <p:spTgt spid="18"/>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9"/>
                                        </p:tgtEl>
                                        <p:attrNameLst>
                                          <p:attrName>style.visibility</p:attrName>
                                        </p:attrNameLst>
                                      </p:cBhvr>
                                      <p:to>
                                        <p:strVal val="visible"/>
                                      </p:to>
                                    </p:set>
                                    <p:animEffect transition="in" filter="fade">
                                      <p:cBhvr>
                                        <p:cTn id="24" dur="1000"/>
                                        <p:tgtEl>
                                          <p:spTgt spid="19"/>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fade">
                                      <p:cBhvr>
                                        <p:cTn id="29" dur="1000"/>
                                        <p:tgtEl>
                                          <p:spTgt spid="8"/>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20"/>
                                        </p:tgtEl>
                                        <p:attrNameLst>
                                          <p:attrName>style.visibility</p:attrName>
                                        </p:attrNameLst>
                                      </p:cBhvr>
                                      <p:to>
                                        <p:strVal val="visible"/>
                                      </p:to>
                                    </p:set>
                                    <p:animEffect transition="in" filter="fade">
                                      <p:cBhvr>
                                        <p:cTn id="34" dur="1000"/>
                                        <p:tgtEl>
                                          <p:spTgt spid="20"/>
                                        </p:tgtEl>
                                      </p:cBhvr>
                                    </p:animEffect>
                                  </p:childTnLst>
                                </p:cTn>
                              </p:par>
                              <p:par>
                                <p:cTn id="35" presetID="10" presetClass="entr" presetSubtype="0" fill="hold" nodeType="withEffect">
                                  <p:stCondLst>
                                    <p:cond delay="0"/>
                                  </p:stCondLst>
                                  <p:childTnLst>
                                    <p:set>
                                      <p:cBhvr>
                                        <p:cTn id="36" dur="1" fill="hold">
                                          <p:stCondLst>
                                            <p:cond delay="0"/>
                                          </p:stCondLst>
                                        </p:cTn>
                                        <p:tgtEl>
                                          <p:spTgt spid="25"/>
                                        </p:tgtEl>
                                        <p:attrNameLst>
                                          <p:attrName>style.visibility</p:attrName>
                                        </p:attrNameLst>
                                      </p:cBhvr>
                                      <p:to>
                                        <p:strVal val="visible"/>
                                      </p:to>
                                    </p:set>
                                    <p:animEffect transition="in" filter="fade">
                                      <p:cBhvr>
                                        <p:cTn id="37" dur="1000"/>
                                        <p:tgtEl>
                                          <p:spTgt spid="25"/>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1"/>
                                        </p:tgtEl>
                                        <p:attrNameLst>
                                          <p:attrName>style.visibility</p:attrName>
                                        </p:attrNameLst>
                                      </p:cBhvr>
                                      <p:to>
                                        <p:strVal val="visible"/>
                                      </p:to>
                                    </p:set>
                                    <p:animEffect transition="in" filter="fade">
                                      <p:cBhvr>
                                        <p:cTn id="42" dur="1000"/>
                                        <p:tgtEl>
                                          <p:spTgt spid="21"/>
                                        </p:tgtEl>
                                      </p:cBhvr>
                                    </p:animEffect>
                                  </p:childTnLst>
                                </p:cTn>
                              </p:par>
                              <p:par>
                                <p:cTn id="43" presetID="10" presetClass="entr" presetSubtype="0" fill="hold" nodeType="withEffect">
                                  <p:stCondLst>
                                    <p:cond delay="0"/>
                                  </p:stCondLst>
                                  <p:childTnLst>
                                    <p:set>
                                      <p:cBhvr>
                                        <p:cTn id="44" dur="1" fill="hold">
                                          <p:stCondLst>
                                            <p:cond delay="0"/>
                                          </p:stCondLst>
                                        </p:cTn>
                                        <p:tgtEl>
                                          <p:spTgt spid="27"/>
                                        </p:tgtEl>
                                        <p:attrNameLst>
                                          <p:attrName>style.visibility</p:attrName>
                                        </p:attrNameLst>
                                      </p:cBhvr>
                                      <p:to>
                                        <p:strVal val="visible"/>
                                      </p:to>
                                    </p:set>
                                    <p:animEffect transition="in" filter="fade">
                                      <p:cBhvr>
                                        <p:cTn id="45" dur="1000"/>
                                        <p:tgtEl>
                                          <p:spTgt spid="27"/>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22"/>
                                        </p:tgtEl>
                                        <p:attrNameLst>
                                          <p:attrName>style.visibility</p:attrName>
                                        </p:attrNameLst>
                                      </p:cBhvr>
                                      <p:to>
                                        <p:strVal val="visible"/>
                                      </p:to>
                                    </p:set>
                                    <p:animEffect transition="in" filter="fade">
                                      <p:cBhvr>
                                        <p:cTn id="50" dur="1000"/>
                                        <p:tgtEl>
                                          <p:spTgt spid="22"/>
                                        </p:tgtEl>
                                      </p:cBhvr>
                                    </p:animEffect>
                                  </p:childTnLst>
                                </p:cTn>
                              </p:par>
                              <p:par>
                                <p:cTn id="51" presetID="10" presetClass="entr" presetSubtype="0" fill="hold" nodeType="withEffect">
                                  <p:stCondLst>
                                    <p:cond delay="0"/>
                                  </p:stCondLst>
                                  <p:childTnLst>
                                    <p:set>
                                      <p:cBhvr>
                                        <p:cTn id="52" dur="1" fill="hold">
                                          <p:stCondLst>
                                            <p:cond delay="0"/>
                                          </p:stCondLst>
                                        </p:cTn>
                                        <p:tgtEl>
                                          <p:spTgt spid="30"/>
                                        </p:tgtEl>
                                        <p:attrNameLst>
                                          <p:attrName>style.visibility</p:attrName>
                                        </p:attrNameLst>
                                      </p:cBhvr>
                                      <p:to>
                                        <p:strVal val="visible"/>
                                      </p:to>
                                    </p:set>
                                    <p:animEffect transition="in" filter="fade">
                                      <p:cBhvr>
                                        <p:cTn id="53" dur="1000"/>
                                        <p:tgtEl>
                                          <p:spTgt spid="30"/>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grpId="0" nodeType="clickEffect">
                                  <p:stCondLst>
                                    <p:cond delay="0"/>
                                  </p:stCondLst>
                                  <p:childTnLst>
                                    <p:set>
                                      <p:cBhvr>
                                        <p:cTn id="57" dur="1" fill="hold">
                                          <p:stCondLst>
                                            <p:cond delay="0"/>
                                          </p:stCondLst>
                                        </p:cTn>
                                        <p:tgtEl>
                                          <p:spTgt spid="31"/>
                                        </p:tgtEl>
                                        <p:attrNameLst>
                                          <p:attrName>style.visibility</p:attrName>
                                        </p:attrNameLst>
                                      </p:cBhvr>
                                      <p:to>
                                        <p:strVal val="visible"/>
                                      </p:to>
                                    </p:set>
                                    <p:animEffect transition="in" filter="fade">
                                      <p:cBhvr>
                                        <p:cTn id="58" dur="1000"/>
                                        <p:tgtEl>
                                          <p:spTgt spid="31"/>
                                        </p:tgtEl>
                                      </p:cBhvr>
                                    </p:animEffect>
                                  </p:childTnLst>
                                </p:cTn>
                              </p:par>
                              <p:par>
                                <p:cTn id="59" presetID="10" presetClass="entr" presetSubtype="0" fill="hold" nodeType="withEffect">
                                  <p:stCondLst>
                                    <p:cond delay="0"/>
                                  </p:stCondLst>
                                  <p:childTnLst>
                                    <p:set>
                                      <p:cBhvr>
                                        <p:cTn id="60" dur="1" fill="hold">
                                          <p:stCondLst>
                                            <p:cond delay="0"/>
                                          </p:stCondLst>
                                        </p:cTn>
                                        <p:tgtEl>
                                          <p:spTgt spid="35"/>
                                        </p:tgtEl>
                                        <p:attrNameLst>
                                          <p:attrName>style.visibility</p:attrName>
                                        </p:attrNameLst>
                                      </p:cBhvr>
                                      <p:to>
                                        <p:strVal val="visible"/>
                                      </p:to>
                                    </p:set>
                                    <p:animEffect transition="in" filter="fade">
                                      <p:cBhvr>
                                        <p:cTn id="61" dur="1000"/>
                                        <p:tgtEl>
                                          <p:spTgt spid="35"/>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grpId="0" nodeType="clickEffect">
                                  <p:stCondLst>
                                    <p:cond delay="0"/>
                                  </p:stCondLst>
                                  <p:childTnLst>
                                    <p:set>
                                      <p:cBhvr>
                                        <p:cTn id="65" dur="1" fill="hold">
                                          <p:stCondLst>
                                            <p:cond delay="0"/>
                                          </p:stCondLst>
                                        </p:cTn>
                                        <p:tgtEl>
                                          <p:spTgt spid="32"/>
                                        </p:tgtEl>
                                        <p:attrNameLst>
                                          <p:attrName>style.visibility</p:attrName>
                                        </p:attrNameLst>
                                      </p:cBhvr>
                                      <p:to>
                                        <p:strVal val="visible"/>
                                      </p:to>
                                    </p:set>
                                    <p:animEffect transition="in" filter="fade">
                                      <p:cBhvr>
                                        <p:cTn id="66" dur="1000"/>
                                        <p:tgtEl>
                                          <p:spTgt spid="32"/>
                                        </p:tgtEl>
                                      </p:cBhvr>
                                    </p:animEffect>
                                  </p:childTnLst>
                                </p:cTn>
                              </p:par>
                              <p:par>
                                <p:cTn id="67" presetID="10" presetClass="entr" presetSubtype="0" fill="hold" nodeType="withEffect">
                                  <p:stCondLst>
                                    <p:cond delay="0"/>
                                  </p:stCondLst>
                                  <p:childTnLst>
                                    <p:set>
                                      <p:cBhvr>
                                        <p:cTn id="68" dur="1" fill="hold">
                                          <p:stCondLst>
                                            <p:cond delay="0"/>
                                          </p:stCondLst>
                                        </p:cTn>
                                        <p:tgtEl>
                                          <p:spTgt spid="37"/>
                                        </p:tgtEl>
                                        <p:attrNameLst>
                                          <p:attrName>style.visibility</p:attrName>
                                        </p:attrNameLst>
                                      </p:cBhvr>
                                      <p:to>
                                        <p:strVal val="visible"/>
                                      </p:to>
                                    </p:set>
                                    <p:animEffect transition="in" filter="fade">
                                      <p:cBhvr>
                                        <p:cTn id="69" dur="1000"/>
                                        <p:tgtEl>
                                          <p:spTgt spid="37"/>
                                        </p:tgtEl>
                                      </p:cBhvr>
                                    </p:animEffect>
                                  </p:childTnLst>
                                </p:cTn>
                              </p:par>
                            </p:childTnLst>
                          </p:cTn>
                        </p:par>
                      </p:childTnLst>
                    </p:cTn>
                  </p:par>
                  <p:par>
                    <p:cTn id="70" fill="hold">
                      <p:stCondLst>
                        <p:cond delay="indefinite"/>
                      </p:stCondLst>
                      <p:childTnLst>
                        <p:par>
                          <p:cTn id="71" fill="hold">
                            <p:stCondLst>
                              <p:cond delay="0"/>
                            </p:stCondLst>
                            <p:childTnLst>
                              <p:par>
                                <p:cTn id="72" presetID="10" presetClass="entr" presetSubtype="0" fill="hold" grpId="0" nodeType="clickEffect">
                                  <p:stCondLst>
                                    <p:cond delay="0"/>
                                  </p:stCondLst>
                                  <p:childTnLst>
                                    <p:set>
                                      <p:cBhvr>
                                        <p:cTn id="73" dur="1" fill="hold">
                                          <p:stCondLst>
                                            <p:cond delay="0"/>
                                          </p:stCondLst>
                                        </p:cTn>
                                        <p:tgtEl>
                                          <p:spTgt spid="33"/>
                                        </p:tgtEl>
                                        <p:attrNameLst>
                                          <p:attrName>style.visibility</p:attrName>
                                        </p:attrNameLst>
                                      </p:cBhvr>
                                      <p:to>
                                        <p:strVal val="visible"/>
                                      </p:to>
                                    </p:set>
                                    <p:animEffect transition="in" filter="fade">
                                      <p:cBhvr>
                                        <p:cTn id="74" dur="1000"/>
                                        <p:tgtEl>
                                          <p:spTgt spid="33"/>
                                        </p:tgtEl>
                                      </p:cBhvr>
                                    </p:animEffect>
                                  </p:childTnLst>
                                </p:cTn>
                              </p:par>
                              <p:par>
                                <p:cTn id="75" presetID="10" presetClass="entr" presetSubtype="0" fill="hold" nodeType="withEffect">
                                  <p:stCondLst>
                                    <p:cond delay="0"/>
                                  </p:stCondLst>
                                  <p:childTnLst>
                                    <p:set>
                                      <p:cBhvr>
                                        <p:cTn id="76" dur="1" fill="hold">
                                          <p:stCondLst>
                                            <p:cond delay="0"/>
                                          </p:stCondLst>
                                        </p:cTn>
                                        <p:tgtEl>
                                          <p:spTgt spid="42"/>
                                        </p:tgtEl>
                                        <p:attrNameLst>
                                          <p:attrName>style.visibility</p:attrName>
                                        </p:attrNameLst>
                                      </p:cBhvr>
                                      <p:to>
                                        <p:strVal val="visible"/>
                                      </p:to>
                                    </p:set>
                                    <p:animEffect transition="in" filter="fade">
                                      <p:cBhvr>
                                        <p:cTn id="77" dur="1000"/>
                                        <p:tgtEl>
                                          <p:spTgt spid="42"/>
                                        </p:tgtEl>
                                      </p:cBhvr>
                                    </p:animEffect>
                                  </p:childTnLst>
                                </p:cTn>
                              </p:par>
                            </p:childTnLst>
                          </p:cTn>
                        </p:par>
                      </p:childTnLst>
                    </p:cTn>
                  </p:par>
                  <p:par>
                    <p:cTn id="78" fill="hold">
                      <p:stCondLst>
                        <p:cond delay="indefinite"/>
                      </p:stCondLst>
                      <p:childTnLst>
                        <p:par>
                          <p:cTn id="79" fill="hold">
                            <p:stCondLst>
                              <p:cond delay="0"/>
                            </p:stCondLst>
                            <p:childTnLst>
                              <p:par>
                                <p:cTn id="80" presetID="1" presetClass="entr" presetSubtype="0" fill="hold" nodeType="clickEffect">
                                  <p:stCondLst>
                                    <p:cond delay="0"/>
                                  </p:stCondLst>
                                  <p:childTnLst>
                                    <p:set>
                                      <p:cBhvr>
                                        <p:cTn id="81" dur="1" fill="hold">
                                          <p:stCondLst>
                                            <p:cond delay="0"/>
                                          </p:stCondLst>
                                        </p:cTn>
                                        <p:tgtEl>
                                          <p:spTgt spid="64"/>
                                        </p:tgtEl>
                                        <p:attrNameLst>
                                          <p:attrName>style.visibility</p:attrName>
                                        </p:attrNameLst>
                                      </p:cBhvr>
                                      <p:to>
                                        <p:strVal val="visible"/>
                                      </p:to>
                                    </p:set>
                                  </p:childTnLst>
                                </p:cTn>
                              </p:par>
                              <p:par>
                                <p:cTn id="82" presetID="1" presetClass="entr" presetSubtype="0" fill="hold" grpId="0" nodeType="withEffect">
                                  <p:stCondLst>
                                    <p:cond delay="0"/>
                                  </p:stCondLst>
                                  <p:childTnLst>
                                    <p:set>
                                      <p:cBhvr>
                                        <p:cTn id="83" dur="1" fill="hold">
                                          <p:stCondLst>
                                            <p:cond delay="0"/>
                                          </p:stCondLst>
                                        </p:cTn>
                                        <p:tgtEl>
                                          <p:spTgt spid="66"/>
                                        </p:tgtEl>
                                        <p:attrNameLst>
                                          <p:attrName>style.visibility</p:attrName>
                                        </p:attrNameLst>
                                      </p:cBhvr>
                                      <p:to>
                                        <p:strVal val="visible"/>
                                      </p:to>
                                    </p:set>
                                  </p:childTnLst>
                                </p:cTn>
                              </p:par>
                              <p:par>
                                <p:cTn id="84" presetID="6" presetClass="emph" presetSubtype="0" fill="hold" nodeType="withEffect">
                                  <p:stCondLst>
                                    <p:cond delay="0"/>
                                  </p:stCondLst>
                                  <p:childTnLst>
                                    <p:animScale>
                                      <p:cBhvr>
                                        <p:cTn id="85" dur="1000" fill="hold"/>
                                        <p:tgtEl>
                                          <p:spTgt spid="64"/>
                                        </p:tgtEl>
                                      </p:cBhvr>
                                      <p:by x="50000" y="50000"/>
                                    </p:animScale>
                                  </p:childTnLst>
                                </p:cTn>
                              </p:par>
                              <p:par>
                                <p:cTn id="86" presetID="0" presetClass="path" presetSubtype="0" accel="50000" decel="50000" fill="hold" nodeType="withEffect">
                                  <p:stCondLst>
                                    <p:cond delay="0"/>
                                  </p:stCondLst>
                                  <p:childTnLst>
                                    <p:animMotion origin="layout" path="M -2.77778E-7 2.59259E-6 L -0.2599 -0.20463 " pathEditMode="relative" rAng="0" ptsTypes="AA">
                                      <p:cBhvr>
                                        <p:cTn id="87" dur="1000" fill="hold"/>
                                        <p:tgtEl>
                                          <p:spTgt spid="64"/>
                                        </p:tgtEl>
                                        <p:attrNameLst>
                                          <p:attrName>ppt_x</p:attrName>
                                          <p:attrName>ppt_y</p:attrName>
                                        </p:attrNameLst>
                                      </p:cBhvr>
                                      <p:rCtr x="-130" y="-102"/>
                                    </p:animMotion>
                                  </p:childTnLst>
                                </p:cTn>
                              </p:par>
                            </p:childTnLst>
                          </p:cTn>
                        </p:par>
                        <p:par>
                          <p:cTn id="88" fill="hold">
                            <p:stCondLst>
                              <p:cond delay="1000"/>
                            </p:stCondLst>
                            <p:childTnLst>
                              <p:par>
                                <p:cTn id="89" presetID="10" presetClass="entr" presetSubtype="0" fill="hold" nodeType="afterEffect">
                                  <p:stCondLst>
                                    <p:cond delay="0"/>
                                  </p:stCondLst>
                                  <p:childTnLst>
                                    <p:set>
                                      <p:cBhvr>
                                        <p:cTn id="90" dur="1" fill="hold">
                                          <p:stCondLst>
                                            <p:cond delay="0"/>
                                          </p:stCondLst>
                                        </p:cTn>
                                        <p:tgtEl>
                                          <p:spTgt spid="4"/>
                                        </p:tgtEl>
                                        <p:attrNameLst>
                                          <p:attrName>style.visibility</p:attrName>
                                        </p:attrNameLst>
                                      </p:cBhvr>
                                      <p:to>
                                        <p:strVal val="visible"/>
                                      </p:to>
                                    </p:set>
                                    <p:animEffect transition="in" filter="fade">
                                      <p:cBhvr>
                                        <p:cTn id="91" dur="1000"/>
                                        <p:tgtEl>
                                          <p:spTgt spid="4"/>
                                        </p:tgtEl>
                                      </p:cBhvr>
                                    </p:animEffect>
                                  </p:childTnLst>
                                </p:cTn>
                              </p:par>
                            </p:childTnLst>
                          </p:cTn>
                        </p:par>
                      </p:childTnLst>
                    </p:cTn>
                  </p:par>
                  <p:par>
                    <p:cTn id="92" fill="hold">
                      <p:stCondLst>
                        <p:cond delay="indefinite"/>
                      </p:stCondLst>
                      <p:childTnLst>
                        <p:par>
                          <p:cTn id="93" fill="hold">
                            <p:stCondLst>
                              <p:cond delay="0"/>
                            </p:stCondLst>
                            <p:childTnLst>
                              <p:par>
                                <p:cTn id="94" presetID="10" presetClass="entr" presetSubtype="0" fill="hold" nodeType="clickEffect">
                                  <p:stCondLst>
                                    <p:cond delay="0"/>
                                  </p:stCondLst>
                                  <p:childTnLst>
                                    <p:set>
                                      <p:cBhvr>
                                        <p:cTn id="95" dur="1" fill="hold">
                                          <p:stCondLst>
                                            <p:cond delay="0"/>
                                          </p:stCondLst>
                                        </p:cTn>
                                        <p:tgtEl>
                                          <p:spTgt spid="1027"/>
                                        </p:tgtEl>
                                        <p:attrNameLst>
                                          <p:attrName>style.visibility</p:attrName>
                                        </p:attrNameLst>
                                      </p:cBhvr>
                                      <p:to>
                                        <p:strVal val="visible"/>
                                      </p:to>
                                    </p:set>
                                    <p:animEffect transition="in" filter="fade">
                                      <p:cBhvr>
                                        <p:cTn id="96" dur="1000"/>
                                        <p:tgtEl>
                                          <p:spTgt spid="1027"/>
                                        </p:tgtEl>
                                      </p:cBhvr>
                                    </p:animEffect>
                                  </p:childTnLst>
                                </p:cTn>
                              </p:par>
                            </p:childTnLst>
                          </p:cTn>
                        </p:par>
                        <p:par>
                          <p:cTn id="97" fill="hold">
                            <p:stCondLst>
                              <p:cond delay="1000"/>
                            </p:stCondLst>
                            <p:childTnLst>
                              <p:par>
                                <p:cTn id="98" presetID="50" presetClass="entr" presetSubtype="0" decel="100000" fill="hold" grpId="0" nodeType="afterEffect">
                                  <p:stCondLst>
                                    <p:cond delay="0"/>
                                  </p:stCondLst>
                                  <p:childTnLst>
                                    <p:set>
                                      <p:cBhvr>
                                        <p:cTn id="99" dur="1" fill="hold">
                                          <p:stCondLst>
                                            <p:cond delay="0"/>
                                          </p:stCondLst>
                                        </p:cTn>
                                        <p:tgtEl>
                                          <p:spTgt spid="105"/>
                                        </p:tgtEl>
                                        <p:attrNameLst>
                                          <p:attrName>style.visibility</p:attrName>
                                        </p:attrNameLst>
                                      </p:cBhvr>
                                      <p:to>
                                        <p:strVal val="visible"/>
                                      </p:to>
                                    </p:set>
                                    <p:anim calcmode="lin" valueType="num">
                                      <p:cBhvr>
                                        <p:cTn id="100" dur="1000" fill="hold"/>
                                        <p:tgtEl>
                                          <p:spTgt spid="105"/>
                                        </p:tgtEl>
                                        <p:attrNameLst>
                                          <p:attrName>ppt_w</p:attrName>
                                        </p:attrNameLst>
                                      </p:cBhvr>
                                      <p:tavLst>
                                        <p:tav tm="0">
                                          <p:val>
                                            <p:strVal val="#ppt_w+.3"/>
                                          </p:val>
                                        </p:tav>
                                        <p:tav tm="100000">
                                          <p:val>
                                            <p:strVal val="#ppt_w"/>
                                          </p:val>
                                        </p:tav>
                                      </p:tavLst>
                                    </p:anim>
                                    <p:anim calcmode="lin" valueType="num">
                                      <p:cBhvr>
                                        <p:cTn id="101" dur="1000" fill="hold"/>
                                        <p:tgtEl>
                                          <p:spTgt spid="105"/>
                                        </p:tgtEl>
                                        <p:attrNameLst>
                                          <p:attrName>ppt_h</p:attrName>
                                        </p:attrNameLst>
                                      </p:cBhvr>
                                      <p:tavLst>
                                        <p:tav tm="0">
                                          <p:val>
                                            <p:strVal val="#ppt_h"/>
                                          </p:val>
                                        </p:tav>
                                        <p:tav tm="100000">
                                          <p:val>
                                            <p:strVal val="#ppt_h"/>
                                          </p:val>
                                        </p:tav>
                                      </p:tavLst>
                                    </p:anim>
                                    <p:animEffect transition="in" filter="fade">
                                      <p:cBhvr>
                                        <p:cTn id="102" dur="1000"/>
                                        <p:tgtEl>
                                          <p:spTgt spid="105"/>
                                        </p:tgtEl>
                                      </p:cBhvr>
                                    </p:animEffect>
                                  </p:childTnLst>
                                </p:cTn>
                              </p:par>
                              <p:par>
                                <p:cTn id="103" presetID="10" presetClass="exit" presetSubtype="0" fill="hold" grpId="1" nodeType="withEffect">
                                  <p:stCondLst>
                                    <p:cond delay="0"/>
                                  </p:stCondLst>
                                  <p:childTnLst>
                                    <p:animEffect transition="out" filter="fade">
                                      <p:cBhvr>
                                        <p:cTn id="104" dur="1000"/>
                                        <p:tgtEl>
                                          <p:spTgt spid="105"/>
                                        </p:tgtEl>
                                      </p:cBhvr>
                                    </p:animEffect>
                                    <p:set>
                                      <p:cBhvr>
                                        <p:cTn id="105" dur="1" fill="hold">
                                          <p:stCondLst>
                                            <p:cond delay="999"/>
                                          </p:stCondLst>
                                        </p:cTn>
                                        <p:tgtEl>
                                          <p:spTgt spid="10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8" grpId="0" animBg="1"/>
      <p:bldP spid="17" grpId="0"/>
      <p:bldP spid="18" grpId="0"/>
      <p:bldP spid="19" grpId="0"/>
      <p:bldP spid="20" grpId="0" animBg="1"/>
      <p:bldP spid="21" grpId="0" animBg="1"/>
      <p:bldP spid="22" grpId="0" animBg="1"/>
      <p:bldP spid="31" grpId="0" animBg="1"/>
      <p:bldP spid="32" grpId="0" animBg="1"/>
      <p:bldP spid="33" grpId="0" animBg="1"/>
      <p:bldP spid="66" grpId="0" animBg="1"/>
      <p:bldP spid="105" grpId="0" animBg="1"/>
      <p:bldP spid="105"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059832" y="1051545"/>
            <a:ext cx="1296144"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Event</a:t>
            </a:r>
            <a:endParaRPr lang="nl-BE" dirty="0">
              <a:solidFill>
                <a:schemeClr val="tx1"/>
              </a:solidFill>
            </a:endParaRPr>
          </a:p>
        </p:txBody>
      </p:sp>
      <p:sp>
        <p:nvSpPr>
          <p:cNvPr id="6" name="Rectangle 5"/>
          <p:cNvSpPr/>
          <p:nvPr/>
        </p:nvSpPr>
        <p:spPr>
          <a:xfrm>
            <a:off x="6084168" y="1051545"/>
            <a:ext cx="1512168"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smtClean="0">
                <a:solidFill>
                  <a:schemeClr val="tx1"/>
                </a:solidFill>
              </a:rPr>
              <a:t>Action</a:t>
            </a:r>
            <a:endParaRPr lang="nl-BE" i="1" dirty="0">
              <a:solidFill>
                <a:schemeClr val="tx1"/>
              </a:solidFill>
            </a:endParaRPr>
          </a:p>
        </p:txBody>
      </p:sp>
      <p:sp>
        <p:nvSpPr>
          <p:cNvPr id="8" name="Rectangle 7"/>
          <p:cNvSpPr/>
          <p:nvPr/>
        </p:nvSpPr>
        <p:spPr>
          <a:xfrm>
            <a:off x="6084168" y="1483593"/>
            <a:ext cx="1512168" cy="288032"/>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+ID: String</a:t>
            </a:r>
            <a:endParaRPr lang="nl-BE" sz="1400" dirty="0">
              <a:solidFill>
                <a:schemeClr val="tx1"/>
              </a:solidFill>
            </a:endParaRPr>
          </a:p>
        </p:txBody>
      </p:sp>
      <p:cxnSp>
        <p:nvCxnSpPr>
          <p:cNvPr id="10" name="Straight Connector 9"/>
          <p:cNvCxnSpPr>
            <a:stCxn id="5" idx="3"/>
            <a:endCxn id="6" idx="1"/>
          </p:cNvCxnSpPr>
          <p:nvPr/>
        </p:nvCxnSpPr>
        <p:spPr>
          <a:xfrm>
            <a:off x="4355976" y="1267569"/>
            <a:ext cx="1728192" cy="1588"/>
          </a:xfrm>
          <a:prstGeom prst="bentConnector3">
            <a:avLst>
              <a:gd name="adj1" fmla="val 50000"/>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4644008" y="979537"/>
            <a:ext cx="1051891" cy="307777"/>
          </a:xfrm>
          <a:prstGeom prst="rect">
            <a:avLst/>
          </a:prstGeom>
          <a:noFill/>
        </p:spPr>
        <p:txBody>
          <a:bodyPr wrap="none" rtlCol="0">
            <a:spAutoFit/>
          </a:bodyPr>
          <a:lstStyle/>
          <a:p>
            <a:r>
              <a:rPr lang="en-US" sz="1400" dirty="0" err="1" smtClean="0"/>
              <a:t>followedBy</a:t>
            </a:r>
            <a:endParaRPr lang="nl-BE" sz="1400" dirty="0"/>
          </a:p>
        </p:txBody>
      </p:sp>
      <p:sp>
        <p:nvSpPr>
          <p:cNvPr id="18" name="TextBox 17"/>
          <p:cNvSpPr txBox="1"/>
          <p:nvPr/>
        </p:nvSpPr>
        <p:spPr>
          <a:xfrm>
            <a:off x="4355976" y="979537"/>
            <a:ext cx="255198" cy="307777"/>
          </a:xfrm>
          <a:prstGeom prst="rect">
            <a:avLst/>
          </a:prstGeom>
          <a:noFill/>
        </p:spPr>
        <p:txBody>
          <a:bodyPr wrap="none" rtlCol="0">
            <a:spAutoFit/>
          </a:bodyPr>
          <a:lstStyle/>
          <a:p>
            <a:r>
              <a:rPr lang="en-US" sz="1400" dirty="0" smtClean="0"/>
              <a:t>*</a:t>
            </a:r>
            <a:endParaRPr lang="nl-BE" sz="1400" dirty="0"/>
          </a:p>
        </p:txBody>
      </p:sp>
      <p:sp>
        <p:nvSpPr>
          <p:cNvPr id="19" name="TextBox 18"/>
          <p:cNvSpPr txBox="1"/>
          <p:nvPr/>
        </p:nvSpPr>
        <p:spPr>
          <a:xfrm>
            <a:off x="5796136" y="979537"/>
            <a:ext cx="284052" cy="307777"/>
          </a:xfrm>
          <a:prstGeom prst="rect">
            <a:avLst/>
          </a:prstGeom>
          <a:noFill/>
        </p:spPr>
        <p:txBody>
          <a:bodyPr wrap="none" rtlCol="0">
            <a:spAutoFit/>
          </a:bodyPr>
          <a:lstStyle/>
          <a:p>
            <a:r>
              <a:rPr lang="en-US" sz="1400" dirty="0" smtClean="0"/>
              <a:t>1</a:t>
            </a:r>
            <a:endParaRPr lang="nl-BE" sz="1400" dirty="0"/>
          </a:p>
        </p:txBody>
      </p:sp>
      <p:sp>
        <p:nvSpPr>
          <p:cNvPr id="31" name="Rectangle 30"/>
          <p:cNvSpPr/>
          <p:nvPr/>
        </p:nvSpPr>
        <p:spPr>
          <a:xfrm>
            <a:off x="7164288" y="2347689"/>
            <a:ext cx="1008112"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Display</a:t>
            </a:r>
            <a:endParaRPr lang="nl-BE" dirty="0">
              <a:solidFill>
                <a:schemeClr val="tx1"/>
              </a:solidFill>
            </a:endParaRPr>
          </a:p>
        </p:txBody>
      </p:sp>
      <p:cxnSp>
        <p:nvCxnSpPr>
          <p:cNvPr id="35" name="Elbow Connector 34"/>
          <p:cNvCxnSpPr>
            <a:stCxn id="31" idx="0"/>
            <a:endCxn id="8" idx="2"/>
          </p:cNvCxnSpPr>
          <p:nvPr/>
        </p:nvCxnSpPr>
        <p:spPr bwMode="auto">
          <a:xfrm rot="16200000" flipV="1">
            <a:off x="6966266" y="1645611"/>
            <a:ext cx="576064" cy="828092"/>
          </a:xfrm>
          <a:prstGeom prst="bentConnector3">
            <a:avLst>
              <a:gd name="adj1" fmla="val 50000"/>
            </a:avLst>
          </a:prstGeom>
          <a:solidFill>
            <a:srgbClr val="00B8FF"/>
          </a:solidFill>
          <a:ln w="9525" cap="flat" cmpd="sng" algn="ctr">
            <a:solidFill>
              <a:schemeClr val="tx1"/>
            </a:solidFill>
            <a:prstDash val="solid"/>
            <a:round/>
            <a:headEnd type="none" w="med" len="med"/>
            <a:tailEnd type="triangle"/>
          </a:ln>
          <a:effectLst/>
        </p:spPr>
      </p:cxnSp>
      <p:sp>
        <p:nvSpPr>
          <p:cNvPr id="44" name="Rectangle 43"/>
          <p:cNvSpPr/>
          <p:nvPr/>
        </p:nvSpPr>
        <p:spPr>
          <a:xfrm>
            <a:off x="3059832" y="1483593"/>
            <a:ext cx="1296144" cy="504056"/>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smtClean="0">
                <a:solidFill>
                  <a:schemeClr val="tx1"/>
                </a:solidFill>
              </a:rPr>
              <a:t>+ID: String</a:t>
            </a:r>
          </a:p>
          <a:p>
            <a:r>
              <a:rPr lang="en-US" sz="1400" dirty="0" smtClean="0">
                <a:solidFill>
                  <a:schemeClr val="tx1"/>
                </a:solidFill>
              </a:rPr>
              <a:t>+event: String</a:t>
            </a:r>
            <a:endParaRPr lang="nl-BE" sz="1400" dirty="0">
              <a:solidFill>
                <a:schemeClr val="tx1"/>
              </a:solidFill>
            </a:endParaRPr>
          </a:p>
        </p:txBody>
      </p:sp>
      <p:sp>
        <p:nvSpPr>
          <p:cNvPr id="74" name="Rectangle 73"/>
          <p:cNvSpPr/>
          <p:nvPr/>
        </p:nvSpPr>
        <p:spPr>
          <a:xfrm>
            <a:off x="899592" y="2347689"/>
            <a:ext cx="1656184"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rPr>
              <a:t>SendMessage</a:t>
            </a:r>
            <a:endParaRPr lang="nl-BE" dirty="0">
              <a:solidFill>
                <a:schemeClr val="tx1"/>
              </a:solidFill>
            </a:endParaRPr>
          </a:p>
        </p:txBody>
      </p:sp>
      <p:sp>
        <p:nvSpPr>
          <p:cNvPr id="75" name="Rectangle 74"/>
          <p:cNvSpPr/>
          <p:nvPr/>
        </p:nvSpPr>
        <p:spPr>
          <a:xfrm>
            <a:off x="899592" y="2779737"/>
            <a:ext cx="1656184" cy="504056"/>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smtClean="0">
                <a:solidFill>
                  <a:schemeClr val="tx1"/>
                </a:solidFill>
              </a:rPr>
              <a:t>+</a:t>
            </a:r>
            <a:r>
              <a:rPr lang="en-US" sz="1400" dirty="0" err="1" smtClean="0">
                <a:solidFill>
                  <a:schemeClr val="tx1"/>
                </a:solidFill>
              </a:rPr>
              <a:t>dest</a:t>
            </a:r>
            <a:r>
              <a:rPr lang="en-US" sz="1400" dirty="0" smtClean="0">
                <a:solidFill>
                  <a:schemeClr val="tx1"/>
                </a:solidFill>
              </a:rPr>
              <a:t>: String</a:t>
            </a:r>
          </a:p>
          <a:p>
            <a:r>
              <a:rPr lang="en-US" sz="1400" dirty="0" smtClean="0">
                <a:solidFill>
                  <a:schemeClr val="tx1"/>
                </a:solidFill>
              </a:rPr>
              <a:t>+message: String</a:t>
            </a:r>
            <a:endParaRPr lang="nl-BE" sz="1400" dirty="0">
              <a:solidFill>
                <a:schemeClr val="tx1"/>
              </a:solidFill>
            </a:endParaRPr>
          </a:p>
        </p:txBody>
      </p:sp>
      <p:cxnSp>
        <p:nvCxnSpPr>
          <p:cNvPr id="81" name="Elbow Connector 80"/>
          <p:cNvCxnSpPr>
            <a:stCxn id="74" idx="0"/>
            <a:endCxn id="8" idx="2"/>
          </p:cNvCxnSpPr>
          <p:nvPr/>
        </p:nvCxnSpPr>
        <p:spPr bwMode="auto">
          <a:xfrm rot="5400000" flipH="1" flipV="1">
            <a:off x="3995936" y="-496627"/>
            <a:ext cx="576064" cy="5112568"/>
          </a:xfrm>
          <a:prstGeom prst="bentConnector3">
            <a:avLst>
              <a:gd name="adj1" fmla="val 50000"/>
            </a:avLst>
          </a:prstGeom>
          <a:solidFill>
            <a:srgbClr val="00B8FF"/>
          </a:solidFill>
          <a:ln w="9525" cap="flat" cmpd="sng" algn="ctr">
            <a:solidFill>
              <a:schemeClr val="tx1"/>
            </a:solidFill>
            <a:prstDash val="solid"/>
            <a:round/>
            <a:headEnd type="none" w="med" len="med"/>
            <a:tailEnd type="triangle"/>
          </a:ln>
          <a:effectLst/>
        </p:spPr>
      </p:cxnSp>
      <p:sp>
        <p:nvSpPr>
          <p:cNvPr id="84" name="Rectangle 83"/>
          <p:cNvSpPr/>
          <p:nvPr/>
        </p:nvSpPr>
        <p:spPr>
          <a:xfrm>
            <a:off x="2987824" y="2347689"/>
            <a:ext cx="1728192"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rPr>
              <a:t>ViewWebPage</a:t>
            </a:r>
            <a:endParaRPr lang="nl-BE" dirty="0">
              <a:solidFill>
                <a:schemeClr val="tx1"/>
              </a:solidFill>
            </a:endParaRPr>
          </a:p>
        </p:txBody>
      </p:sp>
      <p:sp>
        <p:nvSpPr>
          <p:cNvPr id="85" name="Rectangle 84"/>
          <p:cNvSpPr/>
          <p:nvPr/>
        </p:nvSpPr>
        <p:spPr>
          <a:xfrm>
            <a:off x="2987824" y="2779737"/>
            <a:ext cx="1728192" cy="36004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smtClean="0">
                <a:solidFill>
                  <a:schemeClr val="tx1"/>
                </a:solidFill>
              </a:rPr>
              <a:t>+</a:t>
            </a:r>
            <a:r>
              <a:rPr lang="en-US" sz="1400" dirty="0" err="1" smtClean="0">
                <a:solidFill>
                  <a:schemeClr val="tx1"/>
                </a:solidFill>
              </a:rPr>
              <a:t>url</a:t>
            </a:r>
            <a:r>
              <a:rPr lang="en-US" sz="1400" dirty="0" smtClean="0">
                <a:solidFill>
                  <a:schemeClr val="tx1"/>
                </a:solidFill>
              </a:rPr>
              <a:t>: String</a:t>
            </a:r>
          </a:p>
        </p:txBody>
      </p:sp>
      <p:cxnSp>
        <p:nvCxnSpPr>
          <p:cNvPr id="87" name="Elbow Connector 86"/>
          <p:cNvCxnSpPr>
            <a:stCxn id="84" idx="0"/>
            <a:endCxn id="8" idx="2"/>
          </p:cNvCxnSpPr>
          <p:nvPr/>
        </p:nvCxnSpPr>
        <p:spPr bwMode="auto">
          <a:xfrm rot="5400000" flipH="1" flipV="1">
            <a:off x="5058054" y="565491"/>
            <a:ext cx="576064" cy="2988332"/>
          </a:xfrm>
          <a:prstGeom prst="bentConnector3">
            <a:avLst>
              <a:gd name="adj1" fmla="val 50000"/>
            </a:avLst>
          </a:prstGeom>
          <a:solidFill>
            <a:srgbClr val="00B8FF"/>
          </a:solidFill>
          <a:ln w="9525" cap="flat" cmpd="sng" algn="ctr">
            <a:solidFill>
              <a:schemeClr val="tx1"/>
            </a:solidFill>
            <a:prstDash val="solid"/>
            <a:round/>
            <a:headEnd type="none" w="med" len="med"/>
            <a:tailEnd type="triangle"/>
          </a:ln>
          <a:effectLst/>
        </p:spPr>
      </p:cxnSp>
      <p:sp>
        <p:nvSpPr>
          <p:cNvPr id="90" name="Rectangle 89"/>
          <p:cNvSpPr/>
          <p:nvPr/>
        </p:nvSpPr>
        <p:spPr>
          <a:xfrm>
            <a:off x="5076056" y="2347689"/>
            <a:ext cx="648072"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Exit</a:t>
            </a:r>
            <a:endParaRPr lang="nl-BE" dirty="0">
              <a:solidFill>
                <a:schemeClr val="tx1"/>
              </a:solidFill>
            </a:endParaRPr>
          </a:p>
        </p:txBody>
      </p:sp>
      <p:sp>
        <p:nvSpPr>
          <p:cNvPr id="91" name="Rectangle 90"/>
          <p:cNvSpPr/>
          <p:nvPr/>
        </p:nvSpPr>
        <p:spPr>
          <a:xfrm>
            <a:off x="6084168" y="2347689"/>
            <a:ext cx="720080"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Start</a:t>
            </a:r>
            <a:endParaRPr lang="nl-BE" dirty="0">
              <a:solidFill>
                <a:schemeClr val="tx1"/>
              </a:solidFill>
            </a:endParaRPr>
          </a:p>
        </p:txBody>
      </p:sp>
      <p:cxnSp>
        <p:nvCxnSpPr>
          <p:cNvPr id="93" name="Elbow Connector 92"/>
          <p:cNvCxnSpPr>
            <a:stCxn id="90" idx="0"/>
            <a:endCxn id="8" idx="2"/>
          </p:cNvCxnSpPr>
          <p:nvPr/>
        </p:nvCxnSpPr>
        <p:spPr bwMode="auto">
          <a:xfrm rot="5400000" flipH="1" flipV="1">
            <a:off x="5832140" y="1339577"/>
            <a:ext cx="576064" cy="1440160"/>
          </a:xfrm>
          <a:prstGeom prst="bentConnector3">
            <a:avLst>
              <a:gd name="adj1" fmla="val 50000"/>
            </a:avLst>
          </a:prstGeom>
          <a:solidFill>
            <a:srgbClr val="00B8FF"/>
          </a:solidFill>
          <a:ln w="9525" cap="flat" cmpd="sng" algn="ctr">
            <a:solidFill>
              <a:schemeClr val="tx1"/>
            </a:solidFill>
            <a:prstDash val="solid"/>
            <a:round/>
            <a:headEnd type="none" w="med" len="med"/>
            <a:tailEnd type="triangle"/>
          </a:ln>
          <a:effectLst/>
        </p:spPr>
      </p:cxnSp>
      <p:cxnSp>
        <p:nvCxnSpPr>
          <p:cNvPr id="96" name="Elbow Connector 95"/>
          <p:cNvCxnSpPr>
            <a:stCxn id="91" idx="0"/>
            <a:endCxn id="8" idx="2"/>
          </p:cNvCxnSpPr>
          <p:nvPr/>
        </p:nvCxnSpPr>
        <p:spPr bwMode="auto">
          <a:xfrm rot="5400000" flipH="1" flipV="1">
            <a:off x="6354198" y="1861635"/>
            <a:ext cx="576064" cy="396044"/>
          </a:xfrm>
          <a:prstGeom prst="bentConnector3">
            <a:avLst>
              <a:gd name="adj1" fmla="val 50000"/>
            </a:avLst>
          </a:prstGeom>
          <a:solidFill>
            <a:srgbClr val="00B8FF"/>
          </a:solidFill>
          <a:ln w="9525" cap="flat" cmpd="sng" algn="ctr">
            <a:solidFill>
              <a:schemeClr val="tx1"/>
            </a:solidFill>
            <a:prstDash val="solid"/>
            <a:round/>
            <a:headEnd type="none" w="med" len="med"/>
            <a:tailEnd type="triangle"/>
          </a:ln>
          <a:effectLst/>
        </p:spPr>
      </p:cxnSp>
      <p:sp>
        <p:nvSpPr>
          <p:cNvPr id="100" name="Rectangle 99"/>
          <p:cNvSpPr/>
          <p:nvPr/>
        </p:nvSpPr>
        <p:spPr>
          <a:xfrm>
            <a:off x="5076056" y="3067769"/>
            <a:ext cx="1656184"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err="1" smtClean="0">
                <a:solidFill>
                  <a:schemeClr val="tx1"/>
                </a:solidFill>
              </a:rPr>
              <a:t>VisualElement</a:t>
            </a:r>
            <a:endParaRPr lang="nl-BE" i="1" dirty="0">
              <a:solidFill>
                <a:schemeClr val="tx1"/>
              </a:solidFill>
            </a:endParaRPr>
          </a:p>
        </p:txBody>
      </p:sp>
      <p:sp>
        <p:nvSpPr>
          <p:cNvPr id="101" name="Rectangle 100"/>
          <p:cNvSpPr/>
          <p:nvPr/>
        </p:nvSpPr>
        <p:spPr>
          <a:xfrm>
            <a:off x="5076056" y="3499817"/>
            <a:ext cx="1656184" cy="72008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smtClean="0">
                <a:solidFill>
                  <a:schemeClr val="tx1"/>
                </a:solidFill>
              </a:rPr>
              <a:t>+ID: String</a:t>
            </a:r>
          </a:p>
          <a:p>
            <a:r>
              <a:rPr lang="en-US" sz="1400" dirty="0" smtClean="0">
                <a:solidFill>
                  <a:schemeClr val="tx1"/>
                </a:solidFill>
              </a:rPr>
              <a:t>+height: String</a:t>
            </a:r>
          </a:p>
          <a:p>
            <a:r>
              <a:rPr lang="en-US" sz="1400" dirty="0" smtClean="0">
                <a:solidFill>
                  <a:schemeClr val="tx1"/>
                </a:solidFill>
              </a:rPr>
              <a:t>+width: String</a:t>
            </a:r>
            <a:endParaRPr lang="nl-BE" sz="1400" dirty="0" smtClean="0">
              <a:solidFill>
                <a:schemeClr val="tx1"/>
              </a:solidFill>
            </a:endParaRPr>
          </a:p>
        </p:txBody>
      </p:sp>
      <p:cxnSp>
        <p:nvCxnSpPr>
          <p:cNvPr id="105" name="Elbow Connector 104"/>
          <p:cNvCxnSpPr>
            <a:stCxn id="100" idx="3"/>
            <a:endCxn id="31" idx="2"/>
          </p:cNvCxnSpPr>
          <p:nvPr/>
        </p:nvCxnSpPr>
        <p:spPr bwMode="auto">
          <a:xfrm flipV="1">
            <a:off x="6732240" y="2779737"/>
            <a:ext cx="936104" cy="504056"/>
          </a:xfrm>
          <a:prstGeom prst="bentConnector2">
            <a:avLst/>
          </a:prstGeom>
          <a:solidFill>
            <a:srgbClr val="00B8FF"/>
          </a:solidFill>
          <a:ln w="9525" cap="flat" cmpd="sng" algn="ctr">
            <a:solidFill>
              <a:schemeClr val="tx1"/>
            </a:solidFill>
            <a:prstDash val="solid"/>
            <a:round/>
            <a:headEnd type="arrow" w="med" len="med"/>
            <a:tailEnd type="none" w="med" len="med"/>
          </a:ln>
          <a:effectLst/>
        </p:spPr>
      </p:cxnSp>
      <p:sp>
        <p:nvSpPr>
          <p:cNvPr id="107" name="TextBox 106"/>
          <p:cNvSpPr txBox="1"/>
          <p:nvPr/>
        </p:nvSpPr>
        <p:spPr>
          <a:xfrm>
            <a:off x="7236296" y="3283793"/>
            <a:ext cx="692818" cy="307777"/>
          </a:xfrm>
          <a:prstGeom prst="rect">
            <a:avLst/>
          </a:prstGeom>
          <a:noFill/>
        </p:spPr>
        <p:txBody>
          <a:bodyPr wrap="none" rtlCol="0">
            <a:spAutoFit/>
          </a:bodyPr>
          <a:lstStyle/>
          <a:p>
            <a:r>
              <a:rPr lang="en-US" sz="1400" dirty="0" smtClean="0"/>
              <a:t>shows</a:t>
            </a:r>
            <a:endParaRPr lang="nl-BE" sz="1400" dirty="0"/>
          </a:p>
        </p:txBody>
      </p:sp>
      <p:sp>
        <p:nvSpPr>
          <p:cNvPr id="108" name="TextBox 107"/>
          <p:cNvSpPr txBox="1"/>
          <p:nvPr/>
        </p:nvSpPr>
        <p:spPr>
          <a:xfrm>
            <a:off x="7668344" y="2779737"/>
            <a:ext cx="255198" cy="307777"/>
          </a:xfrm>
          <a:prstGeom prst="rect">
            <a:avLst/>
          </a:prstGeom>
          <a:noFill/>
        </p:spPr>
        <p:txBody>
          <a:bodyPr wrap="none" rtlCol="0">
            <a:spAutoFit/>
          </a:bodyPr>
          <a:lstStyle/>
          <a:p>
            <a:r>
              <a:rPr lang="en-US" sz="1400" dirty="0" smtClean="0"/>
              <a:t>*</a:t>
            </a:r>
            <a:endParaRPr lang="nl-BE" sz="1400" dirty="0"/>
          </a:p>
        </p:txBody>
      </p:sp>
      <p:sp>
        <p:nvSpPr>
          <p:cNvPr id="109" name="TextBox 108"/>
          <p:cNvSpPr txBox="1"/>
          <p:nvPr/>
        </p:nvSpPr>
        <p:spPr>
          <a:xfrm>
            <a:off x="6732240" y="3283793"/>
            <a:ext cx="284052" cy="307777"/>
          </a:xfrm>
          <a:prstGeom prst="rect">
            <a:avLst/>
          </a:prstGeom>
          <a:noFill/>
        </p:spPr>
        <p:txBody>
          <a:bodyPr wrap="none" rtlCol="0">
            <a:spAutoFit/>
          </a:bodyPr>
          <a:lstStyle/>
          <a:p>
            <a:r>
              <a:rPr lang="en-US" sz="1400" dirty="0" smtClean="0"/>
              <a:t>1</a:t>
            </a:r>
            <a:endParaRPr lang="nl-BE" sz="1400" dirty="0"/>
          </a:p>
        </p:txBody>
      </p:sp>
      <p:sp>
        <p:nvSpPr>
          <p:cNvPr id="110" name="Rectangle 109"/>
          <p:cNvSpPr/>
          <p:nvPr/>
        </p:nvSpPr>
        <p:spPr>
          <a:xfrm>
            <a:off x="4139952" y="4723953"/>
            <a:ext cx="1152128"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Widget</a:t>
            </a:r>
            <a:endParaRPr lang="nl-BE" dirty="0">
              <a:solidFill>
                <a:schemeClr val="tx1"/>
              </a:solidFill>
            </a:endParaRPr>
          </a:p>
        </p:txBody>
      </p:sp>
      <p:sp>
        <p:nvSpPr>
          <p:cNvPr id="111" name="Rectangle 110"/>
          <p:cNvSpPr/>
          <p:nvPr/>
        </p:nvSpPr>
        <p:spPr>
          <a:xfrm>
            <a:off x="4139952" y="5156001"/>
            <a:ext cx="1152128" cy="36004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smtClean="0">
                <a:solidFill>
                  <a:schemeClr val="tx1"/>
                </a:solidFill>
              </a:rPr>
              <a:t>+code: Text</a:t>
            </a:r>
            <a:endParaRPr lang="nl-BE" sz="1400" dirty="0">
              <a:solidFill>
                <a:schemeClr val="tx1"/>
              </a:solidFill>
            </a:endParaRPr>
          </a:p>
        </p:txBody>
      </p:sp>
      <p:cxnSp>
        <p:nvCxnSpPr>
          <p:cNvPr id="113" name="Elbow Connector 112"/>
          <p:cNvCxnSpPr>
            <a:stCxn id="110" idx="0"/>
            <a:endCxn id="101" idx="2"/>
          </p:cNvCxnSpPr>
          <p:nvPr/>
        </p:nvCxnSpPr>
        <p:spPr bwMode="auto">
          <a:xfrm rot="5400000" flipH="1" flipV="1">
            <a:off x="5058054" y="3877859"/>
            <a:ext cx="504056" cy="1188132"/>
          </a:xfrm>
          <a:prstGeom prst="bentConnector3">
            <a:avLst>
              <a:gd name="adj1" fmla="val 50000"/>
            </a:avLst>
          </a:prstGeom>
          <a:solidFill>
            <a:srgbClr val="00B8FF"/>
          </a:solidFill>
          <a:ln w="9525" cap="flat" cmpd="sng" algn="ctr">
            <a:solidFill>
              <a:schemeClr val="tx1"/>
            </a:solidFill>
            <a:prstDash val="solid"/>
            <a:round/>
            <a:headEnd type="none" w="med" len="med"/>
            <a:tailEnd type="triangle"/>
          </a:ln>
          <a:effectLst/>
        </p:spPr>
      </p:cxnSp>
      <p:sp>
        <p:nvSpPr>
          <p:cNvPr id="115" name="Rectangle 114"/>
          <p:cNvSpPr/>
          <p:nvPr/>
        </p:nvSpPr>
        <p:spPr>
          <a:xfrm>
            <a:off x="6156176" y="4723953"/>
            <a:ext cx="1440160"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Container</a:t>
            </a:r>
            <a:endParaRPr lang="nl-BE" dirty="0">
              <a:solidFill>
                <a:schemeClr val="tx1"/>
              </a:solidFill>
            </a:endParaRPr>
          </a:p>
        </p:txBody>
      </p:sp>
      <p:sp>
        <p:nvSpPr>
          <p:cNvPr id="116" name="Rectangle 115"/>
          <p:cNvSpPr/>
          <p:nvPr/>
        </p:nvSpPr>
        <p:spPr>
          <a:xfrm>
            <a:off x="6156176" y="5156001"/>
            <a:ext cx="1440160" cy="36004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smtClean="0">
                <a:solidFill>
                  <a:schemeClr val="tx1"/>
                </a:solidFill>
              </a:rPr>
              <a:t>+layout: ENUM</a:t>
            </a:r>
          </a:p>
        </p:txBody>
      </p:sp>
      <p:cxnSp>
        <p:nvCxnSpPr>
          <p:cNvPr id="118" name="Elbow Connector 117"/>
          <p:cNvCxnSpPr>
            <a:stCxn id="115" idx="0"/>
            <a:endCxn id="101" idx="2"/>
          </p:cNvCxnSpPr>
          <p:nvPr/>
        </p:nvCxnSpPr>
        <p:spPr bwMode="auto">
          <a:xfrm rot="16200000" flipV="1">
            <a:off x="6138174" y="3985871"/>
            <a:ext cx="504056" cy="972108"/>
          </a:xfrm>
          <a:prstGeom prst="bentConnector3">
            <a:avLst>
              <a:gd name="adj1" fmla="val 50000"/>
            </a:avLst>
          </a:prstGeom>
          <a:solidFill>
            <a:srgbClr val="00B8FF"/>
          </a:solidFill>
          <a:ln w="9525" cap="flat" cmpd="sng" algn="ctr">
            <a:solidFill>
              <a:schemeClr val="tx1"/>
            </a:solidFill>
            <a:prstDash val="solid"/>
            <a:round/>
            <a:headEnd type="none" w="med" len="med"/>
            <a:tailEnd type="triangle"/>
          </a:ln>
          <a:effectLst/>
        </p:spPr>
      </p:cxnSp>
      <p:cxnSp>
        <p:nvCxnSpPr>
          <p:cNvPr id="120" name="Elbow Connector 119"/>
          <p:cNvCxnSpPr>
            <a:stCxn id="115" idx="3"/>
            <a:endCxn id="101" idx="3"/>
          </p:cNvCxnSpPr>
          <p:nvPr/>
        </p:nvCxnSpPr>
        <p:spPr bwMode="auto">
          <a:xfrm flipH="1" flipV="1">
            <a:off x="6732240" y="3859857"/>
            <a:ext cx="864096" cy="1080120"/>
          </a:xfrm>
          <a:prstGeom prst="bentConnector3">
            <a:avLst>
              <a:gd name="adj1" fmla="val -26455"/>
            </a:avLst>
          </a:prstGeom>
          <a:solidFill>
            <a:srgbClr val="00B8FF"/>
          </a:solidFill>
          <a:ln w="9525" cap="flat" cmpd="sng" algn="ctr">
            <a:solidFill>
              <a:schemeClr val="tx1"/>
            </a:solidFill>
            <a:prstDash val="solid"/>
            <a:round/>
            <a:headEnd type="none" w="med" len="med"/>
            <a:tailEnd type="arrow"/>
          </a:ln>
          <a:effectLst/>
        </p:spPr>
      </p:cxnSp>
      <p:sp>
        <p:nvSpPr>
          <p:cNvPr id="121" name="TextBox 120"/>
          <p:cNvSpPr txBox="1"/>
          <p:nvPr/>
        </p:nvSpPr>
        <p:spPr>
          <a:xfrm>
            <a:off x="7092280" y="3571825"/>
            <a:ext cx="851515" cy="307777"/>
          </a:xfrm>
          <a:prstGeom prst="rect">
            <a:avLst/>
          </a:prstGeom>
          <a:noFill/>
        </p:spPr>
        <p:txBody>
          <a:bodyPr wrap="none" rtlCol="0">
            <a:spAutoFit/>
          </a:bodyPr>
          <a:lstStyle/>
          <a:p>
            <a:r>
              <a:rPr lang="en-US" sz="1400" dirty="0" smtClean="0"/>
              <a:t>contains</a:t>
            </a:r>
            <a:endParaRPr lang="nl-BE" sz="1400" dirty="0"/>
          </a:p>
        </p:txBody>
      </p:sp>
      <p:sp>
        <p:nvSpPr>
          <p:cNvPr id="122" name="TextBox 121"/>
          <p:cNvSpPr txBox="1"/>
          <p:nvPr/>
        </p:nvSpPr>
        <p:spPr>
          <a:xfrm>
            <a:off x="6732240" y="3571825"/>
            <a:ext cx="255198" cy="307777"/>
          </a:xfrm>
          <a:prstGeom prst="rect">
            <a:avLst/>
          </a:prstGeom>
          <a:noFill/>
        </p:spPr>
        <p:txBody>
          <a:bodyPr wrap="none" rtlCol="0">
            <a:spAutoFit/>
          </a:bodyPr>
          <a:lstStyle/>
          <a:p>
            <a:r>
              <a:rPr lang="en-US" sz="1400" dirty="0" smtClean="0"/>
              <a:t>*</a:t>
            </a:r>
            <a:endParaRPr lang="nl-BE" sz="1400" dirty="0"/>
          </a:p>
        </p:txBody>
      </p:sp>
      <p:sp>
        <p:nvSpPr>
          <p:cNvPr id="123" name="TextBox 122"/>
          <p:cNvSpPr txBox="1"/>
          <p:nvPr/>
        </p:nvSpPr>
        <p:spPr>
          <a:xfrm>
            <a:off x="7596336" y="4939977"/>
            <a:ext cx="482824" cy="307777"/>
          </a:xfrm>
          <a:prstGeom prst="rect">
            <a:avLst/>
          </a:prstGeom>
          <a:noFill/>
        </p:spPr>
        <p:txBody>
          <a:bodyPr wrap="none" rtlCol="0">
            <a:spAutoFit/>
          </a:bodyPr>
          <a:lstStyle/>
          <a:p>
            <a:r>
              <a:rPr lang="en-US" sz="1400" dirty="0" smtClean="0"/>
              <a:t>0..1</a:t>
            </a:r>
            <a:endParaRPr lang="nl-BE" sz="1400" dirty="0"/>
          </a:p>
        </p:txBody>
      </p:sp>
      <p:sp>
        <p:nvSpPr>
          <p:cNvPr id="161" name="Rectangle 160"/>
          <p:cNvSpPr/>
          <p:nvPr/>
        </p:nvSpPr>
        <p:spPr bwMode="auto">
          <a:xfrm>
            <a:off x="827584" y="907529"/>
            <a:ext cx="7416824" cy="4752528"/>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57200" rtl="0" eaLnBrk="0" fontAlgn="base" latinLnBrk="0" hangingPunct="0">
              <a:lnSpc>
                <a:spcPct val="75000"/>
              </a:lnSpc>
              <a:spcBef>
                <a:spcPct val="0"/>
              </a:spcBef>
              <a:spcAft>
                <a:spcPct val="0"/>
              </a:spcAft>
              <a:buClr>
                <a:srgbClr val="000000"/>
              </a:buClr>
              <a:buSzPct val="100000"/>
              <a:buFont typeface="Times New Roman" charset="0"/>
              <a:buNone/>
              <a:tabLst/>
            </a:pPr>
            <a:endParaRPr kumimoji="0" lang="nl-BE" sz="2400" b="0" i="0" u="none" strike="noStrike" cap="none" normalizeH="0" baseline="0" smtClean="0">
              <a:ln>
                <a:noFill/>
              </a:ln>
              <a:solidFill>
                <a:schemeClr val="bg1"/>
              </a:solidFill>
              <a:effectLst/>
              <a:latin typeface="Times New Roman" charset="0"/>
              <a:cs typeface="Times New Roman" charset="0"/>
            </a:endParaRPr>
          </a:p>
        </p:txBody>
      </p:sp>
      <p:grpSp>
        <p:nvGrpSpPr>
          <p:cNvPr id="160" name="Group 159"/>
          <p:cNvGrpSpPr/>
          <p:nvPr/>
        </p:nvGrpSpPr>
        <p:grpSpPr>
          <a:xfrm>
            <a:off x="899592" y="979537"/>
            <a:ext cx="7272808" cy="4536504"/>
            <a:chOff x="1051992" y="1565176"/>
            <a:chExt cx="7272808" cy="4536504"/>
          </a:xfrm>
        </p:grpSpPr>
        <p:sp>
          <p:nvSpPr>
            <p:cNvPr id="124" name="Rectangle 123"/>
            <p:cNvSpPr/>
            <p:nvPr/>
          </p:nvSpPr>
          <p:spPr>
            <a:xfrm>
              <a:off x="3212232" y="1637184"/>
              <a:ext cx="1296144"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Event</a:t>
              </a:r>
              <a:endParaRPr lang="nl-BE" dirty="0">
                <a:solidFill>
                  <a:schemeClr val="tx1"/>
                </a:solidFill>
              </a:endParaRPr>
            </a:p>
          </p:txBody>
        </p:sp>
        <p:sp>
          <p:nvSpPr>
            <p:cNvPr id="125" name="Rectangle 124"/>
            <p:cNvSpPr/>
            <p:nvPr/>
          </p:nvSpPr>
          <p:spPr>
            <a:xfrm>
              <a:off x="6236568" y="1637184"/>
              <a:ext cx="1512168"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smtClean="0">
                  <a:solidFill>
                    <a:schemeClr val="tx1"/>
                  </a:solidFill>
                </a:rPr>
                <a:t>Action</a:t>
              </a:r>
              <a:endParaRPr lang="nl-BE" i="1" dirty="0">
                <a:solidFill>
                  <a:schemeClr val="tx1"/>
                </a:solidFill>
              </a:endParaRPr>
            </a:p>
          </p:txBody>
        </p:sp>
        <p:sp>
          <p:nvSpPr>
            <p:cNvPr id="126" name="Rectangle 125"/>
            <p:cNvSpPr/>
            <p:nvPr/>
          </p:nvSpPr>
          <p:spPr>
            <a:xfrm>
              <a:off x="6236568" y="2069232"/>
              <a:ext cx="1512168" cy="288032"/>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+ID: String</a:t>
              </a:r>
              <a:endParaRPr lang="nl-BE" sz="1400" dirty="0">
                <a:solidFill>
                  <a:schemeClr val="tx1"/>
                </a:solidFill>
              </a:endParaRPr>
            </a:p>
          </p:txBody>
        </p:sp>
        <p:cxnSp>
          <p:nvCxnSpPr>
            <p:cNvPr id="127" name="Straight Connector 9"/>
            <p:cNvCxnSpPr>
              <a:stCxn id="124" idx="3"/>
              <a:endCxn id="125" idx="1"/>
            </p:cNvCxnSpPr>
            <p:nvPr/>
          </p:nvCxnSpPr>
          <p:spPr>
            <a:xfrm>
              <a:off x="4508376" y="1853208"/>
              <a:ext cx="1728192" cy="1588"/>
            </a:xfrm>
            <a:prstGeom prst="bentConnector3">
              <a:avLst>
                <a:gd name="adj1" fmla="val 50000"/>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128" name="TextBox 127"/>
            <p:cNvSpPr txBox="1"/>
            <p:nvPr/>
          </p:nvSpPr>
          <p:spPr>
            <a:xfrm>
              <a:off x="4796408" y="1565176"/>
              <a:ext cx="1051891" cy="307777"/>
            </a:xfrm>
            <a:prstGeom prst="rect">
              <a:avLst/>
            </a:prstGeom>
            <a:noFill/>
          </p:spPr>
          <p:txBody>
            <a:bodyPr wrap="none" rtlCol="0">
              <a:spAutoFit/>
            </a:bodyPr>
            <a:lstStyle/>
            <a:p>
              <a:r>
                <a:rPr lang="en-US" sz="1400" dirty="0" err="1" smtClean="0"/>
                <a:t>followedBy</a:t>
              </a:r>
              <a:endParaRPr lang="nl-BE" sz="1400" dirty="0"/>
            </a:p>
          </p:txBody>
        </p:sp>
        <p:sp>
          <p:nvSpPr>
            <p:cNvPr id="129" name="TextBox 128"/>
            <p:cNvSpPr txBox="1"/>
            <p:nvPr/>
          </p:nvSpPr>
          <p:spPr>
            <a:xfrm>
              <a:off x="4508376" y="1565176"/>
              <a:ext cx="255198" cy="307777"/>
            </a:xfrm>
            <a:prstGeom prst="rect">
              <a:avLst/>
            </a:prstGeom>
            <a:noFill/>
          </p:spPr>
          <p:txBody>
            <a:bodyPr wrap="none" rtlCol="0">
              <a:spAutoFit/>
            </a:bodyPr>
            <a:lstStyle/>
            <a:p>
              <a:r>
                <a:rPr lang="en-US" sz="1400" dirty="0" smtClean="0"/>
                <a:t>*</a:t>
              </a:r>
              <a:endParaRPr lang="nl-BE" sz="1400" dirty="0"/>
            </a:p>
          </p:txBody>
        </p:sp>
        <p:sp>
          <p:nvSpPr>
            <p:cNvPr id="130" name="TextBox 129"/>
            <p:cNvSpPr txBox="1"/>
            <p:nvPr/>
          </p:nvSpPr>
          <p:spPr>
            <a:xfrm>
              <a:off x="5948536" y="1565176"/>
              <a:ext cx="284052" cy="307777"/>
            </a:xfrm>
            <a:prstGeom prst="rect">
              <a:avLst/>
            </a:prstGeom>
            <a:noFill/>
          </p:spPr>
          <p:txBody>
            <a:bodyPr wrap="none" rtlCol="0">
              <a:spAutoFit/>
            </a:bodyPr>
            <a:lstStyle/>
            <a:p>
              <a:r>
                <a:rPr lang="en-US" sz="1400" dirty="0" smtClean="0"/>
                <a:t>1</a:t>
              </a:r>
              <a:endParaRPr lang="nl-BE" sz="1400" dirty="0"/>
            </a:p>
          </p:txBody>
        </p:sp>
        <p:sp>
          <p:nvSpPr>
            <p:cNvPr id="131" name="Rectangle 130"/>
            <p:cNvSpPr/>
            <p:nvPr/>
          </p:nvSpPr>
          <p:spPr>
            <a:xfrm>
              <a:off x="7316688" y="2933328"/>
              <a:ext cx="1008112"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Display</a:t>
              </a:r>
              <a:endParaRPr lang="nl-BE" dirty="0">
                <a:solidFill>
                  <a:schemeClr val="tx1"/>
                </a:solidFill>
              </a:endParaRPr>
            </a:p>
          </p:txBody>
        </p:sp>
        <p:cxnSp>
          <p:nvCxnSpPr>
            <p:cNvPr id="132" name="Elbow Connector 131"/>
            <p:cNvCxnSpPr>
              <a:stCxn id="131" idx="0"/>
              <a:endCxn id="126" idx="2"/>
            </p:cNvCxnSpPr>
            <p:nvPr/>
          </p:nvCxnSpPr>
          <p:spPr bwMode="auto">
            <a:xfrm rot="16200000" flipV="1">
              <a:off x="7118666" y="2231250"/>
              <a:ext cx="576064" cy="828092"/>
            </a:xfrm>
            <a:prstGeom prst="bentConnector3">
              <a:avLst>
                <a:gd name="adj1" fmla="val 50000"/>
              </a:avLst>
            </a:prstGeom>
            <a:solidFill>
              <a:srgbClr val="00B8FF"/>
            </a:solidFill>
            <a:ln w="9525" cap="flat" cmpd="sng" algn="ctr">
              <a:solidFill>
                <a:schemeClr val="tx1"/>
              </a:solidFill>
              <a:prstDash val="solid"/>
              <a:round/>
              <a:headEnd type="none" w="med" len="med"/>
              <a:tailEnd type="triangle"/>
            </a:ln>
            <a:effectLst/>
          </p:spPr>
        </p:cxnSp>
        <p:sp>
          <p:nvSpPr>
            <p:cNvPr id="133" name="Rectangle 132"/>
            <p:cNvSpPr/>
            <p:nvPr/>
          </p:nvSpPr>
          <p:spPr>
            <a:xfrm>
              <a:off x="3212232" y="2069232"/>
              <a:ext cx="1296144" cy="504056"/>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smtClean="0">
                  <a:solidFill>
                    <a:schemeClr val="tx1"/>
                  </a:solidFill>
                </a:rPr>
                <a:t>+ID: String</a:t>
              </a:r>
            </a:p>
            <a:p>
              <a:r>
                <a:rPr lang="en-US" sz="1400" dirty="0" smtClean="0">
                  <a:solidFill>
                    <a:schemeClr val="tx1"/>
                  </a:solidFill>
                </a:rPr>
                <a:t>+event: String</a:t>
              </a:r>
              <a:endParaRPr lang="nl-BE" sz="1400" dirty="0">
                <a:solidFill>
                  <a:schemeClr val="tx1"/>
                </a:solidFill>
              </a:endParaRPr>
            </a:p>
          </p:txBody>
        </p:sp>
        <p:sp>
          <p:nvSpPr>
            <p:cNvPr id="134" name="Rectangle 133"/>
            <p:cNvSpPr/>
            <p:nvPr/>
          </p:nvSpPr>
          <p:spPr>
            <a:xfrm>
              <a:off x="1051992" y="2933328"/>
              <a:ext cx="1656184"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rPr>
                <a:t>SendMessage</a:t>
              </a:r>
              <a:endParaRPr lang="nl-BE" dirty="0">
                <a:solidFill>
                  <a:schemeClr val="tx1"/>
                </a:solidFill>
              </a:endParaRPr>
            </a:p>
          </p:txBody>
        </p:sp>
        <p:sp>
          <p:nvSpPr>
            <p:cNvPr id="135" name="Rectangle 134"/>
            <p:cNvSpPr/>
            <p:nvPr/>
          </p:nvSpPr>
          <p:spPr>
            <a:xfrm>
              <a:off x="1051992" y="3365376"/>
              <a:ext cx="1656184" cy="504056"/>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smtClean="0">
                  <a:solidFill>
                    <a:schemeClr val="tx1"/>
                  </a:solidFill>
                </a:rPr>
                <a:t>+</a:t>
              </a:r>
              <a:r>
                <a:rPr lang="en-US" sz="1400" dirty="0" err="1" smtClean="0">
                  <a:solidFill>
                    <a:schemeClr val="tx1"/>
                  </a:solidFill>
                </a:rPr>
                <a:t>dest</a:t>
              </a:r>
              <a:r>
                <a:rPr lang="en-US" sz="1400" dirty="0" smtClean="0">
                  <a:solidFill>
                    <a:schemeClr val="tx1"/>
                  </a:solidFill>
                </a:rPr>
                <a:t>: String</a:t>
              </a:r>
            </a:p>
            <a:p>
              <a:r>
                <a:rPr lang="en-US" sz="1400" dirty="0" smtClean="0">
                  <a:solidFill>
                    <a:schemeClr val="tx1"/>
                  </a:solidFill>
                </a:rPr>
                <a:t>+message: String</a:t>
              </a:r>
              <a:endParaRPr lang="nl-BE" sz="1400" dirty="0">
                <a:solidFill>
                  <a:schemeClr val="tx1"/>
                </a:solidFill>
              </a:endParaRPr>
            </a:p>
          </p:txBody>
        </p:sp>
        <p:cxnSp>
          <p:nvCxnSpPr>
            <p:cNvPr id="136" name="Elbow Connector 135"/>
            <p:cNvCxnSpPr>
              <a:stCxn id="134" idx="0"/>
              <a:endCxn id="126" idx="2"/>
            </p:cNvCxnSpPr>
            <p:nvPr/>
          </p:nvCxnSpPr>
          <p:spPr bwMode="auto">
            <a:xfrm rot="5400000" flipH="1" flipV="1">
              <a:off x="4148336" y="89012"/>
              <a:ext cx="576064" cy="5112568"/>
            </a:xfrm>
            <a:prstGeom prst="bentConnector3">
              <a:avLst>
                <a:gd name="adj1" fmla="val 50000"/>
              </a:avLst>
            </a:prstGeom>
            <a:solidFill>
              <a:srgbClr val="00B8FF"/>
            </a:solidFill>
            <a:ln w="9525" cap="flat" cmpd="sng" algn="ctr">
              <a:solidFill>
                <a:schemeClr val="tx1"/>
              </a:solidFill>
              <a:prstDash val="solid"/>
              <a:round/>
              <a:headEnd type="none" w="med" len="med"/>
              <a:tailEnd type="triangle"/>
            </a:ln>
            <a:effectLst/>
          </p:spPr>
        </p:cxnSp>
        <p:sp>
          <p:nvSpPr>
            <p:cNvPr id="137" name="Rectangle 136"/>
            <p:cNvSpPr/>
            <p:nvPr/>
          </p:nvSpPr>
          <p:spPr>
            <a:xfrm>
              <a:off x="3140224" y="2933328"/>
              <a:ext cx="1728192"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rPr>
                <a:t>ViewWebPage</a:t>
              </a:r>
              <a:endParaRPr lang="nl-BE" dirty="0">
                <a:solidFill>
                  <a:schemeClr val="tx1"/>
                </a:solidFill>
              </a:endParaRPr>
            </a:p>
          </p:txBody>
        </p:sp>
        <p:sp>
          <p:nvSpPr>
            <p:cNvPr id="138" name="Rectangle 137"/>
            <p:cNvSpPr/>
            <p:nvPr/>
          </p:nvSpPr>
          <p:spPr>
            <a:xfrm>
              <a:off x="3140224" y="3365376"/>
              <a:ext cx="1728192" cy="36004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smtClean="0">
                  <a:solidFill>
                    <a:schemeClr val="tx1"/>
                  </a:solidFill>
                </a:rPr>
                <a:t>+</a:t>
              </a:r>
              <a:r>
                <a:rPr lang="en-US" sz="1400" dirty="0" err="1" smtClean="0">
                  <a:solidFill>
                    <a:schemeClr val="tx1"/>
                  </a:solidFill>
                </a:rPr>
                <a:t>url</a:t>
              </a:r>
              <a:r>
                <a:rPr lang="en-US" sz="1400" dirty="0" smtClean="0">
                  <a:solidFill>
                    <a:schemeClr val="tx1"/>
                  </a:solidFill>
                </a:rPr>
                <a:t>: String</a:t>
              </a:r>
            </a:p>
          </p:txBody>
        </p:sp>
        <p:cxnSp>
          <p:nvCxnSpPr>
            <p:cNvPr id="139" name="Elbow Connector 138"/>
            <p:cNvCxnSpPr>
              <a:stCxn id="137" idx="0"/>
              <a:endCxn id="126" idx="2"/>
            </p:cNvCxnSpPr>
            <p:nvPr/>
          </p:nvCxnSpPr>
          <p:spPr bwMode="auto">
            <a:xfrm rot="5400000" flipH="1" flipV="1">
              <a:off x="5210454" y="1151130"/>
              <a:ext cx="576064" cy="2988332"/>
            </a:xfrm>
            <a:prstGeom prst="bentConnector3">
              <a:avLst>
                <a:gd name="adj1" fmla="val 50000"/>
              </a:avLst>
            </a:prstGeom>
            <a:solidFill>
              <a:srgbClr val="00B8FF"/>
            </a:solidFill>
            <a:ln w="9525" cap="flat" cmpd="sng" algn="ctr">
              <a:solidFill>
                <a:schemeClr val="tx1"/>
              </a:solidFill>
              <a:prstDash val="solid"/>
              <a:round/>
              <a:headEnd type="none" w="med" len="med"/>
              <a:tailEnd type="triangle"/>
            </a:ln>
            <a:effectLst/>
          </p:spPr>
        </p:cxnSp>
        <p:sp>
          <p:nvSpPr>
            <p:cNvPr id="140" name="Rectangle 139"/>
            <p:cNvSpPr/>
            <p:nvPr/>
          </p:nvSpPr>
          <p:spPr>
            <a:xfrm>
              <a:off x="5228456" y="2933328"/>
              <a:ext cx="648072"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Exit</a:t>
              </a:r>
              <a:endParaRPr lang="nl-BE" dirty="0">
                <a:solidFill>
                  <a:schemeClr val="tx1"/>
                </a:solidFill>
              </a:endParaRPr>
            </a:p>
          </p:txBody>
        </p:sp>
        <p:sp>
          <p:nvSpPr>
            <p:cNvPr id="141" name="Rectangle 140"/>
            <p:cNvSpPr/>
            <p:nvPr/>
          </p:nvSpPr>
          <p:spPr>
            <a:xfrm>
              <a:off x="6236568" y="2933328"/>
              <a:ext cx="720080"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Start</a:t>
              </a:r>
              <a:endParaRPr lang="nl-BE" dirty="0">
                <a:solidFill>
                  <a:schemeClr val="tx1"/>
                </a:solidFill>
              </a:endParaRPr>
            </a:p>
          </p:txBody>
        </p:sp>
        <p:cxnSp>
          <p:nvCxnSpPr>
            <p:cNvPr id="142" name="Elbow Connector 141"/>
            <p:cNvCxnSpPr>
              <a:stCxn id="140" idx="0"/>
              <a:endCxn id="126" idx="2"/>
            </p:cNvCxnSpPr>
            <p:nvPr/>
          </p:nvCxnSpPr>
          <p:spPr bwMode="auto">
            <a:xfrm rot="5400000" flipH="1" flipV="1">
              <a:off x="5984540" y="1925216"/>
              <a:ext cx="576064" cy="1440160"/>
            </a:xfrm>
            <a:prstGeom prst="bentConnector3">
              <a:avLst>
                <a:gd name="adj1" fmla="val 50000"/>
              </a:avLst>
            </a:prstGeom>
            <a:solidFill>
              <a:srgbClr val="00B8FF"/>
            </a:solidFill>
            <a:ln w="9525" cap="flat" cmpd="sng" algn="ctr">
              <a:solidFill>
                <a:schemeClr val="tx1"/>
              </a:solidFill>
              <a:prstDash val="solid"/>
              <a:round/>
              <a:headEnd type="none" w="med" len="med"/>
              <a:tailEnd type="triangle"/>
            </a:ln>
            <a:effectLst/>
          </p:spPr>
        </p:cxnSp>
        <p:cxnSp>
          <p:nvCxnSpPr>
            <p:cNvPr id="143" name="Elbow Connector 142"/>
            <p:cNvCxnSpPr>
              <a:stCxn id="141" idx="0"/>
              <a:endCxn id="126" idx="2"/>
            </p:cNvCxnSpPr>
            <p:nvPr/>
          </p:nvCxnSpPr>
          <p:spPr bwMode="auto">
            <a:xfrm rot="5400000" flipH="1" flipV="1">
              <a:off x="6506598" y="2447274"/>
              <a:ext cx="576064" cy="396044"/>
            </a:xfrm>
            <a:prstGeom prst="bentConnector3">
              <a:avLst>
                <a:gd name="adj1" fmla="val 50000"/>
              </a:avLst>
            </a:prstGeom>
            <a:solidFill>
              <a:srgbClr val="00B8FF"/>
            </a:solidFill>
            <a:ln w="9525" cap="flat" cmpd="sng" algn="ctr">
              <a:solidFill>
                <a:schemeClr val="tx1"/>
              </a:solidFill>
              <a:prstDash val="solid"/>
              <a:round/>
              <a:headEnd type="none" w="med" len="med"/>
              <a:tailEnd type="triangle"/>
            </a:ln>
            <a:effectLst/>
          </p:spPr>
        </p:cxnSp>
        <p:sp>
          <p:nvSpPr>
            <p:cNvPr id="144" name="Rectangle 143"/>
            <p:cNvSpPr/>
            <p:nvPr/>
          </p:nvSpPr>
          <p:spPr>
            <a:xfrm>
              <a:off x="5228456" y="3653408"/>
              <a:ext cx="1656184"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err="1" smtClean="0">
                  <a:solidFill>
                    <a:schemeClr val="tx1"/>
                  </a:solidFill>
                </a:rPr>
                <a:t>VisualElement</a:t>
              </a:r>
              <a:endParaRPr lang="nl-BE" i="1" dirty="0">
                <a:solidFill>
                  <a:schemeClr val="tx1"/>
                </a:solidFill>
              </a:endParaRPr>
            </a:p>
          </p:txBody>
        </p:sp>
        <p:sp>
          <p:nvSpPr>
            <p:cNvPr id="145" name="Rectangle 144"/>
            <p:cNvSpPr/>
            <p:nvPr/>
          </p:nvSpPr>
          <p:spPr>
            <a:xfrm>
              <a:off x="5228456" y="4085456"/>
              <a:ext cx="1656184" cy="72008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smtClean="0">
                  <a:solidFill>
                    <a:schemeClr val="tx1"/>
                  </a:solidFill>
                </a:rPr>
                <a:t>+ID: String</a:t>
              </a:r>
            </a:p>
            <a:p>
              <a:r>
                <a:rPr lang="en-US" sz="1400" dirty="0" smtClean="0">
                  <a:solidFill>
                    <a:schemeClr val="tx1"/>
                  </a:solidFill>
                </a:rPr>
                <a:t>+height: String</a:t>
              </a:r>
            </a:p>
            <a:p>
              <a:r>
                <a:rPr lang="en-US" sz="1400" dirty="0" smtClean="0">
                  <a:solidFill>
                    <a:schemeClr val="tx1"/>
                  </a:solidFill>
                </a:rPr>
                <a:t>+width: String</a:t>
              </a:r>
              <a:endParaRPr lang="nl-BE" sz="1400" dirty="0" smtClean="0">
                <a:solidFill>
                  <a:schemeClr val="tx1"/>
                </a:solidFill>
              </a:endParaRPr>
            </a:p>
          </p:txBody>
        </p:sp>
        <p:cxnSp>
          <p:nvCxnSpPr>
            <p:cNvPr id="146" name="Elbow Connector 104"/>
            <p:cNvCxnSpPr>
              <a:stCxn id="144" idx="3"/>
              <a:endCxn id="131" idx="2"/>
            </p:cNvCxnSpPr>
            <p:nvPr/>
          </p:nvCxnSpPr>
          <p:spPr bwMode="auto">
            <a:xfrm flipV="1">
              <a:off x="6884640" y="3365376"/>
              <a:ext cx="936104" cy="504056"/>
            </a:xfrm>
            <a:prstGeom prst="bentConnector2">
              <a:avLst/>
            </a:prstGeom>
            <a:solidFill>
              <a:srgbClr val="00B8FF"/>
            </a:solidFill>
            <a:ln w="9525" cap="flat" cmpd="sng" algn="ctr">
              <a:solidFill>
                <a:schemeClr val="tx1"/>
              </a:solidFill>
              <a:prstDash val="solid"/>
              <a:round/>
              <a:headEnd type="arrow" w="med" len="med"/>
              <a:tailEnd type="none" w="med" len="med"/>
            </a:ln>
            <a:effectLst/>
          </p:spPr>
        </p:cxnSp>
        <p:sp>
          <p:nvSpPr>
            <p:cNvPr id="147" name="TextBox 146"/>
            <p:cNvSpPr txBox="1"/>
            <p:nvPr/>
          </p:nvSpPr>
          <p:spPr>
            <a:xfrm>
              <a:off x="7388696" y="3869432"/>
              <a:ext cx="692818" cy="307777"/>
            </a:xfrm>
            <a:prstGeom prst="rect">
              <a:avLst/>
            </a:prstGeom>
            <a:noFill/>
          </p:spPr>
          <p:txBody>
            <a:bodyPr wrap="none" rtlCol="0">
              <a:spAutoFit/>
            </a:bodyPr>
            <a:lstStyle/>
            <a:p>
              <a:r>
                <a:rPr lang="en-US" sz="1400" dirty="0" smtClean="0"/>
                <a:t>shows</a:t>
              </a:r>
              <a:endParaRPr lang="nl-BE" sz="1400" dirty="0"/>
            </a:p>
          </p:txBody>
        </p:sp>
        <p:sp>
          <p:nvSpPr>
            <p:cNvPr id="148" name="TextBox 147"/>
            <p:cNvSpPr txBox="1"/>
            <p:nvPr/>
          </p:nvSpPr>
          <p:spPr>
            <a:xfrm>
              <a:off x="7820744" y="3365376"/>
              <a:ext cx="255198" cy="307777"/>
            </a:xfrm>
            <a:prstGeom prst="rect">
              <a:avLst/>
            </a:prstGeom>
            <a:noFill/>
          </p:spPr>
          <p:txBody>
            <a:bodyPr wrap="none" rtlCol="0">
              <a:spAutoFit/>
            </a:bodyPr>
            <a:lstStyle/>
            <a:p>
              <a:r>
                <a:rPr lang="en-US" sz="1400" dirty="0" smtClean="0"/>
                <a:t>*</a:t>
              </a:r>
              <a:endParaRPr lang="nl-BE" sz="1400" dirty="0"/>
            </a:p>
          </p:txBody>
        </p:sp>
        <p:sp>
          <p:nvSpPr>
            <p:cNvPr id="149" name="TextBox 148"/>
            <p:cNvSpPr txBox="1"/>
            <p:nvPr/>
          </p:nvSpPr>
          <p:spPr>
            <a:xfrm>
              <a:off x="6884640" y="3869432"/>
              <a:ext cx="284052" cy="307777"/>
            </a:xfrm>
            <a:prstGeom prst="rect">
              <a:avLst/>
            </a:prstGeom>
            <a:noFill/>
          </p:spPr>
          <p:txBody>
            <a:bodyPr wrap="none" rtlCol="0">
              <a:spAutoFit/>
            </a:bodyPr>
            <a:lstStyle/>
            <a:p>
              <a:r>
                <a:rPr lang="en-US" sz="1400" dirty="0" smtClean="0"/>
                <a:t>1</a:t>
              </a:r>
              <a:endParaRPr lang="nl-BE" sz="1400" dirty="0"/>
            </a:p>
          </p:txBody>
        </p:sp>
        <p:sp>
          <p:nvSpPr>
            <p:cNvPr id="150" name="Rectangle 149"/>
            <p:cNvSpPr/>
            <p:nvPr/>
          </p:nvSpPr>
          <p:spPr>
            <a:xfrm>
              <a:off x="4292352" y="5309592"/>
              <a:ext cx="1152128"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Widget</a:t>
              </a:r>
              <a:endParaRPr lang="nl-BE" dirty="0">
                <a:solidFill>
                  <a:schemeClr val="tx1"/>
                </a:solidFill>
              </a:endParaRPr>
            </a:p>
          </p:txBody>
        </p:sp>
        <p:sp>
          <p:nvSpPr>
            <p:cNvPr id="151" name="Rectangle 150"/>
            <p:cNvSpPr/>
            <p:nvPr/>
          </p:nvSpPr>
          <p:spPr>
            <a:xfrm>
              <a:off x="4292352" y="5741640"/>
              <a:ext cx="1152128" cy="36004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smtClean="0">
                  <a:solidFill>
                    <a:schemeClr val="tx1"/>
                  </a:solidFill>
                </a:rPr>
                <a:t>+code: Text</a:t>
              </a:r>
              <a:endParaRPr lang="nl-BE" sz="1400" dirty="0">
                <a:solidFill>
                  <a:schemeClr val="tx1"/>
                </a:solidFill>
              </a:endParaRPr>
            </a:p>
          </p:txBody>
        </p:sp>
        <p:cxnSp>
          <p:nvCxnSpPr>
            <p:cNvPr id="152" name="Elbow Connector 151"/>
            <p:cNvCxnSpPr>
              <a:stCxn id="150" idx="0"/>
              <a:endCxn id="145" idx="2"/>
            </p:cNvCxnSpPr>
            <p:nvPr/>
          </p:nvCxnSpPr>
          <p:spPr bwMode="auto">
            <a:xfrm rot="5400000" flipH="1" flipV="1">
              <a:off x="5210454" y="4463498"/>
              <a:ext cx="504056" cy="1188132"/>
            </a:xfrm>
            <a:prstGeom prst="bentConnector3">
              <a:avLst>
                <a:gd name="adj1" fmla="val 50000"/>
              </a:avLst>
            </a:prstGeom>
            <a:solidFill>
              <a:srgbClr val="00B8FF"/>
            </a:solidFill>
            <a:ln w="9525" cap="flat" cmpd="sng" algn="ctr">
              <a:solidFill>
                <a:schemeClr val="tx1"/>
              </a:solidFill>
              <a:prstDash val="solid"/>
              <a:round/>
              <a:headEnd type="none" w="med" len="med"/>
              <a:tailEnd type="triangle"/>
            </a:ln>
            <a:effectLst/>
          </p:spPr>
        </p:cxnSp>
        <p:sp>
          <p:nvSpPr>
            <p:cNvPr id="153" name="Rectangle 152"/>
            <p:cNvSpPr/>
            <p:nvPr/>
          </p:nvSpPr>
          <p:spPr>
            <a:xfrm>
              <a:off x="6308576" y="5309592"/>
              <a:ext cx="1440160"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Container</a:t>
              </a:r>
              <a:endParaRPr lang="nl-BE" dirty="0">
                <a:solidFill>
                  <a:schemeClr val="tx1"/>
                </a:solidFill>
              </a:endParaRPr>
            </a:p>
          </p:txBody>
        </p:sp>
        <p:sp>
          <p:nvSpPr>
            <p:cNvPr id="154" name="Rectangle 153"/>
            <p:cNvSpPr/>
            <p:nvPr/>
          </p:nvSpPr>
          <p:spPr>
            <a:xfrm>
              <a:off x="6308576" y="5741640"/>
              <a:ext cx="1440160" cy="36004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smtClean="0">
                  <a:solidFill>
                    <a:schemeClr val="tx1"/>
                  </a:solidFill>
                </a:rPr>
                <a:t>+layout: ENUM</a:t>
              </a:r>
            </a:p>
          </p:txBody>
        </p:sp>
        <p:cxnSp>
          <p:nvCxnSpPr>
            <p:cNvPr id="155" name="Elbow Connector 154"/>
            <p:cNvCxnSpPr>
              <a:stCxn id="153" idx="0"/>
              <a:endCxn id="145" idx="2"/>
            </p:cNvCxnSpPr>
            <p:nvPr/>
          </p:nvCxnSpPr>
          <p:spPr bwMode="auto">
            <a:xfrm rot="16200000" flipV="1">
              <a:off x="6290574" y="4571510"/>
              <a:ext cx="504056" cy="972108"/>
            </a:xfrm>
            <a:prstGeom prst="bentConnector3">
              <a:avLst>
                <a:gd name="adj1" fmla="val 50000"/>
              </a:avLst>
            </a:prstGeom>
            <a:solidFill>
              <a:srgbClr val="00B8FF"/>
            </a:solidFill>
            <a:ln w="9525" cap="flat" cmpd="sng" algn="ctr">
              <a:solidFill>
                <a:schemeClr val="tx1"/>
              </a:solidFill>
              <a:prstDash val="solid"/>
              <a:round/>
              <a:headEnd type="none" w="med" len="med"/>
              <a:tailEnd type="triangle"/>
            </a:ln>
            <a:effectLst/>
          </p:spPr>
        </p:cxnSp>
        <p:cxnSp>
          <p:nvCxnSpPr>
            <p:cNvPr id="156" name="Elbow Connector 155"/>
            <p:cNvCxnSpPr>
              <a:stCxn id="153" idx="3"/>
              <a:endCxn id="145" idx="3"/>
            </p:cNvCxnSpPr>
            <p:nvPr/>
          </p:nvCxnSpPr>
          <p:spPr bwMode="auto">
            <a:xfrm flipH="1" flipV="1">
              <a:off x="6884640" y="4445496"/>
              <a:ext cx="864096" cy="1080120"/>
            </a:xfrm>
            <a:prstGeom prst="bentConnector3">
              <a:avLst>
                <a:gd name="adj1" fmla="val -26455"/>
              </a:avLst>
            </a:prstGeom>
            <a:solidFill>
              <a:srgbClr val="00B8FF"/>
            </a:solidFill>
            <a:ln w="9525" cap="flat" cmpd="sng" algn="ctr">
              <a:solidFill>
                <a:schemeClr val="tx1"/>
              </a:solidFill>
              <a:prstDash val="solid"/>
              <a:round/>
              <a:headEnd type="none" w="med" len="med"/>
              <a:tailEnd type="arrow"/>
            </a:ln>
            <a:effectLst/>
          </p:spPr>
        </p:cxnSp>
        <p:sp>
          <p:nvSpPr>
            <p:cNvPr id="157" name="TextBox 156"/>
            <p:cNvSpPr txBox="1"/>
            <p:nvPr/>
          </p:nvSpPr>
          <p:spPr>
            <a:xfrm>
              <a:off x="7244680" y="4157464"/>
              <a:ext cx="851515" cy="307777"/>
            </a:xfrm>
            <a:prstGeom prst="rect">
              <a:avLst/>
            </a:prstGeom>
            <a:noFill/>
          </p:spPr>
          <p:txBody>
            <a:bodyPr wrap="none" rtlCol="0">
              <a:spAutoFit/>
            </a:bodyPr>
            <a:lstStyle/>
            <a:p>
              <a:r>
                <a:rPr lang="en-US" sz="1400" dirty="0" smtClean="0"/>
                <a:t>contains</a:t>
              </a:r>
              <a:endParaRPr lang="nl-BE" sz="1400" dirty="0"/>
            </a:p>
          </p:txBody>
        </p:sp>
        <p:sp>
          <p:nvSpPr>
            <p:cNvPr id="158" name="TextBox 157"/>
            <p:cNvSpPr txBox="1"/>
            <p:nvPr/>
          </p:nvSpPr>
          <p:spPr>
            <a:xfrm>
              <a:off x="6884640" y="4157464"/>
              <a:ext cx="255198" cy="307777"/>
            </a:xfrm>
            <a:prstGeom prst="rect">
              <a:avLst/>
            </a:prstGeom>
            <a:noFill/>
          </p:spPr>
          <p:txBody>
            <a:bodyPr wrap="none" rtlCol="0">
              <a:spAutoFit/>
            </a:bodyPr>
            <a:lstStyle/>
            <a:p>
              <a:r>
                <a:rPr lang="en-US" sz="1400" dirty="0" smtClean="0"/>
                <a:t>*</a:t>
              </a:r>
              <a:endParaRPr lang="nl-BE" sz="1400" dirty="0"/>
            </a:p>
          </p:txBody>
        </p:sp>
        <p:sp>
          <p:nvSpPr>
            <p:cNvPr id="159" name="TextBox 158"/>
            <p:cNvSpPr txBox="1"/>
            <p:nvPr/>
          </p:nvSpPr>
          <p:spPr>
            <a:xfrm>
              <a:off x="7748736" y="5525616"/>
              <a:ext cx="482824" cy="307777"/>
            </a:xfrm>
            <a:prstGeom prst="rect">
              <a:avLst/>
            </a:prstGeom>
            <a:noFill/>
          </p:spPr>
          <p:txBody>
            <a:bodyPr wrap="none" rtlCol="0">
              <a:spAutoFit/>
            </a:bodyPr>
            <a:lstStyle/>
            <a:p>
              <a:r>
                <a:rPr lang="en-US" sz="1400" dirty="0" smtClean="0"/>
                <a:t>0..1</a:t>
              </a:r>
              <a:endParaRPr lang="nl-BE" sz="1400" dirty="0"/>
            </a:p>
          </p:txBody>
        </p:sp>
      </p:grpSp>
      <p:pic>
        <p:nvPicPr>
          <p:cNvPr id="2050" name="Picture 2"/>
          <p:cNvPicPr>
            <a:picLocks noChangeAspect="1" noChangeArrowheads="1"/>
          </p:cNvPicPr>
          <p:nvPr/>
        </p:nvPicPr>
        <p:blipFill>
          <a:blip r:embed="rId3" cstate="print"/>
          <a:srcRect/>
          <a:stretch>
            <a:fillRect/>
          </a:stretch>
        </p:blipFill>
        <p:spPr bwMode="auto">
          <a:xfrm>
            <a:off x="179512" y="907529"/>
            <a:ext cx="4905375" cy="4629150"/>
          </a:xfrm>
          <a:prstGeom prst="rect">
            <a:avLst/>
          </a:prstGeom>
          <a:noFill/>
          <a:ln w="9525">
            <a:noFill/>
            <a:miter lim="800000"/>
            <a:headEnd/>
            <a:tailEnd/>
          </a:ln>
        </p:spPr>
      </p:pic>
      <p:pic>
        <p:nvPicPr>
          <p:cNvPr id="2051" name="Picture 3"/>
          <p:cNvPicPr>
            <a:picLocks noChangeAspect="1" noChangeArrowheads="1"/>
          </p:cNvPicPr>
          <p:nvPr/>
        </p:nvPicPr>
        <p:blipFill>
          <a:blip r:embed="rId4" cstate="print"/>
          <a:srcRect/>
          <a:stretch>
            <a:fillRect/>
          </a:stretch>
        </p:blipFill>
        <p:spPr bwMode="auto">
          <a:xfrm>
            <a:off x="6084168" y="2347689"/>
            <a:ext cx="2828925" cy="34575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4"/>
                                        </p:tgtEl>
                                        <p:attrNameLst>
                                          <p:attrName>style.visibility</p:attrName>
                                        </p:attrNameLst>
                                      </p:cBhvr>
                                      <p:to>
                                        <p:strVal val="visible"/>
                                      </p:to>
                                    </p:set>
                                    <p:animEffect transition="in" filter="fade">
                                      <p:cBhvr>
                                        <p:cTn id="10" dur="1000"/>
                                        <p:tgtEl>
                                          <p:spTgt spid="44"/>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1000"/>
                                        <p:tgtEl>
                                          <p:spTgt spid="6"/>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fade">
                                      <p:cBhvr>
                                        <p:cTn id="18" dur="1000"/>
                                        <p:tgtEl>
                                          <p:spTgt spid="8"/>
                                        </p:tgtEl>
                                      </p:cBhvr>
                                    </p:animEffect>
                                  </p:childTnLst>
                                </p:cTn>
                              </p:par>
                              <p:par>
                                <p:cTn id="19" presetID="10"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fade">
                                      <p:cBhvr>
                                        <p:cTn id="21" dur="1000"/>
                                        <p:tgtEl>
                                          <p:spTgt spid="10"/>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7"/>
                                        </p:tgtEl>
                                        <p:attrNameLst>
                                          <p:attrName>style.visibility</p:attrName>
                                        </p:attrNameLst>
                                      </p:cBhvr>
                                      <p:to>
                                        <p:strVal val="visible"/>
                                      </p:to>
                                    </p:set>
                                    <p:animEffect transition="in" filter="fade">
                                      <p:cBhvr>
                                        <p:cTn id="24" dur="1000"/>
                                        <p:tgtEl>
                                          <p:spTgt spid="17"/>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fade">
                                      <p:cBhvr>
                                        <p:cTn id="27" dur="1000"/>
                                        <p:tgtEl>
                                          <p:spTgt spid="18"/>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9"/>
                                        </p:tgtEl>
                                        <p:attrNameLst>
                                          <p:attrName>style.visibility</p:attrName>
                                        </p:attrNameLst>
                                      </p:cBhvr>
                                      <p:to>
                                        <p:strVal val="visible"/>
                                      </p:to>
                                    </p:set>
                                    <p:animEffect transition="in" filter="fade">
                                      <p:cBhvr>
                                        <p:cTn id="30" dur="1000"/>
                                        <p:tgtEl>
                                          <p:spTgt spid="19"/>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74"/>
                                        </p:tgtEl>
                                        <p:attrNameLst>
                                          <p:attrName>style.visibility</p:attrName>
                                        </p:attrNameLst>
                                      </p:cBhvr>
                                      <p:to>
                                        <p:strVal val="visible"/>
                                      </p:to>
                                    </p:set>
                                    <p:animEffect transition="in" filter="fade">
                                      <p:cBhvr>
                                        <p:cTn id="35" dur="1000"/>
                                        <p:tgtEl>
                                          <p:spTgt spid="74"/>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75"/>
                                        </p:tgtEl>
                                        <p:attrNameLst>
                                          <p:attrName>style.visibility</p:attrName>
                                        </p:attrNameLst>
                                      </p:cBhvr>
                                      <p:to>
                                        <p:strVal val="visible"/>
                                      </p:to>
                                    </p:set>
                                    <p:animEffect transition="in" filter="fade">
                                      <p:cBhvr>
                                        <p:cTn id="38" dur="1000"/>
                                        <p:tgtEl>
                                          <p:spTgt spid="75"/>
                                        </p:tgtEl>
                                      </p:cBhvr>
                                    </p:animEffect>
                                  </p:childTnLst>
                                </p:cTn>
                              </p:par>
                              <p:par>
                                <p:cTn id="39" presetID="10" presetClass="entr" presetSubtype="0" fill="hold" nodeType="withEffect">
                                  <p:stCondLst>
                                    <p:cond delay="0"/>
                                  </p:stCondLst>
                                  <p:childTnLst>
                                    <p:set>
                                      <p:cBhvr>
                                        <p:cTn id="40" dur="1" fill="hold">
                                          <p:stCondLst>
                                            <p:cond delay="0"/>
                                          </p:stCondLst>
                                        </p:cTn>
                                        <p:tgtEl>
                                          <p:spTgt spid="81"/>
                                        </p:tgtEl>
                                        <p:attrNameLst>
                                          <p:attrName>style.visibility</p:attrName>
                                        </p:attrNameLst>
                                      </p:cBhvr>
                                      <p:to>
                                        <p:strVal val="visible"/>
                                      </p:to>
                                    </p:set>
                                    <p:animEffect transition="in" filter="fade">
                                      <p:cBhvr>
                                        <p:cTn id="41" dur="1000"/>
                                        <p:tgtEl>
                                          <p:spTgt spid="81"/>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85"/>
                                        </p:tgtEl>
                                        <p:attrNameLst>
                                          <p:attrName>style.visibility</p:attrName>
                                        </p:attrNameLst>
                                      </p:cBhvr>
                                      <p:to>
                                        <p:strVal val="visible"/>
                                      </p:to>
                                    </p:set>
                                    <p:animEffect transition="in" filter="fade">
                                      <p:cBhvr>
                                        <p:cTn id="46" dur="1000"/>
                                        <p:tgtEl>
                                          <p:spTgt spid="85"/>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84"/>
                                        </p:tgtEl>
                                        <p:attrNameLst>
                                          <p:attrName>style.visibility</p:attrName>
                                        </p:attrNameLst>
                                      </p:cBhvr>
                                      <p:to>
                                        <p:strVal val="visible"/>
                                      </p:to>
                                    </p:set>
                                    <p:animEffect transition="in" filter="fade">
                                      <p:cBhvr>
                                        <p:cTn id="49" dur="1000"/>
                                        <p:tgtEl>
                                          <p:spTgt spid="84"/>
                                        </p:tgtEl>
                                      </p:cBhvr>
                                    </p:animEffect>
                                  </p:childTnLst>
                                </p:cTn>
                              </p:par>
                              <p:par>
                                <p:cTn id="50" presetID="10" presetClass="entr" presetSubtype="0" fill="hold" nodeType="withEffect">
                                  <p:stCondLst>
                                    <p:cond delay="0"/>
                                  </p:stCondLst>
                                  <p:childTnLst>
                                    <p:set>
                                      <p:cBhvr>
                                        <p:cTn id="51" dur="1" fill="hold">
                                          <p:stCondLst>
                                            <p:cond delay="0"/>
                                          </p:stCondLst>
                                        </p:cTn>
                                        <p:tgtEl>
                                          <p:spTgt spid="87"/>
                                        </p:tgtEl>
                                        <p:attrNameLst>
                                          <p:attrName>style.visibility</p:attrName>
                                        </p:attrNameLst>
                                      </p:cBhvr>
                                      <p:to>
                                        <p:strVal val="visible"/>
                                      </p:to>
                                    </p:set>
                                    <p:animEffect transition="in" filter="fade">
                                      <p:cBhvr>
                                        <p:cTn id="52" dur="1000"/>
                                        <p:tgtEl>
                                          <p:spTgt spid="87"/>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90"/>
                                        </p:tgtEl>
                                        <p:attrNameLst>
                                          <p:attrName>style.visibility</p:attrName>
                                        </p:attrNameLst>
                                      </p:cBhvr>
                                      <p:to>
                                        <p:strVal val="visible"/>
                                      </p:to>
                                    </p:set>
                                    <p:animEffect transition="in" filter="fade">
                                      <p:cBhvr>
                                        <p:cTn id="57" dur="1000"/>
                                        <p:tgtEl>
                                          <p:spTgt spid="90"/>
                                        </p:tgtEl>
                                      </p:cBhvr>
                                    </p:animEffect>
                                  </p:childTnLst>
                                </p:cTn>
                              </p:par>
                              <p:par>
                                <p:cTn id="58" presetID="10" presetClass="entr" presetSubtype="0" fill="hold" nodeType="withEffect">
                                  <p:stCondLst>
                                    <p:cond delay="0"/>
                                  </p:stCondLst>
                                  <p:childTnLst>
                                    <p:set>
                                      <p:cBhvr>
                                        <p:cTn id="59" dur="1" fill="hold">
                                          <p:stCondLst>
                                            <p:cond delay="0"/>
                                          </p:stCondLst>
                                        </p:cTn>
                                        <p:tgtEl>
                                          <p:spTgt spid="93"/>
                                        </p:tgtEl>
                                        <p:attrNameLst>
                                          <p:attrName>style.visibility</p:attrName>
                                        </p:attrNameLst>
                                      </p:cBhvr>
                                      <p:to>
                                        <p:strVal val="visible"/>
                                      </p:to>
                                    </p:set>
                                    <p:animEffect transition="in" filter="fade">
                                      <p:cBhvr>
                                        <p:cTn id="60" dur="1000"/>
                                        <p:tgtEl>
                                          <p:spTgt spid="93"/>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grpId="0" nodeType="clickEffect">
                                  <p:stCondLst>
                                    <p:cond delay="0"/>
                                  </p:stCondLst>
                                  <p:childTnLst>
                                    <p:set>
                                      <p:cBhvr>
                                        <p:cTn id="64" dur="1" fill="hold">
                                          <p:stCondLst>
                                            <p:cond delay="0"/>
                                          </p:stCondLst>
                                        </p:cTn>
                                        <p:tgtEl>
                                          <p:spTgt spid="91"/>
                                        </p:tgtEl>
                                        <p:attrNameLst>
                                          <p:attrName>style.visibility</p:attrName>
                                        </p:attrNameLst>
                                      </p:cBhvr>
                                      <p:to>
                                        <p:strVal val="visible"/>
                                      </p:to>
                                    </p:set>
                                    <p:animEffect transition="in" filter="fade">
                                      <p:cBhvr>
                                        <p:cTn id="65" dur="1000"/>
                                        <p:tgtEl>
                                          <p:spTgt spid="91"/>
                                        </p:tgtEl>
                                      </p:cBhvr>
                                    </p:animEffect>
                                  </p:childTnLst>
                                </p:cTn>
                              </p:par>
                              <p:par>
                                <p:cTn id="66" presetID="10" presetClass="entr" presetSubtype="0" fill="hold" nodeType="withEffect">
                                  <p:stCondLst>
                                    <p:cond delay="0"/>
                                  </p:stCondLst>
                                  <p:childTnLst>
                                    <p:set>
                                      <p:cBhvr>
                                        <p:cTn id="67" dur="1" fill="hold">
                                          <p:stCondLst>
                                            <p:cond delay="0"/>
                                          </p:stCondLst>
                                        </p:cTn>
                                        <p:tgtEl>
                                          <p:spTgt spid="96"/>
                                        </p:tgtEl>
                                        <p:attrNameLst>
                                          <p:attrName>style.visibility</p:attrName>
                                        </p:attrNameLst>
                                      </p:cBhvr>
                                      <p:to>
                                        <p:strVal val="visible"/>
                                      </p:to>
                                    </p:set>
                                    <p:animEffect transition="in" filter="fade">
                                      <p:cBhvr>
                                        <p:cTn id="68" dur="1000"/>
                                        <p:tgtEl>
                                          <p:spTgt spid="96"/>
                                        </p:tgtEl>
                                      </p:cBhvr>
                                    </p:animEffect>
                                  </p:childTnLst>
                                </p:cTn>
                              </p:par>
                            </p:childTnLst>
                          </p:cTn>
                        </p:par>
                      </p:childTnLst>
                    </p:cTn>
                  </p:par>
                  <p:par>
                    <p:cTn id="69" fill="hold">
                      <p:stCondLst>
                        <p:cond delay="indefinite"/>
                      </p:stCondLst>
                      <p:childTnLst>
                        <p:par>
                          <p:cTn id="70" fill="hold">
                            <p:stCondLst>
                              <p:cond delay="0"/>
                            </p:stCondLst>
                            <p:childTnLst>
                              <p:par>
                                <p:cTn id="71" presetID="10" presetClass="entr" presetSubtype="0" fill="hold" grpId="0" nodeType="clickEffect">
                                  <p:stCondLst>
                                    <p:cond delay="0"/>
                                  </p:stCondLst>
                                  <p:childTnLst>
                                    <p:set>
                                      <p:cBhvr>
                                        <p:cTn id="72" dur="1" fill="hold">
                                          <p:stCondLst>
                                            <p:cond delay="0"/>
                                          </p:stCondLst>
                                        </p:cTn>
                                        <p:tgtEl>
                                          <p:spTgt spid="31"/>
                                        </p:tgtEl>
                                        <p:attrNameLst>
                                          <p:attrName>style.visibility</p:attrName>
                                        </p:attrNameLst>
                                      </p:cBhvr>
                                      <p:to>
                                        <p:strVal val="visible"/>
                                      </p:to>
                                    </p:set>
                                    <p:animEffect transition="in" filter="fade">
                                      <p:cBhvr>
                                        <p:cTn id="73" dur="1000"/>
                                        <p:tgtEl>
                                          <p:spTgt spid="31"/>
                                        </p:tgtEl>
                                      </p:cBhvr>
                                    </p:animEffect>
                                  </p:childTnLst>
                                </p:cTn>
                              </p:par>
                              <p:par>
                                <p:cTn id="74" presetID="10" presetClass="entr" presetSubtype="0" fill="hold" nodeType="withEffect">
                                  <p:stCondLst>
                                    <p:cond delay="0"/>
                                  </p:stCondLst>
                                  <p:childTnLst>
                                    <p:set>
                                      <p:cBhvr>
                                        <p:cTn id="75" dur="1" fill="hold">
                                          <p:stCondLst>
                                            <p:cond delay="0"/>
                                          </p:stCondLst>
                                        </p:cTn>
                                        <p:tgtEl>
                                          <p:spTgt spid="35"/>
                                        </p:tgtEl>
                                        <p:attrNameLst>
                                          <p:attrName>style.visibility</p:attrName>
                                        </p:attrNameLst>
                                      </p:cBhvr>
                                      <p:to>
                                        <p:strVal val="visible"/>
                                      </p:to>
                                    </p:set>
                                    <p:animEffect transition="in" filter="fade">
                                      <p:cBhvr>
                                        <p:cTn id="76" dur="1000"/>
                                        <p:tgtEl>
                                          <p:spTgt spid="35"/>
                                        </p:tgtEl>
                                      </p:cBhvr>
                                    </p:animEffect>
                                  </p:childTnLst>
                                </p:cTn>
                              </p:par>
                            </p:childTnLst>
                          </p:cTn>
                        </p:par>
                      </p:childTnLst>
                    </p:cTn>
                  </p:par>
                  <p:par>
                    <p:cTn id="77" fill="hold">
                      <p:stCondLst>
                        <p:cond delay="indefinite"/>
                      </p:stCondLst>
                      <p:childTnLst>
                        <p:par>
                          <p:cTn id="78" fill="hold">
                            <p:stCondLst>
                              <p:cond delay="0"/>
                            </p:stCondLst>
                            <p:childTnLst>
                              <p:par>
                                <p:cTn id="79" presetID="10" presetClass="entr" presetSubtype="0" fill="hold" grpId="0" nodeType="clickEffect">
                                  <p:stCondLst>
                                    <p:cond delay="0"/>
                                  </p:stCondLst>
                                  <p:childTnLst>
                                    <p:set>
                                      <p:cBhvr>
                                        <p:cTn id="80" dur="1" fill="hold">
                                          <p:stCondLst>
                                            <p:cond delay="0"/>
                                          </p:stCondLst>
                                        </p:cTn>
                                        <p:tgtEl>
                                          <p:spTgt spid="100"/>
                                        </p:tgtEl>
                                        <p:attrNameLst>
                                          <p:attrName>style.visibility</p:attrName>
                                        </p:attrNameLst>
                                      </p:cBhvr>
                                      <p:to>
                                        <p:strVal val="visible"/>
                                      </p:to>
                                    </p:set>
                                    <p:animEffect transition="in" filter="fade">
                                      <p:cBhvr>
                                        <p:cTn id="81" dur="1000"/>
                                        <p:tgtEl>
                                          <p:spTgt spid="100"/>
                                        </p:tgtEl>
                                      </p:cBhvr>
                                    </p:animEffect>
                                  </p:childTnLst>
                                </p:cTn>
                              </p:par>
                              <p:par>
                                <p:cTn id="82" presetID="10" presetClass="entr" presetSubtype="0" fill="hold" grpId="0" nodeType="withEffect">
                                  <p:stCondLst>
                                    <p:cond delay="0"/>
                                  </p:stCondLst>
                                  <p:childTnLst>
                                    <p:set>
                                      <p:cBhvr>
                                        <p:cTn id="83" dur="1" fill="hold">
                                          <p:stCondLst>
                                            <p:cond delay="0"/>
                                          </p:stCondLst>
                                        </p:cTn>
                                        <p:tgtEl>
                                          <p:spTgt spid="101"/>
                                        </p:tgtEl>
                                        <p:attrNameLst>
                                          <p:attrName>style.visibility</p:attrName>
                                        </p:attrNameLst>
                                      </p:cBhvr>
                                      <p:to>
                                        <p:strVal val="visible"/>
                                      </p:to>
                                    </p:set>
                                    <p:animEffect transition="in" filter="fade">
                                      <p:cBhvr>
                                        <p:cTn id="84" dur="1000"/>
                                        <p:tgtEl>
                                          <p:spTgt spid="101"/>
                                        </p:tgtEl>
                                      </p:cBhvr>
                                    </p:animEffect>
                                  </p:childTnLst>
                                </p:cTn>
                              </p:par>
                              <p:par>
                                <p:cTn id="85" presetID="10" presetClass="entr" presetSubtype="0" fill="hold" nodeType="withEffect">
                                  <p:stCondLst>
                                    <p:cond delay="0"/>
                                  </p:stCondLst>
                                  <p:childTnLst>
                                    <p:set>
                                      <p:cBhvr>
                                        <p:cTn id="86" dur="1" fill="hold">
                                          <p:stCondLst>
                                            <p:cond delay="0"/>
                                          </p:stCondLst>
                                        </p:cTn>
                                        <p:tgtEl>
                                          <p:spTgt spid="105"/>
                                        </p:tgtEl>
                                        <p:attrNameLst>
                                          <p:attrName>style.visibility</p:attrName>
                                        </p:attrNameLst>
                                      </p:cBhvr>
                                      <p:to>
                                        <p:strVal val="visible"/>
                                      </p:to>
                                    </p:set>
                                    <p:animEffect transition="in" filter="fade">
                                      <p:cBhvr>
                                        <p:cTn id="87" dur="1000"/>
                                        <p:tgtEl>
                                          <p:spTgt spid="105"/>
                                        </p:tgtEl>
                                      </p:cBhvr>
                                    </p:animEffect>
                                  </p:childTnLst>
                                </p:cTn>
                              </p:par>
                              <p:par>
                                <p:cTn id="88" presetID="10" presetClass="entr" presetSubtype="0" fill="hold" grpId="0" nodeType="withEffect">
                                  <p:stCondLst>
                                    <p:cond delay="0"/>
                                  </p:stCondLst>
                                  <p:childTnLst>
                                    <p:set>
                                      <p:cBhvr>
                                        <p:cTn id="89" dur="1" fill="hold">
                                          <p:stCondLst>
                                            <p:cond delay="0"/>
                                          </p:stCondLst>
                                        </p:cTn>
                                        <p:tgtEl>
                                          <p:spTgt spid="107"/>
                                        </p:tgtEl>
                                        <p:attrNameLst>
                                          <p:attrName>style.visibility</p:attrName>
                                        </p:attrNameLst>
                                      </p:cBhvr>
                                      <p:to>
                                        <p:strVal val="visible"/>
                                      </p:to>
                                    </p:set>
                                    <p:animEffect transition="in" filter="fade">
                                      <p:cBhvr>
                                        <p:cTn id="90" dur="1000"/>
                                        <p:tgtEl>
                                          <p:spTgt spid="107"/>
                                        </p:tgtEl>
                                      </p:cBhvr>
                                    </p:animEffect>
                                  </p:childTnLst>
                                </p:cTn>
                              </p:par>
                              <p:par>
                                <p:cTn id="91" presetID="10" presetClass="entr" presetSubtype="0" fill="hold" grpId="0" nodeType="withEffect">
                                  <p:stCondLst>
                                    <p:cond delay="0"/>
                                  </p:stCondLst>
                                  <p:childTnLst>
                                    <p:set>
                                      <p:cBhvr>
                                        <p:cTn id="92" dur="1" fill="hold">
                                          <p:stCondLst>
                                            <p:cond delay="0"/>
                                          </p:stCondLst>
                                        </p:cTn>
                                        <p:tgtEl>
                                          <p:spTgt spid="108"/>
                                        </p:tgtEl>
                                        <p:attrNameLst>
                                          <p:attrName>style.visibility</p:attrName>
                                        </p:attrNameLst>
                                      </p:cBhvr>
                                      <p:to>
                                        <p:strVal val="visible"/>
                                      </p:to>
                                    </p:set>
                                    <p:animEffect transition="in" filter="fade">
                                      <p:cBhvr>
                                        <p:cTn id="93" dur="1000"/>
                                        <p:tgtEl>
                                          <p:spTgt spid="108"/>
                                        </p:tgtEl>
                                      </p:cBhvr>
                                    </p:animEffect>
                                  </p:childTnLst>
                                </p:cTn>
                              </p:par>
                              <p:par>
                                <p:cTn id="94" presetID="10" presetClass="entr" presetSubtype="0" fill="hold" grpId="0" nodeType="withEffect">
                                  <p:stCondLst>
                                    <p:cond delay="0"/>
                                  </p:stCondLst>
                                  <p:childTnLst>
                                    <p:set>
                                      <p:cBhvr>
                                        <p:cTn id="95" dur="1" fill="hold">
                                          <p:stCondLst>
                                            <p:cond delay="0"/>
                                          </p:stCondLst>
                                        </p:cTn>
                                        <p:tgtEl>
                                          <p:spTgt spid="109"/>
                                        </p:tgtEl>
                                        <p:attrNameLst>
                                          <p:attrName>style.visibility</p:attrName>
                                        </p:attrNameLst>
                                      </p:cBhvr>
                                      <p:to>
                                        <p:strVal val="visible"/>
                                      </p:to>
                                    </p:set>
                                    <p:animEffect transition="in" filter="fade">
                                      <p:cBhvr>
                                        <p:cTn id="96" dur="1000"/>
                                        <p:tgtEl>
                                          <p:spTgt spid="109"/>
                                        </p:tgtEl>
                                      </p:cBhvr>
                                    </p:animEffect>
                                  </p:childTnLst>
                                </p:cTn>
                              </p:par>
                            </p:childTnLst>
                          </p:cTn>
                        </p:par>
                      </p:childTnLst>
                    </p:cTn>
                  </p:par>
                  <p:par>
                    <p:cTn id="97" fill="hold">
                      <p:stCondLst>
                        <p:cond delay="indefinite"/>
                      </p:stCondLst>
                      <p:childTnLst>
                        <p:par>
                          <p:cTn id="98" fill="hold">
                            <p:stCondLst>
                              <p:cond delay="0"/>
                            </p:stCondLst>
                            <p:childTnLst>
                              <p:par>
                                <p:cTn id="99" presetID="10" presetClass="entr" presetSubtype="0" fill="hold" grpId="0" nodeType="clickEffect">
                                  <p:stCondLst>
                                    <p:cond delay="0"/>
                                  </p:stCondLst>
                                  <p:childTnLst>
                                    <p:set>
                                      <p:cBhvr>
                                        <p:cTn id="100" dur="1" fill="hold">
                                          <p:stCondLst>
                                            <p:cond delay="0"/>
                                          </p:stCondLst>
                                        </p:cTn>
                                        <p:tgtEl>
                                          <p:spTgt spid="111"/>
                                        </p:tgtEl>
                                        <p:attrNameLst>
                                          <p:attrName>style.visibility</p:attrName>
                                        </p:attrNameLst>
                                      </p:cBhvr>
                                      <p:to>
                                        <p:strVal val="visible"/>
                                      </p:to>
                                    </p:set>
                                    <p:animEffect transition="in" filter="fade">
                                      <p:cBhvr>
                                        <p:cTn id="101" dur="1000"/>
                                        <p:tgtEl>
                                          <p:spTgt spid="111"/>
                                        </p:tgtEl>
                                      </p:cBhvr>
                                    </p:animEffect>
                                  </p:childTnLst>
                                </p:cTn>
                              </p:par>
                              <p:par>
                                <p:cTn id="102" presetID="10" presetClass="entr" presetSubtype="0" fill="hold" grpId="0" nodeType="withEffect">
                                  <p:stCondLst>
                                    <p:cond delay="0"/>
                                  </p:stCondLst>
                                  <p:childTnLst>
                                    <p:set>
                                      <p:cBhvr>
                                        <p:cTn id="103" dur="1" fill="hold">
                                          <p:stCondLst>
                                            <p:cond delay="0"/>
                                          </p:stCondLst>
                                        </p:cTn>
                                        <p:tgtEl>
                                          <p:spTgt spid="110"/>
                                        </p:tgtEl>
                                        <p:attrNameLst>
                                          <p:attrName>style.visibility</p:attrName>
                                        </p:attrNameLst>
                                      </p:cBhvr>
                                      <p:to>
                                        <p:strVal val="visible"/>
                                      </p:to>
                                    </p:set>
                                    <p:animEffect transition="in" filter="fade">
                                      <p:cBhvr>
                                        <p:cTn id="104" dur="1000"/>
                                        <p:tgtEl>
                                          <p:spTgt spid="110"/>
                                        </p:tgtEl>
                                      </p:cBhvr>
                                    </p:animEffect>
                                  </p:childTnLst>
                                </p:cTn>
                              </p:par>
                              <p:par>
                                <p:cTn id="105" presetID="10" presetClass="entr" presetSubtype="0" fill="hold" nodeType="withEffect">
                                  <p:stCondLst>
                                    <p:cond delay="0"/>
                                  </p:stCondLst>
                                  <p:childTnLst>
                                    <p:set>
                                      <p:cBhvr>
                                        <p:cTn id="106" dur="1" fill="hold">
                                          <p:stCondLst>
                                            <p:cond delay="0"/>
                                          </p:stCondLst>
                                        </p:cTn>
                                        <p:tgtEl>
                                          <p:spTgt spid="113"/>
                                        </p:tgtEl>
                                        <p:attrNameLst>
                                          <p:attrName>style.visibility</p:attrName>
                                        </p:attrNameLst>
                                      </p:cBhvr>
                                      <p:to>
                                        <p:strVal val="visible"/>
                                      </p:to>
                                    </p:set>
                                    <p:animEffect transition="in" filter="fade">
                                      <p:cBhvr>
                                        <p:cTn id="107" dur="1000"/>
                                        <p:tgtEl>
                                          <p:spTgt spid="113"/>
                                        </p:tgtEl>
                                      </p:cBhvr>
                                    </p:animEffect>
                                  </p:childTnLst>
                                </p:cTn>
                              </p:par>
                            </p:childTnLst>
                          </p:cTn>
                        </p:par>
                      </p:childTnLst>
                    </p:cTn>
                  </p:par>
                  <p:par>
                    <p:cTn id="108" fill="hold">
                      <p:stCondLst>
                        <p:cond delay="indefinite"/>
                      </p:stCondLst>
                      <p:childTnLst>
                        <p:par>
                          <p:cTn id="109" fill="hold">
                            <p:stCondLst>
                              <p:cond delay="0"/>
                            </p:stCondLst>
                            <p:childTnLst>
                              <p:par>
                                <p:cTn id="110" presetID="10" presetClass="entr" presetSubtype="0" fill="hold" grpId="0" nodeType="clickEffect">
                                  <p:stCondLst>
                                    <p:cond delay="0"/>
                                  </p:stCondLst>
                                  <p:childTnLst>
                                    <p:set>
                                      <p:cBhvr>
                                        <p:cTn id="111" dur="1" fill="hold">
                                          <p:stCondLst>
                                            <p:cond delay="0"/>
                                          </p:stCondLst>
                                        </p:cTn>
                                        <p:tgtEl>
                                          <p:spTgt spid="115"/>
                                        </p:tgtEl>
                                        <p:attrNameLst>
                                          <p:attrName>style.visibility</p:attrName>
                                        </p:attrNameLst>
                                      </p:cBhvr>
                                      <p:to>
                                        <p:strVal val="visible"/>
                                      </p:to>
                                    </p:set>
                                    <p:animEffect transition="in" filter="fade">
                                      <p:cBhvr>
                                        <p:cTn id="112" dur="1000"/>
                                        <p:tgtEl>
                                          <p:spTgt spid="115"/>
                                        </p:tgtEl>
                                      </p:cBhvr>
                                    </p:animEffect>
                                  </p:childTnLst>
                                </p:cTn>
                              </p:par>
                              <p:par>
                                <p:cTn id="113" presetID="10" presetClass="entr" presetSubtype="0" fill="hold" grpId="0" nodeType="withEffect">
                                  <p:stCondLst>
                                    <p:cond delay="0"/>
                                  </p:stCondLst>
                                  <p:childTnLst>
                                    <p:set>
                                      <p:cBhvr>
                                        <p:cTn id="114" dur="1" fill="hold">
                                          <p:stCondLst>
                                            <p:cond delay="0"/>
                                          </p:stCondLst>
                                        </p:cTn>
                                        <p:tgtEl>
                                          <p:spTgt spid="116"/>
                                        </p:tgtEl>
                                        <p:attrNameLst>
                                          <p:attrName>style.visibility</p:attrName>
                                        </p:attrNameLst>
                                      </p:cBhvr>
                                      <p:to>
                                        <p:strVal val="visible"/>
                                      </p:to>
                                    </p:set>
                                    <p:animEffect transition="in" filter="fade">
                                      <p:cBhvr>
                                        <p:cTn id="115" dur="1000"/>
                                        <p:tgtEl>
                                          <p:spTgt spid="116"/>
                                        </p:tgtEl>
                                      </p:cBhvr>
                                    </p:animEffect>
                                  </p:childTnLst>
                                </p:cTn>
                              </p:par>
                              <p:par>
                                <p:cTn id="116" presetID="10" presetClass="entr" presetSubtype="0" fill="hold" nodeType="withEffect">
                                  <p:stCondLst>
                                    <p:cond delay="0"/>
                                  </p:stCondLst>
                                  <p:childTnLst>
                                    <p:set>
                                      <p:cBhvr>
                                        <p:cTn id="117" dur="1" fill="hold">
                                          <p:stCondLst>
                                            <p:cond delay="0"/>
                                          </p:stCondLst>
                                        </p:cTn>
                                        <p:tgtEl>
                                          <p:spTgt spid="118"/>
                                        </p:tgtEl>
                                        <p:attrNameLst>
                                          <p:attrName>style.visibility</p:attrName>
                                        </p:attrNameLst>
                                      </p:cBhvr>
                                      <p:to>
                                        <p:strVal val="visible"/>
                                      </p:to>
                                    </p:set>
                                    <p:animEffect transition="in" filter="fade">
                                      <p:cBhvr>
                                        <p:cTn id="118" dur="1000"/>
                                        <p:tgtEl>
                                          <p:spTgt spid="118"/>
                                        </p:tgtEl>
                                      </p:cBhvr>
                                    </p:animEffect>
                                  </p:childTnLst>
                                </p:cTn>
                              </p:par>
                            </p:childTnLst>
                          </p:cTn>
                        </p:par>
                      </p:childTnLst>
                    </p:cTn>
                  </p:par>
                  <p:par>
                    <p:cTn id="119" fill="hold">
                      <p:stCondLst>
                        <p:cond delay="indefinite"/>
                      </p:stCondLst>
                      <p:childTnLst>
                        <p:par>
                          <p:cTn id="120" fill="hold">
                            <p:stCondLst>
                              <p:cond delay="0"/>
                            </p:stCondLst>
                            <p:childTnLst>
                              <p:par>
                                <p:cTn id="121" presetID="10" presetClass="entr" presetSubtype="0" fill="hold" nodeType="clickEffect">
                                  <p:stCondLst>
                                    <p:cond delay="0"/>
                                  </p:stCondLst>
                                  <p:childTnLst>
                                    <p:set>
                                      <p:cBhvr>
                                        <p:cTn id="122" dur="1" fill="hold">
                                          <p:stCondLst>
                                            <p:cond delay="0"/>
                                          </p:stCondLst>
                                        </p:cTn>
                                        <p:tgtEl>
                                          <p:spTgt spid="120"/>
                                        </p:tgtEl>
                                        <p:attrNameLst>
                                          <p:attrName>style.visibility</p:attrName>
                                        </p:attrNameLst>
                                      </p:cBhvr>
                                      <p:to>
                                        <p:strVal val="visible"/>
                                      </p:to>
                                    </p:set>
                                    <p:animEffect transition="in" filter="fade">
                                      <p:cBhvr>
                                        <p:cTn id="123" dur="1000"/>
                                        <p:tgtEl>
                                          <p:spTgt spid="120"/>
                                        </p:tgtEl>
                                      </p:cBhvr>
                                    </p:animEffect>
                                  </p:childTnLst>
                                </p:cTn>
                              </p:par>
                              <p:par>
                                <p:cTn id="124" presetID="10" presetClass="entr" presetSubtype="0" fill="hold" nodeType="withEffect">
                                  <p:stCondLst>
                                    <p:cond delay="0"/>
                                  </p:stCondLst>
                                  <p:childTnLst>
                                    <p:set>
                                      <p:cBhvr>
                                        <p:cTn id="125" dur="1" fill="hold">
                                          <p:stCondLst>
                                            <p:cond delay="0"/>
                                          </p:stCondLst>
                                        </p:cTn>
                                        <p:tgtEl>
                                          <p:spTgt spid="123"/>
                                        </p:tgtEl>
                                        <p:attrNameLst>
                                          <p:attrName>style.visibility</p:attrName>
                                        </p:attrNameLst>
                                      </p:cBhvr>
                                      <p:to>
                                        <p:strVal val="visible"/>
                                      </p:to>
                                    </p:set>
                                    <p:animEffect transition="in" filter="fade">
                                      <p:cBhvr>
                                        <p:cTn id="126" dur="1000"/>
                                        <p:tgtEl>
                                          <p:spTgt spid="123"/>
                                        </p:tgtEl>
                                      </p:cBhvr>
                                    </p:animEffect>
                                  </p:childTnLst>
                                </p:cTn>
                              </p:par>
                              <p:par>
                                <p:cTn id="127" presetID="10" presetClass="entr" presetSubtype="0" fill="hold" nodeType="withEffect">
                                  <p:stCondLst>
                                    <p:cond delay="0"/>
                                  </p:stCondLst>
                                  <p:childTnLst>
                                    <p:set>
                                      <p:cBhvr>
                                        <p:cTn id="128" dur="1" fill="hold">
                                          <p:stCondLst>
                                            <p:cond delay="0"/>
                                          </p:stCondLst>
                                        </p:cTn>
                                        <p:tgtEl>
                                          <p:spTgt spid="121"/>
                                        </p:tgtEl>
                                        <p:attrNameLst>
                                          <p:attrName>style.visibility</p:attrName>
                                        </p:attrNameLst>
                                      </p:cBhvr>
                                      <p:to>
                                        <p:strVal val="visible"/>
                                      </p:to>
                                    </p:set>
                                    <p:animEffect transition="in" filter="fade">
                                      <p:cBhvr>
                                        <p:cTn id="129" dur="1000"/>
                                        <p:tgtEl>
                                          <p:spTgt spid="121"/>
                                        </p:tgtEl>
                                      </p:cBhvr>
                                    </p:animEffect>
                                  </p:childTnLst>
                                </p:cTn>
                              </p:par>
                              <p:par>
                                <p:cTn id="130" presetID="10" presetClass="entr" presetSubtype="0" fill="hold" nodeType="withEffect">
                                  <p:stCondLst>
                                    <p:cond delay="0"/>
                                  </p:stCondLst>
                                  <p:childTnLst>
                                    <p:set>
                                      <p:cBhvr>
                                        <p:cTn id="131" dur="1" fill="hold">
                                          <p:stCondLst>
                                            <p:cond delay="0"/>
                                          </p:stCondLst>
                                        </p:cTn>
                                        <p:tgtEl>
                                          <p:spTgt spid="122"/>
                                        </p:tgtEl>
                                        <p:attrNameLst>
                                          <p:attrName>style.visibility</p:attrName>
                                        </p:attrNameLst>
                                      </p:cBhvr>
                                      <p:to>
                                        <p:strVal val="visible"/>
                                      </p:to>
                                    </p:set>
                                    <p:animEffect transition="in" filter="fade">
                                      <p:cBhvr>
                                        <p:cTn id="132" dur="1000"/>
                                        <p:tgtEl>
                                          <p:spTgt spid="122"/>
                                        </p:tgtEl>
                                      </p:cBhvr>
                                    </p:animEffect>
                                  </p:childTnLst>
                                </p:cTn>
                              </p:par>
                            </p:childTnLst>
                          </p:cTn>
                        </p:par>
                      </p:childTnLst>
                    </p:cTn>
                  </p:par>
                  <p:par>
                    <p:cTn id="133" fill="hold">
                      <p:stCondLst>
                        <p:cond delay="indefinite"/>
                      </p:stCondLst>
                      <p:childTnLst>
                        <p:par>
                          <p:cTn id="134" fill="hold">
                            <p:stCondLst>
                              <p:cond delay="0"/>
                            </p:stCondLst>
                            <p:childTnLst>
                              <p:par>
                                <p:cTn id="135" presetID="1" presetClass="entr" presetSubtype="0" fill="hold" nodeType="clickEffect">
                                  <p:stCondLst>
                                    <p:cond delay="0"/>
                                  </p:stCondLst>
                                  <p:childTnLst>
                                    <p:set>
                                      <p:cBhvr>
                                        <p:cTn id="136" dur="1" fill="hold">
                                          <p:stCondLst>
                                            <p:cond delay="0"/>
                                          </p:stCondLst>
                                        </p:cTn>
                                        <p:tgtEl>
                                          <p:spTgt spid="160"/>
                                        </p:tgtEl>
                                        <p:attrNameLst>
                                          <p:attrName>style.visibility</p:attrName>
                                        </p:attrNameLst>
                                      </p:cBhvr>
                                      <p:to>
                                        <p:strVal val="visible"/>
                                      </p:to>
                                    </p:set>
                                  </p:childTnLst>
                                </p:cTn>
                              </p:par>
                              <p:par>
                                <p:cTn id="137" presetID="1" presetClass="entr" presetSubtype="0" fill="hold" grpId="1" nodeType="withEffect">
                                  <p:stCondLst>
                                    <p:cond delay="0"/>
                                  </p:stCondLst>
                                  <p:childTnLst>
                                    <p:set>
                                      <p:cBhvr>
                                        <p:cTn id="138" dur="1" fill="hold">
                                          <p:stCondLst>
                                            <p:cond delay="0"/>
                                          </p:stCondLst>
                                        </p:cTn>
                                        <p:tgtEl>
                                          <p:spTgt spid="161"/>
                                        </p:tgtEl>
                                        <p:attrNameLst>
                                          <p:attrName>style.visibility</p:attrName>
                                        </p:attrNameLst>
                                      </p:cBhvr>
                                      <p:to>
                                        <p:strVal val="visible"/>
                                      </p:to>
                                    </p:set>
                                  </p:childTnLst>
                                </p:cTn>
                              </p:par>
                              <p:par>
                                <p:cTn id="139" presetID="0" presetClass="path" presetSubtype="0" accel="50000" decel="50000" fill="hold" nodeType="withEffect">
                                  <p:stCondLst>
                                    <p:cond delay="0"/>
                                  </p:stCondLst>
                                  <p:childTnLst>
                                    <p:animMotion origin="layout" path="M -1.66667E-6 -2.59259E-6 L 0.27552 -0.14699 " pathEditMode="relative" ptsTypes="AA">
                                      <p:cBhvr>
                                        <p:cTn id="140" dur="1000" fill="hold"/>
                                        <p:tgtEl>
                                          <p:spTgt spid="160"/>
                                        </p:tgtEl>
                                        <p:attrNameLst>
                                          <p:attrName>ppt_x</p:attrName>
                                          <p:attrName>ppt_y</p:attrName>
                                        </p:attrNameLst>
                                      </p:cBhvr>
                                    </p:animMotion>
                                  </p:childTnLst>
                                </p:cTn>
                              </p:par>
                              <p:par>
                                <p:cTn id="141" presetID="6" presetClass="emph" presetSubtype="0" fill="hold" nodeType="withEffect">
                                  <p:stCondLst>
                                    <p:cond delay="0"/>
                                  </p:stCondLst>
                                  <p:childTnLst>
                                    <p:animScale>
                                      <p:cBhvr>
                                        <p:cTn id="142" dur="1000" fill="hold"/>
                                        <p:tgtEl>
                                          <p:spTgt spid="160"/>
                                        </p:tgtEl>
                                      </p:cBhvr>
                                      <p:by x="50000" y="50000"/>
                                    </p:animScale>
                                  </p:childTnLst>
                                </p:cTn>
                              </p:par>
                            </p:childTnLst>
                          </p:cTn>
                        </p:par>
                        <p:par>
                          <p:cTn id="143" fill="hold">
                            <p:stCondLst>
                              <p:cond delay="1000"/>
                            </p:stCondLst>
                            <p:childTnLst>
                              <p:par>
                                <p:cTn id="144" presetID="10" presetClass="entr" presetSubtype="0" fill="hold" nodeType="afterEffect">
                                  <p:stCondLst>
                                    <p:cond delay="0"/>
                                  </p:stCondLst>
                                  <p:childTnLst>
                                    <p:set>
                                      <p:cBhvr>
                                        <p:cTn id="145" dur="1" fill="hold">
                                          <p:stCondLst>
                                            <p:cond delay="0"/>
                                          </p:stCondLst>
                                        </p:cTn>
                                        <p:tgtEl>
                                          <p:spTgt spid="2050"/>
                                        </p:tgtEl>
                                        <p:attrNameLst>
                                          <p:attrName>style.visibility</p:attrName>
                                        </p:attrNameLst>
                                      </p:cBhvr>
                                      <p:to>
                                        <p:strVal val="visible"/>
                                      </p:to>
                                    </p:set>
                                    <p:animEffect transition="in" filter="fade">
                                      <p:cBhvr>
                                        <p:cTn id="146" dur="1000"/>
                                        <p:tgtEl>
                                          <p:spTgt spid="2050"/>
                                        </p:tgtEl>
                                      </p:cBhvr>
                                    </p:animEffect>
                                  </p:childTnLst>
                                </p:cTn>
                              </p:par>
                            </p:childTnLst>
                          </p:cTn>
                        </p:par>
                      </p:childTnLst>
                    </p:cTn>
                  </p:par>
                  <p:par>
                    <p:cTn id="147" fill="hold">
                      <p:stCondLst>
                        <p:cond delay="indefinite"/>
                      </p:stCondLst>
                      <p:childTnLst>
                        <p:par>
                          <p:cTn id="148" fill="hold">
                            <p:stCondLst>
                              <p:cond delay="0"/>
                            </p:stCondLst>
                            <p:childTnLst>
                              <p:par>
                                <p:cTn id="149" presetID="10" presetClass="entr" presetSubtype="0" fill="hold" nodeType="clickEffect">
                                  <p:stCondLst>
                                    <p:cond delay="0"/>
                                  </p:stCondLst>
                                  <p:childTnLst>
                                    <p:set>
                                      <p:cBhvr>
                                        <p:cTn id="150" dur="1" fill="hold">
                                          <p:stCondLst>
                                            <p:cond delay="0"/>
                                          </p:stCondLst>
                                        </p:cTn>
                                        <p:tgtEl>
                                          <p:spTgt spid="2051"/>
                                        </p:tgtEl>
                                        <p:attrNameLst>
                                          <p:attrName>style.visibility</p:attrName>
                                        </p:attrNameLst>
                                      </p:cBhvr>
                                      <p:to>
                                        <p:strVal val="visible"/>
                                      </p:to>
                                    </p:set>
                                    <p:animEffect transition="in" filter="fade">
                                      <p:cBhvr>
                                        <p:cTn id="151" dur="1000"/>
                                        <p:tgtEl>
                                          <p:spTgt spid="20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8" grpId="0" animBg="1"/>
      <p:bldP spid="17" grpId="0"/>
      <p:bldP spid="18" grpId="0"/>
      <p:bldP spid="19" grpId="0"/>
      <p:bldP spid="31" grpId="0" animBg="1"/>
      <p:bldP spid="44" grpId="0" animBg="1"/>
      <p:bldP spid="74" grpId="0" animBg="1"/>
      <p:bldP spid="75" grpId="0" animBg="1"/>
      <p:bldP spid="84" grpId="0" animBg="1"/>
      <p:bldP spid="85" grpId="0" animBg="1"/>
      <p:bldP spid="90" grpId="0" animBg="1"/>
      <p:bldP spid="91" grpId="0" animBg="1"/>
      <p:bldP spid="100" grpId="0" animBg="1"/>
      <p:bldP spid="101" grpId="0" animBg="1"/>
      <p:bldP spid="107" grpId="0"/>
      <p:bldP spid="108" grpId="0"/>
      <p:bldP spid="109" grpId="0"/>
      <p:bldP spid="110" grpId="0" animBg="1"/>
      <p:bldP spid="111" grpId="0" animBg="1"/>
      <p:bldP spid="115" grpId="0" animBg="1"/>
      <p:bldP spid="116" grpId="0" animBg="1"/>
      <p:bldP spid="161"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899592" y="548680"/>
            <a:ext cx="7272808" cy="4536504"/>
            <a:chOff x="1051992" y="1565176"/>
            <a:chExt cx="7272808" cy="4536504"/>
          </a:xfrm>
        </p:grpSpPr>
        <p:sp>
          <p:nvSpPr>
            <p:cNvPr id="6" name="Rectangle 5"/>
            <p:cNvSpPr/>
            <p:nvPr/>
          </p:nvSpPr>
          <p:spPr>
            <a:xfrm>
              <a:off x="3212232" y="1637184"/>
              <a:ext cx="1296144"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Event</a:t>
              </a:r>
              <a:endParaRPr lang="nl-BE" dirty="0">
                <a:solidFill>
                  <a:schemeClr val="tx1"/>
                </a:solidFill>
              </a:endParaRPr>
            </a:p>
          </p:txBody>
        </p:sp>
        <p:sp>
          <p:nvSpPr>
            <p:cNvPr id="7" name="Rectangle 6"/>
            <p:cNvSpPr/>
            <p:nvPr/>
          </p:nvSpPr>
          <p:spPr>
            <a:xfrm>
              <a:off x="6236568" y="1637184"/>
              <a:ext cx="1512168"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smtClean="0">
                  <a:solidFill>
                    <a:schemeClr val="tx1"/>
                  </a:solidFill>
                </a:rPr>
                <a:t>Action</a:t>
              </a:r>
              <a:endParaRPr lang="nl-BE" i="1" dirty="0">
                <a:solidFill>
                  <a:schemeClr val="tx1"/>
                </a:solidFill>
              </a:endParaRPr>
            </a:p>
          </p:txBody>
        </p:sp>
        <p:sp>
          <p:nvSpPr>
            <p:cNvPr id="8" name="Rectangle 7"/>
            <p:cNvSpPr/>
            <p:nvPr/>
          </p:nvSpPr>
          <p:spPr>
            <a:xfrm>
              <a:off x="6236568" y="2069232"/>
              <a:ext cx="1512168" cy="288032"/>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+ID: String</a:t>
              </a:r>
              <a:endParaRPr lang="nl-BE" sz="1400" dirty="0">
                <a:solidFill>
                  <a:schemeClr val="tx1"/>
                </a:solidFill>
              </a:endParaRPr>
            </a:p>
          </p:txBody>
        </p:sp>
        <p:cxnSp>
          <p:nvCxnSpPr>
            <p:cNvPr id="9" name="Straight Connector 9"/>
            <p:cNvCxnSpPr>
              <a:stCxn id="6" idx="3"/>
              <a:endCxn id="7" idx="1"/>
            </p:cNvCxnSpPr>
            <p:nvPr/>
          </p:nvCxnSpPr>
          <p:spPr>
            <a:xfrm>
              <a:off x="4508376" y="1853208"/>
              <a:ext cx="1728192" cy="1588"/>
            </a:xfrm>
            <a:prstGeom prst="bentConnector3">
              <a:avLst>
                <a:gd name="adj1" fmla="val 50000"/>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4796408" y="1565176"/>
              <a:ext cx="1051891" cy="307777"/>
            </a:xfrm>
            <a:prstGeom prst="rect">
              <a:avLst/>
            </a:prstGeom>
            <a:noFill/>
          </p:spPr>
          <p:txBody>
            <a:bodyPr wrap="none" rtlCol="0">
              <a:spAutoFit/>
            </a:bodyPr>
            <a:lstStyle/>
            <a:p>
              <a:r>
                <a:rPr lang="en-US" sz="1400" dirty="0" err="1" smtClean="0"/>
                <a:t>followedBy</a:t>
              </a:r>
              <a:endParaRPr lang="nl-BE" sz="1400" dirty="0"/>
            </a:p>
          </p:txBody>
        </p:sp>
        <p:sp>
          <p:nvSpPr>
            <p:cNvPr id="11" name="TextBox 10"/>
            <p:cNvSpPr txBox="1"/>
            <p:nvPr/>
          </p:nvSpPr>
          <p:spPr>
            <a:xfrm>
              <a:off x="4508376" y="1565176"/>
              <a:ext cx="255198" cy="307777"/>
            </a:xfrm>
            <a:prstGeom prst="rect">
              <a:avLst/>
            </a:prstGeom>
            <a:noFill/>
          </p:spPr>
          <p:txBody>
            <a:bodyPr wrap="none" rtlCol="0">
              <a:spAutoFit/>
            </a:bodyPr>
            <a:lstStyle/>
            <a:p>
              <a:r>
                <a:rPr lang="en-US" sz="1400" dirty="0" smtClean="0"/>
                <a:t>*</a:t>
              </a:r>
              <a:endParaRPr lang="nl-BE" sz="1400" dirty="0"/>
            </a:p>
          </p:txBody>
        </p:sp>
        <p:sp>
          <p:nvSpPr>
            <p:cNvPr id="12" name="TextBox 11"/>
            <p:cNvSpPr txBox="1"/>
            <p:nvPr/>
          </p:nvSpPr>
          <p:spPr>
            <a:xfrm>
              <a:off x="5948536" y="1565176"/>
              <a:ext cx="284052" cy="307777"/>
            </a:xfrm>
            <a:prstGeom prst="rect">
              <a:avLst/>
            </a:prstGeom>
            <a:noFill/>
          </p:spPr>
          <p:txBody>
            <a:bodyPr wrap="none" rtlCol="0">
              <a:spAutoFit/>
            </a:bodyPr>
            <a:lstStyle/>
            <a:p>
              <a:r>
                <a:rPr lang="en-US" sz="1400" dirty="0" smtClean="0"/>
                <a:t>1</a:t>
              </a:r>
              <a:endParaRPr lang="nl-BE" sz="1400" dirty="0"/>
            </a:p>
          </p:txBody>
        </p:sp>
        <p:sp>
          <p:nvSpPr>
            <p:cNvPr id="13" name="Rectangle 12"/>
            <p:cNvSpPr/>
            <p:nvPr/>
          </p:nvSpPr>
          <p:spPr>
            <a:xfrm>
              <a:off x="7316688" y="2933328"/>
              <a:ext cx="1008112"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Display</a:t>
              </a:r>
              <a:endParaRPr lang="nl-BE" dirty="0">
                <a:solidFill>
                  <a:schemeClr val="tx1"/>
                </a:solidFill>
              </a:endParaRPr>
            </a:p>
          </p:txBody>
        </p:sp>
        <p:cxnSp>
          <p:nvCxnSpPr>
            <p:cNvPr id="14" name="Elbow Connector 13"/>
            <p:cNvCxnSpPr>
              <a:stCxn id="13" idx="0"/>
              <a:endCxn id="8" idx="2"/>
            </p:cNvCxnSpPr>
            <p:nvPr/>
          </p:nvCxnSpPr>
          <p:spPr bwMode="auto">
            <a:xfrm rot="16200000" flipV="1">
              <a:off x="7118666" y="2231250"/>
              <a:ext cx="576064" cy="828092"/>
            </a:xfrm>
            <a:prstGeom prst="bentConnector3">
              <a:avLst>
                <a:gd name="adj1" fmla="val 50000"/>
              </a:avLst>
            </a:prstGeom>
            <a:solidFill>
              <a:srgbClr val="00B8FF"/>
            </a:solidFill>
            <a:ln w="9525" cap="flat" cmpd="sng" algn="ctr">
              <a:solidFill>
                <a:schemeClr val="tx1"/>
              </a:solidFill>
              <a:prstDash val="solid"/>
              <a:round/>
              <a:headEnd type="none" w="med" len="med"/>
              <a:tailEnd type="triangle"/>
            </a:ln>
            <a:effectLst/>
          </p:spPr>
        </p:cxnSp>
        <p:sp>
          <p:nvSpPr>
            <p:cNvPr id="15" name="Rectangle 14"/>
            <p:cNvSpPr/>
            <p:nvPr/>
          </p:nvSpPr>
          <p:spPr>
            <a:xfrm>
              <a:off x="3212232" y="2069232"/>
              <a:ext cx="1296144" cy="504056"/>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smtClean="0">
                  <a:solidFill>
                    <a:schemeClr val="tx1"/>
                  </a:solidFill>
                </a:rPr>
                <a:t>+ID: String</a:t>
              </a:r>
            </a:p>
            <a:p>
              <a:r>
                <a:rPr lang="en-US" sz="1400" dirty="0" smtClean="0">
                  <a:solidFill>
                    <a:schemeClr val="tx1"/>
                  </a:solidFill>
                </a:rPr>
                <a:t>+event: String</a:t>
              </a:r>
              <a:endParaRPr lang="nl-BE" sz="1400" dirty="0">
                <a:solidFill>
                  <a:schemeClr val="tx1"/>
                </a:solidFill>
              </a:endParaRPr>
            </a:p>
          </p:txBody>
        </p:sp>
        <p:sp>
          <p:nvSpPr>
            <p:cNvPr id="16" name="Rectangle 15"/>
            <p:cNvSpPr/>
            <p:nvPr/>
          </p:nvSpPr>
          <p:spPr>
            <a:xfrm>
              <a:off x="1051992" y="2933328"/>
              <a:ext cx="1656184"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rPr>
                <a:t>SendMessage</a:t>
              </a:r>
              <a:endParaRPr lang="nl-BE" dirty="0">
                <a:solidFill>
                  <a:schemeClr val="tx1"/>
                </a:solidFill>
              </a:endParaRPr>
            </a:p>
          </p:txBody>
        </p:sp>
        <p:sp>
          <p:nvSpPr>
            <p:cNvPr id="17" name="Rectangle 16"/>
            <p:cNvSpPr/>
            <p:nvPr/>
          </p:nvSpPr>
          <p:spPr>
            <a:xfrm>
              <a:off x="1051992" y="3365376"/>
              <a:ext cx="1656184" cy="504056"/>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smtClean="0">
                  <a:solidFill>
                    <a:schemeClr val="tx1"/>
                  </a:solidFill>
                </a:rPr>
                <a:t>+</a:t>
              </a:r>
              <a:r>
                <a:rPr lang="en-US" sz="1400" dirty="0" err="1" smtClean="0">
                  <a:solidFill>
                    <a:schemeClr val="tx1"/>
                  </a:solidFill>
                </a:rPr>
                <a:t>dest</a:t>
              </a:r>
              <a:r>
                <a:rPr lang="en-US" sz="1400" dirty="0" smtClean="0">
                  <a:solidFill>
                    <a:schemeClr val="tx1"/>
                  </a:solidFill>
                </a:rPr>
                <a:t>: String</a:t>
              </a:r>
            </a:p>
            <a:p>
              <a:r>
                <a:rPr lang="en-US" sz="1400" dirty="0" smtClean="0">
                  <a:solidFill>
                    <a:schemeClr val="tx1"/>
                  </a:solidFill>
                </a:rPr>
                <a:t>+message: String</a:t>
              </a:r>
              <a:endParaRPr lang="nl-BE" sz="1400" dirty="0">
                <a:solidFill>
                  <a:schemeClr val="tx1"/>
                </a:solidFill>
              </a:endParaRPr>
            </a:p>
          </p:txBody>
        </p:sp>
        <p:cxnSp>
          <p:nvCxnSpPr>
            <p:cNvPr id="18" name="Elbow Connector 17"/>
            <p:cNvCxnSpPr>
              <a:stCxn id="16" idx="0"/>
              <a:endCxn id="8" idx="2"/>
            </p:cNvCxnSpPr>
            <p:nvPr/>
          </p:nvCxnSpPr>
          <p:spPr bwMode="auto">
            <a:xfrm rot="5400000" flipH="1" flipV="1">
              <a:off x="4148336" y="89012"/>
              <a:ext cx="576064" cy="5112568"/>
            </a:xfrm>
            <a:prstGeom prst="bentConnector3">
              <a:avLst>
                <a:gd name="adj1" fmla="val 50000"/>
              </a:avLst>
            </a:prstGeom>
            <a:solidFill>
              <a:srgbClr val="00B8FF"/>
            </a:solidFill>
            <a:ln w="9525" cap="flat" cmpd="sng" algn="ctr">
              <a:solidFill>
                <a:schemeClr val="tx1"/>
              </a:solidFill>
              <a:prstDash val="solid"/>
              <a:round/>
              <a:headEnd type="none" w="med" len="med"/>
              <a:tailEnd type="triangle"/>
            </a:ln>
            <a:effectLst/>
          </p:spPr>
        </p:cxnSp>
        <p:sp>
          <p:nvSpPr>
            <p:cNvPr id="19" name="Rectangle 18"/>
            <p:cNvSpPr/>
            <p:nvPr/>
          </p:nvSpPr>
          <p:spPr>
            <a:xfrm>
              <a:off x="3140224" y="2933328"/>
              <a:ext cx="1728192"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rPr>
                <a:t>ViewWebPage</a:t>
              </a:r>
              <a:endParaRPr lang="nl-BE" dirty="0">
                <a:solidFill>
                  <a:schemeClr val="tx1"/>
                </a:solidFill>
              </a:endParaRPr>
            </a:p>
          </p:txBody>
        </p:sp>
        <p:sp>
          <p:nvSpPr>
            <p:cNvPr id="20" name="Rectangle 19"/>
            <p:cNvSpPr/>
            <p:nvPr/>
          </p:nvSpPr>
          <p:spPr>
            <a:xfrm>
              <a:off x="3140224" y="3365376"/>
              <a:ext cx="1728192" cy="36004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smtClean="0">
                  <a:solidFill>
                    <a:schemeClr val="tx1"/>
                  </a:solidFill>
                </a:rPr>
                <a:t>+</a:t>
              </a:r>
              <a:r>
                <a:rPr lang="en-US" sz="1400" dirty="0" err="1" smtClean="0">
                  <a:solidFill>
                    <a:schemeClr val="tx1"/>
                  </a:solidFill>
                </a:rPr>
                <a:t>url</a:t>
              </a:r>
              <a:r>
                <a:rPr lang="en-US" sz="1400" dirty="0" smtClean="0">
                  <a:solidFill>
                    <a:schemeClr val="tx1"/>
                  </a:solidFill>
                </a:rPr>
                <a:t>: String</a:t>
              </a:r>
            </a:p>
          </p:txBody>
        </p:sp>
        <p:cxnSp>
          <p:nvCxnSpPr>
            <p:cNvPr id="21" name="Elbow Connector 20"/>
            <p:cNvCxnSpPr>
              <a:stCxn id="19" idx="0"/>
              <a:endCxn id="8" idx="2"/>
            </p:cNvCxnSpPr>
            <p:nvPr/>
          </p:nvCxnSpPr>
          <p:spPr bwMode="auto">
            <a:xfrm rot="5400000" flipH="1" flipV="1">
              <a:off x="5210454" y="1151130"/>
              <a:ext cx="576064" cy="2988332"/>
            </a:xfrm>
            <a:prstGeom prst="bentConnector3">
              <a:avLst>
                <a:gd name="adj1" fmla="val 50000"/>
              </a:avLst>
            </a:prstGeom>
            <a:solidFill>
              <a:srgbClr val="00B8FF"/>
            </a:solidFill>
            <a:ln w="9525" cap="flat" cmpd="sng" algn="ctr">
              <a:solidFill>
                <a:schemeClr val="tx1"/>
              </a:solidFill>
              <a:prstDash val="solid"/>
              <a:round/>
              <a:headEnd type="none" w="med" len="med"/>
              <a:tailEnd type="triangle"/>
            </a:ln>
            <a:effectLst/>
          </p:spPr>
        </p:cxnSp>
        <p:sp>
          <p:nvSpPr>
            <p:cNvPr id="22" name="Rectangle 21"/>
            <p:cNvSpPr/>
            <p:nvPr/>
          </p:nvSpPr>
          <p:spPr>
            <a:xfrm>
              <a:off x="5228456" y="2933328"/>
              <a:ext cx="648072"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Exit</a:t>
              </a:r>
              <a:endParaRPr lang="nl-BE" dirty="0">
                <a:solidFill>
                  <a:schemeClr val="tx1"/>
                </a:solidFill>
              </a:endParaRPr>
            </a:p>
          </p:txBody>
        </p:sp>
        <p:sp>
          <p:nvSpPr>
            <p:cNvPr id="23" name="Rectangle 22"/>
            <p:cNvSpPr/>
            <p:nvPr/>
          </p:nvSpPr>
          <p:spPr>
            <a:xfrm>
              <a:off x="6236568" y="2933328"/>
              <a:ext cx="720080"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Start</a:t>
              </a:r>
              <a:endParaRPr lang="nl-BE" dirty="0">
                <a:solidFill>
                  <a:schemeClr val="tx1"/>
                </a:solidFill>
              </a:endParaRPr>
            </a:p>
          </p:txBody>
        </p:sp>
        <p:cxnSp>
          <p:nvCxnSpPr>
            <p:cNvPr id="24" name="Elbow Connector 23"/>
            <p:cNvCxnSpPr>
              <a:stCxn id="22" idx="0"/>
              <a:endCxn id="8" idx="2"/>
            </p:cNvCxnSpPr>
            <p:nvPr/>
          </p:nvCxnSpPr>
          <p:spPr bwMode="auto">
            <a:xfrm rot="5400000" flipH="1" flipV="1">
              <a:off x="5984540" y="1925216"/>
              <a:ext cx="576064" cy="1440160"/>
            </a:xfrm>
            <a:prstGeom prst="bentConnector3">
              <a:avLst>
                <a:gd name="adj1" fmla="val 50000"/>
              </a:avLst>
            </a:prstGeom>
            <a:solidFill>
              <a:srgbClr val="00B8FF"/>
            </a:solidFill>
            <a:ln w="9525" cap="flat" cmpd="sng" algn="ctr">
              <a:solidFill>
                <a:schemeClr val="tx1"/>
              </a:solidFill>
              <a:prstDash val="solid"/>
              <a:round/>
              <a:headEnd type="none" w="med" len="med"/>
              <a:tailEnd type="triangle"/>
            </a:ln>
            <a:effectLst/>
          </p:spPr>
        </p:cxnSp>
        <p:cxnSp>
          <p:nvCxnSpPr>
            <p:cNvPr id="25" name="Elbow Connector 24"/>
            <p:cNvCxnSpPr>
              <a:stCxn id="23" idx="0"/>
              <a:endCxn id="8" idx="2"/>
            </p:cNvCxnSpPr>
            <p:nvPr/>
          </p:nvCxnSpPr>
          <p:spPr bwMode="auto">
            <a:xfrm rot="5400000" flipH="1" flipV="1">
              <a:off x="6506598" y="2447274"/>
              <a:ext cx="576064" cy="396044"/>
            </a:xfrm>
            <a:prstGeom prst="bentConnector3">
              <a:avLst>
                <a:gd name="adj1" fmla="val 50000"/>
              </a:avLst>
            </a:prstGeom>
            <a:solidFill>
              <a:srgbClr val="00B8FF"/>
            </a:solidFill>
            <a:ln w="9525" cap="flat" cmpd="sng" algn="ctr">
              <a:solidFill>
                <a:schemeClr val="tx1"/>
              </a:solidFill>
              <a:prstDash val="solid"/>
              <a:round/>
              <a:headEnd type="none" w="med" len="med"/>
              <a:tailEnd type="triangle"/>
            </a:ln>
            <a:effectLst/>
          </p:spPr>
        </p:cxnSp>
        <p:sp>
          <p:nvSpPr>
            <p:cNvPr id="26" name="Rectangle 25"/>
            <p:cNvSpPr/>
            <p:nvPr/>
          </p:nvSpPr>
          <p:spPr>
            <a:xfrm>
              <a:off x="5228456" y="3653408"/>
              <a:ext cx="1656184"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err="1" smtClean="0">
                  <a:solidFill>
                    <a:schemeClr val="tx1"/>
                  </a:solidFill>
                </a:rPr>
                <a:t>VisualElement</a:t>
              </a:r>
              <a:endParaRPr lang="nl-BE" i="1" dirty="0">
                <a:solidFill>
                  <a:schemeClr val="tx1"/>
                </a:solidFill>
              </a:endParaRPr>
            </a:p>
          </p:txBody>
        </p:sp>
        <p:sp>
          <p:nvSpPr>
            <p:cNvPr id="27" name="Rectangle 26"/>
            <p:cNvSpPr/>
            <p:nvPr/>
          </p:nvSpPr>
          <p:spPr>
            <a:xfrm>
              <a:off x="5228456" y="4085456"/>
              <a:ext cx="1656184" cy="72008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smtClean="0">
                  <a:solidFill>
                    <a:schemeClr val="tx1"/>
                  </a:solidFill>
                </a:rPr>
                <a:t>+ID: String</a:t>
              </a:r>
            </a:p>
            <a:p>
              <a:r>
                <a:rPr lang="en-US" sz="1400" dirty="0" smtClean="0">
                  <a:solidFill>
                    <a:schemeClr val="tx1"/>
                  </a:solidFill>
                </a:rPr>
                <a:t>+height: String</a:t>
              </a:r>
            </a:p>
            <a:p>
              <a:r>
                <a:rPr lang="en-US" sz="1400" dirty="0" smtClean="0">
                  <a:solidFill>
                    <a:schemeClr val="tx1"/>
                  </a:solidFill>
                </a:rPr>
                <a:t>+width: String</a:t>
              </a:r>
              <a:endParaRPr lang="nl-BE" sz="1400" dirty="0" smtClean="0">
                <a:solidFill>
                  <a:schemeClr val="tx1"/>
                </a:solidFill>
              </a:endParaRPr>
            </a:p>
          </p:txBody>
        </p:sp>
        <p:cxnSp>
          <p:nvCxnSpPr>
            <p:cNvPr id="28" name="Elbow Connector 104"/>
            <p:cNvCxnSpPr>
              <a:stCxn id="26" idx="3"/>
              <a:endCxn id="13" idx="2"/>
            </p:cNvCxnSpPr>
            <p:nvPr/>
          </p:nvCxnSpPr>
          <p:spPr bwMode="auto">
            <a:xfrm flipV="1">
              <a:off x="6884640" y="3365376"/>
              <a:ext cx="936104" cy="504056"/>
            </a:xfrm>
            <a:prstGeom prst="bentConnector2">
              <a:avLst/>
            </a:prstGeom>
            <a:solidFill>
              <a:srgbClr val="00B8FF"/>
            </a:solidFill>
            <a:ln w="9525" cap="flat" cmpd="sng" algn="ctr">
              <a:solidFill>
                <a:schemeClr val="tx1"/>
              </a:solidFill>
              <a:prstDash val="solid"/>
              <a:round/>
              <a:headEnd type="arrow" w="med" len="med"/>
              <a:tailEnd type="none" w="med" len="med"/>
            </a:ln>
            <a:effectLst/>
          </p:spPr>
        </p:cxnSp>
        <p:sp>
          <p:nvSpPr>
            <p:cNvPr id="29" name="TextBox 28"/>
            <p:cNvSpPr txBox="1"/>
            <p:nvPr/>
          </p:nvSpPr>
          <p:spPr>
            <a:xfrm>
              <a:off x="7388696" y="3869432"/>
              <a:ext cx="692818" cy="307777"/>
            </a:xfrm>
            <a:prstGeom prst="rect">
              <a:avLst/>
            </a:prstGeom>
            <a:noFill/>
          </p:spPr>
          <p:txBody>
            <a:bodyPr wrap="none" rtlCol="0">
              <a:spAutoFit/>
            </a:bodyPr>
            <a:lstStyle/>
            <a:p>
              <a:r>
                <a:rPr lang="en-US" sz="1400" dirty="0" smtClean="0"/>
                <a:t>shows</a:t>
              </a:r>
              <a:endParaRPr lang="nl-BE" sz="1400" dirty="0"/>
            </a:p>
          </p:txBody>
        </p:sp>
        <p:sp>
          <p:nvSpPr>
            <p:cNvPr id="30" name="TextBox 29"/>
            <p:cNvSpPr txBox="1"/>
            <p:nvPr/>
          </p:nvSpPr>
          <p:spPr>
            <a:xfrm>
              <a:off x="7820744" y="3365376"/>
              <a:ext cx="255198" cy="307777"/>
            </a:xfrm>
            <a:prstGeom prst="rect">
              <a:avLst/>
            </a:prstGeom>
            <a:noFill/>
          </p:spPr>
          <p:txBody>
            <a:bodyPr wrap="none" rtlCol="0">
              <a:spAutoFit/>
            </a:bodyPr>
            <a:lstStyle/>
            <a:p>
              <a:r>
                <a:rPr lang="en-US" sz="1400" dirty="0" smtClean="0"/>
                <a:t>*</a:t>
              </a:r>
              <a:endParaRPr lang="nl-BE" sz="1400" dirty="0"/>
            </a:p>
          </p:txBody>
        </p:sp>
        <p:sp>
          <p:nvSpPr>
            <p:cNvPr id="31" name="TextBox 30"/>
            <p:cNvSpPr txBox="1"/>
            <p:nvPr/>
          </p:nvSpPr>
          <p:spPr>
            <a:xfrm>
              <a:off x="6884640" y="3869432"/>
              <a:ext cx="284052" cy="307777"/>
            </a:xfrm>
            <a:prstGeom prst="rect">
              <a:avLst/>
            </a:prstGeom>
            <a:noFill/>
          </p:spPr>
          <p:txBody>
            <a:bodyPr wrap="none" rtlCol="0">
              <a:spAutoFit/>
            </a:bodyPr>
            <a:lstStyle/>
            <a:p>
              <a:r>
                <a:rPr lang="en-US" sz="1400" dirty="0" smtClean="0"/>
                <a:t>1</a:t>
              </a:r>
              <a:endParaRPr lang="nl-BE" sz="1400" dirty="0"/>
            </a:p>
          </p:txBody>
        </p:sp>
        <p:sp>
          <p:nvSpPr>
            <p:cNvPr id="32" name="Rectangle 31"/>
            <p:cNvSpPr/>
            <p:nvPr/>
          </p:nvSpPr>
          <p:spPr>
            <a:xfrm>
              <a:off x="4292352" y="5309592"/>
              <a:ext cx="1152128"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Widget</a:t>
              </a:r>
              <a:endParaRPr lang="nl-BE" dirty="0">
                <a:solidFill>
                  <a:schemeClr val="tx1"/>
                </a:solidFill>
              </a:endParaRPr>
            </a:p>
          </p:txBody>
        </p:sp>
        <p:sp>
          <p:nvSpPr>
            <p:cNvPr id="33" name="Rectangle 32"/>
            <p:cNvSpPr/>
            <p:nvPr/>
          </p:nvSpPr>
          <p:spPr>
            <a:xfrm>
              <a:off x="4292352" y="5741640"/>
              <a:ext cx="1152128" cy="36004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smtClean="0">
                  <a:solidFill>
                    <a:schemeClr val="tx1"/>
                  </a:solidFill>
                </a:rPr>
                <a:t>+code: Text</a:t>
              </a:r>
              <a:endParaRPr lang="nl-BE" sz="1400" dirty="0">
                <a:solidFill>
                  <a:schemeClr val="tx1"/>
                </a:solidFill>
              </a:endParaRPr>
            </a:p>
          </p:txBody>
        </p:sp>
        <p:cxnSp>
          <p:nvCxnSpPr>
            <p:cNvPr id="34" name="Elbow Connector 33"/>
            <p:cNvCxnSpPr>
              <a:stCxn id="32" idx="0"/>
              <a:endCxn id="27" idx="2"/>
            </p:cNvCxnSpPr>
            <p:nvPr/>
          </p:nvCxnSpPr>
          <p:spPr bwMode="auto">
            <a:xfrm rot="5400000" flipH="1" flipV="1">
              <a:off x="5210454" y="4463498"/>
              <a:ext cx="504056" cy="1188132"/>
            </a:xfrm>
            <a:prstGeom prst="bentConnector3">
              <a:avLst>
                <a:gd name="adj1" fmla="val 50000"/>
              </a:avLst>
            </a:prstGeom>
            <a:solidFill>
              <a:srgbClr val="00B8FF"/>
            </a:solidFill>
            <a:ln w="9525" cap="flat" cmpd="sng" algn="ctr">
              <a:solidFill>
                <a:schemeClr val="tx1"/>
              </a:solidFill>
              <a:prstDash val="solid"/>
              <a:round/>
              <a:headEnd type="none" w="med" len="med"/>
              <a:tailEnd type="triangle"/>
            </a:ln>
            <a:effectLst/>
          </p:spPr>
        </p:cxnSp>
        <p:sp>
          <p:nvSpPr>
            <p:cNvPr id="35" name="Rectangle 34"/>
            <p:cNvSpPr/>
            <p:nvPr/>
          </p:nvSpPr>
          <p:spPr>
            <a:xfrm>
              <a:off x="6308576" y="5309592"/>
              <a:ext cx="1440160"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Container</a:t>
              </a:r>
              <a:endParaRPr lang="nl-BE" dirty="0">
                <a:solidFill>
                  <a:schemeClr val="tx1"/>
                </a:solidFill>
              </a:endParaRPr>
            </a:p>
          </p:txBody>
        </p:sp>
        <p:sp>
          <p:nvSpPr>
            <p:cNvPr id="36" name="Rectangle 35"/>
            <p:cNvSpPr/>
            <p:nvPr/>
          </p:nvSpPr>
          <p:spPr>
            <a:xfrm>
              <a:off x="6308576" y="5741640"/>
              <a:ext cx="1440160" cy="36004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smtClean="0">
                  <a:solidFill>
                    <a:schemeClr val="tx1"/>
                  </a:solidFill>
                </a:rPr>
                <a:t>+layout: ENUM</a:t>
              </a:r>
            </a:p>
          </p:txBody>
        </p:sp>
        <p:cxnSp>
          <p:nvCxnSpPr>
            <p:cNvPr id="37" name="Elbow Connector 36"/>
            <p:cNvCxnSpPr>
              <a:stCxn id="35" idx="0"/>
              <a:endCxn id="27" idx="2"/>
            </p:cNvCxnSpPr>
            <p:nvPr/>
          </p:nvCxnSpPr>
          <p:spPr bwMode="auto">
            <a:xfrm rot="16200000" flipV="1">
              <a:off x="6290574" y="4571510"/>
              <a:ext cx="504056" cy="972108"/>
            </a:xfrm>
            <a:prstGeom prst="bentConnector3">
              <a:avLst>
                <a:gd name="adj1" fmla="val 50000"/>
              </a:avLst>
            </a:prstGeom>
            <a:solidFill>
              <a:srgbClr val="00B8FF"/>
            </a:solidFill>
            <a:ln w="9525" cap="flat" cmpd="sng" algn="ctr">
              <a:solidFill>
                <a:schemeClr val="tx1"/>
              </a:solidFill>
              <a:prstDash val="solid"/>
              <a:round/>
              <a:headEnd type="none" w="med" len="med"/>
              <a:tailEnd type="triangle"/>
            </a:ln>
            <a:effectLst/>
          </p:spPr>
        </p:cxnSp>
        <p:cxnSp>
          <p:nvCxnSpPr>
            <p:cNvPr id="38" name="Elbow Connector 37"/>
            <p:cNvCxnSpPr>
              <a:stCxn id="35" idx="3"/>
              <a:endCxn id="27" idx="3"/>
            </p:cNvCxnSpPr>
            <p:nvPr/>
          </p:nvCxnSpPr>
          <p:spPr bwMode="auto">
            <a:xfrm flipH="1" flipV="1">
              <a:off x="6884640" y="4445496"/>
              <a:ext cx="864096" cy="1080120"/>
            </a:xfrm>
            <a:prstGeom prst="bentConnector3">
              <a:avLst>
                <a:gd name="adj1" fmla="val -26455"/>
              </a:avLst>
            </a:prstGeom>
            <a:solidFill>
              <a:srgbClr val="00B8FF"/>
            </a:solidFill>
            <a:ln w="9525" cap="flat" cmpd="sng" algn="ctr">
              <a:solidFill>
                <a:schemeClr val="tx1"/>
              </a:solidFill>
              <a:prstDash val="solid"/>
              <a:round/>
              <a:headEnd type="none" w="med" len="med"/>
              <a:tailEnd type="arrow"/>
            </a:ln>
            <a:effectLst/>
          </p:spPr>
        </p:cxnSp>
        <p:sp>
          <p:nvSpPr>
            <p:cNvPr id="39" name="TextBox 38"/>
            <p:cNvSpPr txBox="1"/>
            <p:nvPr/>
          </p:nvSpPr>
          <p:spPr>
            <a:xfrm>
              <a:off x="7244680" y="4157464"/>
              <a:ext cx="851515" cy="307777"/>
            </a:xfrm>
            <a:prstGeom prst="rect">
              <a:avLst/>
            </a:prstGeom>
            <a:noFill/>
          </p:spPr>
          <p:txBody>
            <a:bodyPr wrap="none" rtlCol="0">
              <a:spAutoFit/>
            </a:bodyPr>
            <a:lstStyle/>
            <a:p>
              <a:r>
                <a:rPr lang="en-US" sz="1400" dirty="0" smtClean="0"/>
                <a:t>contains</a:t>
              </a:r>
              <a:endParaRPr lang="nl-BE" sz="1400" dirty="0"/>
            </a:p>
          </p:txBody>
        </p:sp>
        <p:sp>
          <p:nvSpPr>
            <p:cNvPr id="40" name="TextBox 39"/>
            <p:cNvSpPr txBox="1"/>
            <p:nvPr/>
          </p:nvSpPr>
          <p:spPr>
            <a:xfrm>
              <a:off x="6884640" y="4157464"/>
              <a:ext cx="255198" cy="307777"/>
            </a:xfrm>
            <a:prstGeom prst="rect">
              <a:avLst/>
            </a:prstGeom>
            <a:noFill/>
          </p:spPr>
          <p:txBody>
            <a:bodyPr wrap="none" rtlCol="0">
              <a:spAutoFit/>
            </a:bodyPr>
            <a:lstStyle/>
            <a:p>
              <a:r>
                <a:rPr lang="en-US" sz="1400" dirty="0" smtClean="0"/>
                <a:t>*</a:t>
              </a:r>
              <a:endParaRPr lang="nl-BE" sz="1400" dirty="0"/>
            </a:p>
          </p:txBody>
        </p:sp>
        <p:sp>
          <p:nvSpPr>
            <p:cNvPr id="41" name="TextBox 40"/>
            <p:cNvSpPr txBox="1"/>
            <p:nvPr/>
          </p:nvSpPr>
          <p:spPr>
            <a:xfrm>
              <a:off x="7748736" y="5525616"/>
              <a:ext cx="482824" cy="307777"/>
            </a:xfrm>
            <a:prstGeom prst="rect">
              <a:avLst/>
            </a:prstGeom>
            <a:noFill/>
          </p:spPr>
          <p:txBody>
            <a:bodyPr wrap="none" rtlCol="0">
              <a:spAutoFit/>
            </a:bodyPr>
            <a:lstStyle/>
            <a:p>
              <a:r>
                <a:rPr lang="en-US" sz="1400" dirty="0" smtClean="0"/>
                <a:t>0..1</a:t>
              </a:r>
              <a:endParaRPr lang="nl-BE" sz="1400" dirty="0"/>
            </a:p>
          </p:txBody>
        </p:sp>
      </p:grpSp>
      <p:grpSp>
        <p:nvGrpSpPr>
          <p:cNvPr id="42" name="Group 41"/>
          <p:cNvGrpSpPr/>
          <p:nvPr/>
        </p:nvGrpSpPr>
        <p:grpSpPr>
          <a:xfrm>
            <a:off x="1691680" y="1412776"/>
            <a:ext cx="5040560" cy="2952328"/>
            <a:chOff x="-2196752" y="2204864"/>
            <a:chExt cx="5040560" cy="2952328"/>
          </a:xfrm>
        </p:grpSpPr>
        <p:sp>
          <p:nvSpPr>
            <p:cNvPr id="43" name="Rectangle 42"/>
            <p:cNvSpPr/>
            <p:nvPr/>
          </p:nvSpPr>
          <p:spPr>
            <a:xfrm>
              <a:off x="-1620688" y="2276872"/>
              <a:ext cx="122413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err="1" smtClean="0">
                  <a:solidFill>
                    <a:schemeClr val="tx1"/>
                  </a:solidFill>
                </a:rPr>
                <a:t>MenuItem</a:t>
              </a:r>
              <a:endParaRPr lang="nl-BE" i="1" dirty="0">
                <a:solidFill>
                  <a:schemeClr val="tx1"/>
                </a:solidFill>
              </a:endParaRPr>
            </a:p>
          </p:txBody>
        </p:sp>
        <p:sp>
          <p:nvSpPr>
            <p:cNvPr id="44" name="Rectangle 43"/>
            <p:cNvSpPr/>
            <p:nvPr/>
          </p:nvSpPr>
          <p:spPr>
            <a:xfrm>
              <a:off x="1331640" y="2276872"/>
              <a:ext cx="1512168"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Choice</a:t>
              </a:r>
              <a:endParaRPr lang="nl-BE" dirty="0">
                <a:solidFill>
                  <a:schemeClr val="tx1"/>
                </a:solidFill>
              </a:endParaRPr>
            </a:p>
          </p:txBody>
        </p:sp>
        <p:sp>
          <p:nvSpPr>
            <p:cNvPr id="45" name="Rectangle 44"/>
            <p:cNvSpPr/>
            <p:nvPr/>
          </p:nvSpPr>
          <p:spPr>
            <a:xfrm>
              <a:off x="1331640" y="2708920"/>
              <a:ext cx="1512168" cy="288032"/>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+choice: Integer</a:t>
              </a:r>
              <a:endParaRPr lang="nl-BE" sz="1400" dirty="0">
                <a:solidFill>
                  <a:schemeClr val="tx1"/>
                </a:solidFill>
              </a:endParaRPr>
            </a:p>
          </p:txBody>
        </p:sp>
        <p:cxnSp>
          <p:nvCxnSpPr>
            <p:cNvPr id="46" name="Straight Connector 9"/>
            <p:cNvCxnSpPr>
              <a:stCxn id="43" idx="3"/>
              <a:endCxn id="44" idx="1"/>
            </p:cNvCxnSpPr>
            <p:nvPr/>
          </p:nvCxnSpPr>
          <p:spPr>
            <a:xfrm>
              <a:off x="-396552" y="2492896"/>
              <a:ext cx="1728192" cy="1588"/>
            </a:xfrm>
            <a:prstGeom prst="bentConnector3">
              <a:avLst>
                <a:gd name="adj1" fmla="val 50000"/>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47" name="TextBox 46"/>
            <p:cNvSpPr txBox="1"/>
            <p:nvPr/>
          </p:nvSpPr>
          <p:spPr>
            <a:xfrm>
              <a:off x="-108520" y="2204864"/>
              <a:ext cx="522900" cy="307777"/>
            </a:xfrm>
            <a:prstGeom prst="rect">
              <a:avLst/>
            </a:prstGeom>
            <a:noFill/>
          </p:spPr>
          <p:txBody>
            <a:bodyPr wrap="none" rtlCol="0">
              <a:spAutoFit/>
            </a:bodyPr>
            <a:lstStyle/>
            <a:p>
              <a:r>
                <a:rPr lang="en-US" sz="1400" dirty="0" smtClean="0"/>
                <a:t>next</a:t>
              </a:r>
              <a:endParaRPr lang="nl-BE" sz="1400" dirty="0"/>
            </a:p>
          </p:txBody>
        </p:sp>
        <p:sp>
          <p:nvSpPr>
            <p:cNvPr id="48" name="TextBox 47"/>
            <p:cNvSpPr txBox="1"/>
            <p:nvPr/>
          </p:nvSpPr>
          <p:spPr>
            <a:xfrm>
              <a:off x="-396552" y="2204864"/>
              <a:ext cx="284052" cy="307777"/>
            </a:xfrm>
            <a:prstGeom prst="rect">
              <a:avLst/>
            </a:prstGeom>
            <a:noFill/>
          </p:spPr>
          <p:txBody>
            <a:bodyPr wrap="none" rtlCol="0">
              <a:spAutoFit/>
            </a:bodyPr>
            <a:lstStyle/>
            <a:p>
              <a:r>
                <a:rPr lang="en-US" sz="1400" dirty="0" smtClean="0"/>
                <a:t>1</a:t>
              </a:r>
              <a:endParaRPr lang="nl-BE" sz="1400" dirty="0"/>
            </a:p>
          </p:txBody>
        </p:sp>
        <p:sp>
          <p:nvSpPr>
            <p:cNvPr id="49" name="TextBox 48"/>
            <p:cNvSpPr txBox="1"/>
            <p:nvPr/>
          </p:nvSpPr>
          <p:spPr>
            <a:xfrm>
              <a:off x="1043608" y="2204864"/>
              <a:ext cx="255198" cy="307777"/>
            </a:xfrm>
            <a:prstGeom prst="rect">
              <a:avLst/>
            </a:prstGeom>
            <a:noFill/>
          </p:spPr>
          <p:txBody>
            <a:bodyPr wrap="none" rtlCol="0">
              <a:spAutoFit/>
            </a:bodyPr>
            <a:lstStyle/>
            <a:p>
              <a:r>
                <a:rPr lang="en-US" sz="1400" dirty="0" smtClean="0"/>
                <a:t>*</a:t>
              </a:r>
              <a:endParaRPr lang="nl-BE" sz="1400" dirty="0"/>
            </a:p>
          </p:txBody>
        </p:sp>
        <p:sp>
          <p:nvSpPr>
            <p:cNvPr id="50" name="Rectangle 49"/>
            <p:cNvSpPr/>
            <p:nvPr/>
          </p:nvSpPr>
          <p:spPr>
            <a:xfrm>
              <a:off x="-1764704" y="3501008"/>
              <a:ext cx="1800200"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err="1" smtClean="0">
                  <a:solidFill>
                    <a:schemeClr val="tx1"/>
                  </a:solidFill>
                </a:rPr>
                <a:t>RecordedAudio</a:t>
              </a:r>
              <a:endParaRPr lang="nl-BE" i="1" dirty="0">
                <a:solidFill>
                  <a:schemeClr val="tx1"/>
                </a:solidFill>
              </a:endParaRPr>
            </a:p>
          </p:txBody>
        </p:sp>
        <p:sp>
          <p:nvSpPr>
            <p:cNvPr id="51" name="Rectangle 50"/>
            <p:cNvSpPr/>
            <p:nvPr/>
          </p:nvSpPr>
          <p:spPr>
            <a:xfrm>
              <a:off x="539552" y="3501008"/>
              <a:ext cx="1296144"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rPr>
                <a:t>UserInput</a:t>
              </a:r>
              <a:endParaRPr lang="nl-BE" dirty="0">
                <a:solidFill>
                  <a:schemeClr val="tx1"/>
                </a:solidFill>
              </a:endParaRPr>
            </a:p>
          </p:txBody>
        </p:sp>
        <p:sp>
          <p:nvSpPr>
            <p:cNvPr id="52" name="Rectangle 51"/>
            <p:cNvSpPr/>
            <p:nvPr/>
          </p:nvSpPr>
          <p:spPr>
            <a:xfrm>
              <a:off x="2123728" y="3501008"/>
              <a:ext cx="720080"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Start</a:t>
              </a:r>
              <a:endParaRPr lang="nl-BE" dirty="0">
                <a:solidFill>
                  <a:schemeClr val="tx1"/>
                </a:solidFill>
              </a:endParaRPr>
            </a:p>
          </p:txBody>
        </p:sp>
        <p:cxnSp>
          <p:nvCxnSpPr>
            <p:cNvPr id="53" name="Elbow Connector 52"/>
            <p:cNvCxnSpPr>
              <a:stCxn id="50" idx="0"/>
              <a:endCxn id="43" idx="2"/>
            </p:cNvCxnSpPr>
            <p:nvPr/>
          </p:nvCxnSpPr>
          <p:spPr bwMode="auto">
            <a:xfrm rot="16200000" flipV="1">
              <a:off x="-1332656" y="3032956"/>
              <a:ext cx="792088" cy="144016"/>
            </a:xfrm>
            <a:prstGeom prst="bentConnector3">
              <a:avLst>
                <a:gd name="adj1" fmla="val 50000"/>
              </a:avLst>
            </a:prstGeom>
            <a:solidFill>
              <a:srgbClr val="00B8FF"/>
            </a:solidFill>
            <a:ln w="9525" cap="flat" cmpd="sng" algn="ctr">
              <a:solidFill>
                <a:schemeClr val="tx1"/>
              </a:solidFill>
              <a:prstDash val="solid"/>
              <a:round/>
              <a:headEnd type="none" w="med" len="med"/>
              <a:tailEnd type="triangle"/>
            </a:ln>
            <a:effectLst/>
          </p:spPr>
        </p:cxnSp>
        <p:cxnSp>
          <p:nvCxnSpPr>
            <p:cNvPr id="54" name="Elbow Connector 53"/>
            <p:cNvCxnSpPr>
              <a:stCxn id="51" idx="0"/>
              <a:endCxn id="43" idx="2"/>
            </p:cNvCxnSpPr>
            <p:nvPr/>
          </p:nvCxnSpPr>
          <p:spPr bwMode="auto">
            <a:xfrm rot="16200000" flipV="1">
              <a:off x="-306542" y="2006842"/>
              <a:ext cx="792088" cy="2196244"/>
            </a:xfrm>
            <a:prstGeom prst="bentConnector3">
              <a:avLst>
                <a:gd name="adj1" fmla="val 50000"/>
              </a:avLst>
            </a:prstGeom>
            <a:solidFill>
              <a:srgbClr val="00B8FF"/>
            </a:solidFill>
            <a:ln w="9525" cap="flat" cmpd="sng" algn="ctr">
              <a:solidFill>
                <a:schemeClr val="tx1"/>
              </a:solidFill>
              <a:prstDash val="solid"/>
              <a:round/>
              <a:headEnd type="none" w="med" len="med"/>
              <a:tailEnd type="triangle"/>
            </a:ln>
            <a:effectLst/>
          </p:spPr>
        </p:cxnSp>
        <p:cxnSp>
          <p:nvCxnSpPr>
            <p:cNvPr id="55" name="Elbow Connector 54"/>
            <p:cNvCxnSpPr>
              <a:stCxn id="52" idx="0"/>
              <a:endCxn id="43" idx="2"/>
            </p:cNvCxnSpPr>
            <p:nvPr/>
          </p:nvCxnSpPr>
          <p:spPr bwMode="auto">
            <a:xfrm rot="16200000" flipV="1">
              <a:off x="341530" y="1358770"/>
              <a:ext cx="792088" cy="3492388"/>
            </a:xfrm>
            <a:prstGeom prst="bentConnector3">
              <a:avLst>
                <a:gd name="adj1" fmla="val 50000"/>
              </a:avLst>
            </a:prstGeom>
            <a:solidFill>
              <a:srgbClr val="00B8FF"/>
            </a:solidFill>
            <a:ln w="9525" cap="flat" cmpd="sng" algn="ctr">
              <a:solidFill>
                <a:schemeClr val="tx1"/>
              </a:solidFill>
              <a:prstDash val="solid"/>
              <a:round/>
              <a:headEnd type="none" w="med" len="med"/>
              <a:tailEnd type="triangle"/>
            </a:ln>
            <a:effectLst/>
          </p:spPr>
        </p:cxnSp>
        <p:sp>
          <p:nvSpPr>
            <p:cNvPr id="56" name="Rectangle 55"/>
            <p:cNvSpPr/>
            <p:nvPr/>
          </p:nvSpPr>
          <p:spPr>
            <a:xfrm>
              <a:off x="-2196752" y="4725144"/>
              <a:ext cx="86409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Menu</a:t>
              </a:r>
              <a:endParaRPr lang="nl-BE" dirty="0">
                <a:solidFill>
                  <a:schemeClr val="tx1"/>
                </a:solidFill>
              </a:endParaRPr>
            </a:p>
          </p:txBody>
        </p:sp>
        <p:sp>
          <p:nvSpPr>
            <p:cNvPr id="57" name="Rectangle 56"/>
            <p:cNvSpPr/>
            <p:nvPr/>
          </p:nvSpPr>
          <p:spPr>
            <a:xfrm>
              <a:off x="-756592" y="4725144"/>
              <a:ext cx="792088"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Error</a:t>
              </a:r>
              <a:endParaRPr lang="nl-BE" dirty="0">
                <a:solidFill>
                  <a:schemeClr val="tx1"/>
                </a:solidFill>
              </a:endParaRPr>
            </a:p>
          </p:txBody>
        </p:sp>
        <p:sp>
          <p:nvSpPr>
            <p:cNvPr id="58" name="Rectangle 57"/>
            <p:cNvSpPr/>
            <p:nvPr/>
          </p:nvSpPr>
          <p:spPr>
            <a:xfrm>
              <a:off x="611560" y="4725144"/>
              <a:ext cx="107173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Timeout</a:t>
              </a:r>
              <a:endParaRPr lang="nl-BE" dirty="0">
                <a:solidFill>
                  <a:schemeClr val="tx1"/>
                </a:solidFill>
              </a:endParaRPr>
            </a:p>
          </p:txBody>
        </p:sp>
        <p:cxnSp>
          <p:nvCxnSpPr>
            <p:cNvPr id="59" name="Elbow Connector 58"/>
            <p:cNvCxnSpPr>
              <a:stCxn id="56" idx="0"/>
              <a:endCxn id="50" idx="2"/>
            </p:cNvCxnSpPr>
            <p:nvPr/>
          </p:nvCxnSpPr>
          <p:spPr bwMode="auto">
            <a:xfrm rot="5400000" flipH="1" flipV="1">
              <a:off x="-1710698" y="3879050"/>
              <a:ext cx="792088" cy="900100"/>
            </a:xfrm>
            <a:prstGeom prst="bentConnector3">
              <a:avLst>
                <a:gd name="adj1" fmla="val 50000"/>
              </a:avLst>
            </a:prstGeom>
            <a:solidFill>
              <a:srgbClr val="00B8FF"/>
            </a:solidFill>
            <a:ln w="9525" cap="flat" cmpd="sng" algn="ctr">
              <a:solidFill>
                <a:schemeClr val="tx1"/>
              </a:solidFill>
              <a:prstDash val="solid"/>
              <a:round/>
              <a:headEnd type="none" w="med" len="med"/>
              <a:tailEnd type="triangle"/>
            </a:ln>
            <a:effectLst/>
          </p:spPr>
        </p:cxnSp>
        <p:cxnSp>
          <p:nvCxnSpPr>
            <p:cNvPr id="60" name="Elbow Connector 59"/>
            <p:cNvCxnSpPr>
              <a:stCxn id="57" idx="0"/>
              <a:endCxn id="50" idx="2"/>
            </p:cNvCxnSpPr>
            <p:nvPr/>
          </p:nvCxnSpPr>
          <p:spPr bwMode="auto">
            <a:xfrm rot="16200000" flipV="1">
              <a:off x="-1008620" y="4077072"/>
              <a:ext cx="792088" cy="504056"/>
            </a:xfrm>
            <a:prstGeom prst="bentConnector3">
              <a:avLst>
                <a:gd name="adj1" fmla="val 50000"/>
              </a:avLst>
            </a:prstGeom>
            <a:solidFill>
              <a:srgbClr val="00B8FF"/>
            </a:solidFill>
            <a:ln w="9525" cap="flat" cmpd="sng" algn="ctr">
              <a:solidFill>
                <a:schemeClr val="tx1"/>
              </a:solidFill>
              <a:prstDash val="solid"/>
              <a:round/>
              <a:headEnd type="none" w="med" len="med"/>
              <a:tailEnd type="triangle"/>
            </a:ln>
            <a:effectLst/>
          </p:spPr>
        </p:cxnSp>
        <p:cxnSp>
          <p:nvCxnSpPr>
            <p:cNvPr id="61" name="Elbow Connector 60"/>
            <p:cNvCxnSpPr>
              <a:stCxn id="58" idx="0"/>
              <a:endCxn id="50" idx="2"/>
            </p:cNvCxnSpPr>
            <p:nvPr/>
          </p:nvCxnSpPr>
          <p:spPr bwMode="auto">
            <a:xfrm rot="16200000" flipV="1">
              <a:off x="-254632" y="3323084"/>
              <a:ext cx="792088" cy="2012032"/>
            </a:xfrm>
            <a:prstGeom prst="bentConnector3">
              <a:avLst>
                <a:gd name="adj1" fmla="val 50000"/>
              </a:avLst>
            </a:prstGeom>
            <a:solidFill>
              <a:srgbClr val="00B8FF"/>
            </a:solidFill>
            <a:ln w="9525" cap="flat" cmpd="sng" algn="ctr">
              <a:solidFill>
                <a:schemeClr val="tx1"/>
              </a:solidFill>
              <a:prstDash val="solid"/>
              <a:round/>
              <a:headEnd type="none" w="med" len="med"/>
              <a:tailEnd type="triangle"/>
            </a:ln>
            <a:effectLst/>
          </p:spPr>
        </p:cxnSp>
      </p:grpSp>
      <p:grpSp>
        <p:nvGrpSpPr>
          <p:cNvPr id="83" name="Group 82"/>
          <p:cNvGrpSpPr/>
          <p:nvPr/>
        </p:nvGrpSpPr>
        <p:grpSpPr>
          <a:xfrm>
            <a:off x="2627784" y="4365104"/>
            <a:ext cx="4032448" cy="504056"/>
            <a:chOff x="-4032448" y="3501008"/>
            <a:chExt cx="4032448" cy="504056"/>
          </a:xfrm>
        </p:grpSpPr>
        <p:sp>
          <p:nvSpPr>
            <p:cNvPr id="63" name="Rectangle 62"/>
            <p:cNvSpPr/>
            <p:nvPr/>
          </p:nvSpPr>
          <p:spPr>
            <a:xfrm>
              <a:off x="-4032448" y="3573016"/>
              <a:ext cx="792088"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State</a:t>
              </a:r>
              <a:endParaRPr lang="nl-BE" dirty="0">
                <a:solidFill>
                  <a:schemeClr val="tx1"/>
                </a:solidFill>
              </a:endParaRPr>
            </a:p>
          </p:txBody>
        </p:sp>
        <p:sp>
          <p:nvSpPr>
            <p:cNvPr id="64" name="Rectangle 63"/>
            <p:cNvSpPr/>
            <p:nvPr/>
          </p:nvSpPr>
          <p:spPr>
            <a:xfrm>
              <a:off x="-1512168" y="3573016"/>
              <a:ext cx="1512168"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Transition</a:t>
              </a:r>
              <a:endParaRPr lang="nl-BE" dirty="0">
                <a:solidFill>
                  <a:schemeClr val="tx1"/>
                </a:solidFill>
              </a:endParaRPr>
            </a:p>
          </p:txBody>
        </p:sp>
        <p:cxnSp>
          <p:nvCxnSpPr>
            <p:cNvPr id="66" name="Straight Connector 9"/>
            <p:cNvCxnSpPr>
              <a:stCxn id="63" idx="3"/>
              <a:endCxn id="64" idx="1"/>
            </p:cNvCxnSpPr>
            <p:nvPr/>
          </p:nvCxnSpPr>
          <p:spPr>
            <a:xfrm>
              <a:off x="-3240360" y="3789040"/>
              <a:ext cx="1728192" cy="1588"/>
            </a:xfrm>
            <a:prstGeom prst="bentConnector3">
              <a:avLst>
                <a:gd name="adj1" fmla="val 50000"/>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67" name="TextBox 66"/>
            <p:cNvSpPr txBox="1"/>
            <p:nvPr/>
          </p:nvSpPr>
          <p:spPr>
            <a:xfrm>
              <a:off x="-2952328" y="3501008"/>
              <a:ext cx="1189108" cy="307777"/>
            </a:xfrm>
            <a:prstGeom prst="rect">
              <a:avLst/>
            </a:prstGeom>
            <a:noFill/>
          </p:spPr>
          <p:txBody>
            <a:bodyPr wrap="none" rtlCol="0">
              <a:spAutoFit/>
            </a:bodyPr>
            <a:lstStyle/>
            <a:p>
              <a:r>
                <a:rPr lang="en-US" sz="1400" dirty="0" err="1" smtClean="0"/>
                <a:t>transitionsTo</a:t>
              </a:r>
              <a:endParaRPr lang="nl-BE" sz="1400" dirty="0"/>
            </a:p>
          </p:txBody>
        </p:sp>
        <p:sp>
          <p:nvSpPr>
            <p:cNvPr id="68" name="TextBox 67"/>
            <p:cNvSpPr txBox="1"/>
            <p:nvPr/>
          </p:nvSpPr>
          <p:spPr>
            <a:xfrm>
              <a:off x="-3240360" y="3501008"/>
              <a:ext cx="284052" cy="307777"/>
            </a:xfrm>
            <a:prstGeom prst="rect">
              <a:avLst/>
            </a:prstGeom>
            <a:noFill/>
          </p:spPr>
          <p:txBody>
            <a:bodyPr wrap="none" rtlCol="0">
              <a:spAutoFit/>
            </a:bodyPr>
            <a:lstStyle/>
            <a:p>
              <a:r>
                <a:rPr lang="en-US" sz="1400" dirty="0" smtClean="0"/>
                <a:t>1</a:t>
              </a:r>
              <a:endParaRPr lang="nl-BE" sz="1400" dirty="0"/>
            </a:p>
          </p:txBody>
        </p:sp>
        <p:sp>
          <p:nvSpPr>
            <p:cNvPr id="69" name="TextBox 68"/>
            <p:cNvSpPr txBox="1"/>
            <p:nvPr/>
          </p:nvSpPr>
          <p:spPr>
            <a:xfrm>
              <a:off x="-1800200" y="3501008"/>
              <a:ext cx="255198" cy="307777"/>
            </a:xfrm>
            <a:prstGeom prst="rect">
              <a:avLst/>
            </a:prstGeom>
            <a:noFill/>
          </p:spPr>
          <p:txBody>
            <a:bodyPr wrap="none" rtlCol="0">
              <a:spAutoFit/>
            </a:bodyPr>
            <a:lstStyle/>
            <a:p>
              <a:r>
                <a:rPr lang="en-US" sz="1400" dirty="0" smtClean="0"/>
                <a:t>*</a:t>
              </a:r>
              <a:endParaRPr lang="nl-BE" sz="1400" dirty="0"/>
            </a:p>
          </p:txBody>
        </p:sp>
      </p:grpSp>
      <p:sp>
        <p:nvSpPr>
          <p:cNvPr id="84" name="Oval 83"/>
          <p:cNvSpPr/>
          <p:nvPr/>
        </p:nvSpPr>
        <p:spPr bwMode="auto">
          <a:xfrm>
            <a:off x="7668344" y="1916832"/>
            <a:ext cx="576064" cy="216024"/>
          </a:xfrm>
          <a:prstGeom prst="ellipse">
            <a:avLst/>
          </a:prstGeom>
          <a:noFill/>
          <a:ln w="952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57200" rtl="0" eaLnBrk="0" fontAlgn="base" latinLnBrk="0" hangingPunct="0">
              <a:lnSpc>
                <a:spcPct val="75000"/>
              </a:lnSpc>
              <a:spcBef>
                <a:spcPct val="0"/>
              </a:spcBef>
              <a:spcAft>
                <a:spcPct val="0"/>
              </a:spcAft>
              <a:buClr>
                <a:srgbClr val="000000"/>
              </a:buClr>
              <a:buSzPct val="100000"/>
              <a:buFont typeface="Times New Roman" charset="0"/>
              <a:buNone/>
              <a:tabLst/>
            </a:pPr>
            <a:endParaRPr kumimoji="0" lang="nl-BE" sz="2400" b="0" i="0" u="none" strike="noStrike" cap="none" normalizeH="0" baseline="0" dirty="0" smtClean="0">
              <a:ln>
                <a:noFill/>
              </a:ln>
              <a:effectLst/>
              <a:latin typeface="Times New Roman" charset="0"/>
              <a:cs typeface="Times New Roman" charset="0"/>
            </a:endParaRPr>
          </a:p>
        </p:txBody>
      </p:sp>
      <p:sp>
        <p:nvSpPr>
          <p:cNvPr id="85" name="Oval 84"/>
          <p:cNvSpPr/>
          <p:nvPr/>
        </p:nvSpPr>
        <p:spPr bwMode="auto">
          <a:xfrm>
            <a:off x="6084168" y="1916832"/>
            <a:ext cx="576064" cy="216024"/>
          </a:xfrm>
          <a:prstGeom prst="ellipse">
            <a:avLst/>
          </a:prstGeom>
          <a:noFill/>
          <a:ln w="952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57200" rtl="0" eaLnBrk="0" fontAlgn="base" latinLnBrk="0" hangingPunct="0">
              <a:lnSpc>
                <a:spcPct val="75000"/>
              </a:lnSpc>
              <a:spcBef>
                <a:spcPct val="0"/>
              </a:spcBef>
              <a:spcAft>
                <a:spcPct val="0"/>
              </a:spcAft>
              <a:buClr>
                <a:srgbClr val="000000"/>
              </a:buClr>
              <a:buSzPct val="100000"/>
              <a:buFont typeface="Times New Roman" charset="0"/>
              <a:buNone/>
              <a:tabLst/>
            </a:pPr>
            <a:endParaRPr kumimoji="0" lang="nl-BE" sz="2400" b="0" i="0" u="none" strike="noStrike" cap="none" normalizeH="0" baseline="0" dirty="0" smtClean="0">
              <a:ln>
                <a:noFill/>
              </a:ln>
              <a:effectLst/>
              <a:latin typeface="Times New Roman" charset="0"/>
              <a:cs typeface="Times New Roman" charset="0"/>
            </a:endParaRPr>
          </a:p>
        </p:txBody>
      </p:sp>
      <p:sp>
        <p:nvSpPr>
          <p:cNvPr id="86" name="Oval 85"/>
          <p:cNvSpPr/>
          <p:nvPr/>
        </p:nvSpPr>
        <p:spPr bwMode="auto">
          <a:xfrm>
            <a:off x="7092280" y="2924944"/>
            <a:ext cx="576064" cy="216024"/>
          </a:xfrm>
          <a:prstGeom prst="ellipse">
            <a:avLst/>
          </a:prstGeom>
          <a:noFill/>
          <a:ln w="952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57200" rtl="0" eaLnBrk="0" fontAlgn="base" latinLnBrk="0" hangingPunct="0">
              <a:lnSpc>
                <a:spcPct val="75000"/>
              </a:lnSpc>
              <a:spcBef>
                <a:spcPct val="0"/>
              </a:spcBef>
              <a:spcAft>
                <a:spcPct val="0"/>
              </a:spcAft>
              <a:buClr>
                <a:srgbClr val="000000"/>
              </a:buClr>
              <a:buSzPct val="100000"/>
              <a:buFont typeface="Times New Roman" charset="0"/>
              <a:buNone/>
              <a:tabLst/>
            </a:pPr>
            <a:endParaRPr kumimoji="0" lang="nl-BE" sz="2400" b="0" i="0" u="none" strike="noStrike" cap="none" normalizeH="0" baseline="0" dirty="0" smtClean="0">
              <a:ln>
                <a:noFill/>
              </a:ln>
              <a:effectLst/>
              <a:latin typeface="Times New Roman" charset="0"/>
              <a:cs typeface="Times New Roman" charset="0"/>
            </a:endParaRPr>
          </a:p>
        </p:txBody>
      </p:sp>
      <p:sp>
        <p:nvSpPr>
          <p:cNvPr id="87" name="Oval 86"/>
          <p:cNvSpPr/>
          <p:nvPr/>
        </p:nvSpPr>
        <p:spPr bwMode="auto">
          <a:xfrm>
            <a:off x="6444208" y="2636912"/>
            <a:ext cx="2088232" cy="1728192"/>
          </a:xfrm>
          <a:prstGeom prst="ellipse">
            <a:avLst/>
          </a:prstGeom>
          <a:noFill/>
          <a:ln w="9525" cap="flat" cmpd="sng" algn="ctr">
            <a:solidFill>
              <a:srgbClr val="00206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57200" rtl="0" eaLnBrk="0" fontAlgn="base" latinLnBrk="0" hangingPunct="0">
              <a:lnSpc>
                <a:spcPct val="75000"/>
              </a:lnSpc>
              <a:spcBef>
                <a:spcPct val="0"/>
              </a:spcBef>
              <a:spcAft>
                <a:spcPct val="0"/>
              </a:spcAft>
              <a:buClr>
                <a:srgbClr val="000000"/>
              </a:buClr>
              <a:buSzPct val="100000"/>
              <a:buFont typeface="Times New Roman" charset="0"/>
              <a:buNone/>
              <a:tabLst/>
            </a:pPr>
            <a:endParaRPr kumimoji="0" lang="nl-BE" sz="2400" b="0" i="0" u="none" strike="noStrike" cap="none" normalizeH="0" baseline="0" dirty="0" smtClean="0">
              <a:ln>
                <a:noFill/>
              </a:ln>
              <a:effectLst/>
              <a:latin typeface="Times New Roman" charset="0"/>
              <a:cs typeface="Times New Roman"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6" presetClass="emph" presetSubtype="0" fill="hold" nodeType="withEffect">
                                  <p:stCondLst>
                                    <p:cond delay="0"/>
                                  </p:stCondLst>
                                  <p:childTnLst>
                                    <p:animScale>
                                      <p:cBhvr>
                                        <p:cTn id="8" dur="100" fill="hold"/>
                                        <p:tgtEl>
                                          <p:spTgt spid="5"/>
                                        </p:tgtEl>
                                      </p:cBhvr>
                                      <p:by x="50000" y="50000"/>
                                    </p:animScale>
                                  </p:childTnLst>
                                </p:cTn>
                              </p:par>
                              <p:par>
                                <p:cTn id="9" presetID="63" presetClass="path" presetSubtype="0" accel="50000" decel="50000" fill="hold" nodeType="withEffect">
                                  <p:stCondLst>
                                    <p:cond delay="0"/>
                                  </p:stCondLst>
                                  <p:childTnLst>
                                    <p:animMotion origin="layout" path="M 0 0  L 0.25 0  E" pathEditMode="relative" ptsTypes="">
                                      <p:cBhvr>
                                        <p:cTn id="10" dur="900" fill="hold"/>
                                        <p:tgtEl>
                                          <p:spTgt spid="5"/>
                                        </p:tgtEl>
                                        <p:attrNameLst>
                                          <p:attrName>ppt_x</p:attrName>
                                          <p:attrName>ppt_y</p:attrName>
                                        </p:attrNameLst>
                                      </p:cBhvr>
                                    </p:animMotion>
                                  </p:childTnLst>
                                </p:cTn>
                              </p:par>
                            </p:childTnLst>
                          </p:cTn>
                        </p:par>
                        <p:par>
                          <p:cTn id="11" fill="hold">
                            <p:stCondLst>
                              <p:cond delay="900"/>
                            </p:stCondLst>
                            <p:childTnLst>
                              <p:par>
                                <p:cTn id="12" presetID="1" presetClass="entr" presetSubtype="0" fill="hold" nodeType="afterEffect">
                                  <p:stCondLst>
                                    <p:cond delay="0"/>
                                  </p:stCondLst>
                                  <p:childTnLst>
                                    <p:set>
                                      <p:cBhvr>
                                        <p:cTn id="13" dur="1" fill="hold">
                                          <p:stCondLst>
                                            <p:cond delay="0"/>
                                          </p:stCondLst>
                                        </p:cTn>
                                        <p:tgtEl>
                                          <p:spTgt spid="42"/>
                                        </p:tgtEl>
                                        <p:attrNameLst>
                                          <p:attrName>style.visibility</p:attrName>
                                        </p:attrNameLst>
                                      </p:cBhvr>
                                      <p:to>
                                        <p:strVal val="visible"/>
                                      </p:to>
                                    </p:set>
                                  </p:childTnLst>
                                </p:cTn>
                              </p:par>
                              <p:par>
                                <p:cTn id="14" presetID="6" presetClass="emph" presetSubtype="0" fill="hold" nodeType="withEffect">
                                  <p:stCondLst>
                                    <p:cond delay="0"/>
                                  </p:stCondLst>
                                  <p:childTnLst>
                                    <p:animScale>
                                      <p:cBhvr>
                                        <p:cTn id="15" dur="100" fill="hold"/>
                                        <p:tgtEl>
                                          <p:spTgt spid="42"/>
                                        </p:tgtEl>
                                      </p:cBhvr>
                                      <p:by x="50000" y="50000"/>
                                    </p:animScale>
                                  </p:childTnLst>
                                </p:cTn>
                              </p:par>
                              <p:par>
                                <p:cTn id="16" presetID="35" presetClass="path" presetSubtype="0" accel="50000" decel="50000" fill="hold" nodeType="withEffect">
                                  <p:stCondLst>
                                    <p:cond delay="0"/>
                                  </p:stCondLst>
                                  <p:childTnLst>
                                    <p:animMotion origin="layout" path="M 0 0  L -0.25 0  E" pathEditMode="relative" ptsTypes="">
                                      <p:cBhvr>
                                        <p:cTn id="17" dur="900" fill="hold"/>
                                        <p:tgtEl>
                                          <p:spTgt spid="42"/>
                                        </p:tgtEl>
                                        <p:attrNameLst>
                                          <p:attrName>ppt_x</p:attrName>
                                          <p:attrName>ppt_y</p:attrName>
                                        </p:attrNameLst>
                                      </p:cBhvr>
                                    </p:animMotion>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3"/>
                                        </p:tgtEl>
                                        <p:attrNameLst>
                                          <p:attrName>style.visibility</p:attrName>
                                        </p:attrNameLst>
                                      </p:cBhvr>
                                      <p:to>
                                        <p:strVal val="visible"/>
                                      </p:to>
                                    </p:set>
                                    <p:animEffect transition="in" filter="fade">
                                      <p:cBhvr>
                                        <p:cTn id="22" dur="1000"/>
                                        <p:tgtEl>
                                          <p:spTgt spid="83"/>
                                        </p:tgtEl>
                                      </p:cBhvr>
                                    </p:animEffect>
                                  </p:childTnLst>
                                </p:cTn>
                              </p:par>
                            </p:childTnLst>
                          </p:cTn>
                        </p:par>
                      </p:childTnLst>
                    </p:cTn>
                  </p:par>
                  <p:par>
                    <p:cTn id="23" fill="hold">
                      <p:stCondLst>
                        <p:cond delay="indefinite"/>
                      </p:stCondLst>
                      <p:childTnLst>
                        <p:par>
                          <p:cTn id="24" fill="hold">
                            <p:stCondLst>
                              <p:cond delay="0"/>
                            </p:stCondLst>
                            <p:childTnLst>
                              <p:par>
                                <p:cTn id="25" presetID="50" presetClass="entr" presetSubtype="0" decel="100000" fill="hold" grpId="0" nodeType="clickEffect">
                                  <p:stCondLst>
                                    <p:cond delay="0"/>
                                  </p:stCondLst>
                                  <p:childTnLst>
                                    <p:set>
                                      <p:cBhvr>
                                        <p:cTn id="26" dur="1" fill="hold">
                                          <p:stCondLst>
                                            <p:cond delay="0"/>
                                          </p:stCondLst>
                                        </p:cTn>
                                        <p:tgtEl>
                                          <p:spTgt spid="85"/>
                                        </p:tgtEl>
                                        <p:attrNameLst>
                                          <p:attrName>style.visibility</p:attrName>
                                        </p:attrNameLst>
                                      </p:cBhvr>
                                      <p:to>
                                        <p:strVal val="visible"/>
                                      </p:to>
                                    </p:set>
                                    <p:anim calcmode="lin" valueType="num">
                                      <p:cBhvr>
                                        <p:cTn id="27" dur="1000" fill="hold"/>
                                        <p:tgtEl>
                                          <p:spTgt spid="85"/>
                                        </p:tgtEl>
                                        <p:attrNameLst>
                                          <p:attrName>ppt_w</p:attrName>
                                        </p:attrNameLst>
                                      </p:cBhvr>
                                      <p:tavLst>
                                        <p:tav tm="0">
                                          <p:val>
                                            <p:strVal val="#ppt_w+.3"/>
                                          </p:val>
                                        </p:tav>
                                        <p:tav tm="100000">
                                          <p:val>
                                            <p:strVal val="#ppt_w"/>
                                          </p:val>
                                        </p:tav>
                                      </p:tavLst>
                                    </p:anim>
                                    <p:anim calcmode="lin" valueType="num">
                                      <p:cBhvr>
                                        <p:cTn id="28" dur="1000" fill="hold"/>
                                        <p:tgtEl>
                                          <p:spTgt spid="85"/>
                                        </p:tgtEl>
                                        <p:attrNameLst>
                                          <p:attrName>ppt_h</p:attrName>
                                        </p:attrNameLst>
                                      </p:cBhvr>
                                      <p:tavLst>
                                        <p:tav tm="0">
                                          <p:val>
                                            <p:strVal val="#ppt_h"/>
                                          </p:val>
                                        </p:tav>
                                        <p:tav tm="100000">
                                          <p:val>
                                            <p:strVal val="#ppt_h"/>
                                          </p:val>
                                        </p:tav>
                                      </p:tavLst>
                                    </p:anim>
                                    <p:animEffect transition="in" filter="fade">
                                      <p:cBhvr>
                                        <p:cTn id="29" dur="1000"/>
                                        <p:tgtEl>
                                          <p:spTgt spid="85"/>
                                        </p:tgtEl>
                                      </p:cBhvr>
                                    </p:animEffect>
                                  </p:childTnLst>
                                </p:cTn>
                              </p:par>
                            </p:childTnLst>
                          </p:cTn>
                        </p:par>
                        <p:par>
                          <p:cTn id="30" fill="hold">
                            <p:stCondLst>
                              <p:cond delay="1000"/>
                            </p:stCondLst>
                            <p:childTnLst>
                              <p:par>
                                <p:cTn id="31" presetID="50" presetClass="entr" presetSubtype="0" decel="100000" fill="hold" grpId="0" nodeType="afterEffect">
                                  <p:stCondLst>
                                    <p:cond delay="0"/>
                                  </p:stCondLst>
                                  <p:childTnLst>
                                    <p:set>
                                      <p:cBhvr>
                                        <p:cTn id="32" dur="1" fill="hold">
                                          <p:stCondLst>
                                            <p:cond delay="0"/>
                                          </p:stCondLst>
                                        </p:cTn>
                                        <p:tgtEl>
                                          <p:spTgt spid="84"/>
                                        </p:tgtEl>
                                        <p:attrNameLst>
                                          <p:attrName>style.visibility</p:attrName>
                                        </p:attrNameLst>
                                      </p:cBhvr>
                                      <p:to>
                                        <p:strVal val="visible"/>
                                      </p:to>
                                    </p:set>
                                    <p:anim calcmode="lin" valueType="num">
                                      <p:cBhvr>
                                        <p:cTn id="33" dur="1000" fill="hold"/>
                                        <p:tgtEl>
                                          <p:spTgt spid="84"/>
                                        </p:tgtEl>
                                        <p:attrNameLst>
                                          <p:attrName>ppt_w</p:attrName>
                                        </p:attrNameLst>
                                      </p:cBhvr>
                                      <p:tavLst>
                                        <p:tav tm="0">
                                          <p:val>
                                            <p:strVal val="#ppt_w+.3"/>
                                          </p:val>
                                        </p:tav>
                                        <p:tav tm="100000">
                                          <p:val>
                                            <p:strVal val="#ppt_w"/>
                                          </p:val>
                                        </p:tav>
                                      </p:tavLst>
                                    </p:anim>
                                    <p:anim calcmode="lin" valueType="num">
                                      <p:cBhvr>
                                        <p:cTn id="34" dur="1000" fill="hold"/>
                                        <p:tgtEl>
                                          <p:spTgt spid="84"/>
                                        </p:tgtEl>
                                        <p:attrNameLst>
                                          <p:attrName>ppt_h</p:attrName>
                                        </p:attrNameLst>
                                      </p:cBhvr>
                                      <p:tavLst>
                                        <p:tav tm="0">
                                          <p:val>
                                            <p:strVal val="#ppt_h"/>
                                          </p:val>
                                        </p:tav>
                                        <p:tav tm="100000">
                                          <p:val>
                                            <p:strVal val="#ppt_h"/>
                                          </p:val>
                                        </p:tav>
                                      </p:tavLst>
                                    </p:anim>
                                    <p:animEffect transition="in" filter="fade">
                                      <p:cBhvr>
                                        <p:cTn id="35" dur="1000"/>
                                        <p:tgtEl>
                                          <p:spTgt spid="84"/>
                                        </p:tgtEl>
                                      </p:cBhvr>
                                    </p:animEffect>
                                  </p:childTnLst>
                                </p:cTn>
                              </p:par>
                            </p:childTnLst>
                          </p:cTn>
                        </p:par>
                        <p:par>
                          <p:cTn id="36" fill="hold">
                            <p:stCondLst>
                              <p:cond delay="2000"/>
                            </p:stCondLst>
                            <p:childTnLst>
                              <p:par>
                                <p:cTn id="37" presetID="50" presetClass="entr" presetSubtype="0" decel="100000" fill="hold" grpId="0" nodeType="afterEffect">
                                  <p:stCondLst>
                                    <p:cond delay="0"/>
                                  </p:stCondLst>
                                  <p:childTnLst>
                                    <p:set>
                                      <p:cBhvr>
                                        <p:cTn id="38" dur="1" fill="hold">
                                          <p:stCondLst>
                                            <p:cond delay="0"/>
                                          </p:stCondLst>
                                        </p:cTn>
                                        <p:tgtEl>
                                          <p:spTgt spid="86"/>
                                        </p:tgtEl>
                                        <p:attrNameLst>
                                          <p:attrName>style.visibility</p:attrName>
                                        </p:attrNameLst>
                                      </p:cBhvr>
                                      <p:to>
                                        <p:strVal val="visible"/>
                                      </p:to>
                                    </p:set>
                                    <p:anim calcmode="lin" valueType="num">
                                      <p:cBhvr>
                                        <p:cTn id="39" dur="1000" fill="hold"/>
                                        <p:tgtEl>
                                          <p:spTgt spid="86"/>
                                        </p:tgtEl>
                                        <p:attrNameLst>
                                          <p:attrName>ppt_w</p:attrName>
                                        </p:attrNameLst>
                                      </p:cBhvr>
                                      <p:tavLst>
                                        <p:tav tm="0">
                                          <p:val>
                                            <p:strVal val="#ppt_w+.3"/>
                                          </p:val>
                                        </p:tav>
                                        <p:tav tm="100000">
                                          <p:val>
                                            <p:strVal val="#ppt_w"/>
                                          </p:val>
                                        </p:tav>
                                      </p:tavLst>
                                    </p:anim>
                                    <p:anim calcmode="lin" valueType="num">
                                      <p:cBhvr>
                                        <p:cTn id="40" dur="1000" fill="hold"/>
                                        <p:tgtEl>
                                          <p:spTgt spid="86"/>
                                        </p:tgtEl>
                                        <p:attrNameLst>
                                          <p:attrName>ppt_h</p:attrName>
                                        </p:attrNameLst>
                                      </p:cBhvr>
                                      <p:tavLst>
                                        <p:tav tm="0">
                                          <p:val>
                                            <p:strVal val="#ppt_h"/>
                                          </p:val>
                                        </p:tav>
                                        <p:tav tm="100000">
                                          <p:val>
                                            <p:strVal val="#ppt_h"/>
                                          </p:val>
                                        </p:tav>
                                      </p:tavLst>
                                    </p:anim>
                                    <p:animEffect transition="in" filter="fade">
                                      <p:cBhvr>
                                        <p:cTn id="41" dur="1000"/>
                                        <p:tgtEl>
                                          <p:spTgt spid="86"/>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xit" presetSubtype="0" fill="hold" grpId="1" nodeType="clickEffect">
                                  <p:stCondLst>
                                    <p:cond delay="0"/>
                                  </p:stCondLst>
                                  <p:childTnLst>
                                    <p:animEffect transition="out" filter="fade">
                                      <p:cBhvr>
                                        <p:cTn id="45" dur="1000"/>
                                        <p:tgtEl>
                                          <p:spTgt spid="84"/>
                                        </p:tgtEl>
                                      </p:cBhvr>
                                    </p:animEffect>
                                    <p:set>
                                      <p:cBhvr>
                                        <p:cTn id="46" dur="1" fill="hold">
                                          <p:stCondLst>
                                            <p:cond delay="999"/>
                                          </p:stCondLst>
                                        </p:cTn>
                                        <p:tgtEl>
                                          <p:spTgt spid="84"/>
                                        </p:tgtEl>
                                        <p:attrNameLst>
                                          <p:attrName>style.visibility</p:attrName>
                                        </p:attrNameLst>
                                      </p:cBhvr>
                                      <p:to>
                                        <p:strVal val="hidden"/>
                                      </p:to>
                                    </p:set>
                                  </p:childTnLst>
                                </p:cTn>
                              </p:par>
                              <p:par>
                                <p:cTn id="47" presetID="10" presetClass="exit" presetSubtype="0" fill="hold" grpId="1" nodeType="withEffect">
                                  <p:stCondLst>
                                    <p:cond delay="0"/>
                                  </p:stCondLst>
                                  <p:childTnLst>
                                    <p:animEffect transition="out" filter="fade">
                                      <p:cBhvr>
                                        <p:cTn id="48" dur="1000"/>
                                        <p:tgtEl>
                                          <p:spTgt spid="86"/>
                                        </p:tgtEl>
                                      </p:cBhvr>
                                    </p:animEffect>
                                    <p:set>
                                      <p:cBhvr>
                                        <p:cTn id="49" dur="1" fill="hold">
                                          <p:stCondLst>
                                            <p:cond delay="999"/>
                                          </p:stCondLst>
                                        </p:cTn>
                                        <p:tgtEl>
                                          <p:spTgt spid="86"/>
                                        </p:tgtEl>
                                        <p:attrNameLst>
                                          <p:attrName>style.visibility</p:attrName>
                                        </p:attrNameLst>
                                      </p:cBhvr>
                                      <p:to>
                                        <p:strVal val="hidden"/>
                                      </p:to>
                                    </p:set>
                                  </p:childTnLst>
                                </p:cTn>
                              </p:par>
                              <p:par>
                                <p:cTn id="50" presetID="10" presetClass="exit" presetSubtype="0" fill="hold" grpId="1" nodeType="withEffect">
                                  <p:stCondLst>
                                    <p:cond delay="0"/>
                                  </p:stCondLst>
                                  <p:childTnLst>
                                    <p:animEffect transition="out" filter="fade">
                                      <p:cBhvr>
                                        <p:cTn id="51" dur="1000"/>
                                        <p:tgtEl>
                                          <p:spTgt spid="85"/>
                                        </p:tgtEl>
                                      </p:cBhvr>
                                    </p:animEffect>
                                    <p:set>
                                      <p:cBhvr>
                                        <p:cTn id="52" dur="1" fill="hold">
                                          <p:stCondLst>
                                            <p:cond delay="999"/>
                                          </p:stCondLst>
                                        </p:cTn>
                                        <p:tgtEl>
                                          <p:spTgt spid="85"/>
                                        </p:tgtEl>
                                        <p:attrNameLst>
                                          <p:attrName>style.visibility</p:attrName>
                                        </p:attrNameLst>
                                      </p:cBhvr>
                                      <p:to>
                                        <p:strVal val="hidden"/>
                                      </p:to>
                                    </p:set>
                                  </p:childTnLst>
                                </p:cTn>
                              </p:par>
                              <p:par>
                                <p:cTn id="53" presetID="50" presetClass="entr" presetSubtype="0" decel="100000" fill="hold" nodeType="withEffect">
                                  <p:stCondLst>
                                    <p:cond delay="0"/>
                                  </p:stCondLst>
                                  <p:childTnLst>
                                    <p:set>
                                      <p:cBhvr>
                                        <p:cTn id="54" dur="1" fill="hold">
                                          <p:stCondLst>
                                            <p:cond delay="0"/>
                                          </p:stCondLst>
                                        </p:cTn>
                                        <p:tgtEl>
                                          <p:spTgt spid="87"/>
                                        </p:tgtEl>
                                        <p:attrNameLst>
                                          <p:attrName>style.visibility</p:attrName>
                                        </p:attrNameLst>
                                      </p:cBhvr>
                                      <p:to>
                                        <p:strVal val="visible"/>
                                      </p:to>
                                    </p:set>
                                    <p:anim calcmode="lin" valueType="num">
                                      <p:cBhvr>
                                        <p:cTn id="55" dur="1000" fill="hold"/>
                                        <p:tgtEl>
                                          <p:spTgt spid="87"/>
                                        </p:tgtEl>
                                        <p:attrNameLst>
                                          <p:attrName>ppt_w</p:attrName>
                                        </p:attrNameLst>
                                      </p:cBhvr>
                                      <p:tavLst>
                                        <p:tav tm="0">
                                          <p:val>
                                            <p:strVal val="#ppt_w+.3"/>
                                          </p:val>
                                        </p:tav>
                                        <p:tav tm="100000">
                                          <p:val>
                                            <p:strVal val="#ppt_w"/>
                                          </p:val>
                                        </p:tav>
                                      </p:tavLst>
                                    </p:anim>
                                    <p:anim calcmode="lin" valueType="num">
                                      <p:cBhvr>
                                        <p:cTn id="56" dur="1000" fill="hold"/>
                                        <p:tgtEl>
                                          <p:spTgt spid="87"/>
                                        </p:tgtEl>
                                        <p:attrNameLst>
                                          <p:attrName>ppt_h</p:attrName>
                                        </p:attrNameLst>
                                      </p:cBhvr>
                                      <p:tavLst>
                                        <p:tav tm="0">
                                          <p:val>
                                            <p:strVal val="#ppt_h"/>
                                          </p:val>
                                        </p:tav>
                                        <p:tav tm="100000">
                                          <p:val>
                                            <p:strVal val="#ppt_h"/>
                                          </p:val>
                                        </p:tav>
                                      </p:tavLst>
                                    </p:anim>
                                    <p:animEffect transition="in" filter="fade">
                                      <p:cBhvr>
                                        <p:cTn id="57" dur="1000"/>
                                        <p:tgtEl>
                                          <p:spTgt spid="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 grpId="0" animBg="1"/>
      <p:bldP spid="84" grpId="1" animBg="1"/>
      <p:bldP spid="85" grpId="0" animBg="1"/>
      <p:bldP spid="85" grpId="1" animBg="1"/>
      <p:bldP spid="86" grpId="0" animBg="1"/>
      <p:bldP spid="86"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3" cstate="print"/>
          <a:srcRect/>
          <a:stretch>
            <a:fillRect/>
          </a:stretch>
        </p:blipFill>
        <p:spPr bwMode="auto">
          <a:xfrm>
            <a:off x="1395413" y="1019175"/>
            <a:ext cx="6353175" cy="48196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59832" y="620688"/>
            <a:ext cx="1296144"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Event</a:t>
            </a:r>
            <a:endParaRPr lang="nl-BE" dirty="0">
              <a:solidFill>
                <a:schemeClr val="tx1"/>
              </a:solidFill>
            </a:endParaRPr>
          </a:p>
        </p:txBody>
      </p:sp>
      <p:sp>
        <p:nvSpPr>
          <p:cNvPr id="4" name="Rectangle 3"/>
          <p:cNvSpPr/>
          <p:nvPr/>
        </p:nvSpPr>
        <p:spPr>
          <a:xfrm>
            <a:off x="6084168" y="620688"/>
            <a:ext cx="1512168"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smtClean="0">
                <a:solidFill>
                  <a:schemeClr val="tx1"/>
                </a:solidFill>
              </a:rPr>
              <a:t>Action</a:t>
            </a:r>
            <a:endParaRPr lang="nl-BE" i="1" dirty="0">
              <a:solidFill>
                <a:schemeClr val="tx1"/>
              </a:solidFill>
            </a:endParaRPr>
          </a:p>
        </p:txBody>
      </p:sp>
      <p:sp>
        <p:nvSpPr>
          <p:cNvPr id="5" name="Rectangle 4"/>
          <p:cNvSpPr/>
          <p:nvPr/>
        </p:nvSpPr>
        <p:spPr>
          <a:xfrm>
            <a:off x="6084168" y="1052736"/>
            <a:ext cx="1512168" cy="288032"/>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+ID: String</a:t>
            </a:r>
            <a:endParaRPr lang="nl-BE" sz="1400" dirty="0">
              <a:solidFill>
                <a:schemeClr val="tx1"/>
              </a:solidFill>
            </a:endParaRPr>
          </a:p>
        </p:txBody>
      </p:sp>
      <p:cxnSp>
        <p:nvCxnSpPr>
          <p:cNvPr id="6" name="Straight Connector 9"/>
          <p:cNvCxnSpPr>
            <a:stCxn id="3" idx="3"/>
            <a:endCxn id="4" idx="1"/>
          </p:cNvCxnSpPr>
          <p:nvPr/>
        </p:nvCxnSpPr>
        <p:spPr>
          <a:xfrm>
            <a:off x="4355976" y="836712"/>
            <a:ext cx="1728192" cy="1588"/>
          </a:xfrm>
          <a:prstGeom prst="bentConnector3">
            <a:avLst>
              <a:gd name="adj1" fmla="val 50000"/>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4644008" y="548680"/>
            <a:ext cx="1051891" cy="307777"/>
          </a:xfrm>
          <a:prstGeom prst="rect">
            <a:avLst/>
          </a:prstGeom>
          <a:noFill/>
        </p:spPr>
        <p:txBody>
          <a:bodyPr wrap="none" rtlCol="0">
            <a:spAutoFit/>
          </a:bodyPr>
          <a:lstStyle/>
          <a:p>
            <a:r>
              <a:rPr lang="en-US" sz="1400" dirty="0" err="1" smtClean="0"/>
              <a:t>followedBy</a:t>
            </a:r>
            <a:endParaRPr lang="nl-BE" sz="1400" dirty="0"/>
          </a:p>
        </p:txBody>
      </p:sp>
      <p:sp>
        <p:nvSpPr>
          <p:cNvPr id="8" name="TextBox 7"/>
          <p:cNvSpPr txBox="1"/>
          <p:nvPr/>
        </p:nvSpPr>
        <p:spPr>
          <a:xfrm>
            <a:off x="4355976" y="548680"/>
            <a:ext cx="255198" cy="307777"/>
          </a:xfrm>
          <a:prstGeom prst="rect">
            <a:avLst/>
          </a:prstGeom>
          <a:noFill/>
        </p:spPr>
        <p:txBody>
          <a:bodyPr wrap="none" rtlCol="0">
            <a:spAutoFit/>
          </a:bodyPr>
          <a:lstStyle/>
          <a:p>
            <a:r>
              <a:rPr lang="en-US" sz="1400" dirty="0" smtClean="0"/>
              <a:t>*</a:t>
            </a:r>
            <a:endParaRPr lang="nl-BE" sz="1400" dirty="0"/>
          </a:p>
        </p:txBody>
      </p:sp>
      <p:sp>
        <p:nvSpPr>
          <p:cNvPr id="9" name="TextBox 8"/>
          <p:cNvSpPr txBox="1"/>
          <p:nvPr/>
        </p:nvSpPr>
        <p:spPr>
          <a:xfrm>
            <a:off x="5796136" y="548680"/>
            <a:ext cx="284052" cy="307777"/>
          </a:xfrm>
          <a:prstGeom prst="rect">
            <a:avLst/>
          </a:prstGeom>
          <a:noFill/>
        </p:spPr>
        <p:txBody>
          <a:bodyPr wrap="none" rtlCol="0">
            <a:spAutoFit/>
          </a:bodyPr>
          <a:lstStyle/>
          <a:p>
            <a:r>
              <a:rPr lang="en-US" sz="1400" dirty="0" smtClean="0"/>
              <a:t>1</a:t>
            </a:r>
            <a:endParaRPr lang="nl-BE" sz="1400" dirty="0"/>
          </a:p>
        </p:txBody>
      </p:sp>
      <p:sp>
        <p:nvSpPr>
          <p:cNvPr id="10" name="Rectangle 9"/>
          <p:cNvSpPr/>
          <p:nvPr/>
        </p:nvSpPr>
        <p:spPr>
          <a:xfrm>
            <a:off x="7164288" y="1916832"/>
            <a:ext cx="1008112"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Display</a:t>
            </a:r>
            <a:endParaRPr lang="nl-BE" dirty="0">
              <a:solidFill>
                <a:schemeClr val="tx1"/>
              </a:solidFill>
            </a:endParaRPr>
          </a:p>
        </p:txBody>
      </p:sp>
      <p:cxnSp>
        <p:nvCxnSpPr>
          <p:cNvPr id="11" name="Elbow Connector 10"/>
          <p:cNvCxnSpPr>
            <a:stCxn id="10" idx="0"/>
            <a:endCxn id="5" idx="2"/>
          </p:cNvCxnSpPr>
          <p:nvPr/>
        </p:nvCxnSpPr>
        <p:spPr bwMode="auto">
          <a:xfrm rot="16200000" flipV="1">
            <a:off x="6966266" y="1214754"/>
            <a:ext cx="576064" cy="828092"/>
          </a:xfrm>
          <a:prstGeom prst="bentConnector3">
            <a:avLst>
              <a:gd name="adj1" fmla="val 50000"/>
            </a:avLst>
          </a:prstGeom>
          <a:solidFill>
            <a:srgbClr val="00B8FF"/>
          </a:solidFill>
          <a:ln w="9525" cap="flat" cmpd="sng" algn="ctr">
            <a:solidFill>
              <a:schemeClr val="tx1"/>
            </a:solidFill>
            <a:prstDash val="solid"/>
            <a:round/>
            <a:headEnd type="none" w="med" len="med"/>
            <a:tailEnd type="triangle"/>
          </a:ln>
          <a:effectLst/>
        </p:spPr>
      </p:cxnSp>
      <p:sp>
        <p:nvSpPr>
          <p:cNvPr id="12" name="Rectangle 11"/>
          <p:cNvSpPr/>
          <p:nvPr/>
        </p:nvSpPr>
        <p:spPr>
          <a:xfrm>
            <a:off x="3059832" y="1052736"/>
            <a:ext cx="1296144" cy="504056"/>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smtClean="0">
                <a:solidFill>
                  <a:schemeClr val="tx1"/>
                </a:solidFill>
              </a:rPr>
              <a:t>+ID: String</a:t>
            </a:r>
          </a:p>
          <a:p>
            <a:r>
              <a:rPr lang="en-US" sz="1400" dirty="0" smtClean="0">
                <a:solidFill>
                  <a:schemeClr val="tx1"/>
                </a:solidFill>
              </a:rPr>
              <a:t>+event: String</a:t>
            </a:r>
            <a:endParaRPr lang="nl-BE" sz="1400" dirty="0">
              <a:solidFill>
                <a:schemeClr val="tx1"/>
              </a:solidFill>
            </a:endParaRPr>
          </a:p>
        </p:txBody>
      </p:sp>
      <p:sp>
        <p:nvSpPr>
          <p:cNvPr id="13" name="Rectangle 12"/>
          <p:cNvSpPr/>
          <p:nvPr/>
        </p:nvSpPr>
        <p:spPr>
          <a:xfrm>
            <a:off x="899592" y="1916832"/>
            <a:ext cx="1656184"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rPr>
              <a:t>SendMessage</a:t>
            </a:r>
            <a:endParaRPr lang="nl-BE" dirty="0">
              <a:solidFill>
                <a:schemeClr val="tx1"/>
              </a:solidFill>
            </a:endParaRPr>
          </a:p>
        </p:txBody>
      </p:sp>
      <p:sp>
        <p:nvSpPr>
          <p:cNvPr id="14" name="Rectangle 13"/>
          <p:cNvSpPr/>
          <p:nvPr/>
        </p:nvSpPr>
        <p:spPr>
          <a:xfrm>
            <a:off x="899592" y="2348880"/>
            <a:ext cx="1656184" cy="504056"/>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smtClean="0">
                <a:solidFill>
                  <a:schemeClr val="tx1"/>
                </a:solidFill>
              </a:rPr>
              <a:t>+</a:t>
            </a:r>
            <a:r>
              <a:rPr lang="en-US" sz="1400" dirty="0" err="1" smtClean="0">
                <a:solidFill>
                  <a:schemeClr val="tx1"/>
                </a:solidFill>
              </a:rPr>
              <a:t>dest</a:t>
            </a:r>
            <a:r>
              <a:rPr lang="en-US" sz="1400" dirty="0" smtClean="0">
                <a:solidFill>
                  <a:schemeClr val="tx1"/>
                </a:solidFill>
              </a:rPr>
              <a:t>: String</a:t>
            </a:r>
          </a:p>
          <a:p>
            <a:r>
              <a:rPr lang="en-US" sz="1400" dirty="0" smtClean="0">
                <a:solidFill>
                  <a:schemeClr val="tx1"/>
                </a:solidFill>
              </a:rPr>
              <a:t>+message: String</a:t>
            </a:r>
            <a:endParaRPr lang="nl-BE" sz="1400" dirty="0">
              <a:solidFill>
                <a:schemeClr val="tx1"/>
              </a:solidFill>
            </a:endParaRPr>
          </a:p>
        </p:txBody>
      </p:sp>
      <p:cxnSp>
        <p:nvCxnSpPr>
          <p:cNvPr id="15" name="Elbow Connector 14"/>
          <p:cNvCxnSpPr>
            <a:stCxn id="13" idx="0"/>
            <a:endCxn id="5" idx="2"/>
          </p:cNvCxnSpPr>
          <p:nvPr/>
        </p:nvCxnSpPr>
        <p:spPr bwMode="auto">
          <a:xfrm rot="5400000" flipH="1" flipV="1">
            <a:off x="3995936" y="-927484"/>
            <a:ext cx="576064" cy="5112568"/>
          </a:xfrm>
          <a:prstGeom prst="bentConnector3">
            <a:avLst>
              <a:gd name="adj1" fmla="val 50000"/>
            </a:avLst>
          </a:prstGeom>
          <a:solidFill>
            <a:srgbClr val="00B8FF"/>
          </a:solidFill>
          <a:ln w="9525" cap="flat" cmpd="sng" algn="ctr">
            <a:solidFill>
              <a:schemeClr val="tx1"/>
            </a:solidFill>
            <a:prstDash val="solid"/>
            <a:round/>
            <a:headEnd type="none" w="med" len="med"/>
            <a:tailEnd type="triangle"/>
          </a:ln>
          <a:effectLst/>
        </p:spPr>
      </p:cxnSp>
      <p:sp>
        <p:nvSpPr>
          <p:cNvPr id="16" name="Rectangle 15"/>
          <p:cNvSpPr/>
          <p:nvPr/>
        </p:nvSpPr>
        <p:spPr>
          <a:xfrm>
            <a:off x="2987824" y="1916832"/>
            <a:ext cx="1728192"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rPr>
              <a:t>ViewWebPage</a:t>
            </a:r>
            <a:endParaRPr lang="nl-BE" dirty="0">
              <a:solidFill>
                <a:schemeClr val="tx1"/>
              </a:solidFill>
            </a:endParaRPr>
          </a:p>
        </p:txBody>
      </p:sp>
      <p:sp>
        <p:nvSpPr>
          <p:cNvPr id="17" name="Rectangle 16"/>
          <p:cNvSpPr/>
          <p:nvPr/>
        </p:nvSpPr>
        <p:spPr>
          <a:xfrm>
            <a:off x="2987824" y="2348880"/>
            <a:ext cx="1728192" cy="36004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smtClean="0">
                <a:solidFill>
                  <a:schemeClr val="tx1"/>
                </a:solidFill>
              </a:rPr>
              <a:t>+</a:t>
            </a:r>
            <a:r>
              <a:rPr lang="en-US" sz="1400" dirty="0" err="1" smtClean="0">
                <a:solidFill>
                  <a:schemeClr val="tx1"/>
                </a:solidFill>
              </a:rPr>
              <a:t>url</a:t>
            </a:r>
            <a:r>
              <a:rPr lang="en-US" sz="1400" dirty="0" smtClean="0">
                <a:solidFill>
                  <a:schemeClr val="tx1"/>
                </a:solidFill>
              </a:rPr>
              <a:t>: String</a:t>
            </a:r>
          </a:p>
        </p:txBody>
      </p:sp>
      <p:cxnSp>
        <p:nvCxnSpPr>
          <p:cNvPr id="18" name="Elbow Connector 17"/>
          <p:cNvCxnSpPr>
            <a:stCxn id="16" idx="0"/>
            <a:endCxn id="5" idx="2"/>
          </p:cNvCxnSpPr>
          <p:nvPr/>
        </p:nvCxnSpPr>
        <p:spPr bwMode="auto">
          <a:xfrm rot="5400000" flipH="1" flipV="1">
            <a:off x="5058054" y="134634"/>
            <a:ext cx="576064" cy="2988332"/>
          </a:xfrm>
          <a:prstGeom prst="bentConnector3">
            <a:avLst>
              <a:gd name="adj1" fmla="val 50000"/>
            </a:avLst>
          </a:prstGeom>
          <a:solidFill>
            <a:srgbClr val="00B8FF"/>
          </a:solidFill>
          <a:ln w="9525" cap="flat" cmpd="sng" algn="ctr">
            <a:solidFill>
              <a:schemeClr val="tx1"/>
            </a:solidFill>
            <a:prstDash val="solid"/>
            <a:round/>
            <a:headEnd type="none" w="med" len="med"/>
            <a:tailEnd type="triangle"/>
          </a:ln>
          <a:effectLst/>
        </p:spPr>
      </p:cxnSp>
      <p:sp>
        <p:nvSpPr>
          <p:cNvPr id="19" name="Rectangle 18"/>
          <p:cNvSpPr/>
          <p:nvPr/>
        </p:nvSpPr>
        <p:spPr>
          <a:xfrm>
            <a:off x="5076056" y="1916832"/>
            <a:ext cx="648072"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Exit</a:t>
            </a:r>
            <a:endParaRPr lang="nl-BE" dirty="0">
              <a:solidFill>
                <a:schemeClr val="tx1"/>
              </a:solidFill>
            </a:endParaRPr>
          </a:p>
        </p:txBody>
      </p:sp>
      <p:sp>
        <p:nvSpPr>
          <p:cNvPr id="20" name="Rectangle 19"/>
          <p:cNvSpPr/>
          <p:nvPr/>
        </p:nvSpPr>
        <p:spPr>
          <a:xfrm>
            <a:off x="6084168" y="1916832"/>
            <a:ext cx="720080"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Start</a:t>
            </a:r>
            <a:endParaRPr lang="nl-BE" dirty="0">
              <a:solidFill>
                <a:schemeClr val="tx1"/>
              </a:solidFill>
            </a:endParaRPr>
          </a:p>
        </p:txBody>
      </p:sp>
      <p:cxnSp>
        <p:nvCxnSpPr>
          <p:cNvPr id="21" name="Elbow Connector 20"/>
          <p:cNvCxnSpPr>
            <a:stCxn id="19" idx="0"/>
            <a:endCxn id="5" idx="2"/>
          </p:cNvCxnSpPr>
          <p:nvPr/>
        </p:nvCxnSpPr>
        <p:spPr bwMode="auto">
          <a:xfrm rot="5400000" flipH="1" flipV="1">
            <a:off x="5832140" y="908720"/>
            <a:ext cx="576064" cy="1440160"/>
          </a:xfrm>
          <a:prstGeom prst="bentConnector3">
            <a:avLst>
              <a:gd name="adj1" fmla="val 50000"/>
            </a:avLst>
          </a:prstGeom>
          <a:solidFill>
            <a:srgbClr val="00B8FF"/>
          </a:solidFill>
          <a:ln w="9525" cap="flat" cmpd="sng" algn="ctr">
            <a:solidFill>
              <a:schemeClr val="tx1"/>
            </a:solidFill>
            <a:prstDash val="solid"/>
            <a:round/>
            <a:headEnd type="none" w="med" len="med"/>
            <a:tailEnd type="triangle"/>
          </a:ln>
          <a:effectLst/>
        </p:spPr>
      </p:cxnSp>
      <p:cxnSp>
        <p:nvCxnSpPr>
          <p:cNvPr id="22" name="Elbow Connector 21"/>
          <p:cNvCxnSpPr>
            <a:stCxn id="20" idx="0"/>
            <a:endCxn id="5" idx="2"/>
          </p:cNvCxnSpPr>
          <p:nvPr/>
        </p:nvCxnSpPr>
        <p:spPr bwMode="auto">
          <a:xfrm rot="5400000" flipH="1" flipV="1">
            <a:off x="6354198" y="1430778"/>
            <a:ext cx="576064" cy="396044"/>
          </a:xfrm>
          <a:prstGeom prst="bentConnector3">
            <a:avLst>
              <a:gd name="adj1" fmla="val 50000"/>
            </a:avLst>
          </a:prstGeom>
          <a:solidFill>
            <a:srgbClr val="00B8FF"/>
          </a:solidFill>
          <a:ln w="9525" cap="flat" cmpd="sng" algn="ctr">
            <a:solidFill>
              <a:schemeClr val="tx1"/>
            </a:solidFill>
            <a:prstDash val="solid"/>
            <a:round/>
            <a:headEnd type="none" w="med" len="med"/>
            <a:tailEnd type="triangle"/>
          </a:ln>
          <a:effectLst/>
        </p:spPr>
      </p:cxnSp>
      <p:sp>
        <p:nvSpPr>
          <p:cNvPr id="23" name="Rectangle 22"/>
          <p:cNvSpPr/>
          <p:nvPr/>
        </p:nvSpPr>
        <p:spPr>
          <a:xfrm>
            <a:off x="5076056" y="2636912"/>
            <a:ext cx="1656184"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err="1" smtClean="0">
                <a:solidFill>
                  <a:schemeClr val="tx1"/>
                </a:solidFill>
              </a:rPr>
              <a:t>VisualElement</a:t>
            </a:r>
            <a:endParaRPr lang="nl-BE" i="1" dirty="0">
              <a:solidFill>
                <a:schemeClr val="tx1"/>
              </a:solidFill>
            </a:endParaRPr>
          </a:p>
        </p:txBody>
      </p:sp>
      <p:sp>
        <p:nvSpPr>
          <p:cNvPr id="24" name="Rectangle 23"/>
          <p:cNvSpPr/>
          <p:nvPr/>
        </p:nvSpPr>
        <p:spPr>
          <a:xfrm>
            <a:off x="5076056" y="3068960"/>
            <a:ext cx="1656184" cy="72008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smtClean="0">
                <a:solidFill>
                  <a:schemeClr val="tx1"/>
                </a:solidFill>
              </a:rPr>
              <a:t>+ID: String</a:t>
            </a:r>
          </a:p>
          <a:p>
            <a:r>
              <a:rPr lang="en-US" sz="1400" dirty="0" smtClean="0">
                <a:solidFill>
                  <a:schemeClr val="tx1"/>
                </a:solidFill>
              </a:rPr>
              <a:t>+height: String</a:t>
            </a:r>
          </a:p>
          <a:p>
            <a:r>
              <a:rPr lang="en-US" sz="1400" dirty="0" smtClean="0">
                <a:solidFill>
                  <a:schemeClr val="tx1"/>
                </a:solidFill>
              </a:rPr>
              <a:t>+width: String</a:t>
            </a:r>
            <a:endParaRPr lang="nl-BE" sz="1400" dirty="0" smtClean="0">
              <a:solidFill>
                <a:schemeClr val="tx1"/>
              </a:solidFill>
            </a:endParaRPr>
          </a:p>
        </p:txBody>
      </p:sp>
      <p:cxnSp>
        <p:nvCxnSpPr>
          <p:cNvPr id="25" name="Elbow Connector 104"/>
          <p:cNvCxnSpPr>
            <a:stCxn id="23" idx="3"/>
            <a:endCxn id="10" idx="2"/>
          </p:cNvCxnSpPr>
          <p:nvPr/>
        </p:nvCxnSpPr>
        <p:spPr bwMode="auto">
          <a:xfrm flipV="1">
            <a:off x="6732240" y="2348880"/>
            <a:ext cx="936104" cy="504056"/>
          </a:xfrm>
          <a:prstGeom prst="bentConnector2">
            <a:avLst/>
          </a:prstGeom>
          <a:solidFill>
            <a:srgbClr val="00B8FF"/>
          </a:solidFill>
          <a:ln w="9525" cap="flat" cmpd="sng" algn="ctr">
            <a:solidFill>
              <a:schemeClr val="tx1"/>
            </a:solidFill>
            <a:prstDash val="solid"/>
            <a:round/>
            <a:headEnd type="arrow" w="med" len="med"/>
            <a:tailEnd type="none" w="med" len="med"/>
          </a:ln>
          <a:effectLst/>
        </p:spPr>
      </p:cxnSp>
      <p:sp>
        <p:nvSpPr>
          <p:cNvPr id="26" name="TextBox 25"/>
          <p:cNvSpPr txBox="1"/>
          <p:nvPr/>
        </p:nvSpPr>
        <p:spPr>
          <a:xfrm>
            <a:off x="7236296" y="2852936"/>
            <a:ext cx="692818" cy="307777"/>
          </a:xfrm>
          <a:prstGeom prst="rect">
            <a:avLst/>
          </a:prstGeom>
          <a:noFill/>
        </p:spPr>
        <p:txBody>
          <a:bodyPr wrap="none" rtlCol="0">
            <a:spAutoFit/>
          </a:bodyPr>
          <a:lstStyle/>
          <a:p>
            <a:r>
              <a:rPr lang="en-US" sz="1400" dirty="0" smtClean="0"/>
              <a:t>shows</a:t>
            </a:r>
            <a:endParaRPr lang="nl-BE" sz="1400" dirty="0"/>
          </a:p>
        </p:txBody>
      </p:sp>
      <p:sp>
        <p:nvSpPr>
          <p:cNvPr id="27" name="TextBox 26"/>
          <p:cNvSpPr txBox="1"/>
          <p:nvPr/>
        </p:nvSpPr>
        <p:spPr>
          <a:xfrm>
            <a:off x="7668344" y="2348880"/>
            <a:ext cx="255198" cy="307777"/>
          </a:xfrm>
          <a:prstGeom prst="rect">
            <a:avLst/>
          </a:prstGeom>
          <a:noFill/>
        </p:spPr>
        <p:txBody>
          <a:bodyPr wrap="none" rtlCol="0">
            <a:spAutoFit/>
          </a:bodyPr>
          <a:lstStyle/>
          <a:p>
            <a:r>
              <a:rPr lang="en-US" sz="1400" dirty="0" smtClean="0"/>
              <a:t>*</a:t>
            </a:r>
            <a:endParaRPr lang="nl-BE" sz="1400" dirty="0"/>
          </a:p>
        </p:txBody>
      </p:sp>
      <p:sp>
        <p:nvSpPr>
          <p:cNvPr id="28" name="TextBox 27"/>
          <p:cNvSpPr txBox="1"/>
          <p:nvPr/>
        </p:nvSpPr>
        <p:spPr>
          <a:xfrm>
            <a:off x="6732240" y="2852936"/>
            <a:ext cx="284052" cy="307777"/>
          </a:xfrm>
          <a:prstGeom prst="rect">
            <a:avLst/>
          </a:prstGeom>
          <a:noFill/>
        </p:spPr>
        <p:txBody>
          <a:bodyPr wrap="none" rtlCol="0">
            <a:spAutoFit/>
          </a:bodyPr>
          <a:lstStyle/>
          <a:p>
            <a:r>
              <a:rPr lang="en-US" sz="1400" dirty="0" smtClean="0"/>
              <a:t>1</a:t>
            </a:r>
            <a:endParaRPr lang="nl-BE" sz="1400" dirty="0"/>
          </a:p>
        </p:txBody>
      </p:sp>
      <p:sp>
        <p:nvSpPr>
          <p:cNvPr id="29" name="Rectangle 28"/>
          <p:cNvSpPr/>
          <p:nvPr/>
        </p:nvSpPr>
        <p:spPr>
          <a:xfrm>
            <a:off x="4139952" y="4293096"/>
            <a:ext cx="1152128"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Widget</a:t>
            </a:r>
            <a:endParaRPr lang="nl-BE" dirty="0">
              <a:solidFill>
                <a:schemeClr val="tx1"/>
              </a:solidFill>
            </a:endParaRPr>
          </a:p>
        </p:txBody>
      </p:sp>
      <p:sp>
        <p:nvSpPr>
          <p:cNvPr id="30" name="Rectangle 29"/>
          <p:cNvSpPr/>
          <p:nvPr/>
        </p:nvSpPr>
        <p:spPr>
          <a:xfrm>
            <a:off x="4139952" y="4725144"/>
            <a:ext cx="1152128" cy="36004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smtClean="0">
                <a:solidFill>
                  <a:schemeClr val="tx1"/>
                </a:solidFill>
              </a:rPr>
              <a:t>+code: Text</a:t>
            </a:r>
            <a:endParaRPr lang="nl-BE" sz="1400" dirty="0">
              <a:solidFill>
                <a:schemeClr val="tx1"/>
              </a:solidFill>
            </a:endParaRPr>
          </a:p>
        </p:txBody>
      </p:sp>
      <p:cxnSp>
        <p:nvCxnSpPr>
          <p:cNvPr id="31" name="Elbow Connector 30"/>
          <p:cNvCxnSpPr>
            <a:stCxn id="29" idx="0"/>
            <a:endCxn id="24" idx="2"/>
          </p:cNvCxnSpPr>
          <p:nvPr/>
        </p:nvCxnSpPr>
        <p:spPr bwMode="auto">
          <a:xfrm rot="5400000" flipH="1" flipV="1">
            <a:off x="5058054" y="3447002"/>
            <a:ext cx="504056" cy="1188132"/>
          </a:xfrm>
          <a:prstGeom prst="bentConnector3">
            <a:avLst>
              <a:gd name="adj1" fmla="val 50000"/>
            </a:avLst>
          </a:prstGeom>
          <a:solidFill>
            <a:srgbClr val="00B8FF"/>
          </a:solidFill>
          <a:ln w="9525" cap="flat" cmpd="sng" algn="ctr">
            <a:solidFill>
              <a:schemeClr val="tx1"/>
            </a:solidFill>
            <a:prstDash val="solid"/>
            <a:round/>
            <a:headEnd type="none" w="med" len="med"/>
            <a:tailEnd type="triangle"/>
          </a:ln>
          <a:effectLst/>
        </p:spPr>
      </p:cxnSp>
      <p:sp>
        <p:nvSpPr>
          <p:cNvPr id="32" name="Rectangle 31"/>
          <p:cNvSpPr/>
          <p:nvPr/>
        </p:nvSpPr>
        <p:spPr>
          <a:xfrm>
            <a:off x="6156176" y="4293096"/>
            <a:ext cx="1440160"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Container</a:t>
            </a:r>
            <a:endParaRPr lang="nl-BE" dirty="0">
              <a:solidFill>
                <a:schemeClr val="tx1"/>
              </a:solidFill>
            </a:endParaRPr>
          </a:p>
        </p:txBody>
      </p:sp>
      <p:sp>
        <p:nvSpPr>
          <p:cNvPr id="33" name="Rectangle 32"/>
          <p:cNvSpPr/>
          <p:nvPr/>
        </p:nvSpPr>
        <p:spPr>
          <a:xfrm>
            <a:off x="6156176" y="4725144"/>
            <a:ext cx="1440160" cy="36004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smtClean="0">
                <a:solidFill>
                  <a:schemeClr val="tx1"/>
                </a:solidFill>
              </a:rPr>
              <a:t>+layout: ENUM</a:t>
            </a:r>
          </a:p>
        </p:txBody>
      </p:sp>
      <p:cxnSp>
        <p:nvCxnSpPr>
          <p:cNvPr id="34" name="Elbow Connector 33"/>
          <p:cNvCxnSpPr>
            <a:stCxn id="32" idx="0"/>
            <a:endCxn id="24" idx="2"/>
          </p:cNvCxnSpPr>
          <p:nvPr/>
        </p:nvCxnSpPr>
        <p:spPr bwMode="auto">
          <a:xfrm rot="16200000" flipV="1">
            <a:off x="6138174" y="3555014"/>
            <a:ext cx="504056" cy="972108"/>
          </a:xfrm>
          <a:prstGeom prst="bentConnector3">
            <a:avLst>
              <a:gd name="adj1" fmla="val 50000"/>
            </a:avLst>
          </a:prstGeom>
          <a:solidFill>
            <a:srgbClr val="00B8FF"/>
          </a:solidFill>
          <a:ln w="9525" cap="flat" cmpd="sng" algn="ctr">
            <a:solidFill>
              <a:schemeClr val="tx1"/>
            </a:solidFill>
            <a:prstDash val="solid"/>
            <a:round/>
            <a:headEnd type="none" w="med" len="med"/>
            <a:tailEnd type="triangle"/>
          </a:ln>
          <a:effectLst/>
        </p:spPr>
      </p:cxnSp>
      <p:cxnSp>
        <p:nvCxnSpPr>
          <p:cNvPr id="35" name="Elbow Connector 34"/>
          <p:cNvCxnSpPr>
            <a:stCxn id="32" idx="3"/>
            <a:endCxn id="24" idx="3"/>
          </p:cNvCxnSpPr>
          <p:nvPr/>
        </p:nvCxnSpPr>
        <p:spPr bwMode="auto">
          <a:xfrm flipH="1" flipV="1">
            <a:off x="6732240" y="3429000"/>
            <a:ext cx="864096" cy="1080120"/>
          </a:xfrm>
          <a:prstGeom prst="bentConnector3">
            <a:avLst>
              <a:gd name="adj1" fmla="val -26455"/>
            </a:avLst>
          </a:prstGeom>
          <a:solidFill>
            <a:srgbClr val="00B8FF"/>
          </a:solidFill>
          <a:ln w="9525" cap="flat" cmpd="sng" algn="ctr">
            <a:solidFill>
              <a:schemeClr val="tx1"/>
            </a:solidFill>
            <a:prstDash val="solid"/>
            <a:round/>
            <a:headEnd type="none" w="med" len="med"/>
            <a:tailEnd type="arrow"/>
          </a:ln>
          <a:effectLst/>
        </p:spPr>
      </p:cxnSp>
      <p:sp>
        <p:nvSpPr>
          <p:cNvPr id="36" name="TextBox 35"/>
          <p:cNvSpPr txBox="1"/>
          <p:nvPr/>
        </p:nvSpPr>
        <p:spPr>
          <a:xfrm>
            <a:off x="7092280" y="3140968"/>
            <a:ext cx="851515" cy="307777"/>
          </a:xfrm>
          <a:prstGeom prst="rect">
            <a:avLst/>
          </a:prstGeom>
          <a:noFill/>
        </p:spPr>
        <p:txBody>
          <a:bodyPr wrap="none" rtlCol="0">
            <a:spAutoFit/>
          </a:bodyPr>
          <a:lstStyle/>
          <a:p>
            <a:r>
              <a:rPr lang="en-US" sz="1400" dirty="0" smtClean="0"/>
              <a:t>contains</a:t>
            </a:r>
            <a:endParaRPr lang="nl-BE" sz="1400" dirty="0"/>
          </a:p>
        </p:txBody>
      </p:sp>
      <p:sp>
        <p:nvSpPr>
          <p:cNvPr id="37" name="TextBox 36"/>
          <p:cNvSpPr txBox="1"/>
          <p:nvPr/>
        </p:nvSpPr>
        <p:spPr>
          <a:xfrm>
            <a:off x="6732240" y="3140968"/>
            <a:ext cx="255198" cy="307777"/>
          </a:xfrm>
          <a:prstGeom prst="rect">
            <a:avLst/>
          </a:prstGeom>
          <a:noFill/>
        </p:spPr>
        <p:txBody>
          <a:bodyPr wrap="none" rtlCol="0">
            <a:spAutoFit/>
          </a:bodyPr>
          <a:lstStyle/>
          <a:p>
            <a:r>
              <a:rPr lang="en-US" sz="1400" dirty="0" smtClean="0"/>
              <a:t>*</a:t>
            </a:r>
            <a:endParaRPr lang="nl-BE" sz="1400" dirty="0"/>
          </a:p>
        </p:txBody>
      </p:sp>
      <p:sp>
        <p:nvSpPr>
          <p:cNvPr id="38" name="TextBox 37"/>
          <p:cNvSpPr txBox="1"/>
          <p:nvPr/>
        </p:nvSpPr>
        <p:spPr>
          <a:xfrm>
            <a:off x="7596336" y="4509120"/>
            <a:ext cx="482824" cy="307777"/>
          </a:xfrm>
          <a:prstGeom prst="rect">
            <a:avLst/>
          </a:prstGeom>
          <a:noFill/>
        </p:spPr>
        <p:txBody>
          <a:bodyPr wrap="none" rtlCol="0">
            <a:spAutoFit/>
          </a:bodyPr>
          <a:lstStyle/>
          <a:p>
            <a:r>
              <a:rPr lang="en-US" sz="1400" dirty="0" smtClean="0"/>
              <a:t>0..1</a:t>
            </a:r>
            <a:endParaRPr lang="nl-BE" sz="1400" dirty="0"/>
          </a:p>
        </p:txBody>
      </p:sp>
      <p:sp>
        <p:nvSpPr>
          <p:cNvPr id="39" name="Rectangle 38"/>
          <p:cNvSpPr/>
          <p:nvPr/>
        </p:nvSpPr>
        <p:spPr>
          <a:xfrm>
            <a:off x="35496" y="692696"/>
            <a:ext cx="1296144"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Breakpoint</a:t>
            </a:r>
            <a:endParaRPr lang="nl-BE" dirty="0">
              <a:solidFill>
                <a:schemeClr val="tx1"/>
              </a:solidFill>
            </a:endParaRPr>
          </a:p>
        </p:txBody>
      </p:sp>
      <p:cxnSp>
        <p:nvCxnSpPr>
          <p:cNvPr id="40" name="Straight Connector 9"/>
          <p:cNvCxnSpPr/>
          <p:nvPr/>
        </p:nvCxnSpPr>
        <p:spPr>
          <a:xfrm>
            <a:off x="1331640" y="980728"/>
            <a:ext cx="1728192" cy="1588"/>
          </a:xfrm>
          <a:prstGeom prst="bentConnector3">
            <a:avLst>
              <a:gd name="adj1" fmla="val 50000"/>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1769729" y="692696"/>
            <a:ext cx="930063" cy="307777"/>
          </a:xfrm>
          <a:prstGeom prst="rect">
            <a:avLst/>
          </a:prstGeom>
          <a:noFill/>
        </p:spPr>
        <p:txBody>
          <a:bodyPr wrap="none" rtlCol="0">
            <a:spAutoFit/>
          </a:bodyPr>
          <a:lstStyle/>
          <a:p>
            <a:r>
              <a:rPr lang="en-US" sz="1400" dirty="0" smtClean="0"/>
              <a:t>interrupts</a:t>
            </a:r>
            <a:endParaRPr lang="nl-BE" sz="1400" dirty="0"/>
          </a:p>
        </p:txBody>
      </p:sp>
      <p:sp>
        <p:nvSpPr>
          <p:cNvPr id="42" name="TextBox 41"/>
          <p:cNvSpPr txBox="1"/>
          <p:nvPr/>
        </p:nvSpPr>
        <p:spPr>
          <a:xfrm>
            <a:off x="1331640" y="692696"/>
            <a:ext cx="482824" cy="307777"/>
          </a:xfrm>
          <a:prstGeom prst="rect">
            <a:avLst/>
          </a:prstGeom>
          <a:noFill/>
        </p:spPr>
        <p:txBody>
          <a:bodyPr wrap="none" rtlCol="0">
            <a:spAutoFit/>
          </a:bodyPr>
          <a:lstStyle/>
          <a:p>
            <a:r>
              <a:rPr lang="en-US" sz="1400" dirty="0" smtClean="0"/>
              <a:t>0..1</a:t>
            </a:r>
            <a:endParaRPr lang="nl-BE" sz="1400" dirty="0"/>
          </a:p>
        </p:txBody>
      </p:sp>
      <p:sp>
        <p:nvSpPr>
          <p:cNvPr id="43" name="TextBox 42"/>
          <p:cNvSpPr txBox="1"/>
          <p:nvPr/>
        </p:nvSpPr>
        <p:spPr>
          <a:xfrm>
            <a:off x="2771800" y="692696"/>
            <a:ext cx="284052" cy="307777"/>
          </a:xfrm>
          <a:prstGeom prst="rect">
            <a:avLst/>
          </a:prstGeom>
          <a:noFill/>
        </p:spPr>
        <p:txBody>
          <a:bodyPr wrap="none" rtlCol="0">
            <a:spAutoFit/>
          </a:bodyPr>
          <a:lstStyle/>
          <a:p>
            <a:r>
              <a:rPr lang="en-US" sz="1400" dirty="0" smtClean="0"/>
              <a:t>1</a:t>
            </a:r>
            <a:endParaRPr lang="nl-BE" sz="1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fade">
                                      <p:cBhvr>
                                        <p:cTn id="7" dur="1000"/>
                                        <p:tgtEl>
                                          <p:spTgt spid="39"/>
                                        </p:tgtEl>
                                      </p:cBhvr>
                                    </p:animEffect>
                                  </p:childTnLst>
                                </p:cTn>
                              </p:par>
                              <p:par>
                                <p:cTn id="8" presetID="10" presetClass="entr" presetSubtype="0" fill="hold" nodeType="withEffect">
                                  <p:stCondLst>
                                    <p:cond delay="0"/>
                                  </p:stCondLst>
                                  <p:childTnLst>
                                    <p:set>
                                      <p:cBhvr>
                                        <p:cTn id="9" dur="1" fill="hold">
                                          <p:stCondLst>
                                            <p:cond delay="0"/>
                                          </p:stCondLst>
                                        </p:cTn>
                                        <p:tgtEl>
                                          <p:spTgt spid="40"/>
                                        </p:tgtEl>
                                        <p:attrNameLst>
                                          <p:attrName>style.visibility</p:attrName>
                                        </p:attrNameLst>
                                      </p:cBhvr>
                                      <p:to>
                                        <p:strVal val="visible"/>
                                      </p:to>
                                    </p:set>
                                    <p:animEffect transition="in" filter="fade">
                                      <p:cBhvr>
                                        <p:cTn id="10" dur="1000"/>
                                        <p:tgtEl>
                                          <p:spTgt spid="40"/>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41"/>
                                        </p:tgtEl>
                                        <p:attrNameLst>
                                          <p:attrName>style.visibility</p:attrName>
                                        </p:attrNameLst>
                                      </p:cBhvr>
                                      <p:to>
                                        <p:strVal val="visible"/>
                                      </p:to>
                                    </p:set>
                                    <p:animEffect transition="in" filter="fade">
                                      <p:cBhvr>
                                        <p:cTn id="13" dur="1000"/>
                                        <p:tgtEl>
                                          <p:spTgt spid="41"/>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42"/>
                                        </p:tgtEl>
                                        <p:attrNameLst>
                                          <p:attrName>style.visibility</p:attrName>
                                        </p:attrNameLst>
                                      </p:cBhvr>
                                      <p:to>
                                        <p:strVal val="visible"/>
                                      </p:to>
                                    </p:set>
                                    <p:animEffect transition="in" filter="fade">
                                      <p:cBhvr>
                                        <p:cTn id="16" dur="1000"/>
                                        <p:tgtEl>
                                          <p:spTgt spid="42"/>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43"/>
                                        </p:tgtEl>
                                        <p:attrNameLst>
                                          <p:attrName>style.visibility</p:attrName>
                                        </p:attrNameLst>
                                      </p:cBhvr>
                                      <p:to>
                                        <p:strVal val="visible"/>
                                      </p:to>
                                    </p:set>
                                    <p:animEffect transition="in" filter="fade">
                                      <p:cBhvr>
                                        <p:cTn id="19" dur="10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animBg="1"/>
      <p:bldP spid="41" grpId="0"/>
      <p:bldP spid="42" grpId="0"/>
      <p:bldP spid="43" grpId="0"/>
    </p:bldLst>
  </p:timing>
</p:sld>
</file>

<file path=ppt/theme/theme1.xml><?xml version="1.0" encoding="utf-8"?>
<a:theme xmlns:a="http://schemas.openxmlformats.org/drawingml/2006/main" name="MSDL Light">
  <a:themeElements>
    <a:clrScheme name="Custom 1">
      <a:dk1>
        <a:srgbClr val="000000"/>
      </a:dk1>
      <a:lt1>
        <a:srgbClr val="FFFFFF"/>
      </a:lt1>
      <a:dk2>
        <a:srgbClr val="808080"/>
      </a:dk2>
      <a:lt2>
        <a:srgbClr val="990000"/>
      </a:lt2>
      <a:accent1>
        <a:srgbClr val="808080"/>
      </a:accent1>
      <a:accent2>
        <a:srgbClr val="CC0000"/>
      </a:accent2>
      <a:accent3>
        <a:srgbClr val="000000"/>
      </a:accent3>
      <a:accent4>
        <a:srgbClr val="000000"/>
      </a:accent4>
      <a:accent5>
        <a:srgbClr val="AAE2CA"/>
      </a:accent5>
      <a:accent6>
        <a:srgbClr val="2D2DB9"/>
      </a:accent6>
      <a:hlink>
        <a:srgbClr val="CCCCFF"/>
      </a:hlink>
      <a:folHlink>
        <a:srgbClr val="B2B2B2"/>
      </a:folHlink>
    </a:clrScheme>
    <a:fontScheme name="Aangepast 1">
      <a:majorFont>
        <a:latin typeface="Swis721 Ex BT"/>
        <a:ea typeface="msgothic"/>
        <a:cs typeface="msgothic"/>
      </a:majorFont>
      <a:minorFont>
        <a:latin typeface="Swis721 BT"/>
        <a:ea typeface="msgothic"/>
        <a:cs typeface="msgothic"/>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75000"/>
          </a:lnSpc>
          <a:spcBef>
            <a:spcPct val="0"/>
          </a:spcBef>
          <a:spcAft>
            <a:spcPct val="0"/>
          </a:spcAft>
          <a:buClr>
            <a:srgbClr val="000000"/>
          </a:buClr>
          <a:buSzPct val="100000"/>
          <a:buFont typeface="Times New Roman" charset="0"/>
          <a:buNone/>
          <a:tabLst/>
          <a:defRPr kumimoji="0" lang="nl-NL" sz="2400" b="0" i="0" u="none" strike="noStrike" cap="none" normalizeH="0" baseline="0" smtClean="0">
            <a:ln>
              <a:noFill/>
            </a:ln>
            <a:solidFill>
              <a:schemeClr val="bg1"/>
            </a:solidFill>
            <a:effectLst/>
            <a:latin typeface="Times New Roman" charset="0"/>
            <a:cs typeface="Times New Roman"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75000"/>
          </a:lnSpc>
          <a:spcBef>
            <a:spcPct val="0"/>
          </a:spcBef>
          <a:spcAft>
            <a:spcPct val="0"/>
          </a:spcAft>
          <a:buClr>
            <a:srgbClr val="000000"/>
          </a:buClr>
          <a:buSzPct val="100000"/>
          <a:buFont typeface="Times New Roman" charset="0"/>
          <a:buNone/>
          <a:tabLst/>
          <a:defRPr kumimoji="0" lang="nl-NL" sz="2400" b="0" i="0" u="none" strike="noStrike" cap="none" normalizeH="0" baseline="0" smtClean="0">
            <a:ln>
              <a:noFill/>
            </a:ln>
            <a:solidFill>
              <a:schemeClr val="bg1"/>
            </a:solidFill>
            <a:effectLst/>
            <a:latin typeface="Times New Roman" charset="0"/>
            <a:cs typeface="Times New Roman" charset="0"/>
          </a:defRPr>
        </a:defPPr>
      </a:lstStyle>
    </a:lnDef>
  </a:objectDefaults>
  <a:extraClrSchemeLst>
    <a:extraClrScheme>
      <a:clrScheme name="Office-them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them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them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them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them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them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them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MSDL Light2</Template>
  <TotalTime>1779</TotalTime>
  <Words>1311</Words>
  <Application>Microsoft Office PowerPoint</Application>
  <PresentationFormat>On-screen Show (4:3)</PresentationFormat>
  <Paragraphs>206</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MSDL Light</vt:lpstr>
      <vt:lpstr>Modular design of  domain-specific languages</vt:lpstr>
      <vt:lpstr>Slide 2</vt:lpstr>
      <vt:lpstr>Slide 3</vt:lpstr>
      <vt:lpstr>Slide 4</vt:lpstr>
      <vt:lpstr>Slide 5</vt:lpstr>
      <vt:lpstr>Slide 6</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Bart</dc:creator>
  <cp:lastModifiedBy>Bart</cp:lastModifiedBy>
  <cp:revision>92</cp:revision>
  <dcterms:created xsi:type="dcterms:W3CDTF">2010-10-11T09:59:58Z</dcterms:created>
  <dcterms:modified xsi:type="dcterms:W3CDTF">2010-10-13T06:54:26Z</dcterms:modified>
</cp:coreProperties>
</file>