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sldIdLst>
    <p:sldId id="256" r:id="rId2"/>
    <p:sldId id="258" r:id="rId3"/>
    <p:sldId id="257" r:id="rId4"/>
    <p:sldId id="260" r:id="rId5"/>
    <p:sldId id="263" r:id="rId6"/>
    <p:sldId id="261" r:id="rId7"/>
    <p:sldId id="265" r:id="rId8"/>
    <p:sldId id="264" r:id="rId9"/>
    <p:sldId id="266" r:id="rId10"/>
    <p:sldId id="267" r:id="rId11"/>
    <p:sldId id="269" r:id="rId12"/>
    <p:sldId id="268" r:id="rId13"/>
    <p:sldId id="270" r:id="rId14"/>
    <p:sldId id="273" r:id="rId15"/>
    <p:sldId id="272" r:id="rId16"/>
    <p:sldId id="274" r:id="rId17"/>
    <p:sldId id="275" r:id="rId18"/>
    <p:sldId id="278" r:id="rId19"/>
    <p:sldId id="277" r:id="rId20"/>
    <p:sldId id="279" r:id="rId21"/>
    <p:sldId id="280" r:id="rId22"/>
    <p:sldId id="281" r:id="rId23"/>
    <p:sldId id="285" r:id="rId24"/>
    <p:sldId id="286" r:id="rId25"/>
    <p:sldId id="287" r:id="rId26"/>
    <p:sldId id="288" r:id="rId27"/>
    <p:sldId id="276" r:id="rId28"/>
    <p:sldId id="282" r:id="rId29"/>
    <p:sldId id="259" r:id="rId30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lnSpc>
        <a:spcPct val="7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1pPr>
    <a:lvl2pPr marL="457200" algn="l" rtl="0" eaLnBrk="0" fontAlgn="base" hangingPunct="0">
      <a:lnSpc>
        <a:spcPct val="7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2pPr>
    <a:lvl3pPr marL="914400" algn="l" rtl="0" eaLnBrk="0" fontAlgn="base" hangingPunct="0">
      <a:lnSpc>
        <a:spcPct val="7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3pPr>
    <a:lvl4pPr marL="1371600" algn="l" rtl="0" eaLnBrk="0" fontAlgn="base" hangingPunct="0">
      <a:lnSpc>
        <a:spcPct val="7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4pPr>
    <a:lvl5pPr marL="1828800" algn="l" rtl="0" eaLnBrk="0" fontAlgn="base" hangingPunct="0">
      <a:lnSpc>
        <a:spcPct val="7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0365" autoAdjust="0"/>
  </p:normalViewPr>
  <p:slideViewPr>
    <p:cSldViewPr>
      <p:cViewPr varScale="1">
        <p:scale>
          <a:sx n="65" d="100"/>
          <a:sy n="65" d="100"/>
        </p:scale>
        <p:origin x="-3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2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AD62A-D0BD-4145-9FAF-357E922D514D}" type="datetimeFigureOut">
              <a:rPr lang="nl-BE" smtClean="0"/>
              <a:pPr/>
              <a:t>15/07/2009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66234-2A90-4840-A790-B3C799D146A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66234-2A90-4840-A790-B3C799D146AA}" type="slidenum">
              <a:rPr lang="nl-BE" smtClean="0"/>
              <a:pPr/>
              <a:t>10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B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33413" y="1214422"/>
            <a:ext cx="3867149" cy="475140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0"/>
          </p:nvPr>
        </p:nvSpPr>
        <p:spPr>
          <a:xfrm>
            <a:off x="4643438" y="1214422"/>
            <a:ext cx="3867149" cy="475140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 smtClean="0"/>
              <a:t>Klik om de stijl te bewerken</a:t>
            </a:r>
            <a:endParaRPr lang="nl-BE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32563" y="1195388"/>
            <a:ext cx="1965325" cy="477043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33413" y="1195388"/>
            <a:ext cx="5746750" cy="4770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36613" y="6286500"/>
            <a:ext cx="8315325" cy="571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85918" y="214290"/>
            <a:ext cx="6711970" cy="9286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title text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3413" y="1214422"/>
            <a:ext cx="7864475" cy="4751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9950450" y="6483350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16825" y="6372225"/>
            <a:ext cx="8890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algn="r" defTabSz="457200">
              <a:lnSpc>
                <a:spcPct val="100000"/>
              </a:lnSpc>
              <a:spcBef>
                <a:spcPts val="1500"/>
              </a:spcBef>
              <a:buClr>
                <a:srgbClr val="FFFFFF"/>
              </a:buClr>
              <a:buFont typeface="Verdana" pitchFamily="1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886FAAC-238C-486B-B60D-7140703E0EA4}" type="slidenum">
              <a:rPr lang="en-GB" baseline="-25000" smtClean="0">
                <a:solidFill>
                  <a:srgbClr val="FFFFFF"/>
                </a:solidFill>
                <a:latin typeface="Swis721 Lt BT" pitchFamily="34" charset="0"/>
              </a:rPr>
              <a:pPr algn="r" defTabSz="457200">
                <a:lnSpc>
                  <a:spcPct val="100000"/>
                </a:lnSpc>
                <a:spcBef>
                  <a:spcPts val="1500"/>
                </a:spcBef>
                <a:buClr>
                  <a:srgbClr val="FFFFFF"/>
                </a:buClr>
                <a:buFont typeface="Verdana" pitchFamily="1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‹nr.›</a:t>
            </a:fld>
            <a:endParaRPr lang="en-GB" baseline="-25000" dirty="0">
              <a:solidFill>
                <a:srgbClr val="FFFFFF"/>
              </a:solidFill>
              <a:latin typeface="Swis721 Lt BT" pitchFamily="34" charset="0"/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30238" y="214290"/>
            <a:ext cx="793750" cy="63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0238" y="6219825"/>
            <a:ext cx="2851150" cy="33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61" r:id="rId3"/>
    <p:sldLayoutId id="2147483652" r:id="rId4"/>
    <p:sldLayoutId id="2147483655" r:id="rId5"/>
    <p:sldLayoutId id="2147483656" r:id="rId6"/>
    <p:sldLayoutId id="2147483658" r:id="rId7"/>
    <p:sldLayoutId id="2147483659" r:id="rId8"/>
    <p:sldLayoutId id="2147483660" r:id="rId9"/>
  </p:sldLayoutIdLst>
  <p:txStyles>
    <p:titleStyle>
      <a:lvl1pPr algn="l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200">
          <a:solidFill>
            <a:schemeClr val="tx2"/>
          </a:solidFill>
          <a:latin typeface="Swis721 Lt BT" pitchFamily="34" charset="0"/>
          <a:ea typeface="+mj-ea"/>
          <a:cs typeface="+mj-cs"/>
        </a:defRPr>
      </a:lvl1pPr>
      <a:lvl2pPr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2pPr>
      <a:lvl3pPr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3pPr>
      <a:lvl4pPr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4pPr>
      <a:lvl5pPr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5pPr>
      <a:lvl6pPr marL="457200"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6pPr>
      <a:lvl7pPr marL="914400"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7pPr>
      <a:lvl8pPr marL="1371600"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8pPr>
      <a:lvl9pPr marL="1828800" algn="r" defTabSz="457200" rtl="0" eaLnBrk="1" fontAlgn="base" hangingPunct="1">
        <a:lnSpc>
          <a:spcPct val="133000"/>
        </a:lnSpc>
        <a:spcBef>
          <a:spcPct val="0"/>
        </a:spcBef>
        <a:spcAft>
          <a:spcPct val="0"/>
        </a:spcAft>
        <a:buClr>
          <a:srgbClr val="003D62"/>
        </a:buClr>
        <a:buSzPct val="100000"/>
        <a:buFont typeface="Verdana" pitchFamily="1" charset="0"/>
        <a:defRPr sz="3500">
          <a:solidFill>
            <a:srgbClr val="003D62"/>
          </a:solidFill>
          <a:latin typeface="Verdana" pitchFamily="1" charset="0"/>
          <a:ea typeface="msgothic" charset="0"/>
          <a:cs typeface="msgothic" charset="0"/>
        </a:defRPr>
      </a:lvl9pPr>
    </p:titleStyle>
    <p:bodyStyle>
      <a:lvl1pPr marL="336550" indent="-336550" algn="l" defTabSz="457200" rtl="0" eaLnBrk="1" fontAlgn="base" hangingPunct="1">
        <a:lnSpc>
          <a:spcPct val="133000"/>
        </a:lnSpc>
        <a:spcBef>
          <a:spcPts val="625"/>
        </a:spcBef>
        <a:spcAft>
          <a:spcPct val="0"/>
        </a:spcAft>
        <a:buClr>
          <a:srgbClr val="003D62"/>
        </a:buClr>
        <a:buSzPct val="100000"/>
        <a:buFont typeface="Swis721 Lt BT" pitchFamily="34" charset="0"/>
        <a:buChar char="–"/>
        <a:defRPr sz="2200">
          <a:solidFill>
            <a:srgbClr val="003D62"/>
          </a:solidFill>
          <a:latin typeface="Swis721 Lt BT" pitchFamily="34" charset="0"/>
          <a:ea typeface="+mn-ea"/>
          <a:cs typeface="+mn-cs"/>
        </a:defRPr>
      </a:lvl1pPr>
      <a:lvl2pPr marL="736600" indent="-279400" algn="l" defTabSz="457200" rtl="0" eaLnBrk="1" fontAlgn="base" hangingPunct="1">
        <a:lnSpc>
          <a:spcPct val="133000"/>
        </a:lnSpc>
        <a:spcBef>
          <a:spcPts val="450"/>
        </a:spcBef>
        <a:spcAft>
          <a:spcPct val="0"/>
        </a:spcAft>
        <a:buClr>
          <a:srgbClr val="003D62"/>
        </a:buClr>
        <a:buSzPct val="100000"/>
        <a:buFont typeface="Swis721 Lt BT" pitchFamily="34" charset="0"/>
        <a:buChar char="–"/>
        <a:defRPr sz="1800">
          <a:solidFill>
            <a:srgbClr val="003D62"/>
          </a:solidFill>
          <a:latin typeface="Swis721 Lt BT" pitchFamily="34" charset="0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33000"/>
        </a:lnSpc>
        <a:spcBef>
          <a:spcPts val="250"/>
        </a:spcBef>
        <a:spcAft>
          <a:spcPct val="0"/>
        </a:spcAft>
        <a:buClr>
          <a:srgbClr val="003D62"/>
        </a:buClr>
        <a:buSzPct val="100000"/>
        <a:buFont typeface="Swis721 Lt BT" pitchFamily="34" charset="0"/>
        <a:buChar char="–"/>
        <a:defRPr sz="1800">
          <a:solidFill>
            <a:srgbClr val="003D62"/>
          </a:solidFill>
          <a:latin typeface="Swis721 Lt BT" pitchFamily="34" charset="0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33000"/>
        </a:lnSpc>
        <a:spcBef>
          <a:spcPts val="0"/>
        </a:spcBef>
        <a:spcAft>
          <a:spcPct val="0"/>
        </a:spcAft>
        <a:buClr>
          <a:srgbClr val="003D62"/>
        </a:buClr>
        <a:buSzPct val="100000"/>
        <a:buFont typeface="Swis721 Lt BT" pitchFamily="34" charset="0"/>
        <a:buChar char="–"/>
        <a:defRPr sz="1800">
          <a:solidFill>
            <a:srgbClr val="003D62"/>
          </a:solidFill>
          <a:latin typeface="Swis721 Lt BT" pitchFamily="34" charset="0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33000"/>
        </a:lnSpc>
        <a:spcBef>
          <a:spcPts val="0"/>
        </a:spcBef>
        <a:spcAft>
          <a:spcPct val="0"/>
        </a:spcAft>
        <a:buClr>
          <a:srgbClr val="003D62"/>
        </a:buClr>
        <a:buSzPct val="100000"/>
        <a:buFont typeface="Swis721 Lt BT" pitchFamily="34" charset="0"/>
        <a:buChar char="–"/>
        <a:defRPr sz="1800">
          <a:solidFill>
            <a:srgbClr val="003D62"/>
          </a:solidFill>
          <a:latin typeface="Swis721 Lt BT" pitchFamily="34" charset="0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33000"/>
        </a:lnSpc>
        <a:spcBef>
          <a:spcPts val="400"/>
        </a:spcBef>
        <a:spcAft>
          <a:spcPct val="0"/>
        </a:spcAft>
        <a:buClr>
          <a:srgbClr val="003D62"/>
        </a:buClr>
        <a:buSzPct val="100000"/>
        <a:buFont typeface="Verdana" pitchFamily="1" charset="0"/>
        <a:buChar char="»"/>
        <a:defRPr sz="1600">
          <a:solidFill>
            <a:srgbClr val="003D62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33000"/>
        </a:lnSpc>
        <a:spcBef>
          <a:spcPts val="400"/>
        </a:spcBef>
        <a:spcAft>
          <a:spcPct val="0"/>
        </a:spcAft>
        <a:buClr>
          <a:srgbClr val="003D62"/>
        </a:buClr>
        <a:buSzPct val="100000"/>
        <a:buFont typeface="Verdana" pitchFamily="1" charset="0"/>
        <a:buChar char="»"/>
        <a:defRPr sz="1600">
          <a:solidFill>
            <a:srgbClr val="003D62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33000"/>
        </a:lnSpc>
        <a:spcBef>
          <a:spcPts val="400"/>
        </a:spcBef>
        <a:spcAft>
          <a:spcPct val="0"/>
        </a:spcAft>
        <a:buClr>
          <a:srgbClr val="003D62"/>
        </a:buClr>
        <a:buSzPct val="100000"/>
        <a:buFont typeface="Verdana" pitchFamily="1" charset="0"/>
        <a:buChar char="»"/>
        <a:defRPr sz="1600">
          <a:solidFill>
            <a:srgbClr val="003D62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33000"/>
        </a:lnSpc>
        <a:spcBef>
          <a:spcPts val="400"/>
        </a:spcBef>
        <a:spcAft>
          <a:spcPct val="0"/>
        </a:spcAft>
        <a:buClr>
          <a:srgbClr val="003D62"/>
        </a:buClr>
        <a:buSzPct val="100000"/>
        <a:buFont typeface="Verdana" pitchFamily="1" charset="0"/>
        <a:buChar char="»"/>
        <a:defRPr sz="1600">
          <a:solidFill>
            <a:srgbClr val="003D62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1470025"/>
          </a:xfrm>
        </p:spPr>
        <p:txBody>
          <a:bodyPr/>
          <a:lstStyle/>
          <a:p>
            <a:pPr algn="r"/>
            <a:r>
              <a:rPr lang="nl-BE" dirty="0" err="1" smtClean="0"/>
              <a:t>Hybrid</a:t>
            </a:r>
            <a:r>
              <a:rPr lang="nl-BE" dirty="0" smtClean="0"/>
              <a:t> </a:t>
            </a:r>
            <a:r>
              <a:rPr lang="nl-BE" dirty="0" err="1" smtClean="0"/>
              <a:t>Rule</a:t>
            </a:r>
            <a:r>
              <a:rPr lang="nl-BE" dirty="0" smtClean="0"/>
              <a:t> </a:t>
            </a:r>
            <a:r>
              <a:rPr lang="nl-BE" dirty="0" err="1" smtClean="0"/>
              <a:t>Scheduling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in Story </a:t>
            </a:r>
            <a:r>
              <a:rPr lang="nl-BE" dirty="0" err="1" smtClean="0"/>
              <a:t>Driven</a:t>
            </a:r>
            <a:r>
              <a:rPr lang="nl-BE" dirty="0" smtClean="0"/>
              <a:t> </a:t>
            </a:r>
            <a:r>
              <a:rPr lang="nl-BE" dirty="0" err="1" smtClean="0"/>
              <a:t>Modeling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nl-BE" sz="2400" dirty="0" smtClean="0"/>
              <a:t>a </a:t>
            </a:r>
            <a:r>
              <a:rPr lang="nl-BE" sz="2400" dirty="0" err="1" smtClean="0"/>
              <a:t>tool-independent</a:t>
            </a:r>
            <a:r>
              <a:rPr lang="nl-BE" sz="2400" dirty="0" smtClean="0"/>
              <a:t> </a:t>
            </a:r>
            <a:r>
              <a:rPr lang="nl-BE" sz="2400" dirty="0" err="1" smtClean="0"/>
              <a:t>approach</a:t>
            </a:r>
            <a:endParaRPr lang="nl-BE" sz="2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643314"/>
            <a:ext cx="7058052" cy="1928826"/>
          </a:xfrm>
        </p:spPr>
        <p:txBody>
          <a:bodyPr/>
          <a:lstStyle/>
          <a:p>
            <a:pPr algn="r"/>
            <a:r>
              <a:rPr lang="en-US" dirty="0" smtClean="0"/>
              <a:t>by Bart Meyers</a:t>
            </a:r>
          </a:p>
          <a:p>
            <a:pPr algn="l"/>
            <a:endParaRPr lang="en-US" dirty="0" smtClean="0"/>
          </a:p>
          <a:p>
            <a:pPr algn="l"/>
            <a:r>
              <a:rPr lang="en-US" sz="2000" dirty="0" smtClean="0"/>
              <a:t>Principal Adviser: </a:t>
            </a:r>
            <a:r>
              <a:rPr lang="en-US" sz="2000" dirty="0" err="1" smtClean="0"/>
              <a:t>prof</a:t>
            </a:r>
            <a:r>
              <a:rPr lang="en-US" sz="2000" dirty="0" smtClean="0"/>
              <a:t>. dr. Dirk </a:t>
            </a:r>
            <a:r>
              <a:rPr lang="en-US" sz="2000" dirty="0" err="1" smtClean="0"/>
              <a:t>Janssens</a:t>
            </a:r>
            <a:endParaRPr lang="en-US" sz="2000" dirty="0" smtClean="0"/>
          </a:p>
          <a:p>
            <a:pPr algn="l"/>
            <a:r>
              <a:rPr lang="nl-BE" sz="2000" dirty="0" err="1" smtClean="0"/>
              <a:t>Principal</a:t>
            </a:r>
            <a:r>
              <a:rPr lang="nl-BE" sz="2000" dirty="0" smtClean="0"/>
              <a:t> </a:t>
            </a:r>
            <a:r>
              <a:rPr lang="nl-BE" sz="2000" dirty="0" err="1" smtClean="0"/>
              <a:t>Co-Adviser</a:t>
            </a:r>
            <a:r>
              <a:rPr lang="nl-BE" sz="2000" dirty="0" smtClean="0"/>
              <a:t>: dr. Pieter Van Gorp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BPMN to BPEL</a:t>
            </a:r>
            <a:endParaRPr lang="nl-BE" dirty="0"/>
          </a:p>
        </p:txBody>
      </p:sp>
      <p:sp>
        <p:nvSpPr>
          <p:cNvPr id="14" name="Tijdelijke aanduiding voor inhoud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processes</a:t>
            </a:r>
          </a:p>
          <a:p>
            <a:r>
              <a:rPr lang="en-US" dirty="0" smtClean="0"/>
              <a:t>Business Process Modeling Notation (BPMN)</a:t>
            </a:r>
          </a:p>
          <a:p>
            <a:pPr lvl="1"/>
            <a:r>
              <a:rPr lang="en-US" dirty="0" smtClean="0"/>
              <a:t>Focus on clarification</a:t>
            </a:r>
          </a:p>
          <a:p>
            <a:pPr lvl="1"/>
            <a:r>
              <a:rPr lang="en-US" dirty="0" smtClean="0"/>
              <a:t>Used by domain analysts</a:t>
            </a:r>
          </a:p>
          <a:p>
            <a:pPr lvl="1"/>
            <a:r>
              <a:rPr lang="en-US" dirty="0" smtClean="0"/>
              <a:t>Based on flow-charts</a:t>
            </a:r>
          </a:p>
          <a:p>
            <a:pPr lvl="1"/>
            <a:r>
              <a:rPr lang="en-US" dirty="0" smtClean="0"/>
              <a:t>Graph-oriented</a:t>
            </a:r>
          </a:p>
          <a:p>
            <a:r>
              <a:rPr lang="nl-BE" dirty="0" smtClean="0"/>
              <a:t>Business </a:t>
            </a:r>
            <a:r>
              <a:rPr lang="nl-BE" dirty="0" err="1" smtClean="0"/>
              <a:t>Process</a:t>
            </a:r>
            <a:r>
              <a:rPr lang="nl-BE" dirty="0" smtClean="0"/>
              <a:t> </a:t>
            </a:r>
            <a:r>
              <a:rPr lang="nl-BE" dirty="0" err="1" smtClean="0"/>
              <a:t>Execution</a:t>
            </a:r>
            <a:r>
              <a:rPr lang="nl-BE" dirty="0" smtClean="0"/>
              <a:t> </a:t>
            </a:r>
            <a:r>
              <a:rPr lang="nl-BE" dirty="0" err="1" smtClean="0"/>
              <a:t>Language</a:t>
            </a:r>
            <a:r>
              <a:rPr lang="nl-BE" dirty="0" smtClean="0"/>
              <a:t> (BPEL)</a:t>
            </a:r>
          </a:p>
          <a:p>
            <a:pPr lvl="1"/>
            <a:r>
              <a:rPr lang="en-US" dirty="0" smtClean="0"/>
              <a:t>Focus on execution</a:t>
            </a:r>
          </a:p>
          <a:p>
            <a:pPr lvl="1"/>
            <a:r>
              <a:rPr lang="en-US" dirty="0" smtClean="0"/>
              <a:t>Used by experts</a:t>
            </a:r>
          </a:p>
          <a:p>
            <a:pPr lvl="1"/>
            <a:r>
              <a:rPr lang="en-US" dirty="0" smtClean="0"/>
              <a:t>Based on XML (no graphical notation)</a:t>
            </a:r>
            <a:endParaRPr lang="nl-BE" dirty="0" smtClean="0"/>
          </a:p>
          <a:p>
            <a:pPr lvl="1"/>
            <a:r>
              <a:rPr lang="en-US" dirty="0" smtClean="0"/>
              <a:t>Tree-oriented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BPMN to BPEL example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0"/>
          </p:nvPr>
        </p:nvSpPr>
        <p:spPr>
          <a:xfrm>
            <a:off x="4500562" y="1000108"/>
            <a:ext cx="4643438" cy="5072098"/>
          </a:xfrm>
        </p:spPr>
        <p:txBody>
          <a:bodyPr/>
          <a:lstStyle/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&lt;?</a:t>
            </a:r>
            <a:r>
              <a:rPr lang="nl-BE" sz="1300" dirty="0" err="1" smtClean="0">
                <a:latin typeface="Consolas" pitchFamily="49" charset="0"/>
              </a:rPr>
              <a:t>xml</a:t>
            </a:r>
            <a:r>
              <a:rPr lang="nl-BE" sz="1300" dirty="0" smtClean="0">
                <a:latin typeface="Consolas" pitchFamily="49" charset="0"/>
              </a:rPr>
              <a:t> </a:t>
            </a:r>
            <a:r>
              <a:rPr lang="nl-BE" sz="1300" dirty="0" err="1" smtClean="0">
                <a:latin typeface="Consolas" pitchFamily="49" charset="0"/>
              </a:rPr>
              <a:t>version</a:t>
            </a:r>
            <a:r>
              <a:rPr lang="nl-BE" sz="1300" dirty="0" smtClean="0">
                <a:latin typeface="Consolas" pitchFamily="49" charset="0"/>
              </a:rPr>
              <a:t>="1.0" </a:t>
            </a:r>
            <a:r>
              <a:rPr lang="nl-BE" sz="1300" dirty="0" err="1" smtClean="0">
                <a:latin typeface="Consolas" pitchFamily="49" charset="0"/>
              </a:rPr>
              <a:t>encoding</a:t>
            </a:r>
            <a:r>
              <a:rPr lang="nl-BE" sz="1300" dirty="0" smtClean="0">
                <a:latin typeface="Consolas" pitchFamily="49" charset="0"/>
              </a:rPr>
              <a:t>="UTF-8"?&gt;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&lt;process </a:t>
            </a:r>
            <a:r>
              <a:rPr lang="en-US" sz="1300" dirty="0" err="1" smtClean="0">
                <a:latin typeface="Consolas" pitchFamily="49" charset="0"/>
              </a:rPr>
              <a:t>xmlns</a:t>
            </a:r>
            <a:r>
              <a:rPr lang="en-US" sz="1300" dirty="0" smtClean="0">
                <a:latin typeface="Consolas" pitchFamily="49" charset="0"/>
              </a:rPr>
              <a:t>="http://docs.oasis-open.org/wsbpel/2.0/process/abstract" name="</a:t>
            </a:r>
            <a:r>
              <a:rPr lang="en-US" sz="1300" dirty="0" err="1" smtClean="0">
                <a:latin typeface="Consolas" pitchFamily="49" charset="0"/>
              </a:rPr>
              <a:t>smallStructured.bpmn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en-US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</a:t>
            </a:r>
            <a:r>
              <a:rPr lang="nl-BE" sz="1300" dirty="0" err="1" smtClean="0">
                <a:latin typeface="Consolas" pitchFamily="49" charset="0"/>
              </a:rPr>
              <a:t>partnerLinks</a:t>
            </a:r>
            <a:r>
              <a:rPr lang="nl-BE" sz="1300" dirty="0" smtClean="0">
                <a:latin typeface="Consolas" pitchFamily="49" charset="0"/>
              </a:rPr>
              <a:t>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&lt;variables&gt;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&lt;</a:t>
            </a:r>
            <a:r>
              <a:rPr lang="nl-BE" sz="1300" dirty="0" err="1" smtClean="0">
                <a:latin typeface="Consolas" pitchFamily="49" charset="0"/>
              </a:rPr>
              <a:t>variable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nl-BE" sz="1300" dirty="0" err="1" smtClean="0">
                <a:latin typeface="Consolas" pitchFamily="49" charset="0"/>
              </a:rPr>
              <a:t>request</a:t>
            </a:r>
            <a:r>
              <a:rPr lang="nl-BE" sz="1300" dirty="0" smtClean="0">
                <a:latin typeface="Consolas" pitchFamily="49" charset="0"/>
              </a:rPr>
              <a:t>_nok"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&lt;</a:t>
            </a:r>
            <a:r>
              <a:rPr lang="nl-BE" sz="1300" dirty="0" err="1" smtClean="0">
                <a:latin typeface="Consolas" pitchFamily="49" charset="0"/>
              </a:rPr>
              <a:t>variable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nl-BE" sz="1300" dirty="0" err="1" smtClean="0">
                <a:latin typeface="Consolas" pitchFamily="49" charset="0"/>
              </a:rPr>
              <a:t>request</a:t>
            </a:r>
            <a:r>
              <a:rPr lang="nl-BE" sz="1300" dirty="0" smtClean="0">
                <a:latin typeface="Consolas" pitchFamily="49" charset="0"/>
              </a:rPr>
              <a:t>_</a:t>
            </a:r>
            <a:r>
              <a:rPr lang="nl-BE" sz="1300" dirty="0" err="1" smtClean="0">
                <a:latin typeface="Consolas" pitchFamily="49" charset="0"/>
              </a:rPr>
              <a:t>ok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&lt;</a:t>
            </a:r>
            <a:r>
              <a:rPr lang="nl-BE" sz="1300" dirty="0" err="1" smtClean="0">
                <a:latin typeface="Consolas" pitchFamily="49" charset="0"/>
              </a:rPr>
              <a:t>variable</a:t>
            </a:r>
            <a:r>
              <a:rPr lang="nl-BE" sz="1300" dirty="0" smtClean="0">
                <a:latin typeface="Consolas" pitchFamily="49" charset="0"/>
              </a:rPr>
              <a:t> name="stock_</a:t>
            </a:r>
            <a:r>
              <a:rPr lang="nl-BE" sz="1300" dirty="0" err="1" smtClean="0">
                <a:latin typeface="Consolas" pitchFamily="49" charset="0"/>
              </a:rPr>
              <a:t>ok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&lt;</a:t>
            </a:r>
            <a:r>
              <a:rPr lang="nl-BE" sz="1300" dirty="0" err="1" smtClean="0">
                <a:latin typeface="Consolas" pitchFamily="49" charset="0"/>
              </a:rPr>
              <a:t>variable</a:t>
            </a:r>
            <a:r>
              <a:rPr lang="nl-BE" sz="1300" dirty="0" smtClean="0">
                <a:latin typeface="Consolas" pitchFamily="49" charset="0"/>
              </a:rPr>
              <a:t> name="stock_nok"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&lt;/variables&gt;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&lt;receive name="</a:t>
            </a:r>
            <a:r>
              <a:rPr lang="en-US" sz="1300" dirty="0" err="1" smtClean="0">
                <a:latin typeface="Consolas" pitchFamily="49" charset="0"/>
              </a:rPr>
              <a:t>ProcessInstantiation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en-US" sz="1300" dirty="0" smtClean="0">
                <a:latin typeface="Consolas" pitchFamily="49" charset="0"/>
              </a:rPr>
              <a:t>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&lt;switch&gt;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&lt;case condition=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nl-BE" sz="1300" dirty="0" err="1" smtClean="0">
                <a:latin typeface="Consolas" pitchFamily="49" charset="0"/>
              </a:rPr>
              <a:t>request</a:t>
            </a:r>
            <a:r>
              <a:rPr lang="nl-BE" sz="1300" dirty="0" smtClean="0">
                <a:latin typeface="Consolas" pitchFamily="49" charset="0"/>
              </a:rPr>
              <a:t>_nok"&gt;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  </a:t>
            </a:r>
            <a:r>
              <a:rPr lang="nl-BE" sz="1300" dirty="0" smtClean="0">
                <a:latin typeface="Consolas" pitchFamily="49" charset="0"/>
              </a:rPr>
              <a:t>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en-US" sz="1300" dirty="0" err="1" smtClean="0">
                <a:latin typeface="Consolas" pitchFamily="49" charset="0"/>
              </a:rPr>
              <a:t>returnFeedback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</a:t>
            </a:r>
            <a:r>
              <a:rPr lang="nl-BE" sz="1300" dirty="0" smtClean="0">
                <a:latin typeface="Consolas" pitchFamily="49" charset="0"/>
              </a:rPr>
              <a:t>&lt;/case&gt;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&lt;case condition=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nl-BE" sz="1300" dirty="0" err="1" smtClean="0">
                <a:latin typeface="Consolas" pitchFamily="49" charset="0"/>
              </a:rPr>
              <a:t>request</a:t>
            </a:r>
            <a:r>
              <a:rPr lang="nl-BE" sz="1300" dirty="0" smtClean="0">
                <a:latin typeface="Consolas" pitchFamily="49" charset="0"/>
              </a:rPr>
              <a:t>_</a:t>
            </a:r>
            <a:r>
              <a:rPr lang="nl-BE" sz="1300" dirty="0" err="1" smtClean="0">
                <a:latin typeface="Consolas" pitchFamily="49" charset="0"/>
              </a:rPr>
              <a:t>ok</a:t>
            </a:r>
            <a:r>
              <a:rPr lang="nl-BE" sz="1300" dirty="0" smtClean="0">
                <a:latin typeface="Consolas" pitchFamily="49" charset="0"/>
              </a:rPr>
              <a:t>"&gt;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&lt;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  <a:endParaRPr lang="en-US" sz="1300" dirty="0" smtClean="0">
              <a:latin typeface="Consolas" pitchFamily="49" charset="0"/>
            </a:endParaRP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nl-BE" sz="1300" dirty="0" err="1" smtClean="0">
                <a:latin typeface="Consolas" pitchFamily="49" charset="0"/>
              </a:rPr>
              <a:t>checkStock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&lt;switch&gt;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&lt;case </a:t>
            </a:r>
            <a:r>
              <a:rPr lang="nl-BE" sz="1300" dirty="0" err="1" smtClean="0">
                <a:latin typeface="Consolas" pitchFamily="49" charset="0"/>
              </a:rPr>
              <a:t>condition</a:t>
            </a:r>
            <a:r>
              <a:rPr lang="nl-BE" sz="1300" dirty="0" smtClean="0">
                <a:latin typeface="Consolas" pitchFamily="49" charset="0"/>
              </a:rPr>
              <a:t>="stock_</a:t>
            </a:r>
            <a:r>
              <a:rPr lang="nl-BE" sz="1300" dirty="0" err="1" smtClean="0">
                <a:latin typeface="Consolas" pitchFamily="49" charset="0"/>
              </a:rPr>
              <a:t>ok</a:t>
            </a:r>
            <a:r>
              <a:rPr lang="nl-BE" sz="1300" dirty="0" smtClean="0">
                <a:latin typeface="Consolas" pitchFamily="49" charset="0"/>
              </a:rPr>
              <a:t>"&gt;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nl-BE" sz="1300" dirty="0" err="1" smtClean="0">
                <a:latin typeface="Consolas" pitchFamily="49" charset="0"/>
              </a:rPr>
              <a:t>rejectOrder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&lt;/case&gt;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&lt;case </a:t>
            </a:r>
            <a:r>
              <a:rPr lang="nl-BE" sz="1300" dirty="0" err="1" smtClean="0">
                <a:latin typeface="Consolas" pitchFamily="49" charset="0"/>
              </a:rPr>
              <a:t>condition</a:t>
            </a:r>
            <a:r>
              <a:rPr lang="nl-BE" sz="1300" dirty="0" smtClean="0">
                <a:latin typeface="Consolas" pitchFamily="49" charset="0"/>
              </a:rPr>
              <a:t>="stock_nok"&gt;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&lt;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  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nl-BE" sz="1300" dirty="0" err="1" smtClean="0">
                <a:latin typeface="Consolas" pitchFamily="49" charset="0"/>
              </a:rPr>
              <a:t>confirmOrder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  &lt;</a:t>
            </a:r>
            <a:r>
              <a:rPr lang="nl-BE" sz="1300" dirty="0" err="1" smtClean="0">
                <a:latin typeface="Consolas" pitchFamily="49" charset="0"/>
              </a:rPr>
              <a:t>flow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    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name="</a:t>
            </a:r>
            <a:r>
              <a:rPr lang="nl-BE" sz="1300" dirty="0" err="1" smtClean="0">
                <a:latin typeface="Consolas" pitchFamily="49" charset="0"/>
              </a:rPr>
              <a:t>sendInvoice</a:t>
            </a:r>
            <a:r>
              <a:rPr lang="nl-BE" sz="1300" dirty="0" smtClean="0">
                <a:latin typeface="Consolas" pitchFamily="49" charset="0"/>
              </a:rPr>
              <a:t>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            &lt;invoke name="</a:t>
            </a:r>
            <a:r>
              <a:rPr lang="en-US" sz="1300" dirty="0" err="1" smtClean="0">
                <a:latin typeface="Consolas" pitchFamily="49" charset="0"/>
              </a:rPr>
              <a:t>shipGoods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en-US" sz="1300" dirty="0" smtClean="0">
                <a:latin typeface="Consolas" pitchFamily="49" charset="0"/>
              </a:rPr>
              <a:t>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  &lt;/</a:t>
            </a:r>
            <a:r>
              <a:rPr lang="nl-BE" sz="1300" dirty="0" err="1" smtClean="0">
                <a:latin typeface="Consolas" pitchFamily="49" charset="0"/>
              </a:rPr>
              <a:t>flow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  &lt;/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  &lt;/case&gt;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  &lt;/switch&gt;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  &lt;/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</a:t>
            </a:r>
            <a:r>
              <a:rPr lang="nl-BE" sz="1300" dirty="0" smtClean="0">
                <a:latin typeface="Consolas" pitchFamily="49" charset="0"/>
              </a:rPr>
              <a:t>&lt;/case&gt;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</a:t>
            </a:r>
            <a:r>
              <a:rPr lang="nl-BE" sz="1300" dirty="0" smtClean="0">
                <a:latin typeface="Consolas" pitchFamily="49" charset="0"/>
              </a:rPr>
              <a:t>&lt;/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  <a:endParaRPr lang="en-US" sz="1300" dirty="0" smtClean="0">
              <a:latin typeface="Consolas" pitchFamily="49" charset="0"/>
            </a:endParaRP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&lt;/</a:t>
            </a:r>
            <a:r>
              <a:rPr lang="nl-BE" sz="1300" dirty="0" err="1" smtClean="0">
                <a:latin typeface="Consolas" pitchFamily="49" charset="0"/>
              </a:rPr>
              <a:t>process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endParaRPr lang="nl-BE" sz="1300" dirty="0" smtClean="0">
              <a:latin typeface="Consolas" pitchFamily="49" charset="0"/>
            </a:endParaRP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endParaRPr lang="nl-BE" sz="1300" dirty="0">
              <a:latin typeface="Consolas" pitchFamily="49" charset="0"/>
            </a:endParaRPr>
          </a:p>
        </p:txBody>
      </p:sp>
      <p:grpSp>
        <p:nvGrpSpPr>
          <p:cNvPr id="9" name="Groep 8"/>
          <p:cNvGrpSpPr/>
          <p:nvPr/>
        </p:nvGrpSpPr>
        <p:grpSpPr>
          <a:xfrm>
            <a:off x="3286116" y="3000372"/>
            <a:ext cx="1500198" cy="928694"/>
            <a:chOff x="2428860" y="3000372"/>
            <a:chExt cx="1500198" cy="928694"/>
          </a:xfrm>
        </p:grpSpPr>
        <p:sp>
          <p:nvSpPr>
            <p:cNvPr id="7" name="PIJL-RECHTS 6"/>
            <p:cNvSpPr/>
            <p:nvPr/>
          </p:nvSpPr>
          <p:spPr bwMode="auto">
            <a:xfrm>
              <a:off x="2714612" y="3357562"/>
              <a:ext cx="928694" cy="571504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" name="Tijdelijke aanduiding voor inhoud 13"/>
            <p:cNvSpPr txBox="1">
              <a:spLocks/>
            </p:cNvSpPr>
            <p:nvPr/>
          </p:nvSpPr>
          <p:spPr>
            <a:xfrm>
              <a:off x="2428860" y="3000372"/>
              <a:ext cx="1500198" cy="428628"/>
            </a:xfrm>
            <a:prstGeom prst="rect">
              <a:avLst/>
            </a:prstGeom>
          </p:spPr>
          <p:txBody>
            <a:bodyPr/>
            <a:lstStyle/>
            <a:p>
              <a:pPr marL="336550" marR="0" lvl="0" indent="-336550" algn="l" defTabSz="457200" rtl="0" eaLnBrk="1" fontAlgn="base" latinLnBrk="0" hangingPunct="1">
                <a:lnSpc>
                  <a:spcPct val="133000"/>
                </a:lnSpc>
                <a:spcBef>
                  <a:spcPts val="625"/>
                </a:spcBef>
                <a:spcAft>
                  <a:spcPct val="0"/>
                </a:spcAft>
                <a:buClr>
                  <a:srgbClr val="003D62"/>
                </a:buClr>
                <a:buSzPct val="100000"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3D62"/>
                  </a:solidFill>
                  <a:effectLst/>
                  <a:uLnTx/>
                  <a:uFillTx/>
                  <a:latin typeface="Swis721 Lt BT" pitchFamily="34" charset="0"/>
                  <a:ea typeface="+mn-ea"/>
                  <a:cs typeface="+mn-cs"/>
                </a:rPr>
                <a:t>BPMN2BPEL</a:t>
              </a:r>
              <a:endParaRPr kumimoji="0" lang="nl-BE" sz="1800" b="0" i="0" u="none" strike="noStrike" kern="0" cap="none" spc="0" normalizeH="0" baseline="0" noProof="0" dirty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9" name="Groep 98"/>
          <p:cNvGrpSpPr/>
          <p:nvPr/>
        </p:nvGrpSpPr>
        <p:grpSpPr>
          <a:xfrm>
            <a:off x="142844" y="928670"/>
            <a:ext cx="3676680" cy="5214974"/>
            <a:chOff x="142844" y="928670"/>
            <a:chExt cx="3676680" cy="5214974"/>
          </a:xfrm>
        </p:grpSpPr>
        <p:sp>
          <p:nvSpPr>
            <p:cNvPr id="10" name="Ovaal 9"/>
            <p:cNvSpPr/>
            <p:nvPr/>
          </p:nvSpPr>
          <p:spPr bwMode="auto">
            <a:xfrm>
              <a:off x="1285852" y="92867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" name="Afgeronde rechthoek 10"/>
            <p:cNvSpPr/>
            <p:nvPr/>
          </p:nvSpPr>
          <p:spPr bwMode="auto">
            <a:xfrm>
              <a:off x="1214414" y="2071678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2" name="Stroomdiagram: Samenvoeging 11"/>
            <p:cNvSpPr/>
            <p:nvPr/>
          </p:nvSpPr>
          <p:spPr bwMode="auto">
            <a:xfrm>
              <a:off x="1571604" y="264318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" name="Stroomdiagram: Of 12"/>
            <p:cNvSpPr/>
            <p:nvPr/>
          </p:nvSpPr>
          <p:spPr bwMode="auto">
            <a:xfrm>
              <a:off x="2285984" y="3714752"/>
              <a:ext cx="285752" cy="285752"/>
            </a:xfrm>
            <a:prstGeom prst="flowChartOr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4" name="Afgeronde rechthoek 13"/>
            <p:cNvSpPr/>
            <p:nvPr/>
          </p:nvSpPr>
          <p:spPr bwMode="auto">
            <a:xfrm>
              <a:off x="1857356" y="3143248"/>
              <a:ext cx="1133484" cy="276228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confirmOrder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5" name="Afgeronde rechthoek 14"/>
            <p:cNvSpPr/>
            <p:nvPr/>
          </p:nvSpPr>
          <p:spPr bwMode="auto">
            <a:xfrm>
              <a:off x="1071538" y="3571876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6" name="Afgeronde rechthoek 15"/>
            <p:cNvSpPr/>
            <p:nvPr/>
          </p:nvSpPr>
          <p:spPr bwMode="auto">
            <a:xfrm>
              <a:off x="1714480" y="4286256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sendInvoice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7" name="Afgeronde rechthoek 16"/>
            <p:cNvSpPr/>
            <p:nvPr/>
          </p:nvSpPr>
          <p:spPr bwMode="auto">
            <a:xfrm>
              <a:off x="2857488" y="4286256"/>
              <a:ext cx="962036" cy="247656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shipGoods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8" name="Stroomdiagram: Of 17"/>
            <p:cNvSpPr/>
            <p:nvPr/>
          </p:nvSpPr>
          <p:spPr bwMode="auto">
            <a:xfrm>
              <a:off x="2285984" y="4857760"/>
              <a:ext cx="285752" cy="285752"/>
            </a:xfrm>
            <a:prstGeom prst="flowChartOr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0" name="Rechte verbindingslijn met pijl 19"/>
            <p:cNvCxnSpPr>
              <a:stCxn id="10" idx="4"/>
              <a:endCxn id="66" idx="0"/>
            </p:cNvCxnSpPr>
            <p:nvPr/>
          </p:nvCxnSpPr>
          <p:spPr bwMode="auto">
            <a:xfrm rot="5400000">
              <a:off x="1285852" y="135729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Gebogen verbindingslijn 21"/>
            <p:cNvCxnSpPr>
              <a:stCxn id="11" idx="2"/>
              <a:endCxn id="12" idx="0"/>
            </p:cNvCxnSpPr>
            <p:nvPr/>
          </p:nvCxnSpPr>
          <p:spPr bwMode="auto">
            <a:xfrm rot="5400000">
              <a:off x="1571604" y="2500306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Rechte verbindingslijn met pijl 23"/>
            <p:cNvCxnSpPr>
              <a:stCxn id="12" idx="6"/>
              <a:endCxn id="14" idx="0"/>
            </p:cNvCxnSpPr>
            <p:nvPr/>
          </p:nvCxnSpPr>
          <p:spPr bwMode="auto">
            <a:xfrm>
              <a:off x="1857356" y="2786058"/>
              <a:ext cx="566742" cy="3571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Rechte verbindingslijn met pijl 25"/>
            <p:cNvCxnSpPr>
              <a:stCxn id="14" idx="2"/>
              <a:endCxn id="13" idx="0"/>
            </p:cNvCxnSpPr>
            <p:nvPr/>
          </p:nvCxnSpPr>
          <p:spPr bwMode="auto">
            <a:xfrm rot="16200000" flipH="1">
              <a:off x="2278841" y="3564733"/>
              <a:ext cx="295276" cy="476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" name="Rechte verbindingslijn met pijl 27"/>
            <p:cNvCxnSpPr>
              <a:stCxn id="13" idx="3"/>
              <a:endCxn id="16" idx="0"/>
            </p:cNvCxnSpPr>
            <p:nvPr/>
          </p:nvCxnSpPr>
          <p:spPr bwMode="auto">
            <a:xfrm rot="5400000">
              <a:off x="2118106" y="4076530"/>
              <a:ext cx="327599" cy="9185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" name="Rechte verbindingslijn met pijl 29"/>
            <p:cNvCxnSpPr>
              <a:stCxn id="13" idx="6"/>
              <a:endCxn id="17" idx="0"/>
            </p:cNvCxnSpPr>
            <p:nvPr/>
          </p:nvCxnSpPr>
          <p:spPr bwMode="auto">
            <a:xfrm>
              <a:off x="2571736" y="3857628"/>
              <a:ext cx="766770" cy="42862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" name="Rechte verbindingslijn met pijl 33"/>
            <p:cNvCxnSpPr>
              <a:stCxn id="12" idx="3"/>
              <a:endCxn id="15" idx="0"/>
            </p:cNvCxnSpPr>
            <p:nvPr/>
          </p:nvCxnSpPr>
          <p:spPr bwMode="auto">
            <a:xfrm rot="5400000">
              <a:off x="1245372" y="3203796"/>
              <a:ext cx="684789" cy="51371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" name="Rechte verbindingslijn met pijl 35"/>
            <p:cNvCxnSpPr>
              <a:stCxn id="16" idx="2"/>
              <a:endCxn id="18" idx="1"/>
            </p:cNvCxnSpPr>
            <p:nvPr/>
          </p:nvCxnSpPr>
          <p:spPr bwMode="auto">
            <a:xfrm rot="16200000" flipH="1">
              <a:off x="2103820" y="4675595"/>
              <a:ext cx="356171" cy="9185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8" name="Rechte verbindingslijn met pijl 37"/>
            <p:cNvCxnSpPr>
              <a:stCxn id="17" idx="2"/>
              <a:endCxn id="18" idx="6"/>
            </p:cNvCxnSpPr>
            <p:nvPr/>
          </p:nvCxnSpPr>
          <p:spPr bwMode="auto">
            <a:xfrm rot="5400000">
              <a:off x="2721759" y="4383889"/>
              <a:ext cx="466724" cy="76677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6" name="Stroomdiagram: Samenvoeging 45"/>
            <p:cNvSpPr/>
            <p:nvPr/>
          </p:nvSpPr>
          <p:spPr bwMode="auto">
            <a:xfrm>
              <a:off x="1214414" y="528638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8" name="Rechte verbindingslijn met pijl 47"/>
            <p:cNvCxnSpPr>
              <a:stCxn id="18" idx="3"/>
              <a:endCxn id="46" idx="7"/>
            </p:cNvCxnSpPr>
            <p:nvPr/>
          </p:nvCxnSpPr>
          <p:spPr bwMode="auto">
            <a:xfrm rot="5400000">
              <a:off x="1779790" y="4780194"/>
              <a:ext cx="226570" cy="86951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Rechte verbindingslijn met pijl 49"/>
            <p:cNvCxnSpPr>
              <a:stCxn id="15" idx="2"/>
              <a:endCxn id="46" idx="0"/>
            </p:cNvCxnSpPr>
            <p:nvPr/>
          </p:nvCxnSpPr>
          <p:spPr bwMode="auto">
            <a:xfrm rot="5400000">
              <a:off x="735781" y="4460089"/>
              <a:ext cx="1447808" cy="2047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Ovaal 54"/>
            <p:cNvSpPr/>
            <p:nvPr/>
          </p:nvSpPr>
          <p:spPr bwMode="auto">
            <a:xfrm>
              <a:off x="1214414" y="5857892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7" name="Rechte verbindingslijn met pijl 56"/>
            <p:cNvCxnSpPr>
              <a:stCxn id="46" idx="4"/>
              <a:endCxn id="55" idx="0"/>
            </p:cNvCxnSpPr>
            <p:nvPr/>
          </p:nvCxnSpPr>
          <p:spPr bwMode="auto">
            <a:xfrm rot="5400000">
              <a:off x="1214414" y="571501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3" name="Tekstvak 62"/>
            <p:cNvSpPr txBox="1"/>
            <p:nvPr/>
          </p:nvSpPr>
          <p:spPr>
            <a:xfrm>
              <a:off x="1071538" y="3071810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4" name="Tekstvak 63"/>
            <p:cNvSpPr txBox="1"/>
            <p:nvPr/>
          </p:nvSpPr>
          <p:spPr>
            <a:xfrm>
              <a:off x="1714480" y="2857496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6" name="Stroomdiagram: Samenvoeging 65"/>
            <p:cNvSpPr/>
            <p:nvPr/>
          </p:nvSpPr>
          <p:spPr bwMode="auto">
            <a:xfrm>
              <a:off x="1285852" y="1500174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80" name="Rechte verbindingslijn met pijl 79"/>
            <p:cNvCxnSpPr>
              <a:stCxn id="66" idx="5"/>
              <a:endCxn id="11" idx="0"/>
            </p:cNvCxnSpPr>
            <p:nvPr/>
          </p:nvCxnSpPr>
          <p:spPr bwMode="auto">
            <a:xfrm rot="16200000" flipH="1">
              <a:off x="1458319" y="1815516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1" name="Tekstvak 80"/>
            <p:cNvSpPr txBox="1"/>
            <p:nvPr/>
          </p:nvSpPr>
          <p:spPr>
            <a:xfrm>
              <a:off x="1571604" y="1714488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82" name="Afgeronde rechthoek 81"/>
            <p:cNvSpPr/>
            <p:nvPr/>
          </p:nvSpPr>
          <p:spPr bwMode="auto">
            <a:xfrm>
              <a:off x="142844" y="2500306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84" name="Rechte verbindingslijn met pijl 83"/>
            <p:cNvCxnSpPr>
              <a:stCxn id="66" idx="3"/>
              <a:endCxn id="82" idx="0"/>
            </p:cNvCxnSpPr>
            <p:nvPr/>
          </p:nvCxnSpPr>
          <p:spPr bwMode="auto">
            <a:xfrm rot="5400000">
              <a:off x="678630" y="1851236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5" name="Tekstvak 84"/>
            <p:cNvSpPr txBox="1"/>
            <p:nvPr/>
          </p:nvSpPr>
          <p:spPr>
            <a:xfrm>
              <a:off x="214282" y="1857364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94" name="Rechte verbindingslijn met pijl 93"/>
            <p:cNvCxnSpPr>
              <a:stCxn id="82" idx="2"/>
              <a:endCxn id="46" idx="1"/>
            </p:cNvCxnSpPr>
            <p:nvPr/>
          </p:nvCxnSpPr>
          <p:spPr bwMode="auto">
            <a:xfrm rot="16200000" flipH="1">
              <a:off x="-250065" y="3821908"/>
              <a:ext cx="2542177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BPMN to BPEL </a:t>
            </a:r>
            <a:r>
              <a:rPr lang="en-US" dirty="0" err="1" smtClean="0"/>
              <a:t>metamodel</a:t>
            </a:r>
            <a:endParaRPr lang="nl-BE" dirty="0"/>
          </a:p>
        </p:txBody>
      </p:sp>
      <p:pic>
        <p:nvPicPr>
          <p:cNvPr id="2050" name="Picture 2" descr="C:\Users\Bart\Documents\_Research\interne presentaties\09-07-15_thesis\bpmn-met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601" y="2309830"/>
            <a:ext cx="4505326" cy="3619500"/>
          </a:xfrm>
          <a:prstGeom prst="rect">
            <a:avLst/>
          </a:prstGeom>
          <a:noFill/>
        </p:spPr>
      </p:pic>
      <p:pic>
        <p:nvPicPr>
          <p:cNvPr id="2053" name="Picture 5" descr="C:\Users\Bart\Documents\_Research\interne presentaties\09-07-15_thesis\bpel-meta.png"/>
          <p:cNvPicPr>
            <a:picLocks noChangeAspect="1" noChangeArrowheads="1"/>
          </p:cNvPicPr>
          <p:nvPr/>
        </p:nvPicPr>
        <p:blipFill>
          <a:blip r:embed="rId3" cstate="print"/>
          <a:srcRect l="1100" t="1267"/>
          <a:stretch>
            <a:fillRect/>
          </a:stretch>
        </p:blipFill>
        <p:spPr bwMode="auto">
          <a:xfrm>
            <a:off x="4538725" y="2357430"/>
            <a:ext cx="4531114" cy="3366746"/>
          </a:xfrm>
          <a:prstGeom prst="rect">
            <a:avLst/>
          </a:prstGeom>
          <a:noFill/>
        </p:spPr>
      </p:pic>
      <p:pic>
        <p:nvPicPr>
          <p:cNvPr id="2052" name="Picture 4" descr="C:\Users\Bart\Documents\_Research\interne presentaties\09-07-15_thesis\bpmn2bpel-metamodel.pn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109569" y="1262080"/>
            <a:ext cx="8963025" cy="4667250"/>
          </a:xfrm>
          <a:prstGeom prst="rect">
            <a:avLst/>
          </a:prstGeom>
          <a:noFill/>
        </p:spPr>
      </p:pic>
      <p:sp>
        <p:nvSpPr>
          <p:cNvPr id="11" name="Tijdelijke aanduiding voor inhoud 13"/>
          <p:cNvSpPr txBox="1">
            <a:spLocks/>
          </p:cNvSpPr>
          <p:nvPr/>
        </p:nvSpPr>
        <p:spPr>
          <a:xfrm>
            <a:off x="395322" y="1500174"/>
            <a:ext cx="857256" cy="428628"/>
          </a:xfrm>
          <a:prstGeom prst="rect">
            <a:avLst/>
          </a:prstGeom>
        </p:spPr>
        <p:txBody>
          <a:bodyPr/>
          <a:lstStyle/>
          <a:p>
            <a:pPr marL="336550" marR="0" lvl="0" indent="-33655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BPMN</a:t>
            </a:r>
            <a:endParaRPr kumimoji="0" lang="nl-BE" sz="18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sp>
        <p:nvSpPr>
          <p:cNvPr id="12" name="Tijdelijke aanduiding voor inhoud 13"/>
          <p:cNvSpPr txBox="1">
            <a:spLocks/>
          </p:cNvSpPr>
          <p:nvPr/>
        </p:nvSpPr>
        <p:spPr>
          <a:xfrm>
            <a:off x="7039055" y="1500174"/>
            <a:ext cx="785818" cy="428628"/>
          </a:xfrm>
          <a:prstGeom prst="rect">
            <a:avLst/>
          </a:prstGeom>
        </p:spPr>
        <p:txBody>
          <a:bodyPr/>
          <a:lstStyle/>
          <a:p>
            <a:pPr marL="336550" marR="0" lvl="0" indent="-33655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BPEL</a:t>
            </a:r>
            <a:endParaRPr kumimoji="0" lang="nl-BE" sz="18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BPMN to BPEL folding algorithm</a:t>
            </a:r>
            <a:endParaRPr lang="nl-BE" dirty="0"/>
          </a:p>
        </p:txBody>
      </p:sp>
      <p:pic>
        <p:nvPicPr>
          <p:cNvPr id="4098" name="Picture 2" descr="C:\Users\Bart\Documents\_Research\interne presentaties\09-07-15_thesis\well-structured1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714488"/>
            <a:ext cx="6516585" cy="4542555"/>
          </a:xfrm>
          <a:prstGeom prst="rect">
            <a:avLst/>
          </a:prstGeom>
          <a:noFill/>
        </p:spPr>
      </p:pic>
      <p:sp>
        <p:nvSpPr>
          <p:cNvPr id="9" name="Rechthoek 8"/>
          <p:cNvSpPr/>
          <p:nvPr/>
        </p:nvSpPr>
        <p:spPr bwMode="auto">
          <a:xfrm>
            <a:off x="928662" y="1643050"/>
            <a:ext cx="7358114" cy="464347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pic>
        <p:nvPicPr>
          <p:cNvPr id="4099" name="Picture 3" descr="C:\Users\Bart\Documents\_Research\interne presentaties\09-07-15_thesis\well-structured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1714488"/>
            <a:ext cx="6427788" cy="4471988"/>
          </a:xfrm>
          <a:prstGeom prst="rect">
            <a:avLst/>
          </a:prstGeom>
          <a:noFill/>
        </p:spPr>
      </p:pic>
      <p:sp>
        <p:nvSpPr>
          <p:cNvPr id="12" name="Rechthoek 11"/>
          <p:cNvSpPr/>
          <p:nvPr/>
        </p:nvSpPr>
        <p:spPr bwMode="auto">
          <a:xfrm>
            <a:off x="642910" y="1571612"/>
            <a:ext cx="7358114" cy="464347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Well-structured patterns</a:t>
            </a:r>
          </a:p>
          <a:p>
            <a:r>
              <a:rPr lang="en-US" dirty="0" smtClean="0"/>
              <a:t>Quasi-structured patterns</a:t>
            </a:r>
            <a:endParaRPr lang="nl-BE" dirty="0"/>
          </a:p>
        </p:txBody>
      </p:sp>
      <p:pic>
        <p:nvPicPr>
          <p:cNvPr id="11" name="Picture 2" descr="C:\Users\Bart\Documents\_Research\interne presentaties\09-07-15_thesis\quasi-structured.pn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3522" y="2214554"/>
            <a:ext cx="6453188" cy="382103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animBg="1"/>
      <p:bldP spid="12" grpId="0" animBg="1"/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ep 107"/>
          <p:cNvGrpSpPr/>
          <p:nvPr/>
        </p:nvGrpSpPr>
        <p:grpSpPr>
          <a:xfrm>
            <a:off x="3071802" y="2428868"/>
            <a:ext cx="3286148" cy="2143140"/>
            <a:chOff x="3143240" y="1643050"/>
            <a:chExt cx="2928958" cy="1500198"/>
          </a:xfrm>
        </p:grpSpPr>
        <p:sp>
          <p:nvSpPr>
            <p:cNvPr id="75" name="PIJL-RECHTS 74"/>
            <p:cNvSpPr/>
            <p:nvPr/>
          </p:nvSpPr>
          <p:spPr bwMode="auto">
            <a:xfrm>
              <a:off x="3143240" y="1643050"/>
              <a:ext cx="2928958" cy="1500198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6147" name="Picture 3" descr="C:\Users\Bart\Documents\_Research\interne presentaties\09-07-15_thesis\well_flow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14678" y="2029537"/>
              <a:ext cx="2286016" cy="727901"/>
            </a:xfrm>
            <a:prstGeom prst="rect">
              <a:avLst/>
            </a:prstGeom>
            <a:noFill/>
          </p:spPr>
        </p:pic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Folding algorithm example</a:t>
            </a:r>
            <a:endParaRPr lang="nl-BE" dirty="0"/>
          </a:p>
        </p:txBody>
      </p:sp>
      <p:grpSp>
        <p:nvGrpSpPr>
          <p:cNvPr id="104" name="Groep 103"/>
          <p:cNvGrpSpPr/>
          <p:nvPr/>
        </p:nvGrpSpPr>
        <p:grpSpPr>
          <a:xfrm>
            <a:off x="142844" y="928670"/>
            <a:ext cx="3676680" cy="5214974"/>
            <a:chOff x="466692" y="928670"/>
            <a:chExt cx="3676680" cy="5214974"/>
          </a:xfrm>
        </p:grpSpPr>
        <p:sp>
          <p:nvSpPr>
            <p:cNvPr id="9" name="Ovaal 8"/>
            <p:cNvSpPr/>
            <p:nvPr/>
          </p:nvSpPr>
          <p:spPr bwMode="auto">
            <a:xfrm>
              <a:off x="1609700" y="92867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0" name="Afgeronde rechthoek 9"/>
            <p:cNvSpPr/>
            <p:nvPr/>
          </p:nvSpPr>
          <p:spPr bwMode="auto">
            <a:xfrm>
              <a:off x="1538262" y="2071678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" name="Stroomdiagram: Samenvoeging 10"/>
            <p:cNvSpPr/>
            <p:nvPr/>
          </p:nvSpPr>
          <p:spPr bwMode="auto">
            <a:xfrm>
              <a:off x="1895452" y="264318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2" name="Stroomdiagram: Of 11"/>
            <p:cNvSpPr/>
            <p:nvPr/>
          </p:nvSpPr>
          <p:spPr bwMode="auto">
            <a:xfrm>
              <a:off x="2609832" y="3714752"/>
              <a:ext cx="285752" cy="285752"/>
            </a:xfrm>
            <a:prstGeom prst="flowChartOr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" name="Afgeronde rechthoek 12"/>
            <p:cNvSpPr/>
            <p:nvPr/>
          </p:nvSpPr>
          <p:spPr bwMode="auto">
            <a:xfrm>
              <a:off x="2181204" y="3143248"/>
              <a:ext cx="1133484" cy="276228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confirmOrder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4" name="Afgeronde rechthoek 13"/>
            <p:cNvSpPr/>
            <p:nvPr/>
          </p:nvSpPr>
          <p:spPr bwMode="auto">
            <a:xfrm>
              <a:off x="1395386" y="3571876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5" name="Afgeronde rechthoek 14"/>
            <p:cNvSpPr/>
            <p:nvPr/>
          </p:nvSpPr>
          <p:spPr bwMode="auto">
            <a:xfrm>
              <a:off x="2038328" y="4286256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sendInvoice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6" name="Afgeronde rechthoek 15"/>
            <p:cNvSpPr/>
            <p:nvPr/>
          </p:nvSpPr>
          <p:spPr bwMode="auto">
            <a:xfrm>
              <a:off x="3181336" y="4286256"/>
              <a:ext cx="962036" cy="247656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shipGoods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7" name="Stroomdiagram: Of 16"/>
            <p:cNvSpPr/>
            <p:nvPr/>
          </p:nvSpPr>
          <p:spPr bwMode="auto">
            <a:xfrm>
              <a:off x="2609832" y="4857760"/>
              <a:ext cx="285752" cy="285752"/>
            </a:xfrm>
            <a:prstGeom prst="flowChartOr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8" name="Rechte verbindingslijn met pijl 17"/>
            <p:cNvCxnSpPr>
              <a:stCxn id="9" idx="4"/>
              <a:endCxn id="34" idx="0"/>
            </p:cNvCxnSpPr>
            <p:nvPr/>
          </p:nvCxnSpPr>
          <p:spPr bwMode="auto">
            <a:xfrm rot="5400000">
              <a:off x="1609700" y="135729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Gebogen verbindingslijn 18"/>
            <p:cNvCxnSpPr>
              <a:stCxn id="10" idx="2"/>
              <a:endCxn id="11" idx="0"/>
            </p:cNvCxnSpPr>
            <p:nvPr/>
          </p:nvCxnSpPr>
          <p:spPr bwMode="auto">
            <a:xfrm rot="5400000">
              <a:off x="1895452" y="2500306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Rechte verbindingslijn met pijl 19"/>
            <p:cNvCxnSpPr>
              <a:stCxn id="11" idx="6"/>
              <a:endCxn id="13" idx="0"/>
            </p:cNvCxnSpPr>
            <p:nvPr/>
          </p:nvCxnSpPr>
          <p:spPr bwMode="auto">
            <a:xfrm>
              <a:off x="2181204" y="2786058"/>
              <a:ext cx="566742" cy="3571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Rechte verbindingslijn met pijl 20"/>
            <p:cNvCxnSpPr>
              <a:stCxn id="13" idx="2"/>
              <a:endCxn id="12" idx="0"/>
            </p:cNvCxnSpPr>
            <p:nvPr/>
          </p:nvCxnSpPr>
          <p:spPr bwMode="auto">
            <a:xfrm rot="16200000" flipH="1">
              <a:off x="2602689" y="3564733"/>
              <a:ext cx="295276" cy="476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Rechte verbindingslijn met pijl 21"/>
            <p:cNvCxnSpPr>
              <a:stCxn id="12" idx="3"/>
              <a:endCxn id="15" idx="0"/>
            </p:cNvCxnSpPr>
            <p:nvPr/>
          </p:nvCxnSpPr>
          <p:spPr bwMode="auto">
            <a:xfrm rot="5400000">
              <a:off x="2441954" y="4076530"/>
              <a:ext cx="327599" cy="9185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Rechte verbindingslijn met pijl 22"/>
            <p:cNvCxnSpPr>
              <a:stCxn id="12" idx="6"/>
              <a:endCxn id="16" idx="0"/>
            </p:cNvCxnSpPr>
            <p:nvPr/>
          </p:nvCxnSpPr>
          <p:spPr bwMode="auto">
            <a:xfrm>
              <a:off x="2895584" y="3857628"/>
              <a:ext cx="766770" cy="42862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Rechte verbindingslijn met pijl 23"/>
            <p:cNvCxnSpPr>
              <a:stCxn id="11" idx="3"/>
              <a:endCxn id="14" idx="0"/>
            </p:cNvCxnSpPr>
            <p:nvPr/>
          </p:nvCxnSpPr>
          <p:spPr bwMode="auto">
            <a:xfrm rot="5400000">
              <a:off x="1569220" y="3203796"/>
              <a:ext cx="684789" cy="51371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Rechte verbindingslijn met pijl 24"/>
            <p:cNvCxnSpPr>
              <a:stCxn id="15" idx="2"/>
              <a:endCxn id="17" idx="1"/>
            </p:cNvCxnSpPr>
            <p:nvPr/>
          </p:nvCxnSpPr>
          <p:spPr bwMode="auto">
            <a:xfrm rot="16200000" flipH="1">
              <a:off x="2427668" y="4675595"/>
              <a:ext cx="356171" cy="9185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Rechte verbindingslijn met pijl 25"/>
            <p:cNvCxnSpPr>
              <a:stCxn id="16" idx="2"/>
              <a:endCxn id="17" idx="6"/>
            </p:cNvCxnSpPr>
            <p:nvPr/>
          </p:nvCxnSpPr>
          <p:spPr bwMode="auto">
            <a:xfrm rot="5400000">
              <a:off x="3045607" y="4383889"/>
              <a:ext cx="466724" cy="76677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Stroomdiagram: Samenvoeging 26"/>
            <p:cNvSpPr/>
            <p:nvPr/>
          </p:nvSpPr>
          <p:spPr bwMode="auto">
            <a:xfrm>
              <a:off x="1538262" y="528638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8" name="Rechte verbindingslijn met pijl 27"/>
            <p:cNvCxnSpPr>
              <a:stCxn id="17" idx="3"/>
              <a:endCxn id="27" idx="7"/>
            </p:cNvCxnSpPr>
            <p:nvPr/>
          </p:nvCxnSpPr>
          <p:spPr bwMode="auto">
            <a:xfrm rot="5400000">
              <a:off x="2103638" y="4780194"/>
              <a:ext cx="226570" cy="86951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Rechte verbindingslijn met pijl 28"/>
            <p:cNvCxnSpPr>
              <a:stCxn id="14" idx="2"/>
              <a:endCxn id="27" idx="0"/>
            </p:cNvCxnSpPr>
            <p:nvPr/>
          </p:nvCxnSpPr>
          <p:spPr bwMode="auto">
            <a:xfrm rot="5400000">
              <a:off x="1059629" y="4460089"/>
              <a:ext cx="1447808" cy="2047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Ovaal 29"/>
            <p:cNvSpPr/>
            <p:nvPr/>
          </p:nvSpPr>
          <p:spPr bwMode="auto">
            <a:xfrm>
              <a:off x="1538262" y="5857892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31" name="Rechte verbindingslijn met pijl 30"/>
            <p:cNvCxnSpPr>
              <a:stCxn id="27" idx="4"/>
              <a:endCxn id="30" idx="0"/>
            </p:cNvCxnSpPr>
            <p:nvPr/>
          </p:nvCxnSpPr>
          <p:spPr bwMode="auto">
            <a:xfrm rot="5400000">
              <a:off x="1538262" y="571501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kstvak 31"/>
            <p:cNvSpPr txBox="1"/>
            <p:nvPr/>
          </p:nvSpPr>
          <p:spPr>
            <a:xfrm>
              <a:off x="1395386" y="3071810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2038328" y="2857496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34" name="Stroomdiagram: Samenvoeging 33"/>
            <p:cNvSpPr/>
            <p:nvPr/>
          </p:nvSpPr>
          <p:spPr bwMode="auto">
            <a:xfrm>
              <a:off x="1609700" y="1500174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35" name="Rechte verbindingslijn met pijl 34"/>
            <p:cNvCxnSpPr>
              <a:stCxn id="34" idx="5"/>
              <a:endCxn id="10" idx="0"/>
            </p:cNvCxnSpPr>
            <p:nvPr/>
          </p:nvCxnSpPr>
          <p:spPr bwMode="auto">
            <a:xfrm rot="16200000" flipH="1">
              <a:off x="1782167" y="1815516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" name="Tekstvak 35"/>
            <p:cNvSpPr txBox="1"/>
            <p:nvPr/>
          </p:nvSpPr>
          <p:spPr>
            <a:xfrm>
              <a:off x="1895452" y="1714488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37" name="Afgeronde rechthoek 36"/>
            <p:cNvSpPr/>
            <p:nvPr/>
          </p:nvSpPr>
          <p:spPr bwMode="auto">
            <a:xfrm>
              <a:off x="466692" y="2500306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38" name="Rechte verbindingslijn met pijl 37"/>
            <p:cNvCxnSpPr>
              <a:stCxn id="34" idx="3"/>
              <a:endCxn id="37" idx="0"/>
            </p:cNvCxnSpPr>
            <p:nvPr/>
          </p:nvCxnSpPr>
          <p:spPr bwMode="auto">
            <a:xfrm rot="5400000">
              <a:off x="1002478" y="1851236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9" name="Tekstvak 38"/>
            <p:cNvSpPr txBox="1"/>
            <p:nvPr/>
          </p:nvSpPr>
          <p:spPr>
            <a:xfrm>
              <a:off x="538130" y="1857364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40" name="Rechte verbindingslijn met pijl 39"/>
            <p:cNvCxnSpPr>
              <a:stCxn id="37" idx="2"/>
              <a:endCxn id="27" idx="1"/>
            </p:cNvCxnSpPr>
            <p:nvPr/>
          </p:nvCxnSpPr>
          <p:spPr bwMode="auto">
            <a:xfrm rot="16200000" flipH="1">
              <a:off x="73783" y="3821908"/>
              <a:ext cx="2542177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95" name="Groep 194"/>
          <p:cNvGrpSpPr/>
          <p:nvPr/>
        </p:nvGrpSpPr>
        <p:grpSpPr>
          <a:xfrm>
            <a:off x="6153160" y="1357298"/>
            <a:ext cx="2847996" cy="4500594"/>
            <a:chOff x="6153160" y="1357298"/>
            <a:chExt cx="2847996" cy="4500594"/>
          </a:xfrm>
        </p:grpSpPr>
        <p:sp>
          <p:nvSpPr>
            <p:cNvPr id="42" name="Ovaal 41"/>
            <p:cNvSpPr/>
            <p:nvPr/>
          </p:nvSpPr>
          <p:spPr bwMode="auto">
            <a:xfrm>
              <a:off x="7296168" y="135729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3" name="Afgeronde rechthoek 42"/>
            <p:cNvSpPr/>
            <p:nvPr/>
          </p:nvSpPr>
          <p:spPr bwMode="auto">
            <a:xfrm>
              <a:off x="7224730" y="250030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4" name="Stroomdiagram: Samenvoeging 43"/>
            <p:cNvSpPr/>
            <p:nvPr/>
          </p:nvSpPr>
          <p:spPr bwMode="auto">
            <a:xfrm>
              <a:off x="7581920" y="307181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6" name="Afgeronde rechthoek 45"/>
            <p:cNvSpPr/>
            <p:nvPr/>
          </p:nvSpPr>
          <p:spPr bwMode="auto">
            <a:xfrm>
              <a:off x="7867672" y="3571876"/>
              <a:ext cx="1133484" cy="276228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confirmOrder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7" name="Afgeronde rechthoek 46"/>
            <p:cNvSpPr/>
            <p:nvPr/>
          </p:nvSpPr>
          <p:spPr bwMode="auto">
            <a:xfrm>
              <a:off x="7081854" y="400050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8" name="Afgeronde rechthoek 47"/>
            <p:cNvSpPr/>
            <p:nvPr/>
          </p:nvSpPr>
          <p:spPr bwMode="auto">
            <a:xfrm>
              <a:off x="7939110" y="4429132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compTask1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1" name="Rechte verbindingslijn met pijl 50"/>
            <p:cNvCxnSpPr>
              <a:stCxn id="42" idx="4"/>
              <a:endCxn id="67" idx="0"/>
            </p:cNvCxnSpPr>
            <p:nvPr/>
          </p:nvCxnSpPr>
          <p:spPr bwMode="auto">
            <a:xfrm rot="5400000">
              <a:off x="7296168" y="178592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2" name="Gebogen verbindingslijn 51"/>
            <p:cNvCxnSpPr>
              <a:stCxn id="43" idx="2"/>
              <a:endCxn id="44" idx="0"/>
            </p:cNvCxnSpPr>
            <p:nvPr/>
          </p:nvCxnSpPr>
          <p:spPr bwMode="auto">
            <a:xfrm rot="5400000">
              <a:off x="7581920" y="292893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Rechte verbindingslijn met pijl 52"/>
            <p:cNvCxnSpPr>
              <a:stCxn id="44" idx="6"/>
              <a:endCxn id="46" idx="0"/>
            </p:cNvCxnSpPr>
            <p:nvPr/>
          </p:nvCxnSpPr>
          <p:spPr bwMode="auto">
            <a:xfrm>
              <a:off x="7867672" y="3214686"/>
              <a:ext cx="566742" cy="3571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5" name="Rechte verbindingslijn met pijl 54"/>
            <p:cNvCxnSpPr>
              <a:stCxn id="46" idx="2"/>
              <a:endCxn id="48" idx="0"/>
            </p:cNvCxnSpPr>
            <p:nvPr/>
          </p:nvCxnSpPr>
          <p:spPr bwMode="auto">
            <a:xfrm rot="16200000" flipH="1">
              <a:off x="8156997" y="4125520"/>
              <a:ext cx="581028" cy="2619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7" name="Rechte verbindingslijn met pijl 56"/>
            <p:cNvCxnSpPr>
              <a:stCxn id="44" idx="3"/>
              <a:endCxn id="47" idx="0"/>
            </p:cNvCxnSpPr>
            <p:nvPr/>
          </p:nvCxnSpPr>
          <p:spPr bwMode="auto">
            <a:xfrm rot="5400000">
              <a:off x="7255688" y="3632424"/>
              <a:ext cx="684789" cy="51371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8" name="Rechte verbindingslijn met pijl 57"/>
            <p:cNvCxnSpPr>
              <a:stCxn id="48" idx="2"/>
              <a:endCxn id="60" idx="7"/>
            </p:cNvCxnSpPr>
            <p:nvPr/>
          </p:nvCxnSpPr>
          <p:spPr bwMode="auto">
            <a:xfrm rot="5400000">
              <a:off x="7786537" y="4368410"/>
              <a:ext cx="356171" cy="99197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0" name="Stroomdiagram: Samenvoeging 59"/>
            <p:cNvSpPr/>
            <p:nvPr/>
          </p:nvSpPr>
          <p:spPr bwMode="auto">
            <a:xfrm>
              <a:off x="7224730" y="5000636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2" name="Rechte verbindingslijn met pijl 61"/>
            <p:cNvCxnSpPr>
              <a:stCxn id="47" idx="2"/>
              <a:endCxn id="60" idx="0"/>
            </p:cNvCxnSpPr>
            <p:nvPr/>
          </p:nvCxnSpPr>
          <p:spPr bwMode="auto">
            <a:xfrm rot="5400000">
              <a:off x="7103287" y="4531527"/>
              <a:ext cx="733428" cy="2047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3" name="Ovaal 62"/>
            <p:cNvSpPr/>
            <p:nvPr/>
          </p:nvSpPr>
          <p:spPr bwMode="auto">
            <a:xfrm>
              <a:off x="7224730" y="557214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4" name="Rechte verbindingslijn met pijl 63"/>
            <p:cNvCxnSpPr>
              <a:stCxn id="60" idx="4"/>
              <a:endCxn id="63" idx="0"/>
            </p:cNvCxnSpPr>
            <p:nvPr/>
          </p:nvCxnSpPr>
          <p:spPr bwMode="auto">
            <a:xfrm rot="5400000">
              <a:off x="7224730" y="542926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5" name="Tekstvak 64"/>
            <p:cNvSpPr txBox="1"/>
            <p:nvPr/>
          </p:nvSpPr>
          <p:spPr>
            <a:xfrm>
              <a:off x="7081854" y="350043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6" name="Tekstvak 65"/>
            <p:cNvSpPr txBox="1"/>
            <p:nvPr/>
          </p:nvSpPr>
          <p:spPr>
            <a:xfrm>
              <a:off x="7724796" y="328612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7" name="Stroomdiagram: Samenvoeging 66"/>
            <p:cNvSpPr/>
            <p:nvPr/>
          </p:nvSpPr>
          <p:spPr bwMode="auto">
            <a:xfrm>
              <a:off x="7296168" y="192880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8" name="Rechte verbindingslijn met pijl 67"/>
            <p:cNvCxnSpPr>
              <a:stCxn id="67" idx="5"/>
              <a:endCxn id="43" idx="0"/>
            </p:cNvCxnSpPr>
            <p:nvPr/>
          </p:nvCxnSpPr>
          <p:spPr bwMode="auto">
            <a:xfrm rot="16200000" flipH="1">
              <a:off x="7468635" y="224414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9" name="Tekstvak 68"/>
            <p:cNvSpPr txBox="1"/>
            <p:nvPr/>
          </p:nvSpPr>
          <p:spPr>
            <a:xfrm>
              <a:off x="7581920" y="214311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70" name="Afgeronde rechthoek 69"/>
            <p:cNvSpPr/>
            <p:nvPr/>
          </p:nvSpPr>
          <p:spPr bwMode="auto">
            <a:xfrm>
              <a:off x="6153160" y="292893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1" name="Rechte verbindingslijn met pijl 70"/>
            <p:cNvCxnSpPr>
              <a:stCxn id="67" idx="3"/>
              <a:endCxn id="70" idx="0"/>
            </p:cNvCxnSpPr>
            <p:nvPr/>
          </p:nvCxnSpPr>
          <p:spPr bwMode="auto">
            <a:xfrm rot="5400000">
              <a:off x="6688946" y="227986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" name="Tekstvak 71"/>
            <p:cNvSpPr txBox="1"/>
            <p:nvPr/>
          </p:nvSpPr>
          <p:spPr>
            <a:xfrm>
              <a:off x="6224598" y="228599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73" name="Rechte verbindingslijn met pijl 72"/>
            <p:cNvCxnSpPr>
              <a:stCxn id="70" idx="2"/>
              <a:endCxn id="60" idx="1"/>
            </p:cNvCxnSpPr>
            <p:nvPr/>
          </p:nvCxnSpPr>
          <p:spPr bwMode="auto">
            <a:xfrm rot="16200000" flipH="1">
              <a:off x="6117441" y="3893346"/>
              <a:ext cx="1827797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09" name="Groep 108"/>
          <p:cNvGrpSpPr/>
          <p:nvPr/>
        </p:nvGrpSpPr>
        <p:grpSpPr>
          <a:xfrm>
            <a:off x="142844" y="928670"/>
            <a:ext cx="3676680" cy="5214974"/>
            <a:chOff x="466692" y="928670"/>
            <a:chExt cx="3676680" cy="5214974"/>
          </a:xfrm>
        </p:grpSpPr>
        <p:sp>
          <p:nvSpPr>
            <p:cNvPr id="110" name="Ovaal 109"/>
            <p:cNvSpPr/>
            <p:nvPr/>
          </p:nvSpPr>
          <p:spPr bwMode="auto">
            <a:xfrm>
              <a:off x="1609700" y="92867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1" name="Afgeronde rechthoek 110"/>
            <p:cNvSpPr/>
            <p:nvPr/>
          </p:nvSpPr>
          <p:spPr bwMode="auto">
            <a:xfrm>
              <a:off x="1538262" y="2071678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2" name="Stroomdiagram: Samenvoeging 111"/>
            <p:cNvSpPr/>
            <p:nvPr/>
          </p:nvSpPr>
          <p:spPr bwMode="auto">
            <a:xfrm>
              <a:off x="1895452" y="264318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3" name="Stroomdiagram: Of 112"/>
            <p:cNvSpPr/>
            <p:nvPr/>
          </p:nvSpPr>
          <p:spPr bwMode="auto">
            <a:xfrm>
              <a:off x="2609832" y="3714752"/>
              <a:ext cx="285752" cy="285752"/>
            </a:xfrm>
            <a:prstGeom prst="flowChartOr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4" name="Afgeronde rechthoek 113"/>
            <p:cNvSpPr/>
            <p:nvPr/>
          </p:nvSpPr>
          <p:spPr bwMode="auto">
            <a:xfrm>
              <a:off x="2181204" y="3143248"/>
              <a:ext cx="1133484" cy="276228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confirmOrder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5" name="Afgeronde rechthoek 114"/>
            <p:cNvSpPr/>
            <p:nvPr/>
          </p:nvSpPr>
          <p:spPr bwMode="auto">
            <a:xfrm>
              <a:off x="1395386" y="3571876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6" name="Afgeronde rechthoek 115"/>
            <p:cNvSpPr/>
            <p:nvPr/>
          </p:nvSpPr>
          <p:spPr bwMode="auto">
            <a:xfrm>
              <a:off x="2038328" y="4286256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sendInvoice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7" name="Afgeronde rechthoek 116"/>
            <p:cNvSpPr/>
            <p:nvPr/>
          </p:nvSpPr>
          <p:spPr bwMode="auto">
            <a:xfrm>
              <a:off x="3181336" y="4286256"/>
              <a:ext cx="962036" cy="247656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shipGoods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8" name="Stroomdiagram: Of 117"/>
            <p:cNvSpPr/>
            <p:nvPr/>
          </p:nvSpPr>
          <p:spPr bwMode="auto">
            <a:xfrm>
              <a:off x="2609832" y="4857760"/>
              <a:ext cx="285752" cy="285752"/>
            </a:xfrm>
            <a:prstGeom prst="flowChartOr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19" name="Rechte verbindingslijn met pijl 118"/>
            <p:cNvCxnSpPr>
              <a:stCxn id="110" idx="4"/>
              <a:endCxn id="135" idx="0"/>
            </p:cNvCxnSpPr>
            <p:nvPr/>
          </p:nvCxnSpPr>
          <p:spPr bwMode="auto">
            <a:xfrm rot="5400000">
              <a:off x="1609700" y="135729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Gebogen verbindingslijn 119"/>
            <p:cNvCxnSpPr>
              <a:stCxn id="111" idx="2"/>
              <a:endCxn id="112" idx="0"/>
            </p:cNvCxnSpPr>
            <p:nvPr/>
          </p:nvCxnSpPr>
          <p:spPr bwMode="auto">
            <a:xfrm rot="5400000">
              <a:off x="1895452" y="2500306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1" name="Rechte verbindingslijn met pijl 120"/>
            <p:cNvCxnSpPr>
              <a:stCxn id="112" idx="6"/>
              <a:endCxn id="114" idx="0"/>
            </p:cNvCxnSpPr>
            <p:nvPr/>
          </p:nvCxnSpPr>
          <p:spPr bwMode="auto">
            <a:xfrm>
              <a:off x="2181204" y="2786058"/>
              <a:ext cx="566742" cy="3571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2" name="Rechte verbindingslijn met pijl 121"/>
            <p:cNvCxnSpPr>
              <a:stCxn id="114" idx="2"/>
              <a:endCxn id="113" idx="0"/>
            </p:cNvCxnSpPr>
            <p:nvPr/>
          </p:nvCxnSpPr>
          <p:spPr bwMode="auto">
            <a:xfrm rot="16200000" flipH="1">
              <a:off x="2602689" y="3564733"/>
              <a:ext cx="295276" cy="476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3" name="Rechte verbindingslijn met pijl 122"/>
            <p:cNvCxnSpPr>
              <a:stCxn id="113" idx="3"/>
              <a:endCxn id="116" idx="0"/>
            </p:cNvCxnSpPr>
            <p:nvPr/>
          </p:nvCxnSpPr>
          <p:spPr bwMode="auto">
            <a:xfrm rot="5400000">
              <a:off x="2441954" y="4076530"/>
              <a:ext cx="327599" cy="91852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4" name="Rechte verbindingslijn met pijl 123"/>
            <p:cNvCxnSpPr>
              <a:stCxn id="113" idx="6"/>
              <a:endCxn id="117" idx="0"/>
            </p:cNvCxnSpPr>
            <p:nvPr/>
          </p:nvCxnSpPr>
          <p:spPr bwMode="auto">
            <a:xfrm>
              <a:off x="2895584" y="3857628"/>
              <a:ext cx="766770" cy="428628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5" name="Rechte verbindingslijn met pijl 124"/>
            <p:cNvCxnSpPr>
              <a:stCxn id="112" idx="3"/>
              <a:endCxn id="115" idx="0"/>
            </p:cNvCxnSpPr>
            <p:nvPr/>
          </p:nvCxnSpPr>
          <p:spPr bwMode="auto">
            <a:xfrm rot="5400000">
              <a:off x="1569220" y="3203796"/>
              <a:ext cx="684789" cy="51371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6" name="Rechte verbindingslijn met pijl 125"/>
            <p:cNvCxnSpPr>
              <a:stCxn id="116" idx="2"/>
              <a:endCxn id="118" idx="1"/>
            </p:cNvCxnSpPr>
            <p:nvPr/>
          </p:nvCxnSpPr>
          <p:spPr bwMode="auto">
            <a:xfrm rot="16200000" flipH="1">
              <a:off x="2427668" y="4675595"/>
              <a:ext cx="356171" cy="91852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7" name="Rechte verbindingslijn met pijl 126"/>
            <p:cNvCxnSpPr>
              <a:stCxn id="117" idx="2"/>
              <a:endCxn id="118" idx="6"/>
            </p:cNvCxnSpPr>
            <p:nvPr/>
          </p:nvCxnSpPr>
          <p:spPr bwMode="auto">
            <a:xfrm rot="5400000">
              <a:off x="3045607" y="4383889"/>
              <a:ext cx="466724" cy="76677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8" name="Stroomdiagram: Samenvoeging 127"/>
            <p:cNvSpPr/>
            <p:nvPr/>
          </p:nvSpPr>
          <p:spPr bwMode="auto">
            <a:xfrm>
              <a:off x="1538262" y="528638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29" name="Rechte verbindingslijn met pijl 128"/>
            <p:cNvCxnSpPr>
              <a:stCxn id="118" idx="3"/>
              <a:endCxn id="128" idx="7"/>
            </p:cNvCxnSpPr>
            <p:nvPr/>
          </p:nvCxnSpPr>
          <p:spPr bwMode="auto">
            <a:xfrm rot="5400000">
              <a:off x="2103638" y="4780194"/>
              <a:ext cx="226570" cy="86951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0" name="Rechte verbindingslijn met pijl 129"/>
            <p:cNvCxnSpPr>
              <a:stCxn id="115" idx="2"/>
              <a:endCxn id="128" idx="0"/>
            </p:cNvCxnSpPr>
            <p:nvPr/>
          </p:nvCxnSpPr>
          <p:spPr bwMode="auto">
            <a:xfrm rot="5400000">
              <a:off x="1059629" y="4460089"/>
              <a:ext cx="1447808" cy="2047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1" name="Ovaal 130"/>
            <p:cNvSpPr/>
            <p:nvPr/>
          </p:nvSpPr>
          <p:spPr bwMode="auto">
            <a:xfrm>
              <a:off x="1538262" y="5857892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132" name="Rechte verbindingslijn met pijl 131"/>
            <p:cNvCxnSpPr>
              <a:stCxn id="128" idx="4"/>
              <a:endCxn id="131" idx="0"/>
            </p:cNvCxnSpPr>
            <p:nvPr/>
          </p:nvCxnSpPr>
          <p:spPr bwMode="auto">
            <a:xfrm rot="5400000">
              <a:off x="1538262" y="571501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3" name="Tekstvak 132"/>
            <p:cNvSpPr txBox="1"/>
            <p:nvPr/>
          </p:nvSpPr>
          <p:spPr>
            <a:xfrm>
              <a:off x="1395386" y="3071810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134" name="Tekstvak 133"/>
            <p:cNvSpPr txBox="1"/>
            <p:nvPr/>
          </p:nvSpPr>
          <p:spPr>
            <a:xfrm>
              <a:off x="2038328" y="2857496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135" name="Stroomdiagram: Samenvoeging 134"/>
            <p:cNvSpPr/>
            <p:nvPr/>
          </p:nvSpPr>
          <p:spPr bwMode="auto">
            <a:xfrm>
              <a:off x="1609700" y="1500174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36" name="Rechte verbindingslijn met pijl 135"/>
            <p:cNvCxnSpPr>
              <a:stCxn id="135" idx="5"/>
              <a:endCxn id="111" idx="0"/>
            </p:cNvCxnSpPr>
            <p:nvPr/>
          </p:nvCxnSpPr>
          <p:spPr bwMode="auto">
            <a:xfrm rot="16200000" flipH="1">
              <a:off x="1782167" y="1815516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7" name="Tekstvak 136"/>
            <p:cNvSpPr txBox="1"/>
            <p:nvPr/>
          </p:nvSpPr>
          <p:spPr>
            <a:xfrm>
              <a:off x="1895452" y="1714488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138" name="Afgeronde rechthoek 137"/>
            <p:cNvSpPr/>
            <p:nvPr/>
          </p:nvSpPr>
          <p:spPr bwMode="auto">
            <a:xfrm>
              <a:off x="466692" y="2500306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139" name="Rechte verbindingslijn met pijl 138"/>
            <p:cNvCxnSpPr>
              <a:stCxn id="135" idx="3"/>
              <a:endCxn id="138" idx="0"/>
            </p:cNvCxnSpPr>
            <p:nvPr/>
          </p:nvCxnSpPr>
          <p:spPr bwMode="auto">
            <a:xfrm rot="5400000">
              <a:off x="1002478" y="1851236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0" name="Tekstvak 139"/>
            <p:cNvSpPr txBox="1"/>
            <p:nvPr/>
          </p:nvSpPr>
          <p:spPr>
            <a:xfrm>
              <a:off x="538130" y="1857364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141" name="Rechte verbindingslijn met pijl 140"/>
            <p:cNvCxnSpPr>
              <a:stCxn id="138" idx="2"/>
              <a:endCxn id="128" idx="1"/>
            </p:cNvCxnSpPr>
            <p:nvPr/>
          </p:nvCxnSpPr>
          <p:spPr bwMode="auto">
            <a:xfrm rot="16200000" flipH="1">
              <a:off x="73783" y="3821908"/>
              <a:ext cx="2542177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94" name="Groep 193"/>
          <p:cNvGrpSpPr/>
          <p:nvPr/>
        </p:nvGrpSpPr>
        <p:grpSpPr>
          <a:xfrm>
            <a:off x="2235600" y="4532400"/>
            <a:ext cx="5703130" cy="1466855"/>
            <a:chOff x="2235980" y="4533913"/>
            <a:chExt cx="5703130" cy="1466855"/>
          </a:xfrm>
        </p:grpSpPr>
        <p:sp>
          <p:nvSpPr>
            <p:cNvPr id="142" name="Rechthoek 141"/>
            <p:cNvSpPr/>
            <p:nvPr/>
          </p:nvSpPr>
          <p:spPr bwMode="auto">
            <a:xfrm>
              <a:off x="4857752" y="5786454"/>
              <a:ext cx="1428760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sendInvoice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43" name="Rechthoek 142"/>
            <p:cNvSpPr/>
            <p:nvPr/>
          </p:nvSpPr>
          <p:spPr bwMode="auto">
            <a:xfrm>
              <a:off x="5286380" y="5000636"/>
              <a:ext cx="561980" cy="204790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flow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148" name="Vorm 147"/>
            <p:cNvCxnSpPr>
              <a:stCxn id="143" idx="2"/>
              <a:endCxn id="142" idx="3"/>
            </p:cNvCxnSpPr>
            <p:nvPr/>
          </p:nvCxnSpPr>
          <p:spPr bwMode="auto">
            <a:xfrm rot="16200000" flipH="1">
              <a:off x="5582849" y="5189947"/>
              <a:ext cx="688185" cy="719142"/>
            </a:xfrm>
            <a:prstGeom prst="bentConnector4">
              <a:avLst>
                <a:gd name="adj1" fmla="val 14533"/>
                <a:gd name="adj2" fmla="val 131788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2" name="Rechthoek 161"/>
            <p:cNvSpPr/>
            <p:nvPr/>
          </p:nvSpPr>
          <p:spPr bwMode="auto">
            <a:xfrm>
              <a:off x="4857752" y="5429264"/>
              <a:ext cx="1428760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shipGoods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164" name="Vorm 163"/>
            <p:cNvCxnSpPr>
              <a:stCxn id="143" idx="2"/>
              <a:endCxn id="162" idx="3"/>
            </p:cNvCxnSpPr>
            <p:nvPr/>
          </p:nvCxnSpPr>
          <p:spPr bwMode="auto">
            <a:xfrm rot="16200000" flipH="1">
              <a:off x="5761444" y="5011352"/>
              <a:ext cx="330995" cy="719142"/>
            </a:xfrm>
            <a:prstGeom prst="bentConnector4">
              <a:avLst>
                <a:gd name="adj1" fmla="val 29976"/>
                <a:gd name="adj2" fmla="val 131788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9" name="Rechte verbindingslijn 168"/>
            <p:cNvCxnSpPr>
              <a:stCxn id="143" idx="0"/>
              <a:endCxn id="48" idx="1"/>
            </p:cNvCxnSpPr>
            <p:nvPr/>
          </p:nvCxnSpPr>
          <p:spPr bwMode="auto">
            <a:xfrm rot="5400000" flipH="1" flipV="1">
              <a:off x="6531783" y="3593309"/>
              <a:ext cx="442914" cy="237174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1" name="Rechte verbindingslijn 170"/>
            <p:cNvCxnSpPr>
              <a:stCxn id="142" idx="1"/>
              <a:endCxn id="116" idx="2"/>
            </p:cNvCxnSpPr>
            <p:nvPr/>
          </p:nvCxnSpPr>
          <p:spPr bwMode="auto">
            <a:xfrm rot="10800000">
              <a:off x="2235980" y="4543437"/>
              <a:ext cx="2621773" cy="1350175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3" name="Rechte verbindingslijn 172"/>
            <p:cNvCxnSpPr>
              <a:stCxn id="162" idx="1"/>
              <a:endCxn id="117" idx="2"/>
            </p:cNvCxnSpPr>
            <p:nvPr/>
          </p:nvCxnSpPr>
          <p:spPr bwMode="auto">
            <a:xfrm rot="10800000">
              <a:off x="3338506" y="4533913"/>
              <a:ext cx="1519246" cy="1002509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3" name="Rechthoek 222"/>
          <p:cNvSpPr/>
          <p:nvPr/>
        </p:nvSpPr>
        <p:spPr bwMode="auto">
          <a:xfrm>
            <a:off x="0" y="928670"/>
            <a:ext cx="9144000" cy="528641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197" name="Groep 196"/>
          <p:cNvGrpSpPr/>
          <p:nvPr/>
        </p:nvGrpSpPr>
        <p:grpSpPr>
          <a:xfrm>
            <a:off x="6143636" y="1357298"/>
            <a:ext cx="2847996" cy="4500594"/>
            <a:chOff x="6153160" y="1357298"/>
            <a:chExt cx="2847996" cy="4500594"/>
          </a:xfrm>
        </p:grpSpPr>
        <p:sp>
          <p:nvSpPr>
            <p:cNvPr id="198" name="Ovaal 197"/>
            <p:cNvSpPr/>
            <p:nvPr/>
          </p:nvSpPr>
          <p:spPr bwMode="auto">
            <a:xfrm>
              <a:off x="7296168" y="135729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99" name="Afgeronde rechthoek 198"/>
            <p:cNvSpPr/>
            <p:nvPr/>
          </p:nvSpPr>
          <p:spPr bwMode="auto">
            <a:xfrm>
              <a:off x="7224730" y="250030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00" name="Stroomdiagram: Samenvoeging 199"/>
            <p:cNvSpPr/>
            <p:nvPr/>
          </p:nvSpPr>
          <p:spPr bwMode="auto">
            <a:xfrm>
              <a:off x="7581920" y="307181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01" name="Afgeronde rechthoek 200"/>
            <p:cNvSpPr/>
            <p:nvPr/>
          </p:nvSpPr>
          <p:spPr bwMode="auto">
            <a:xfrm>
              <a:off x="7867672" y="3571876"/>
              <a:ext cx="1133484" cy="276228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confirmOrder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02" name="Afgeronde rechthoek 201"/>
            <p:cNvSpPr/>
            <p:nvPr/>
          </p:nvSpPr>
          <p:spPr bwMode="auto">
            <a:xfrm>
              <a:off x="7081854" y="400050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03" name="Afgeronde rechthoek 202"/>
            <p:cNvSpPr/>
            <p:nvPr/>
          </p:nvSpPr>
          <p:spPr bwMode="auto">
            <a:xfrm>
              <a:off x="7939110" y="4429132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compTask1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04" name="Rechte verbindingslijn met pijl 203"/>
            <p:cNvCxnSpPr>
              <a:stCxn id="198" idx="4"/>
              <a:endCxn id="216" idx="0"/>
            </p:cNvCxnSpPr>
            <p:nvPr/>
          </p:nvCxnSpPr>
          <p:spPr bwMode="auto">
            <a:xfrm rot="5400000">
              <a:off x="7296168" y="178592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5" name="Gebogen verbindingslijn 204"/>
            <p:cNvCxnSpPr>
              <a:stCxn id="199" idx="2"/>
              <a:endCxn id="200" idx="0"/>
            </p:cNvCxnSpPr>
            <p:nvPr/>
          </p:nvCxnSpPr>
          <p:spPr bwMode="auto">
            <a:xfrm rot="5400000">
              <a:off x="7581920" y="292893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6" name="Rechte verbindingslijn met pijl 205"/>
            <p:cNvCxnSpPr>
              <a:stCxn id="200" idx="6"/>
              <a:endCxn id="201" idx="0"/>
            </p:cNvCxnSpPr>
            <p:nvPr/>
          </p:nvCxnSpPr>
          <p:spPr bwMode="auto">
            <a:xfrm>
              <a:off x="7867672" y="3214686"/>
              <a:ext cx="566742" cy="3571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7" name="Rechte verbindingslijn met pijl 206"/>
            <p:cNvCxnSpPr>
              <a:stCxn id="201" idx="2"/>
              <a:endCxn id="203" idx="0"/>
            </p:cNvCxnSpPr>
            <p:nvPr/>
          </p:nvCxnSpPr>
          <p:spPr bwMode="auto">
            <a:xfrm rot="16200000" flipH="1">
              <a:off x="8156997" y="4125520"/>
              <a:ext cx="581028" cy="2619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8" name="Rechte verbindingslijn met pijl 207"/>
            <p:cNvCxnSpPr>
              <a:stCxn id="200" idx="3"/>
              <a:endCxn id="202" idx="0"/>
            </p:cNvCxnSpPr>
            <p:nvPr/>
          </p:nvCxnSpPr>
          <p:spPr bwMode="auto">
            <a:xfrm rot="5400000">
              <a:off x="7255688" y="3632424"/>
              <a:ext cx="684789" cy="51371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9" name="Rechte verbindingslijn met pijl 208"/>
            <p:cNvCxnSpPr>
              <a:stCxn id="203" idx="2"/>
              <a:endCxn id="210" idx="7"/>
            </p:cNvCxnSpPr>
            <p:nvPr/>
          </p:nvCxnSpPr>
          <p:spPr bwMode="auto">
            <a:xfrm rot="5400000">
              <a:off x="7786537" y="4368410"/>
              <a:ext cx="356171" cy="99197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0" name="Stroomdiagram: Samenvoeging 209"/>
            <p:cNvSpPr/>
            <p:nvPr/>
          </p:nvSpPr>
          <p:spPr bwMode="auto">
            <a:xfrm>
              <a:off x="7224730" y="5000636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11" name="Rechte verbindingslijn met pijl 210"/>
            <p:cNvCxnSpPr>
              <a:stCxn id="202" idx="2"/>
              <a:endCxn id="210" idx="0"/>
            </p:cNvCxnSpPr>
            <p:nvPr/>
          </p:nvCxnSpPr>
          <p:spPr bwMode="auto">
            <a:xfrm rot="5400000">
              <a:off x="7103287" y="4531527"/>
              <a:ext cx="733428" cy="2047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2" name="Ovaal 211"/>
            <p:cNvSpPr/>
            <p:nvPr/>
          </p:nvSpPr>
          <p:spPr bwMode="auto">
            <a:xfrm>
              <a:off x="7224730" y="557214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13" name="Rechte verbindingslijn met pijl 212"/>
            <p:cNvCxnSpPr>
              <a:stCxn id="210" idx="4"/>
              <a:endCxn id="212" idx="0"/>
            </p:cNvCxnSpPr>
            <p:nvPr/>
          </p:nvCxnSpPr>
          <p:spPr bwMode="auto">
            <a:xfrm rot="5400000">
              <a:off x="7224730" y="542926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4" name="Tekstvak 213"/>
            <p:cNvSpPr txBox="1"/>
            <p:nvPr/>
          </p:nvSpPr>
          <p:spPr>
            <a:xfrm>
              <a:off x="7081854" y="350043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15" name="Tekstvak 214"/>
            <p:cNvSpPr txBox="1"/>
            <p:nvPr/>
          </p:nvSpPr>
          <p:spPr>
            <a:xfrm>
              <a:off x="7724796" y="328612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16" name="Stroomdiagram: Samenvoeging 215"/>
            <p:cNvSpPr/>
            <p:nvPr/>
          </p:nvSpPr>
          <p:spPr bwMode="auto">
            <a:xfrm>
              <a:off x="7296168" y="192880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17" name="Rechte verbindingslijn met pijl 216"/>
            <p:cNvCxnSpPr>
              <a:stCxn id="216" idx="5"/>
              <a:endCxn id="199" idx="0"/>
            </p:cNvCxnSpPr>
            <p:nvPr/>
          </p:nvCxnSpPr>
          <p:spPr bwMode="auto">
            <a:xfrm rot="16200000" flipH="1">
              <a:off x="7468635" y="224414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8" name="Tekstvak 217"/>
            <p:cNvSpPr txBox="1"/>
            <p:nvPr/>
          </p:nvSpPr>
          <p:spPr>
            <a:xfrm>
              <a:off x="7581920" y="214311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19" name="Afgeronde rechthoek 218"/>
            <p:cNvSpPr/>
            <p:nvPr/>
          </p:nvSpPr>
          <p:spPr bwMode="auto">
            <a:xfrm>
              <a:off x="6153160" y="292893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20" name="Rechte verbindingslijn met pijl 219"/>
            <p:cNvCxnSpPr>
              <a:stCxn id="216" idx="3"/>
              <a:endCxn id="219" idx="0"/>
            </p:cNvCxnSpPr>
            <p:nvPr/>
          </p:nvCxnSpPr>
          <p:spPr bwMode="auto">
            <a:xfrm rot="5400000">
              <a:off x="6688946" y="227986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1" name="Tekstvak 220"/>
            <p:cNvSpPr txBox="1"/>
            <p:nvPr/>
          </p:nvSpPr>
          <p:spPr>
            <a:xfrm>
              <a:off x="6224598" y="228599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222" name="Rechte verbindingslijn met pijl 221"/>
            <p:cNvCxnSpPr>
              <a:stCxn id="219" idx="2"/>
              <a:endCxn id="210" idx="1"/>
            </p:cNvCxnSpPr>
            <p:nvPr/>
          </p:nvCxnSpPr>
          <p:spPr bwMode="auto">
            <a:xfrm rot="16200000" flipH="1">
              <a:off x="6117441" y="3893346"/>
              <a:ext cx="1827797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50" name="Groep 249"/>
          <p:cNvGrpSpPr/>
          <p:nvPr/>
        </p:nvGrpSpPr>
        <p:grpSpPr>
          <a:xfrm>
            <a:off x="6143636" y="1357298"/>
            <a:ext cx="2847996" cy="4500594"/>
            <a:chOff x="6153160" y="1357298"/>
            <a:chExt cx="2847996" cy="4500594"/>
          </a:xfrm>
        </p:grpSpPr>
        <p:sp>
          <p:nvSpPr>
            <p:cNvPr id="251" name="Ovaal 250"/>
            <p:cNvSpPr/>
            <p:nvPr/>
          </p:nvSpPr>
          <p:spPr bwMode="auto">
            <a:xfrm>
              <a:off x="7296168" y="135729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52" name="Afgeronde rechthoek 251"/>
            <p:cNvSpPr/>
            <p:nvPr/>
          </p:nvSpPr>
          <p:spPr bwMode="auto">
            <a:xfrm>
              <a:off x="7224730" y="250030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53" name="Stroomdiagram: Samenvoeging 252"/>
            <p:cNvSpPr/>
            <p:nvPr/>
          </p:nvSpPr>
          <p:spPr bwMode="auto">
            <a:xfrm>
              <a:off x="7581920" y="307181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54" name="Afgeronde rechthoek 253"/>
            <p:cNvSpPr/>
            <p:nvPr/>
          </p:nvSpPr>
          <p:spPr bwMode="auto">
            <a:xfrm>
              <a:off x="7867672" y="3571876"/>
              <a:ext cx="1133484" cy="276228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confirmOrder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55" name="Afgeronde rechthoek 254"/>
            <p:cNvSpPr/>
            <p:nvPr/>
          </p:nvSpPr>
          <p:spPr bwMode="auto">
            <a:xfrm>
              <a:off x="7081854" y="400050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56" name="Afgeronde rechthoek 255"/>
            <p:cNvSpPr/>
            <p:nvPr/>
          </p:nvSpPr>
          <p:spPr bwMode="auto">
            <a:xfrm>
              <a:off x="7939110" y="4429132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compTask1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57" name="Rechte verbindingslijn met pijl 256"/>
            <p:cNvCxnSpPr>
              <a:stCxn id="251" idx="4"/>
              <a:endCxn id="269" idx="0"/>
            </p:cNvCxnSpPr>
            <p:nvPr/>
          </p:nvCxnSpPr>
          <p:spPr bwMode="auto">
            <a:xfrm rot="5400000">
              <a:off x="7296168" y="178592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8" name="Gebogen verbindingslijn 257"/>
            <p:cNvCxnSpPr>
              <a:stCxn id="252" idx="2"/>
              <a:endCxn id="253" idx="0"/>
            </p:cNvCxnSpPr>
            <p:nvPr/>
          </p:nvCxnSpPr>
          <p:spPr bwMode="auto">
            <a:xfrm rot="5400000">
              <a:off x="7581920" y="292893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9" name="Rechte verbindingslijn met pijl 258"/>
            <p:cNvCxnSpPr>
              <a:stCxn id="253" idx="6"/>
              <a:endCxn id="254" idx="0"/>
            </p:cNvCxnSpPr>
            <p:nvPr/>
          </p:nvCxnSpPr>
          <p:spPr bwMode="auto">
            <a:xfrm>
              <a:off x="7867672" y="3214686"/>
              <a:ext cx="566742" cy="3571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0" name="Rechte verbindingslijn met pijl 259"/>
            <p:cNvCxnSpPr>
              <a:stCxn id="254" idx="2"/>
              <a:endCxn id="256" idx="0"/>
            </p:cNvCxnSpPr>
            <p:nvPr/>
          </p:nvCxnSpPr>
          <p:spPr bwMode="auto">
            <a:xfrm rot="16200000" flipH="1">
              <a:off x="8156997" y="4125520"/>
              <a:ext cx="581028" cy="2619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1" name="Rechte verbindingslijn met pijl 260"/>
            <p:cNvCxnSpPr>
              <a:stCxn id="253" idx="3"/>
              <a:endCxn id="255" idx="0"/>
            </p:cNvCxnSpPr>
            <p:nvPr/>
          </p:nvCxnSpPr>
          <p:spPr bwMode="auto">
            <a:xfrm rot="5400000">
              <a:off x="7255688" y="3632424"/>
              <a:ext cx="684789" cy="51371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2" name="Rechte verbindingslijn met pijl 261"/>
            <p:cNvCxnSpPr>
              <a:stCxn id="256" idx="2"/>
              <a:endCxn id="263" idx="7"/>
            </p:cNvCxnSpPr>
            <p:nvPr/>
          </p:nvCxnSpPr>
          <p:spPr bwMode="auto">
            <a:xfrm rot="5400000">
              <a:off x="7786537" y="4368410"/>
              <a:ext cx="356171" cy="99197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3" name="Stroomdiagram: Samenvoeging 262"/>
            <p:cNvSpPr/>
            <p:nvPr/>
          </p:nvSpPr>
          <p:spPr bwMode="auto">
            <a:xfrm>
              <a:off x="7224730" y="5000636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64" name="Rechte verbindingslijn met pijl 263"/>
            <p:cNvCxnSpPr>
              <a:stCxn id="255" idx="2"/>
              <a:endCxn id="263" idx="0"/>
            </p:cNvCxnSpPr>
            <p:nvPr/>
          </p:nvCxnSpPr>
          <p:spPr bwMode="auto">
            <a:xfrm rot="5400000">
              <a:off x="7103287" y="4531527"/>
              <a:ext cx="733428" cy="20479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5" name="Ovaal 264"/>
            <p:cNvSpPr/>
            <p:nvPr/>
          </p:nvSpPr>
          <p:spPr bwMode="auto">
            <a:xfrm>
              <a:off x="7224730" y="557214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66" name="Rechte verbindingslijn met pijl 265"/>
            <p:cNvCxnSpPr>
              <a:stCxn id="263" idx="4"/>
              <a:endCxn id="265" idx="0"/>
            </p:cNvCxnSpPr>
            <p:nvPr/>
          </p:nvCxnSpPr>
          <p:spPr bwMode="auto">
            <a:xfrm rot="5400000">
              <a:off x="7224730" y="542926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7" name="Tekstvak 266"/>
            <p:cNvSpPr txBox="1"/>
            <p:nvPr/>
          </p:nvSpPr>
          <p:spPr>
            <a:xfrm>
              <a:off x="7081854" y="350043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68" name="Tekstvak 267"/>
            <p:cNvSpPr txBox="1"/>
            <p:nvPr/>
          </p:nvSpPr>
          <p:spPr>
            <a:xfrm>
              <a:off x="7724796" y="328612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69" name="Stroomdiagram: Samenvoeging 268"/>
            <p:cNvSpPr/>
            <p:nvPr/>
          </p:nvSpPr>
          <p:spPr bwMode="auto">
            <a:xfrm>
              <a:off x="7296168" y="192880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70" name="Rechte verbindingslijn met pijl 269"/>
            <p:cNvCxnSpPr>
              <a:stCxn id="269" idx="5"/>
              <a:endCxn id="252" idx="0"/>
            </p:cNvCxnSpPr>
            <p:nvPr/>
          </p:nvCxnSpPr>
          <p:spPr bwMode="auto">
            <a:xfrm rot="16200000" flipH="1">
              <a:off x="7468635" y="224414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1" name="Tekstvak 270"/>
            <p:cNvSpPr txBox="1"/>
            <p:nvPr/>
          </p:nvSpPr>
          <p:spPr>
            <a:xfrm>
              <a:off x="7581920" y="214311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72" name="Afgeronde rechthoek 271"/>
            <p:cNvSpPr/>
            <p:nvPr/>
          </p:nvSpPr>
          <p:spPr bwMode="auto">
            <a:xfrm>
              <a:off x="6153160" y="292893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73" name="Rechte verbindingslijn met pijl 272"/>
            <p:cNvCxnSpPr>
              <a:stCxn id="269" idx="3"/>
              <a:endCxn id="272" idx="0"/>
            </p:cNvCxnSpPr>
            <p:nvPr/>
          </p:nvCxnSpPr>
          <p:spPr bwMode="auto">
            <a:xfrm rot="5400000">
              <a:off x="6688946" y="227986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4" name="Tekstvak 273"/>
            <p:cNvSpPr txBox="1"/>
            <p:nvPr/>
          </p:nvSpPr>
          <p:spPr>
            <a:xfrm>
              <a:off x="6224598" y="228599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275" name="Rechte verbindingslijn met pijl 274"/>
            <p:cNvCxnSpPr>
              <a:stCxn id="272" idx="2"/>
              <a:endCxn id="263" idx="1"/>
            </p:cNvCxnSpPr>
            <p:nvPr/>
          </p:nvCxnSpPr>
          <p:spPr bwMode="auto">
            <a:xfrm rot="16200000" flipH="1">
              <a:off x="6117441" y="3893346"/>
              <a:ext cx="1827797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76" name="Groep 275"/>
          <p:cNvGrpSpPr/>
          <p:nvPr/>
        </p:nvGrpSpPr>
        <p:grpSpPr>
          <a:xfrm rot="10800000">
            <a:off x="3000364" y="2786057"/>
            <a:ext cx="3286148" cy="2143140"/>
            <a:chOff x="3143240" y="1643050"/>
            <a:chExt cx="2928958" cy="1500198"/>
          </a:xfrm>
        </p:grpSpPr>
        <p:sp>
          <p:nvSpPr>
            <p:cNvPr id="277" name="PIJL-RECHTS 276"/>
            <p:cNvSpPr/>
            <p:nvPr/>
          </p:nvSpPr>
          <p:spPr bwMode="auto">
            <a:xfrm>
              <a:off x="3143240" y="1643050"/>
              <a:ext cx="2928958" cy="1500198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278" name="Picture 3" descr="C:\Users\Bart\Documents\_Research\interne presentaties\09-07-15_thesis\well_flow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 rot="10800000">
              <a:off x="3214678" y="2099776"/>
              <a:ext cx="2475482" cy="550073"/>
            </a:xfrm>
            <a:prstGeom prst="rect">
              <a:avLst/>
            </a:prstGeom>
            <a:noFill/>
          </p:spPr>
        </p:pic>
      </p:grpSp>
      <p:grpSp>
        <p:nvGrpSpPr>
          <p:cNvPr id="280" name="Groep 279"/>
          <p:cNvGrpSpPr/>
          <p:nvPr/>
        </p:nvGrpSpPr>
        <p:grpSpPr>
          <a:xfrm>
            <a:off x="142844" y="1357298"/>
            <a:ext cx="2828948" cy="4500594"/>
            <a:chOff x="6153160" y="1357298"/>
            <a:chExt cx="2828948" cy="4500594"/>
          </a:xfrm>
        </p:grpSpPr>
        <p:sp>
          <p:nvSpPr>
            <p:cNvPr id="281" name="Ovaal 280"/>
            <p:cNvSpPr/>
            <p:nvPr/>
          </p:nvSpPr>
          <p:spPr bwMode="auto">
            <a:xfrm>
              <a:off x="7296168" y="135729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82" name="Afgeronde rechthoek 281"/>
            <p:cNvSpPr/>
            <p:nvPr/>
          </p:nvSpPr>
          <p:spPr bwMode="auto">
            <a:xfrm>
              <a:off x="7224730" y="250030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83" name="Stroomdiagram: Samenvoeging 282"/>
            <p:cNvSpPr/>
            <p:nvPr/>
          </p:nvSpPr>
          <p:spPr bwMode="auto">
            <a:xfrm>
              <a:off x="7581920" y="307181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85" name="Afgeronde rechthoek 284"/>
            <p:cNvSpPr/>
            <p:nvPr/>
          </p:nvSpPr>
          <p:spPr bwMode="auto">
            <a:xfrm>
              <a:off x="6867540" y="400050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286" name="Afgeronde rechthoek 285"/>
            <p:cNvSpPr/>
            <p:nvPr/>
          </p:nvSpPr>
          <p:spPr bwMode="auto">
            <a:xfrm>
              <a:off x="7939110" y="4000504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87" name="Rechte verbindingslijn met pijl 286"/>
            <p:cNvCxnSpPr>
              <a:stCxn id="281" idx="4"/>
              <a:endCxn id="299" idx="0"/>
            </p:cNvCxnSpPr>
            <p:nvPr/>
          </p:nvCxnSpPr>
          <p:spPr bwMode="auto">
            <a:xfrm rot="5400000">
              <a:off x="7296168" y="178592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8" name="Gebogen verbindingslijn 287"/>
            <p:cNvCxnSpPr>
              <a:stCxn id="282" idx="2"/>
              <a:endCxn id="283" idx="0"/>
            </p:cNvCxnSpPr>
            <p:nvPr/>
          </p:nvCxnSpPr>
          <p:spPr bwMode="auto">
            <a:xfrm rot="5400000">
              <a:off x="7581920" y="292893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9" name="Rechte verbindingslijn met pijl 288"/>
            <p:cNvCxnSpPr>
              <a:stCxn id="283" idx="6"/>
              <a:endCxn id="286" idx="0"/>
            </p:cNvCxnSpPr>
            <p:nvPr/>
          </p:nvCxnSpPr>
          <p:spPr bwMode="auto">
            <a:xfrm>
              <a:off x="7867672" y="3214686"/>
              <a:ext cx="592937" cy="7858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1" name="Rechte verbindingslijn met pijl 290"/>
            <p:cNvCxnSpPr>
              <a:stCxn id="283" idx="3"/>
              <a:endCxn id="285" idx="0"/>
            </p:cNvCxnSpPr>
            <p:nvPr/>
          </p:nvCxnSpPr>
          <p:spPr bwMode="auto">
            <a:xfrm rot="5400000">
              <a:off x="7148531" y="3525267"/>
              <a:ext cx="684789" cy="26568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2" name="Rechte verbindingslijn met pijl 291"/>
            <p:cNvCxnSpPr>
              <a:stCxn id="286" idx="2"/>
              <a:endCxn id="293" idx="7"/>
            </p:cNvCxnSpPr>
            <p:nvPr/>
          </p:nvCxnSpPr>
          <p:spPr bwMode="auto">
            <a:xfrm rot="5400000">
              <a:off x="7357909" y="3939782"/>
              <a:ext cx="784799" cy="142060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3" name="Stroomdiagram: Samenvoeging 292"/>
            <p:cNvSpPr/>
            <p:nvPr/>
          </p:nvSpPr>
          <p:spPr bwMode="auto">
            <a:xfrm>
              <a:off x="6796102" y="5000636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94" name="Rechte verbindingslijn met pijl 293"/>
            <p:cNvCxnSpPr>
              <a:stCxn id="285" idx="2"/>
              <a:endCxn id="293" idx="0"/>
            </p:cNvCxnSpPr>
            <p:nvPr/>
          </p:nvCxnSpPr>
          <p:spPr bwMode="auto">
            <a:xfrm rot="5400000">
              <a:off x="6781816" y="4424370"/>
              <a:ext cx="733428" cy="41910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5" name="Ovaal 294"/>
            <p:cNvSpPr/>
            <p:nvPr/>
          </p:nvSpPr>
          <p:spPr bwMode="auto">
            <a:xfrm>
              <a:off x="6796102" y="557214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96" name="Rechte verbindingslijn met pijl 295"/>
            <p:cNvCxnSpPr>
              <a:stCxn id="293" idx="4"/>
              <a:endCxn id="295" idx="0"/>
            </p:cNvCxnSpPr>
            <p:nvPr/>
          </p:nvCxnSpPr>
          <p:spPr bwMode="auto">
            <a:xfrm rot="5400000">
              <a:off x="6796102" y="542926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7" name="Tekstvak 296"/>
            <p:cNvSpPr txBox="1"/>
            <p:nvPr/>
          </p:nvSpPr>
          <p:spPr>
            <a:xfrm>
              <a:off x="7081854" y="350043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98" name="Tekstvak 297"/>
            <p:cNvSpPr txBox="1"/>
            <p:nvPr/>
          </p:nvSpPr>
          <p:spPr>
            <a:xfrm>
              <a:off x="7724796" y="328612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299" name="Stroomdiagram: Samenvoeging 298"/>
            <p:cNvSpPr/>
            <p:nvPr/>
          </p:nvSpPr>
          <p:spPr bwMode="auto">
            <a:xfrm>
              <a:off x="7296168" y="192880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300" name="Rechte verbindingslijn met pijl 299"/>
            <p:cNvCxnSpPr>
              <a:stCxn id="299" idx="5"/>
              <a:endCxn id="282" idx="0"/>
            </p:cNvCxnSpPr>
            <p:nvPr/>
          </p:nvCxnSpPr>
          <p:spPr bwMode="auto">
            <a:xfrm rot="16200000" flipH="1">
              <a:off x="7468635" y="224414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1" name="Tekstvak 300"/>
            <p:cNvSpPr txBox="1"/>
            <p:nvPr/>
          </p:nvSpPr>
          <p:spPr>
            <a:xfrm>
              <a:off x="7581920" y="214311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302" name="Afgeronde rechthoek 301"/>
            <p:cNvSpPr/>
            <p:nvPr/>
          </p:nvSpPr>
          <p:spPr bwMode="auto">
            <a:xfrm>
              <a:off x="6153160" y="292893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303" name="Rechte verbindingslijn met pijl 302"/>
            <p:cNvCxnSpPr>
              <a:stCxn id="299" idx="3"/>
              <a:endCxn id="302" idx="0"/>
            </p:cNvCxnSpPr>
            <p:nvPr/>
          </p:nvCxnSpPr>
          <p:spPr bwMode="auto">
            <a:xfrm rot="5400000">
              <a:off x="6688946" y="227986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4" name="Tekstvak 303"/>
            <p:cNvSpPr txBox="1"/>
            <p:nvPr/>
          </p:nvSpPr>
          <p:spPr>
            <a:xfrm>
              <a:off x="6224598" y="228599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305" name="Rechte verbindingslijn met pijl 304"/>
            <p:cNvCxnSpPr>
              <a:stCxn id="302" idx="2"/>
              <a:endCxn id="293" idx="1"/>
            </p:cNvCxnSpPr>
            <p:nvPr/>
          </p:nvCxnSpPr>
          <p:spPr bwMode="auto">
            <a:xfrm rot="16200000" flipH="1">
              <a:off x="5903127" y="4107660"/>
              <a:ext cx="1827797" cy="41847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83" name="Groep 382"/>
          <p:cNvGrpSpPr/>
          <p:nvPr/>
        </p:nvGrpSpPr>
        <p:grpSpPr>
          <a:xfrm>
            <a:off x="2450294" y="3771904"/>
            <a:ext cx="5479292" cy="2292340"/>
            <a:chOff x="8829710" y="4743465"/>
            <a:chExt cx="5479292" cy="2292340"/>
          </a:xfrm>
        </p:grpSpPr>
        <p:grpSp>
          <p:nvGrpSpPr>
            <p:cNvPr id="319" name="Groep 318"/>
            <p:cNvGrpSpPr/>
            <p:nvPr/>
          </p:nvGrpSpPr>
          <p:grpSpPr>
            <a:xfrm>
              <a:off x="8829710" y="4743465"/>
              <a:ext cx="5479292" cy="2292340"/>
              <a:chOff x="10208466" y="4743465"/>
              <a:chExt cx="5479292" cy="2292340"/>
            </a:xfrm>
          </p:grpSpPr>
          <p:sp>
            <p:nvSpPr>
              <p:cNvPr id="320" name="Rechthoek 319"/>
              <p:cNvSpPr/>
              <p:nvPr/>
            </p:nvSpPr>
            <p:spPr bwMode="auto">
              <a:xfrm>
                <a:off x="11380044" y="6829453"/>
                <a:ext cx="1450194" cy="206352"/>
              </a:xfrm>
              <a:prstGeom prst="rect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r>
                  <a:rPr kumimoji="0" lang="en-US" sz="1200" b="0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map(</a:t>
                </a:r>
                <a:r>
                  <a:rPr kumimoji="0" lang="en-US" sz="1200" b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compTask1</a:t>
                </a:r>
                <a:r>
                  <a:rPr kumimoji="0" lang="en-US" sz="1200" b="0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)</a:t>
                </a:r>
                <a:endParaRPr kumimoji="0" lang="nl-BE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endParaRPr>
              </a:p>
            </p:txBody>
          </p:sp>
          <p:sp>
            <p:nvSpPr>
              <p:cNvPr id="321" name="Rechthoek 320"/>
              <p:cNvSpPr/>
              <p:nvPr/>
            </p:nvSpPr>
            <p:spPr bwMode="auto">
              <a:xfrm>
                <a:off x="11544354" y="6043635"/>
                <a:ext cx="928694" cy="214314"/>
              </a:xfrm>
              <a:prstGeom prst="rect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r>
                  <a:rPr kumimoji="0" lang="en-US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sequence</a:t>
                </a:r>
                <a:endParaRPr kumimoji="0" lang="nl-BE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endParaRPr>
              </a:p>
            </p:txBody>
          </p:sp>
          <p:cxnSp>
            <p:nvCxnSpPr>
              <p:cNvPr id="322" name="Vorm 321"/>
              <p:cNvCxnSpPr>
                <a:stCxn id="321" idx="2"/>
                <a:endCxn id="320" idx="1"/>
              </p:cNvCxnSpPr>
              <p:nvPr/>
            </p:nvCxnSpPr>
            <p:spPr bwMode="auto">
              <a:xfrm rot="5400000">
                <a:off x="11357033" y="6280961"/>
                <a:ext cx="674680" cy="628657"/>
              </a:xfrm>
              <a:prstGeom prst="bentConnector4">
                <a:avLst>
                  <a:gd name="adj1" fmla="val 42354"/>
                  <a:gd name="adj2" fmla="val 136363"/>
                </a:avLst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323" name="Rechthoek 322"/>
              <p:cNvSpPr/>
              <p:nvPr/>
            </p:nvSpPr>
            <p:spPr bwMode="auto">
              <a:xfrm>
                <a:off x="11380044" y="6400825"/>
                <a:ext cx="1450194" cy="206352"/>
              </a:xfrm>
              <a:prstGeom prst="rect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r>
                  <a:rPr kumimoji="0" lang="en-US" sz="1200" b="0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map(</a:t>
                </a:r>
                <a:r>
                  <a:rPr kumimoji="0" lang="en-US" sz="1200" b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confirmOrder</a:t>
                </a:r>
                <a:r>
                  <a:rPr kumimoji="0" lang="en-US" sz="1200" b="0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Swis721 Lt BT" pitchFamily="34" charset="0"/>
                  </a:rPr>
                  <a:t>)</a:t>
                </a:r>
                <a:endParaRPr kumimoji="0" lang="nl-BE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endParaRPr>
              </a:p>
            </p:txBody>
          </p:sp>
          <p:cxnSp>
            <p:nvCxnSpPr>
              <p:cNvPr id="324" name="Vorm 323"/>
              <p:cNvCxnSpPr>
                <a:stCxn id="321" idx="2"/>
                <a:endCxn id="323" idx="1"/>
              </p:cNvCxnSpPr>
              <p:nvPr/>
            </p:nvCxnSpPr>
            <p:spPr bwMode="auto">
              <a:xfrm rot="5400000">
                <a:off x="11571347" y="6066647"/>
                <a:ext cx="246052" cy="628657"/>
              </a:xfrm>
              <a:prstGeom prst="bentConnector4">
                <a:avLst>
                  <a:gd name="adj1" fmla="val 29034"/>
                  <a:gd name="adj2" fmla="val 136363"/>
                </a:avLst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325" name="Rechte verbindingslijn 324"/>
              <p:cNvCxnSpPr>
                <a:stCxn id="323" idx="3"/>
                <a:endCxn id="515" idx="1"/>
              </p:cNvCxnSpPr>
              <p:nvPr/>
            </p:nvCxnSpPr>
            <p:spPr bwMode="auto">
              <a:xfrm flipV="1">
                <a:off x="12830238" y="4743465"/>
                <a:ext cx="2786082" cy="1760536"/>
              </a:xfrm>
              <a:prstGeom prst="line">
                <a:avLst/>
              </a:prstGeom>
              <a:solidFill>
                <a:srgbClr val="00B8FF"/>
              </a:solidFill>
              <a:ln w="9525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6" name="Rechte verbindingslijn 325"/>
              <p:cNvCxnSpPr>
                <a:stCxn id="320" idx="3"/>
                <a:endCxn id="256" idx="1"/>
              </p:cNvCxnSpPr>
              <p:nvPr/>
            </p:nvCxnSpPr>
            <p:spPr bwMode="auto">
              <a:xfrm flipV="1">
                <a:off x="12830238" y="5529283"/>
                <a:ext cx="2857520" cy="1403346"/>
              </a:xfrm>
              <a:prstGeom prst="line">
                <a:avLst/>
              </a:prstGeom>
              <a:solidFill>
                <a:srgbClr val="00B8FF"/>
              </a:solidFill>
              <a:ln w="9525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7" name="Rechte verbindingslijn 326"/>
              <p:cNvCxnSpPr>
                <a:stCxn id="321" idx="1"/>
                <a:endCxn id="417" idx="2"/>
              </p:cNvCxnSpPr>
              <p:nvPr/>
            </p:nvCxnSpPr>
            <p:spPr bwMode="auto">
              <a:xfrm rot="10800000">
                <a:off x="10208466" y="5229246"/>
                <a:ext cx="1335889" cy="921547"/>
              </a:xfrm>
              <a:prstGeom prst="line">
                <a:avLst/>
              </a:prstGeom>
              <a:solidFill>
                <a:srgbClr val="00B8FF"/>
              </a:solidFill>
              <a:ln w="9525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354" name="Rechte verbindingslijn met pijl 353"/>
            <p:cNvCxnSpPr>
              <a:stCxn id="323" idx="2"/>
              <a:endCxn id="320" idx="0"/>
            </p:cNvCxnSpPr>
            <p:nvPr/>
          </p:nvCxnSpPr>
          <p:spPr bwMode="auto">
            <a:xfrm rot="5400000">
              <a:off x="10615247" y="6718315"/>
              <a:ext cx="222276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08" name="Rechthoek 407"/>
          <p:cNvSpPr/>
          <p:nvPr/>
        </p:nvSpPr>
        <p:spPr bwMode="auto">
          <a:xfrm>
            <a:off x="0" y="928670"/>
            <a:ext cx="9144000" cy="528641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384" name="Groep 383"/>
          <p:cNvGrpSpPr/>
          <p:nvPr/>
        </p:nvGrpSpPr>
        <p:grpSpPr>
          <a:xfrm>
            <a:off x="142844" y="1357298"/>
            <a:ext cx="2828948" cy="4500594"/>
            <a:chOff x="6153160" y="1357298"/>
            <a:chExt cx="2828948" cy="4500594"/>
          </a:xfrm>
        </p:grpSpPr>
        <p:sp>
          <p:nvSpPr>
            <p:cNvPr id="385" name="Ovaal 384"/>
            <p:cNvSpPr/>
            <p:nvPr/>
          </p:nvSpPr>
          <p:spPr bwMode="auto">
            <a:xfrm>
              <a:off x="7296168" y="135729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386" name="Afgeronde rechthoek 385"/>
            <p:cNvSpPr/>
            <p:nvPr/>
          </p:nvSpPr>
          <p:spPr bwMode="auto">
            <a:xfrm>
              <a:off x="7224730" y="250030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387" name="Stroomdiagram: Samenvoeging 386"/>
            <p:cNvSpPr/>
            <p:nvPr/>
          </p:nvSpPr>
          <p:spPr bwMode="auto">
            <a:xfrm>
              <a:off x="7581920" y="307181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88" name="Afgeronde rechthoek 387"/>
            <p:cNvSpPr/>
            <p:nvPr/>
          </p:nvSpPr>
          <p:spPr bwMode="auto">
            <a:xfrm>
              <a:off x="6867540" y="400050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389" name="Afgeronde rechthoek 388"/>
            <p:cNvSpPr/>
            <p:nvPr/>
          </p:nvSpPr>
          <p:spPr bwMode="auto">
            <a:xfrm>
              <a:off x="7939110" y="4000504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390" name="Rechte verbindingslijn met pijl 389"/>
            <p:cNvCxnSpPr>
              <a:stCxn id="385" idx="4"/>
              <a:endCxn id="401" idx="0"/>
            </p:cNvCxnSpPr>
            <p:nvPr/>
          </p:nvCxnSpPr>
          <p:spPr bwMode="auto">
            <a:xfrm rot="5400000">
              <a:off x="7296168" y="178592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1" name="Gebogen verbindingslijn 390"/>
            <p:cNvCxnSpPr>
              <a:stCxn id="386" idx="2"/>
              <a:endCxn id="387" idx="0"/>
            </p:cNvCxnSpPr>
            <p:nvPr/>
          </p:nvCxnSpPr>
          <p:spPr bwMode="auto">
            <a:xfrm rot="5400000">
              <a:off x="7581920" y="292893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2" name="Rechte verbindingslijn met pijl 391"/>
            <p:cNvCxnSpPr>
              <a:stCxn id="387" idx="6"/>
              <a:endCxn id="389" idx="0"/>
            </p:cNvCxnSpPr>
            <p:nvPr/>
          </p:nvCxnSpPr>
          <p:spPr bwMode="auto">
            <a:xfrm>
              <a:off x="7867672" y="3214686"/>
              <a:ext cx="592937" cy="7858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3" name="Rechte verbindingslijn met pijl 392"/>
            <p:cNvCxnSpPr>
              <a:stCxn id="387" idx="3"/>
              <a:endCxn id="388" idx="0"/>
            </p:cNvCxnSpPr>
            <p:nvPr/>
          </p:nvCxnSpPr>
          <p:spPr bwMode="auto">
            <a:xfrm rot="5400000">
              <a:off x="7148531" y="3525267"/>
              <a:ext cx="684789" cy="26568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4" name="Rechte verbindingslijn met pijl 393"/>
            <p:cNvCxnSpPr>
              <a:stCxn id="389" idx="2"/>
              <a:endCxn id="395" idx="7"/>
            </p:cNvCxnSpPr>
            <p:nvPr/>
          </p:nvCxnSpPr>
          <p:spPr bwMode="auto">
            <a:xfrm rot="5400000">
              <a:off x="7357909" y="3939782"/>
              <a:ext cx="784799" cy="142060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95" name="Stroomdiagram: Samenvoeging 394"/>
            <p:cNvSpPr/>
            <p:nvPr/>
          </p:nvSpPr>
          <p:spPr bwMode="auto">
            <a:xfrm>
              <a:off x="6796102" y="5000636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396" name="Rechte verbindingslijn met pijl 395"/>
            <p:cNvCxnSpPr>
              <a:stCxn id="388" idx="2"/>
              <a:endCxn id="395" idx="0"/>
            </p:cNvCxnSpPr>
            <p:nvPr/>
          </p:nvCxnSpPr>
          <p:spPr bwMode="auto">
            <a:xfrm rot="5400000">
              <a:off x="6781816" y="4424370"/>
              <a:ext cx="733428" cy="41910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97" name="Ovaal 396"/>
            <p:cNvSpPr/>
            <p:nvPr/>
          </p:nvSpPr>
          <p:spPr bwMode="auto">
            <a:xfrm>
              <a:off x="6796102" y="557214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398" name="Rechte verbindingslijn met pijl 397"/>
            <p:cNvCxnSpPr>
              <a:stCxn id="395" idx="4"/>
              <a:endCxn id="397" idx="0"/>
            </p:cNvCxnSpPr>
            <p:nvPr/>
          </p:nvCxnSpPr>
          <p:spPr bwMode="auto">
            <a:xfrm rot="5400000">
              <a:off x="6796102" y="542926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99" name="Tekstvak 398"/>
            <p:cNvSpPr txBox="1"/>
            <p:nvPr/>
          </p:nvSpPr>
          <p:spPr>
            <a:xfrm>
              <a:off x="7081854" y="350043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00" name="Tekstvak 399"/>
            <p:cNvSpPr txBox="1"/>
            <p:nvPr/>
          </p:nvSpPr>
          <p:spPr>
            <a:xfrm>
              <a:off x="7724796" y="328612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01" name="Stroomdiagram: Samenvoeging 400"/>
            <p:cNvSpPr/>
            <p:nvPr/>
          </p:nvSpPr>
          <p:spPr bwMode="auto">
            <a:xfrm>
              <a:off x="7296168" y="192880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02" name="Rechte verbindingslijn met pijl 401"/>
            <p:cNvCxnSpPr>
              <a:stCxn id="401" idx="5"/>
              <a:endCxn id="386" idx="0"/>
            </p:cNvCxnSpPr>
            <p:nvPr/>
          </p:nvCxnSpPr>
          <p:spPr bwMode="auto">
            <a:xfrm rot="16200000" flipH="1">
              <a:off x="7468635" y="224414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03" name="Tekstvak 402"/>
            <p:cNvSpPr txBox="1"/>
            <p:nvPr/>
          </p:nvSpPr>
          <p:spPr>
            <a:xfrm>
              <a:off x="7581920" y="214311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04" name="Afgeronde rechthoek 403"/>
            <p:cNvSpPr/>
            <p:nvPr/>
          </p:nvSpPr>
          <p:spPr bwMode="auto">
            <a:xfrm>
              <a:off x="6153160" y="292893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05" name="Rechte verbindingslijn met pijl 404"/>
            <p:cNvCxnSpPr>
              <a:stCxn id="401" idx="3"/>
              <a:endCxn id="404" idx="0"/>
            </p:cNvCxnSpPr>
            <p:nvPr/>
          </p:nvCxnSpPr>
          <p:spPr bwMode="auto">
            <a:xfrm rot="5400000">
              <a:off x="6688946" y="227986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06" name="Tekstvak 405"/>
            <p:cNvSpPr txBox="1"/>
            <p:nvPr/>
          </p:nvSpPr>
          <p:spPr>
            <a:xfrm>
              <a:off x="6224598" y="228599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407" name="Rechte verbindingslijn met pijl 406"/>
            <p:cNvCxnSpPr>
              <a:stCxn id="404" idx="2"/>
              <a:endCxn id="395" idx="1"/>
            </p:cNvCxnSpPr>
            <p:nvPr/>
          </p:nvCxnSpPr>
          <p:spPr bwMode="auto">
            <a:xfrm rot="16200000" flipH="1">
              <a:off x="5903127" y="4107660"/>
              <a:ext cx="1827797" cy="41847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09" name="Groep 408"/>
          <p:cNvGrpSpPr/>
          <p:nvPr/>
        </p:nvGrpSpPr>
        <p:grpSpPr>
          <a:xfrm>
            <a:off x="3152764" y="2938457"/>
            <a:ext cx="3286148" cy="2143140"/>
            <a:chOff x="3143240" y="1643050"/>
            <a:chExt cx="2928958" cy="1500198"/>
          </a:xfrm>
        </p:grpSpPr>
        <p:sp>
          <p:nvSpPr>
            <p:cNvPr id="410" name="PIJL-RECHTS 409"/>
            <p:cNvSpPr/>
            <p:nvPr/>
          </p:nvSpPr>
          <p:spPr bwMode="auto">
            <a:xfrm>
              <a:off x="3143240" y="1643050"/>
              <a:ext cx="2928958" cy="1500198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411" name="Picture 3" descr="C:\Users\Bart\Documents\_Research\interne presentaties\09-07-15_thesis\well_flow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198424" y="2036437"/>
              <a:ext cx="2355901" cy="700092"/>
            </a:xfrm>
            <a:prstGeom prst="rect">
              <a:avLst/>
            </a:prstGeom>
            <a:noFill/>
          </p:spPr>
        </p:pic>
      </p:grpSp>
      <p:grpSp>
        <p:nvGrpSpPr>
          <p:cNvPr id="412" name="Groep 411"/>
          <p:cNvGrpSpPr/>
          <p:nvPr/>
        </p:nvGrpSpPr>
        <p:grpSpPr>
          <a:xfrm>
            <a:off x="142844" y="1357298"/>
            <a:ext cx="2828948" cy="4500594"/>
            <a:chOff x="6153160" y="1357298"/>
            <a:chExt cx="2828948" cy="4500594"/>
          </a:xfrm>
        </p:grpSpPr>
        <p:sp>
          <p:nvSpPr>
            <p:cNvPr id="413" name="Ovaal 412"/>
            <p:cNvSpPr/>
            <p:nvPr/>
          </p:nvSpPr>
          <p:spPr bwMode="auto">
            <a:xfrm>
              <a:off x="7296168" y="135729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14" name="Afgeronde rechthoek 413"/>
            <p:cNvSpPr/>
            <p:nvPr/>
          </p:nvSpPr>
          <p:spPr bwMode="auto">
            <a:xfrm>
              <a:off x="7224730" y="250030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15" name="Stroomdiagram: Samenvoeging 414"/>
            <p:cNvSpPr/>
            <p:nvPr/>
          </p:nvSpPr>
          <p:spPr bwMode="auto">
            <a:xfrm>
              <a:off x="7581920" y="307181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16" name="Afgeronde rechthoek 415"/>
            <p:cNvSpPr/>
            <p:nvPr/>
          </p:nvSpPr>
          <p:spPr bwMode="auto">
            <a:xfrm>
              <a:off x="6867540" y="400050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17" name="Afgeronde rechthoek 416"/>
            <p:cNvSpPr/>
            <p:nvPr/>
          </p:nvSpPr>
          <p:spPr bwMode="auto">
            <a:xfrm>
              <a:off x="7939110" y="4000504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18" name="Rechte verbindingslijn met pijl 417"/>
            <p:cNvCxnSpPr>
              <a:stCxn id="413" idx="4"/>
              <a:endCxn id="429" idx="0"/>
            </p:cNvCxnSpPr>
            <p:nvPr/>
          </p:nvCxnSpPr>
          <p:spPr bwMode="auto">
            <a:xfrm rot="5400000">
              <a:off x="7296168" y="178592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9" name="Gebogen verbindingslijn 418"/>
            <p:cNvCxnSpPr>
              <a:stCxn id="414" idx="2"/>
              <a:endCxn id="415" idx="0"/>
            </p:cNvCxnSpPr>
            <p:nvPr/>
          </p:nvCxnSpPr>
          <p:spPr bwMode="auto">
            <a:xfrm rot="5400000">
              <a:off x="7581920" y="292893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0" name="Rechte verbindingslijn met pijl 419"/>
            <p:cNvCxnSpPr>
              <a:stCxn id="415" idx="6"/>
              <a:endCxn id="417" idx="0"/>
            </p:cNvCxnSpPr>
            <p:nvPr/>
          </p:nvCxnSpPr>
          <p:spPr bwMode="auto">
            <a:xfrm>
              <a:off x="7867672" y="3214686"/>
              <a:ext cx="592937" cy="785818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1" name="Rechte verbindingslijn met pijl 420"/>
            <p:cNvCxnSpPr>
              <a:stCxn id="415" idx="3"/>
              <a:endCxn id="416" idx="0"/>
            </p:cNvCxnSpPr>
            <p:nvPr/>
          </p:nvCxnSpPr>
          <p:spPr bwMode="auto">
            <a:xfrm rot="5400000">
              <a:off x="7148531" y="3525267"/>
              <a:ext cx="684789" cy="26568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2" name="Rechte verbindingslijn met pijl 421"/>
            <p:cNvCxnSpPr>
              <a:stCxn id="417" idx="2"/>
              <a:endCxn id="423" idx="7"/>
            </p:cNvCxnSpPr>
            <p:nvPr/>
          </p:nvCxnSpPr>
          <p:spPr bwMode="auto">
            <a:xfrm rot="5400000">
              <a:off x="7357909" y="3939782"/>
              <a:ext cx="784799" cy="1420602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3" name="Stroomdiagram: Samenvoeging 422"/>
            <p:cNvSpPr/>
            <p:nvPr/>
          </p:nvSpPr>
          <p:spPr bwMode="auto">
            <a:xfrm>
              <a:off x="6796102" y="5000636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24" name="Rechte verbindingslijn met pijl 423"/>
            <p:cNvCxnSpPr>
              <a:stCxn id="416" idx="2"/>
              <a:endCxn id="423" idx="0"/>
            </p:cNvCxnSpPr>
            <p:nvPr/>
          </p:nvCxnSpPr>
          <p:spPr bwMode="auto">
            <a:xfrm rot="5400000">
              <a:off x="6781816" y="4424370"/>
              <a:ext cx="733428" cy="419104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5" name="Ovaal 424"/>
            <p:cNvSpPr/>
            <p:nvPr/>
          </p:nvSpPr>
          <p:spPr bwMode="auto">
            <a:xfrm>
              <a:off x="6796102" y="5572140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26" name="Rechte verbindingslijn met pijl 425"/>
            <p:cNvCxnSpPr>
              <a:stCxn id="423" idx="4"/>
              <a:endCxn id="425" idx="0"/>
            </p:cNvCxnSpPr>
            <p:nvPr/>
          </p:nvCxnSpPr>
          <p:spPr bwMode="auto">
            <a:xfrm rot="5400000">
              <a:off x="6796102" y="542926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7" name="Tekstvak 426"/>
            <p:cNvSpPr txBox="1"/>
            <p:nvPr/>
          </p:nvSpPr>
          <p:spPr>
            <a:xfrm>
              <a:off x="7081854" y="350043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28" name="Tekstvak 427"/>
            <p:cNvSpPr txBox="1"/>
            <p:nvPr/>
          </p:nvSpPr>
          <p:spPr>
            <a:xfrm>
              <a:off x="7724796" y="328612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29" name="Stroomdiagram: Samenvoeging 428"/>
            <p:cNvSpPr/>
            <p:nvPr/>
          </p:nvSpPr>
          <p:spPr bwMode="auto">
            <a:xfrm>
              <a:off x="7296168" y="192880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30" name="Rechte verbindingslijn met pijl 429"/>
            <p:cNvCxnSpPr>
              <a:stCxn id="429" idx="5"/>
              <a:endCxn id="414" idx="0"/>
            </p:cNvCxnSpPr>
            <p:nvPr/>
          </p:nvCxnSpPr>
          <p:spPr bwMode="auto">
            <a:xfrm rot="16200000" flipH="1">
              <a:off x="7468635" y="224414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1" name="Tekstvak 430"/>
            <p:cNvSpPr txBox="1"/>
            <p:nvPr/>
          </p:nvSpPr>
          <p:spPr>
            <a:xfrm>
              <a:off x="7581920" y="214311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32" name="Afgeronde rechthoek 431"/>
            <p:cNvSpPr/>
            <p:nvPr/>
          </p:nvSpPr>
          <p:spPr bwMode="auto">
            <a:xfrm>
              <a:off x="6153160" y="292893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33" name="Rechte verbindingslijn met pijl 432"/>
            <p:cNvCxnSpPr>
              <a:stCxn id="429" idx="3"/>
              <a:endCxn id="432" idx="0"/>
            </p:cNvCxnSpPr>
            <p:nvPr/>
          </p:nvCxnSpPr>
          <p:spPr bwMode="auto">
            <a:xfrm rot="5400000">
              <a:off x="6688946" y="227986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4" name="Tekstvak 433"/>
            <p:cNvSpPr txBox="1"/>
            <p:nvPr/>
          </p:nvSpPr>
          <p:spPr>
            <a:xfrm>
              <a:off x="6224598" y="228599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435" name="Rechte verbindingslijn met pijl 434"/>
            <p:cNvCxnSpPr>
              <a:stCxn id="432" idx="2"/>
              <a:endCxn id="423" idx="1"/>
            </p:cNvCxnSpPr>
            <p:nvPr/>
          </p:nvCxnSpPr>
          <p:spPr bwMode="auto">
            <a:xfrm rot="16200000" flipH="1">
              <a:off x="5903127" y="4107660"/>
              <a:ext cx="1827797" cy="41847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71" name="Groep 470"/>
          <p:cNvGrpSpPr/>
          <p:nvPr/>
        </p:nvGrpSpPr>
        <p:grpSpPr>
          <a:xfrm>
            <a:off x="6072198" y="1000108"/>
            <a:ext cx="2828948" cy="5072098"/>
            <a:chOff x="6072198" y="1000108"/>
            <a:chExt cx="2828948" cy="5072098"/>
          </a:xfrm>
        </p:grpSpPr>
        <p:sp>
          <p:nvSpPr>
            <p:cNvPr id="437" name="Ovaal 436"/>
            <p:cNvSpPr/>
            <p:nvPr/>
          </p:nvSpPr>
          <p:spPr bwMode="auto">
            <a:xfrm>
              <a:off x="7215206" y="100010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38" name="Afgeronde rechthoek 437"/>
            <p:cNvSpPr/>
            <p:nvPr/>
          </p:nvSpPr>
          <p:spPr bwMode="auto">
            <a:xfrm>
              <a:off x="7143768" y="214311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39" name="Stroomdiagram: Samenvoeging 438"/>
            <p:cNvSpPr/>
            <p:nvPr/>
          </p:nvSpPr>
          <p:spPr bwMode="auto">
            <a:xfrm>
              <a:off x="7500958" y="271462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40" name="Afgeronde rechthoek 439"/>
            <p:cNvSpPr/>
            <p:nvPr/>
          </p:nvSpPr>
          <p:spPr bwMode="auto">
            <a:xfrm>
              <a:off x="6786578" y="364331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41" name="Afgeronde rechthoek 440"/>
            <p:cNvSpPr/>
            <p:nvPr/>
          </p:nvSpPr>
          <p:spPr bwMode="auto">
            <a:xfrm>
              <a:off x="7858148" y="3643314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42" name="Rechte verbindingslijn met pijl 441"/>
            <p:cNvCxnSpPr>
              <a:stCxn id="437" idx="4"/>
              <a:endCxn id="453" idx="0"/>
            </p:cNvCxnSpPr>
            <p:nvPr/>
          </p:nvCxnSpPr>
          <p:spPr bwMode="auto">
            <a:xfrm rot="5400000">
              <a:off x="7215206" y="142873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3" name="Gebogen verbindingslijn 442"/>
            <p:cNvCxnSpPr>
              <a:stCxn id="438" idx="2"/>
              <a:endCxn id="439" idx="0"/>
            </p:cNvCxnSpPr>
            <p:nvPr/>
          </p:nvCxnSpPr>
          <p:spPr bwMode="auto">
            <a:xfrm rot="5400000">
              <a:off x="7500958" y="257174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4" name="Rechte verbindingslijn met pijl 443"/>
            <p:cNvCxnSpPr>
              <a:stCxn id="439" idx="5"/>
              <a:endCxn id="441" idx="0"/>
            </p:cNvCxnSpPr>
            <p:nvPr/>
          </p:nvCxnSpPr>
          <p:spPr bwMode="auto">
            <a:xfrm rot="16200000" flipH="1">
              <a:off x="7719861" y="2983527"/>
              <a:ext cx="684789" cy="634784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5" name="Rechte verbindingslijn met pijl 444"/>
            <p:cNvCxnSpPr>
              <a:stCxn id="439" idx="3"/>
              <a:endCxn id="440" idx="0"/>
            </p:cNvCxnSpPr>
            <p:nvPr/>
          </p:nvCxnSpPr>
          <p:spPr bwMode="auto">
            <a:xfrm rot="5400000">
              <a:off x="7067569" y="3168077"/>
              <a:ext cx="684789" cy="26568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6" name="Rechte verbindingslijn met pijl 445"/>
            <p:cNvCxnSpPr>
              <a:stCxn id="441" idx="2"/>
              <a:endCxn id="447" idx="7"/>
            </p:cNvCxnSpPr>
            <p:nvPr/>
          </p:nvCxnSpPr>
          <p:spPr bwMode="auto">
            <a:xfrm rot="5400000">
              <a:off x="7741294" y="3975501"/>
              <a:ext cx="713361" cy="563346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47" name="Stroomdiagram: Samenvoeging 446"/>
            <p:cNvSpPr/>
            <p:nvPr/>
          </p:nvSpPr>
          <p:spPr bwMode="auto">
            <a:xfrm>
              <a:off x="7572396" y="457200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48" name="Rechte verbindingslijn met pijl 447"/>
            <p:cNvCxnSpPr>
              <a:stCxn id="440" idx="2"/>
              <a:endCxn id="447" idx="1"/>
            </p:cNvCxnSpPr>
            <p:nvPr/>
          </p:nvCxnSpPr>
          <p:spPr bwMode="auto">
            <a:xfrm rot="16200000" flipH="1">
              <a:off x="7093763" y="4093374"/>
              <a:ext cx="703837" cy="337123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49" name="Ovaal 448"/>
            <p:cNvSpPr/>
            <p:nvPr/>
          </p:nvSpPr>
          <p:spPr bwMode="auto">
            <a:xfrm>
              <a:off x="6715140" y="578645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50" name="Rechte verbindingslijn met pijl 449"/>
            <p:cNvCxnSpPr>
              <a:stCxn id="447" idx="3"/>
              <a:endCxn id="460" idx="7"/>
            </p:cNvCxnSpPr>
            <p:nvPr/>
          </p:nvCxnSpPr>
          <p:spPr bwMode="auto">
            <a:xfrm rot="5400000">
              <a:off x="7066202" y="4708756"/>
              <a:ext cx="440884" cy="655198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51" name="Tekstvak 450"/>
            <p:cNvSpPr txBox="1"/>
            <p:nvPr/>
          </p:nvSpPr>
          <p:spPr>
            <a:xfrm>
              <a:off x="7000892" y="314324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52" name="Tekstvak 451"/>
            <p:cNvSpPr txBox="1"/>
            <p:nvPr/>
          </p:nvSpPr>
          <p:spPr>
            <a:xfrm>
              <a:off x="7643834" y="292893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53" name="Stroomdiagram: Samenvoeging 452"/>
            <p:cNvSpPr/>
            <p:nvPr/>
          </p:nvSpPr>
          <p:spPr bwMode="auto">
            <a:xfrm>
              <a:off x="7215206" y="157161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54" name="Rechte verbindingslijn met pijl 453"/>
            <p:cNvCxnSpPr>
              <a:stCxn id="453" idx="5"/>
              <a:endCxn id="438" idx="0"/>
            </p:cNvCxnSpPr>
            <p:nvPr/>
          </p:nvCxnSpPr>
          <p:spPr bwMode="auto">
            <a:xfrm rot="16200000" flipH="1">
              <a:off x="7387673" y="188695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55" name="Tekstvak 454"/>
            <p:cNvSpPr txBox="1"/>
            <p:nvPr/>
          </p:nvSpPr>
          <p:spPr>
            <a:xfrm>
              <a:off x="7500958" y="178592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56" name="Afgeronde rechthoek 455"/>
            <p:cNvSpPr/>
            <p:nvPr/>
          </p:nvSpPr>
          <p:spPr bwMode="auto">
            <a:xfrm>
              <a:off x="6072198" y="257174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57" name="Rechte verbindingslijn met pijl 456"/>
            <p:cNvCxnSpPr>
              <a:stCxn id="453" idx="3"/>
              <a:endCxn id="456" idx="0"/>
            </p:cNvCxnSpPr>
            <p:nvPr/>
          </p:nvCxnSpPr>
          <p:spPr bwMode="auto">
            <a:xfrm rot="5400000">
              <a:off x="6607984" y="192267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58" name="Tekstvak 457"/>
            <p:cNvSpPr txBox="1"/>
            <p:nvPr/>
          </p:nvSpPr>
          <p:spPr>
            <a:xfrm>
              <a:off x="6143636" y="192880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459" name="Rechte verbindingslijn met pijl 458"/>
            <p:cNvCxnSpPr>
              <a:stCxn id="456" idx="2"/>
              <a:endCxn id="460" idx="1"/>
            </p:cNvCxnSpPr>
            <p:nvPr/>
          </p:nvCxnSpPr>
          <p:spPr bwMode="auto">
            <a:xfrm rot="16200000" flipH="1">
              <a:off x="5536413" y="4036222"/>
              <a:ext cx="2399301" cy="41847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60" name="Stroomdiagram: Samenvoeging 459"/>
            <p:cNvSpPr/>
            <p:nvPr/>
          </p:nvSpPr>
          <p:spPr bwMode="auto">
            <a:xfrm>
              <a:off x="6715140" y="521495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69" name="Rechte verbindingslijn met pijl 468"/>
            <p:cNvCxnSpPr>
              <a:stCxn id="460" idx="4"/>
              <a:endCxn id="449" idx="0"/>
            </p:cNvCxnSpPr>
            <p:nvPr/>
          </p:nvCxnSpPr>
          <p:spPr bwMode="auto">
            <a:xfrm rot="5400000">
              <a:off x="6715140" y="564357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506" name="Rechthoek 505"/>
          <p:cNvSpPr/>
          <p:nvPr/>
        </p:nvSpPr>
        <p:spPr bwMode="auto">
          <a:xfrm>
            <a:off x="0" y="1000108"/>
            <a:ext cx="9144000" cy="528641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480" name="Groep 479"/>
          <p:cNvGrpSpPr/>
          <p:nvPr/>
        </p:nvGrpSpPr>
        <p:grpSpPr>
          <a:xfrm>
            <a:off x="6072198" y="1000108"/>
            <a:ext cx="2828948" cy="5072098"/>
            <a:chOff x="6072198" y="1000108"/>
            <a:chExt cx="2828948" cy="5072098"/>
          </a:xfrm>
        </p:grpSpPr>
        <p:sp>
          <p:nvSpPr>
            <p:cNvPr id="481" name="Ovaal 480"/>
            <p:cNvSpPr/>
            <p:nvPr/>
          </p:nvSpPr>
          <p:spPr bwMode="auto">
            <a:xfrm>
              <a:off x="7215206" y="100010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82" name="Afgeronde rechthoek 481"/>
            <p:cNvSpPr/>
            <p:nvPr/>
          </p:nvSpPr>
          <p:spPr bwMode="auto">
            <a:xfrm>
              <a:off x="7143768" y="214311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83" name="Stroomdiagram: Samenvoeging 482"/>
            <p:cNvSpPr/>
            <p:nvPr/>
          </p:nvSpPr>
          <p:spPr bwMode="auto">
            <a:xfrm>
              <a:off x="7500958" y="271462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84" name="Afgeronde rechthoek 483"/>
            <p:cNvSpPr/>
            <p:nvPr/>
          </p:nvSpPr>
          <p:spPr bwMode="auto">
            <a:xfrm>
              <a:off x="6786578" y="364331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85" name="Afgeronde rechthoek 484"/>
            <p:cNvSpPr/>
            <p:nvPr/>
          </p:nvSpPr>
          <p:spPr bwMode="auto">
            <a:xfrm>
              <a:off x="7858148" y="3643314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86" name="Rechte verbindingslijn met pijl 485"/>
            <p:cNvCxnSpPr>
              <a:stCxn id="481" idx="4"/>
              <a:endCxn id="497" idx="0"/>
            </p:cNvCxnSpPr>
            <p:nvPr/>
          </p:nvCxnSpPr>
          <p:spPr bwMode="auto">
            <a:xfrm rot="5400000">
              <a:off x="7215206" y="142873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87" name="Gebogen verbindingslijn 486"/>
            <p:cNvCxnSpPr>
              <a:stCxn id="482" idx="2"/>
              <a:endCxn id="483" idx="0"/>
            </p:cNvCxnSpPr>
            <p:nvPr/>
          </p:nvCxnSpPr>
          <p:spPr bwMode="auto">
            <a:xfrm rot="5400000">
              <a:off x="7500958" y="257174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88" name="Rechte verbindingslijn met pijl 487"/>
            <p:cNvCxnSpPr>
              <a:stCxn id="483" idx="5"/>
              <a:endCxn id="485" idx="0"/>
            </p:cNvCxnSpPr>
            <p:nvPr/>
          </p:nvCxnSpPr>
          <p:spPr bwMode="auto">
            <a:xfrm rot="16200000" flipH="1">
              <a:off x="7719861" y="2983527"/>
              <a:ext cx="684789" cy="63478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89" name="Rechte verbindingslijn met pijl 488"/>
            <p:cNvCxnSpPr>
              <a:stCxn id="483" idx="3"/>
              <a:endCxn id="484" idx="0"/>
            </p:cNvCxnSpPr>
            <p:nvPr/>
          </p:nvCxnSpPr>
          <p:spPr bwMode="auto">
            <a:xfrm rot="5400000">
              <a:off x="7067569" y="3168077"/>
              <a:ext cx="684789" cy="26568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0" name="Rechte verbindingslijn met pijl 489"/>
            <p:cNvCxnSpPr>
              <a:stCxn id="485" idx="2"/>
              <a:endCxn id="491" idx="7"/>
            </p:cNvCxnSpPr>
            <p:nvPr/>
          </p:nvCxnSpPr>
          <p:spPr bwMode="auto">
            <a:xfrm rot="5400000">
              <a:off x="7741294" y="3975501"/>
              <a:ext cx="713361" cy="56334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91" name="Stroomdiagram: Samenvoeging 490"/>
            <p:cNvSpPr/>
            <p:nvPr/>
          </p:nvSpPr>
          <p:spPr bwMode="auto">
            <a:xfrm>
              <a:off x="7572396" y="457200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92" name="Rechte verbindingslijn met pijl 491"/>
            <p:cNvCxnSpPr>
              <a:stCxn id="484" idx="2"/>
              <a:endCxn id="491" idx="1"/>
            </p:cNvCxnSpPr>
            <p:nvPr/>
          </p:nvCxnSpPr>
          <p:spPr bwMode="auto">
            <a:xfrm rot="16200000" flipH="1">
              <a:off x="7093763" y="4093374"/>
              <a:ext cx="703837" cy="3371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93" name="Ovaal 492"/>
            <p:cNvSpPr/>
            <p:nvPr/>
          </p:nvSpPr>
          <p:spPr bwMode="auto">
            <a:xfrm>
              <a:off x="6715140" y="578645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494" name="Rechte verbindingslijn met pijl 493"/>
            <p:cNvCxnSpPr>
              <a:stCxn id="491" idx="3"/>
              <a:endCxn id="504" idx="7"/>
            </p:cNvCxnSpPr>
            <p:nvPr/>
          </p:nvCxnSpPr>
          <p:spPr bwMode="auto">
            <a:xfrm rot="5400000">
              <a:off x="7066202" y="4708756"/>
              <a:ext cx="440884" cy="65519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95" name="Tekstvak 494"/>
            <p:cNvSpPr txBox="1"/>
            <p:nvPr/>
          </p:nvSpPr>
          <p:spPr>
            <a:xfrm>
              <a:off x="7000892" y="314324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96" name="Tekstvak 495"/>
            <p:cNvSpPr txBox="1"/>
            <p:nvPr/>
          </p:nvSpPr>
          <p:spPr>
            <a:xfrm>
              <a:off x="7643834" y="292893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497" name="Stroomdiagram: Samenvoeging 496"/>
            <p:cNvSpPr/>
            <p:nvPr/>
          </p:nvSpPr>
          <p:spPr bwMode="auto">
            <a:xfrm>
              <a:off x="7215206" y="157161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498" name="Rechte verbindingslijn met pijl 497"/>
            <p:cNvCxnSpPr>
              <a:stCxn id="497" idx="5"/>
              <a:endCxn id="482" idx="0"/>
            </p:cNvCxnSpPr>
            <p:nvPr/>
          </p:nvCxnSpPr>
          <p:spPr bwMode="auto">
            <a:xfrm rot="16200000" flipH="1">
              <a:off x="7387673" y="188695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99" name="Tekstvak 498"/>
            <p:cNvSpPr txBox="1"/>
            <p:nvPr/>
          </p:nvSpPr>
          <p:spPr>
            <a:xfrm>
              <a:off x="7500958" y="178592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500" name="Afgeronde rechthoek 499"/>
            <p:cNvSpPr/>
            <p:nvPr/>
          </p:nvSpPr>
          <p:spPr bwMode="auto">
            <a:xfrm>
              <a:off x="6072198" y="257174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01" name="Rechte verbindingslijn met pijl 500"/>
            <p:cNvCxnSpPr>
              <a:stCxn id="497" idx="3"/>
              <a:endCxn id="500" idx="0"/>
            </p:cNvCxnSpPr>
            <p:nvPr/>
          </p:nvCxnSpPr>
          <p:spPr bwMode="auto">
            <a:xfrm rot="5400000">
              <a:off x="6607984" y="192267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02" name="Tekstvak 501"/>
            <p:cNvSpPr txBox="1"/>
            <p:nvPr/>
          </p:nvSpPr>
          <p:spPr>
            <a:xfrm>
              <a:off x="6143636" y="192880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503" name="Rechte verbindingslijn met pijl 502"/>
            <p:cNvCxnSpPr>
              <a:stCxn id="500" idx="2"/>
              <a:endCxn id="504" idx="1"/>
            </p:cNvCxnSpPr>
            <p:nvPr/>
          </p:nvCxnSpPr>
          <p:spPr bwMode="auto">
            <a:xfrm rot="16200000" flipH="1">
              <a:off x="5536413" y="4036222"/>
              <a:ext cx="2399301" cy="41847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04" name="Stroomdiagram: Samenvoeging 503"/>
            <p:cNvSpPr/>
            <p:nvPr/>
          </p:nvSpPr>
          <p:spPr bwMode="auto">
            <a:xfrm>
              <a:off x="6715140" y="521495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05" name="Rechte verbindingslijn met pijl 504"/>
            <p:cNvCxnSpPr>
              <a:stCxn id="504" idx="4"/>
              <a:endCxn id="493" idx="0"/>
            </p:cNvCxnSpPr>
            <p:nvPr/>
          </p:nvCxnSpPr>
          <p:spPr bwMode="auto">
            <a:xfrm rot="5400000">
              <a:off x="6715140" y="564357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07" name="Groep 506"/>
          <p:cNvGrpSpPr/>
          <p:nvPr/>
        </p:nvGrpSpPr>
        <p:grpSpPr>
          <a:xfrm rot="10800000">
            <a:off x="2571737" y="2500306"/>
            <a:ext cx="3286148" cy="2143140"/>
            <a:chOff x="3143240" y="1643050"/>
            <a:chExt cx="2928958" cy="1500198"/>
          </a:xfrm>
        </p:grpSpPr>
        <p:sp>
          <p:nvSpPr>
            <p:cNvPr id="508" name="PIJL-RECHTS 507"/>
            <p:cNvSpPr/>
            <p:nvPr/>
          </p:nvSpPr>
          <p:spPr bwMode="auto">
            <a:xfrm>
              <a:off x="3143240" y="1643050"/>
              <a:ext cx="2928958" cy="1500198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509" name="Picture 3" descr="C:\Users\Bart\Documents\_Research\interne presentaties\09-07-15_thesis\well_flow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 rot="10800000">
              <a:off x="3198424" y="2089922"/>
              <a:ext cx="2355901" cy="593123"/>
            </a:xfrm>
            <a:prstGeom prst="rect">
              <a:avLst/>
            </a:prstGeom>
            <a:noFill/>
          </p:spPr>
        </p:pic>
      </p:grpSp>
      <p:grpSp>
        <p:nvGrpSpPr>
          <p:cNvPr id="510" name="Groep 509"/>
          <p:cNvGrpSpPr/>
          <p:nvPr/>
        </p:nvGrpSpPr>
        <p:grpSpPr>
          <a:xfrm>
            <a:off x="6072198" y="1000108"/>
            <a:ext cx="2828948" cy="5072098"/>
            <a:chOff x="6072198" y="1000108"/>
            <a:chExt cx="2828948" cy="5072098"/>
          </a:xfrm>
        </p:grpSpPr>
        <p:sp>
          <p:nvSpPr>
            <p:cNvPr id="511" name="Ovaal 510"/>
            <p:cNvSpPr/>
            <p:nvPr/>
          </p:nvSpPr>
          <p:spPr bwMode="auto">
            <a:xfrm>
              <a:off x="7215206" y="100010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12" name="Afgeronde rechthoek 511"/>
            <p:cNvSpPr/>
            <p:nvPr/>
          </p:nvSpPr>
          <p:spPr bwMode="auto">
            <a:xfrm>
              <a:off x="7143768" y="214311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13" name="Stroomdiagram: Samenvoeging 512"/>
            <p:cNvSpPr/>
            <p:nvPr/>
          </p:nvSpPr>
          <p:spPr bwMode="auto">
            <a:xfrm>
              <a:off x="7500958" y="271462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14" name="Afgeronde rechthoek 513"/>
            <p:cNvSpPr/>
            <p:nvPr/>
          </p:nvSpPr>
          <p:spPr bwMode="auto">
            <a:xfrm>
              <a:off x="6786578" y="3643314"/>
              <a:ext cx="981084" cy="266704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rejectOrder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15" name="Afgeronde rechthoek 514"/>
            <p:cNvSpPr/>
            <p:nvPr/>
          </p:nvSpPr>
          <p:spPr bwMode="auto">
            <a:xfrm>
              <a:off x="7858148" y="3643314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16" name="Rechte verbindingslijn met pijl 515"/>
            <p:cNvCxnSpPr>
              <a:stCxn id="511" idx="4"/>
              <a:endCxn id="527" idx="0"/>
            </p:cNvCxnSpPr>
            <p:nvPr/>
          </p:nvCxnSpPr>
          <p:spPr bwMode="auto">
            <a:xfrm rot="5400000">
              <a:off x="7215206" y="142873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17" name="Gebogen verbindingslijn 516"/>
            <p:cNvCxnSpPr>
              <a:stCxn id="512" idx="2"/>
              <a:endCxn id="513" idx="0"/>
            </p:cNvCxnSpPr>
            <p:nvPr/>
          </p:nvCxnSpPr>
          <p:spPr bwMode="auto">
            <a:xfrm rot="5400000">
              <a:off x="7500958" y="2571744"/>
              <a:ext cx="285752" cy="1588"/>
            </a:xfrm>
            <a:prstGeom prst="bentConnector3">
              <a:avLst>
                <a:gd name="adj1" fmla="val 50000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18" name="Rechte verbindingslijn met pijl 517"/>
            <p:cNvCxnSpPr>
              <a:stCxn id="513" idx="5"/>
              <a:endCxn id="515" idx="0"/>
            </p:cNvCxnSpPr>
            <p:nvPr/>
          </p:nvCxnSpPr>
          <p:spPr bwMode="auto">
            <a:xfrm rot="16200000" flipH="1">
              <a:off x="7719861" y="2983527"/>
              <a:ext cx="684789" cy="634784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19" name="Rechte verbindingslijn met pijl 518"/>
            <p:cNvCxnSpPr>
              <a:stCxn id="513" idx="3"/>
              <a:endCxn id="514" idx="0"/>
            </p:cNvCxnSpPr>
            <p:nvPr/>
          </p:nvCxnSpPr>
          <p:spPr bwMode="auto">
            <a:xfrm rot="5400000">
              <a:off x="7067569" y="3168077"/>
              <a:ext cx="684789" cy="26568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20" name="Rechte verbindingslijn met pijl 519"/>
            <p:cNvCxnSpPr>
              <a:stCxn id="515" idx="2"/>
              <a:endCxn id="521" idx="7"/>
            </p:cNvCxnSpPr>
            <p:nvPr/>
          </p:nvCxnSpPr>
          <p:spPr bwMode="auto">
            <a:xfrm rot="5400000">
              <a:off x="7741294" y="3975501"/>
              <a:ext cx="713361" cy="563346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1" name="Stroomdiagram: Samenvoeging 520"/>
            <p:cNvSpPr/>
            <p:nvPr/>
          </p:nvSpPr>
          <p:spPr bwMode="auto">
            <a:xfrm>
              <a:off x="7572396" y="457200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22" name="Rechte verbindingslijn met pijl 521"/>
            <p:cNvCxnSpPr>
              <a:stCxn id="514" idx="2"/>
              <a:endCxn id="521" idx="1"/>
            </p:cNvCxnSpPr>
            <p:nvPr/>
          </p:nvCxnSpPr>
          <p:spPr bwMode="auto">
            <a:xfrm rot="16200000" flipH="1">
              <a:off x="7093763" y="4093374"/>
              <a:ext cx="703837" cy="337123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3" name="Ovaal 522"/>
            <p:cNvSpPr/>
            <p:nvPr/>
          </p:nvSpPr>
          <p:spPr bwMode="auto">
            <a:xfrm>
              <a:off x="6715140" y="578645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24" name="Rechte verbindingslijn met pijl 523"/>
            <p:cNvCxnSpPr>
              <a:stCxn id="521" idx="3"/>
              <a:endCxn id="534" idx="7"/>
            </p:cNvCxnSpPr>
            <p:nvPr/>
          </p:nvCxnSpPr>
          <p:spPr bwMode="auto">
            <a:xfrm rot="5400000">
              <a:off x="7066202" y="4708756"/>
              <a:ext cx="440884" cy="65519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5" name="Tekstvak 524"/>
            <p:cNvSpPr txBox="1"/>
            <p:nvPr/>
          </p:nvSpPr>
          <p:spPr>
            <a:xfrm>
              <a:off x="7000892" y="3143248"/>
              <a:ext cx="779381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526" name="Tekstvak 525"/>
            <p:cNvSpPr txBox="1"/>
            <p:nvPr/>
          </p:nvSpPr>
          <p:spPr>
            <a:xfrm>
              <a:off x="7643834" y="2928934"/>
              <a:ext cx="86273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stock_nok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527" name="Stroomdiagram: Samenvoeging 526"/>
            <p:cNvSpPr/>
            <p:nvPr/>
          </p:nvSpPr>
          <p:spPr bwMode="auto">
            <a:xfrm>
              <a:off x="7215206" y="157161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28" name="Rechte verbindingslijn met pijl 527"/>
            <p:cNvCxnSpPr>
              <a:stCxn id="527" idx="5"/>
              <a:endCxn id="512" idx="0"/>
            </p:cNvCxnSpPr>
            <p:nvPr/>
          </p:nvCxnSpPr>
          <p:spPr bwMode="auto">
            <a:xfrm rot="16200000" flipH="1">
              <a:off x="7387673" y="188695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9" name="Tekstvak 528"/>
            <p:cNvSpPr txBox="1"/>
            <p:nvPr/>
          </p:nvSpPr>
          <p:spPr>
            <a:xfrm>
              <a:off x="7500958" y="178592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530" name="Afgeronde rechthoek 529"/>
            <p:cNvSpPr/>
            <p:nvPr/>
          </p:nvSpPr>
          <p:spPr bwMode="auto">
            <a:xfrm>
              <a:off x="6072198" y="2571744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31" name="Rechte verbindingslijn met pijl 530"/>
            <p:cNvCxnSpPr>
              <a:stCxn id="527" idx="3"/>
              <a:endCxn id="530" idx="0"/>
            </p:cNvCxnSpPr>
            <p:nvPr/>
          </p:nvCxnSpPr>
          <p:spPr bwMode="auto">
            <a:xfrm rot="5400000">
              <a:off x="6607984" y="1922674"/>
              <a:ext cx="75622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2" name="Tekstvak 531"/>
            <p:cNvSpPr txBox="1"/>
            <p:nvPr/>
          </p:nvSpPr>
          <p:spPr>
            <a:xfrm>
              <a:off x="6143636" y="192880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533" name="Rechte verbindingslijn met pijl 532"/>
            <p:cNvCxnSpPr>
              <a:stCxn id="530" idx="2"/>
              <a:endCxn id="534" idx="1"/>
            </p:cNvCxnSpPr>
            <p:nvPr/>
          </p:nvCxnSpPr>
          <p:spPr bwMode="auto">
            <a:xfrm rot="16200000" flipH="1">
              <a:off x="5536413" y="4036222"/>
              <a:ext cx="2399301" cy="41847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4" name="Stroomdiagram: Samenvoeging 533"/>
            <p:cNvSpPr/>
            <p:nvPr/>
          </p:nvSpPr>
          <p:spPr bwMode="auto">
            <a:xfrm>
              <a:off x="6715140" y="521495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35" name="Rechte verbindingslijn met pijl 534"/>
            <p:cNvCxnSpPr>
              <a:stCxn id="534" idx="4"/>
              <a:endCxn id="523" idx="0"/>
            </p:cNvCxnSpPr>
            <p:nvPr/>
          </p:nvCxnSpPr>
          <p:spPr bwMode="auto">
            <a:xfrm rot="5400000">
              <a:off x="6715140" y="564357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36" name="Groep 535"/>
          <p:cNvGrpSpPr/>
          <p:nvPr/>
        </p:nvGrpSpPr>
        <p:grpSpPr>
          <a:xfrm>
            <a:off x="214282" y="1643050"/>
            <a:ext cx="2350807" cy="3643338"/>
            <a:chOff x="6072198" y="1000108"/>
            <a:chExt cx="2350807" cy="3643338"/>
          </a:xfrm>
        </p:grpSpPr>
        <p:sp>
          <p:nvSpPr>
            <p:cNvPr id="537" name="Ovaal 536"/>
            <p:cNvSpPr/>
            <p:nvPr/>
          </p:nvSpPr>
          <p:spPr bwMode="auto">
            <a:xfrm>
              <a:off x="7215206" y="100010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38" name="Afgeronde rechthoek 537"/>
            <p:cNvSpPr/>
            <p:nvPr/>
          </p:nvSpPr>
          <p:spPr bwMode="auto">
            <a:xfrm>
              <a:off x="7143768" y="214311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41" name="Afgeronde rechthoek 540"/>
            <p:cNvSpPr/>
            <p:nvPr/>
          </p:nvSpPr>
          <p:spPr bwMode="auto">
            <a:xfrm>
              <a:off x="7143768" y="3214686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compTask3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42" name="Rechte verbindingslijn met pijl 541"/>
            <p:cNvCxnSpPr>
              <a:stCxn id="537" idx="4"/>
              <a:endCxn id="553" idx="0"/>
            </p:cNvCxnSpPr>
            <p:nvPr/>
          </p:nvCxnSpPr>
          <p:spPr bwMode="auto">
            <a:xfrm rot="5400000">
              <a:off x="7215206" y="142873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44" name="Rechte verbindingslijn met pijl 543"/>
            <p:cNvCxnSpPr>
              <a:stCxn id="538" idx="2"/>
              <a:endCxn id="541" idx="0"/>
            </p:cNvCxnSpPr>
            <p:nvPr/>
          </p:nvCxnSpPr>
          <p:spPr bwMode="auto">
            <a:xfrm rot="16200000" flipH="1">
              <a:off x="7261641" y="2811060"/>
              <a:ext cx="785818" cy="2143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9" name="Ovaal 548"/>
            <p:cNvSpPr/>
            <p:nvPr/>
          </p:nvSpPr>
          <p:spPr bwMode="auto">
            <a:xfrm>
              <a:off x="7143768" y="435769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50" name="Rechte verbindingslijn met pijl 549"/>
            <p:cNvCxnSpPr>
              <a:stCxn id="541" idx="2"/>
              <a:endCxn id="560" idx="7"/>
            </p:cNvCxnSpPr>
            <p:nvPr/>
          </p:nvCxnSpPr>
          <p:spPr bwMode="auto">
            <a:xfrm rot="5400000">
              <a:off x="7348385" y="3511154"/>
              <a:ext cx="356171" cy="2775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3" name="Stroomdiagram: Samenvoeging 552"/>
            <p:cNvSpPr/>
            <p:nvPr/>
          </p:nvSpPr>
          <p:spPr bwMode="auto">
            <a:xfrm>
              <a:off x="7215206" y="157161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54" name="Rechte verbindingslijn met pijl 553"/>
            <p:cNvCxnSpPr>
              <a:stCxn id="553" idx="5"/>
              <a:endCxn id="538" idx="0"/>
            </p:cNvCxnSpPr>
            <p:nvPr/>
          </p:nvCxnSpPr>
          <p:spPr bwMode="auto">
            <a:xfrm rot="16200000" flipH="1">
              <a:off x="7387673" y="188695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5" name="Tekstvak 554"/>
            <p:cNvSpPr txBox="1"/>
            <p:nvPr/>
          </p:nvSpPr>
          <p:spPr>
            <a:xfrm>
              <a:off x="7500958" y="178592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556" name="Afgeronde rechthoek 555"/>
            <p:cNvSpPr/>
            <p:nvPr/>
          </p:nvSpPr>
          <p:spPr bwMode="auto">
            <a:xfrm>
              <a:off x="6072198" y="2714620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57" name="Rechte verbindingslijn met pijl 556"/>
            <p:cNvCxnSpPr>
              <a:stCxn id="553" idx="3"/>
              <a:endCxn id="556" idx="0"/>
            </p:cNvCxnSpPr>
            <p:nvPr/>
          </p:nvCxnSpPr>
          <p:spPr bwMode="auto">
            <a:xfrm rot="5400000">
              <a:off x="6536546" y="1994112"/>
              <a:ext cx="899103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8" name="Tekstvak 557"/>
            <p:cNvSpPr txBox="1"/>
            <p:nvPr/>
          </p:nvSpPr>
          <p:spPr>
            <a:xfrm>
              <a:off x="6143636" y="192880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559" name="Rechte verbindingslijn met pijl 558"/>
            <p:cNvCxnSpPr>
              <a:stCxn id="556" idx="2"/>
              <a:endCxn id="560" idx="1"/>
            </p:cNvCxnSpPr>
            <p:nvPr/>
          </p:nvCxnSpPr>
          <p:spPr bwMode="auto">
            <a:xfrm rot="16200000" flipH="1">
              <a:off x="6536545" y="3178966"/>
              <a:ext cx="827665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60" name="Stroomdiagram: Samenvoeging 559"/>
            <p:cNvSpPr/>
            <p:nvPr/>
          </p:nvSpPr>
          <p:spPr bwMode="auto">
            <a:xfrm>
              <a:off x="7143768" y="378619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61" name="Rechte verbindingslijn met pijl 560"/>
            <p:cNvCxnSpPr>
              <a:stCxn id="560" idx="4"/>
              <a:endCxn id="549" idx="0"/>
            </p:cNvCxnSpPr>
            <p:nvPr/>
          </p:nvCxnSpPr>
          <p:spPr bwMode="auto">
            <a:xfrm rot="5400000">
              <a:off x="7143768" y="421481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5" name="Groep 318"/>
          <p:cNvGrpSpPr/>
          <p:nvPr/>
        </p:nvGrpSpPr>
        <p:grpSpPr>
          <a:xfrm>
            <a:off x="1807200" y="3902400"/>
            <a:ext cx="6572295" cy="2171712"/>
            <a:chOff x="3278980" y="3895732"/>
            <a:chExt cx="6572295" cy="2171712"/>
          </a:xfrm>
        </p:grpSpPr>
        <p:sp>
          <p:nvSpPr>
            <p:cNvPr id="577" name="Rechthoek 576"/>
            <p:cNvSpPr/>
            <p:nvPr/>
          </p:nvSpPr>
          <p:spPr bwMode="auto">
            <a:xfrm>
              <a:off x="4857752" y="5857892"/>
              <a:ext cx="1328752" cy="209552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compTask2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78" name="Rechthoek 577"/>
            <p:cNvSpPr/>
            <p:nvPr/>
          </p:nvSpPr>
          <p:spPr bwMode="auto">
            <a:xfrm>
              <a:off x="5093500" y="5067312"/>
              <a:ext cx="92869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switch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79" name="Vorm 578"/>
            <p:cNvCxnSpPr>
              <a:stCxn id="578" idx="2"/>
              <a:endCxn id="577" idx="1"/>
            </p:cNvCxnSpPr>
            <p:nvPr/>
          </p:nvCxnSpPr>
          <p:spPr bwMode="auto">
            <a:xfrm rot="5400000">
              <a:off x="4867279" y="5272100"/>
              <a:ext cx="681042" cy="700095"/>
            </a:xfrm>
            <a:prstGeom prst="bentConnector4">
              <a:avLst>
                <a:gd name="adj1" fmla="val 10244"/>
                <a:gd name="adj2" fmla="val 132653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80" name="Rechthoek 579"/>
            <p:cNvSpPr/>
            <p:nvPr/>
          </p:nvSpPr>
          <p:spPr bwMode="auto">
            <a:xfrm>
              <a:off x="4857752" y="5429264"/>
              <a:ext cx="1328752" cy="209552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rejectOrder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81" name="Vorm 580"/>
            <p:cNvCxnSpPr>
              <a:stCxn id="578" idx="2"/>
              <a:endCxn id="580" idx="1"/>
            </p:cNvCxnSpPr>
            <p:nvPr/>
          </p:nvCxnSpPr>
          <p:spPr bwMode="auto">
            <a:xfrm rot="5400000">
              <a:off x="5081593" y="5057786"/>
              <a:ext cx="252414" cy="700095"/>
            </a:xfrm>
            <a:prstGeom prst="bentConnector4">
              <a:avLst>
                <a:gd name="adj1" fmla="val 29245"/>
                <a:gd name="adj2" fmla="val 132653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82" name="Rechte verbindingslijn 581"/>
            <p:cNvCxnSpPr>
              <a:stCxn id="580" idx="3"/>
              <a:endCxn id="514" idx="2"/>
            </p:cNvCxnSpPr>
            <p:nvPr/>
          </p:nvCxnSpPr>
          <p:spPr bwMode="auto">
            <a:xfrm flipV="1">
              <a:off x="6186504" y="3905256"/>
              <a:ext cx="2562244" cy="1628784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3" name="Rechte verbindingslijn 582"/>
            <p:cNvCxnSpPr>
              <a:stCxn id="577" idx="3"/>
              <a:endCxn id="515" idx="2"/>
            </p:cNvCxnSpPr>
            <p:nvPr/>
          </p:nvCxnSpPr>
          <p:spPr bwMode="auto">
            <a:xfrm flipV="1">
              <a:off x="6186504" y="3895732"/>
              <a:ext cx="3664771" cy="2066936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4" name="Rechte verbindingslijn 583"/>
            <p:cNvCxnSpPr>
              <a:stCxn id="578" idx="1"/>
              <a:endCxn id="541" idx="2"/>
            </p:cNvCxnSpPr>
            <p:nvPr/>
          </p:nvCxnSpPr>
          <p:spPr bwMode="auto">
            <a:xfrm rot="10800000">
              <a:off x="3278980" y="4110047"/>
              <a:ext cx="1814521" cy="1064423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9" name="Rechthoek 608"/>
          <p:cNvSpPr/>
          <p:nvPr/>
        </p:nvSpPr>
        <p:spPr bwMode="auto">
          <a:xfrm>
            <a:off x="0" y="928670"/>
            <a:ext cx="9144000" cy="528641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592" name="Groep 591"/>
          <p:cNvGrpSpPr/>
          <p:nvPr/>
        </p:nvGrpSpPr>
        <p:grpSpPr>
          <a:xfrm>
            <a:off x="214282" y="1643050"/>
            <a:ext cx="2350807" cy="3643338"/>
            <a:chOff x="6072198" y="1000108"/>
            <a:chExt cx="2350807" cy="3643338"/>
          </a:xfrm>
        </p:grpSpPr>
        <p:sp>
          <p:nvSpPr>
            <p:cNvPr id="593" name="Ovaal 592"/>
            <p:cNvSpPr/>
            <p:nvPr/>
          </p:nvSpPr>
          <p:spPr bwMode="auto">
            <a:xfrm>
              <a:off x="7215206" y="100010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94" name="Afgeronde rechthoek 593"/>
            <p:cNvSpPr/>
            <p:nvPr/>
          </p:nvSpPr>
          <p:spPr bwMode="auto">
            <a:xfrm>
              <a:off x="7143768" y="214311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95" name="Afgeronde rechthoek 594"/>
            <p:cNvSpPr/>
            <p:nvPr/>
          </p:nvSpPr>
          <p:spPr bwMode="auto">
            <a:xfrm>
              <a:off x="7143768" y="3214686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compTask3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96" name="Rechte verbindingslijn met pijl 595"/>
            <p:cNvCxnSpPr>
              <a:stCxn id="593" idx="4"/>
              <a:endCxn id="600" idx="0"/>
            </p:cNvCxnSpPr>
            <p:nvPr/>
          </p:nvCxnSpPr>
          <p:spPr bwMode="auto">
            <a:xfrm rot="5400000">
              <a:off x="7215206" y="142873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97" name="Rechte verbindingslijn met pijl 596"/>
            <p:cNvCxnSpPr>
              <a:stCxn id="594" idx="2"/>
              <a:endCxn id="595" idx="0"/>
            </p:cNvCxnSpPr>
            <p:nvPr/>
          </p:nvCxnSpPr>
          <p:spPr bwMode="auto">
            <a:xfrm rot="16200000" flipH="1">
              <a:off x="7261641" y="2811060"/>
              <a:ext cx="785818" cy="2143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98" name="Ovaal 597"/>
            <p:cNvSpPr/>
            <p:nvPr/>
          </p:nvSpPr>
          <p:spPr bwMode="auto">
            <a:xfrm>
              <a:off x="7143768" y="435769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99" name="Rechte verbindingslijn met pijl 598"/>
            <p:cNvCxnSpPr>
              <a:stCxn id="595" idx="2"/>
              <a:endCxn id="607" idx="7"/>
            </p:cNvCxnSpPr>
            <p:nvPr/>
          </p:nvCxnSpPr>
          <p:spPr bwMode="auto">
            <a:xfrm rot="5400000">
              <a:off x="7348385" y="3511154"/>
              <a:ext cx="356171" cy="2775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00" name="Stroomdiagram: Samenvoeging 599"/>
            <p:cNvSpPr/>
            <p:nvPr/>
          </p:nvSpPr>
          <p:spPr bwMode="auto">
            <a:xfrm>
              <a:off x="7215206" y="157161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01" name="Rechte verbindingslijn met pijl 600"/>
            <p:cNvCxnSpPr>
              <a:stCxn id="600" idx="5"/>
              <a:endCxn id="594" idx="0"/>
            </p:cNvCxnSpPr>
            <p:nvPr/>
          </p:nvCxnSpPr>
          <p:spPr bwMode="auto">
            <a:xfrm rot="16200000" flipH="1">
              <a:off x="7387673" y="188695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02" name="Tekstvak 601"/>
            <p:cNvSpPr txBox="1"/>
            <p:nvPr/>
          </p:nvSpPr>
          <p:spPr>
            <a:xfrm>
              <a:off x="7500958" y="178592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03" name="Afgeronde rechthoek 602"/>
            <p:cNvSpPr/>
            <p:nvPr/>
          </p:nvSpPr>
          <p:spPr bwMode="auto">
            <a:xfrm>
              <a:off x="6072198" y="2714620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04" name="Rechte verbindingslijn met pijl 603"/>
            <p:cNvCxnSpPr>
              <a:stCxn id="600" idx="3"/>
              <a:endCxn id="603" idx="0"/>
            </p:cNvCxnSpPr>
            <p:nvPr/>
          </p:nvCxnSpPr>
          <p:spPr bwMode="auto">
            <a:xfrm rot="5400000">
              <a:off x="6536546" y="1994112"/>
              <a:ext cx="899103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05" name="Tekstvak 604"/>
            <p:cNvSpPr txBox="1"/>
            <p:nvPr/>
          </p:nvSpPr>
          <p:spPr>
            <a:xfrm>
              <a:off x="6143636" y="192880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606" name="Rechte verbindingslijn met pijl 605"/>
            <p:cNvCxnSpPr>
              <a:stCxn id="603" idx="2"/>
              <a:endCxn id="607" idx="1"/>
            </p:cNvCxnSpPr>
            <p:nvPr/>
          </p:nvCxnSpPr>
          <p:spPr bwMode="auto">
            <a:xfrm rot="16200000" flipH="1">
              <a:off x="6536545" y="3178966"/>
              <a:ext cx="827665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07" name="Stroomdiagram: Samenvoeging 606"/>
            <p:cNvSpPr/>
            <p:nvPr/>
          </p:nvSpPr>
          <p:spPr bwMode="auto">
            <a:xfrm>
              <a:off x="7143768" y="378619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08" name="Rechte verbindingslijn met pijl 607"/>
            <p:cNvCxnSpPr>
              <a:stCxn id="607" idx="4"/>
              <a:endCxn id="598" idx="0"/>
            </p:cNvCxnSpPr>
            <p:nvPr/>
          </p:nvCxnSpPr>
          <p:spPr bwMode="auto">
            <a:xfrm rot="5400000">
              <a:off x="7143768" y="421481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0" name="Groep 609"/>
          <p:cNvGrpSpPr/>
          <p:nvPr/>
        </p:nvGrpSpPr>
        <p:grpSpPr>
          <a:xfrm>
            <a:off x="2724137" y="2652706"/>
            <a:ext cx="3286148" cy="2143140"/>
            <a:chOff x="3143240" y="1643050"/>
            <a:chExt cx="2928958" cy="1500198"/>
          </a:xfrm>
        </p:grpSpPr>
        <p:sp>
          <p:nvSpPr>
            <p:cNvPr id="611" name="PIJL-RECHTS 610"/>
            <p:cNvSpPr/>
            <p:nvPr/>
          </p:nvSpPr>
          <p:spPr bwMode="auto">
            <a:xfrm>
              <a:off x="3143240" y="1643050"/>
              <a:ext cx="2928958" cy="1500198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612" name="Picture 3" descr="C:\Users\Bart\Documents\_Research\interne presentaties\09-07-15_thesis\well_flow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3198423" y="2086443"/>
              <a:ext cx="2419573" cy="600079"/>
            </a:xfrm>
            <a:prstGeom prst="rect">
              <a:avLst/>
            </a:prstGeom>
            <a:noFill/>
          </p:spPr>
        </p:pic>
      </p:grpSp>
      <p:grpSp>
        <p:nvGrpSpPr>
          <p:cNvPr id="614" name="Groep 613"/>
          <p:cNvGrpSpPr/>
          <p:nvPr/>
        </p:nvGrpSpPr>
        <p:grpSpPr>
          <a:xfrm>
            <a:off x="214282" y="1643050"/>
            <a:ext cx="2350807" cy="3643338"/>
            <a:chOff x="6072198" y="1000108"/>
            <a:chExt cx="2350807" cy="3643338"/>
          </a:xfrm>
        </p:grpSpPr>
        <p:sp>
          <p:nvSpPr>
            <p:cNvPr id="615" name="Ovaal 614"/>
            <p:cNvSpPr/>
            <p:nvPr/>
          </p:nvSpPr>
          <p:spPr bwMode="auto">
            <a:xfrm>
              <a:off x="7215206" y="100010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616" name="Afgeronde rechthoek 615"/>
            <p:cNvSpPr/>
            <p:nvPr/>
          </p:nvSpPr>
          <p:spPr bwMode="auto">
            <a:xfrm>
              <a:off x="7143768" y="2143116"/>
              <a:ext cx="1000132" cy="285752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checkStock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617" name="Afgeronde rechthoek 616"/>
            <p:cNvSpPr/>
            <p:nvPr/>
          </p:nvSpPr>
          <p:spPr bwMode="auto">
            <a:xfrm>
              <a:off x="7143768" y="3214686"/>
              <a:ext cx="1042998" cy="257180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compTask3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18" name="Rechte verbindingslijn met pijl 617"/>
            <p:cNvCxnSpPr>
              <a:stCxn id="615" idx="4"/>
              <a:endCxn id="622" idx="0"/>
            </p:cNvCxnSpPr>
            <p:nvPr/>
          </p:nvCxnSpPr>
          <p:spPr bwMode="auto">
            <a:xfrm rot="5400000">
              <a:off x="7215206" y="1428736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19" name="Rechte verbindingslijn met pijl 618"/>
            <p:cNvCxnSpPr>
              <a:stCxn id="616" idx="2"/>
              <a:endCxn id="617" idx="0"/>
            </p:cNvCxnSpPr>
            <p:nvPr/>
          </p:nvCxnSpPr>
          <p:spPr bwMode="auto">
            <a:xfrm rot="16200000" flipH="1">
              <a:off x="7261641" y="2811060"/>
              <a:ext cx="785818" cy="21433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0" name="Ovaal 619"/>
            <p:cNvSpPr/>
            <p:nvPr/>
          </p:nvSpPr>
          <p:spPr bwMode="auto">
            <a:xfrm>
              <a:off x="7143768" y="435769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21" name="Rechte verbindingslijn met pijl 620"/>
            <p:cNvCxnSpPr>
              <a:stCxn id="617" idx="2"/>
              <a:endCxn id="629" idx="7"/>
            </p:cNvCxnSpPr>
            <p:nvPr/>
          </p:nvCxnSpPr>
          <p:spPr bwMode="auto">
            <a:xfrm rot="5400000">
              <a:off x="7348385" y="3511154"/>
              <a:ext cx="356171" cy="2775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2" name="Stroomdiagram: Samenvoeging 621"/>
            <p:cNvSpPr/>
            <p:nvPr/>
          </p:nvSpPr>
          <p:spPr bwMode="auto">
            <a:xfrm>
              <a:off x="7215206" y="1571612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23" name="Rechte verbindingslijn met pijl 622"/>
            <p:cNvCxnSpPr>
              <a:stCxn id="622" idx="5"/>
              <a:endCxn id="616" idx="0"/>
            </p:cNvCxnSpPr>
            <p:nvPr/>
          </p:nvCxnSpPr>
          <p:spPr bwMode="auto">
            <a:xfrm rot="16200000" flipH="1">
              <a:off x="7387673" y="1886954"/>
              <a:ext cx="327599" cy="18472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4" name="Tekstvak 623"/>
            <p:cNvSpPr txBox="1"/>
            <p:nvPr/>
          </p:nvSpPr>
          <p:spPr>
            <a:xfrm>
              <a:off x="7500958" y="1785926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25" name="Afgeronde rechthoek 624"/>
            <p:cNvSpPr/>
            <p:nvPr/>
          </p:nvSpPr>
          <p:spPr bwMode="auto">
            <a:xfrm>
              <a:off x="6072198" y="2714620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26" name="Rechte verbindingslijn met pijl 625"/>
            <p:cNvCxnSpPr>
              <a:stCxn id="622" idx="3"/>
              <a:endCxn id="625" idx="0"/>
            </p:cNvCxnSpPr>
            <p:nvPr/>
          </p:nvCxnSpPr>
          <p:spPr bwMode="auto">
            <a:xfrm rot="5400000">
              <a:off x="6536546" y="1994112"/>
              <a:ext cx="899103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7" name="Tekstvak 626"/>
            <p:cNvSpPr txBox="1"/>
            <p:nvPr/>
          </p:nvSpPr>
          <p:spPr>
            <a:xfrm>
              <a:off x="6143636" y="192880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628" name="Rechte verbindingslijn met pijl 627"/>
            <p:cNvCxnSpPr>
              <a:stCxn id="625" idx="2"/>
              <a:endCxn id="629" idx="1"/>
            </p:cNvCxnSpPr>
            <p:nvPr/>
          </p:nvCxnSpPr>
          <p:spPr bwMode="auto">
            <a:xfrm rot="16200000" flipH="1">
              <a:off x="6536545" y="3178966"/>
              <a:ext cx="827665" cy="470475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29" name="Stroomdiagram: Samenvoeging 628"/>
            <p:cNvSpPr/>
            <p:nvPr/>
          </p:nvSpPr>
          <p:spPr bwMode="auto">
            <a:xfrm>
              <a:off x="7143768" y="3786190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30" name="Rechte verbindingslijn met pijl 629"/>
            <p:cNvCxnSpPr>
              <a:stCxn id="629" idx="4"/>
              <a:endCxn id="620" idx="0"/>
            </p:cNvCxnSpPr>
            <p:nvPr/>
          </p:nvCxnSpPr>
          <p:spPr bwMode="auto">
            <a:xfrm rot="5400000">
              <a:off x="7143768" y="421481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31" name="Groep 630"/>
          <p:cNvGrpSpPr/>
          <p:nvPr/>
        </p:nvGrpSpPr>
        <p:grpSpPr>
          <a:xfrm>
            <a:off x="6072198" y="2214554"/>
            <a:ext cx="2428892" cy="2643206"/>
            <a:chOff x="6143636" y="1500174"/>
            <a:chExt cx="2428892" cy="2643206"/>
          </a:xfrm>
        </p:grpSpPr>
        <p:sp>
          <p:nvSpPr>
            <p:cNvPr id="632" name="Ovaal 631"/>
            <p:cNvSpPr/>
            <p:nvPr/>
          </p:nvSpPr>
          <p:spPr bwMode="auto">
            <a:xfrm>
              <a:off x="7286644" y="150017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634" name="Afgeronde rechthoek 633"/>
            <p:cNvSpPr/>
            <p:nvPr/>
          </p:nvSpPr>
          <p:spPr bwMode="auto">
            <a:xfrm>
              <a:off x="7500958" y="2714620"/>
              <a:ext cx="1071570" cy="285752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compTask4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35" name="Rechte verbindingslijn met pijl 634"/>
            <p:cNvCxnSpPr>
              <a:stCxn id="632" idx="4"/>
              <a:endCxn id="639" idx="0"/>
            </p:cNvCxnSpPr>
            <p:nvPr/>
          </p:nvCxnSpPr>
          <p:spPr bwMode="auto">
            <a:xfrm rot="5400000">
              <a:off x="7286644" y="1928802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37" name="Ovaal 636"/>
            <p:cNvSpPr/>
            <p:nvPr/>
          </p:nvSpPr>
          <p:spPr bwMode="auto">
            <a:xfrm>
              <a:off x="7286644" y="385762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38" name="Rechte verbindingslijn met pijl 637"/>
            <p:cNvCxnSpPr>
              <a:stCxn id="634" idx="2"/>
              <a:endCxn id="646" idx="7"/>
            </p:cNvCxnSpPr>
            <p:nvPr/>
          </p:nvCxnSpPr>
          <p:spPr bwMode="auto">
            <a:xfrm rot="5400000">
              <a:off x="7619847" y="2911074"/>
              <a:ext cx="327599" cy="5061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39" name="Stroomdiagram: Samenvoeging 638"/>
            <p:cNvSpPr/>
            <p:nvPr/>
          </p:nvSpPr>
          <p:spPr bwMode="auto">
            <a:xfrm>
              <a:off x="7286644" y="207167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40" name="Rechte verbindingslijn met pijl 639"/>
            <p:cNvCxnSpPr>
              <a:stCxn id="639" idx="5"/>
              <a:endCxn id="634" idx="0"/>
            </p:cNvCxnSpPr>
            <p:nvPr/>
          </p:nvCxnSpPr>
          <p:spPr bwMode="auto">
            <a:xfrm rot="16200000" flipH="1">
              <a:off x="7584128" y="2262004"/>
              <a:ext cx="399037" cy="5061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41" name="Tekstvak 640"/>
            <p:cNvSpPr txBox="1"/>
            <p:nvPr/>
          </p:nvSpPr>
          <p:spPr>
            <a:xfrm>
              <a:off x="7579043" y="2267742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642" name="Afgeronde rechthoek 641"/>
            <p:cNvSpPr/>
            <p:nvPr/>
          </p:nvSpPr>
          <p:spPr bwMode="auto">
            <a:xfrm>
              <a:off x="6143636" y="2714620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43" name="Rechte verbindingslijn met pijl 642"/>
            <p:cNvCxnSpPr>
              <a:stCxn id="639" idx="3"/>
              <a:endCxn id="642" idx="0"/>
            </p:cNvCxnSpPr>
            <p:nvPr/>
          </p:nvCxnSpPr>
          <p:spPr bwMode="auto">
            <a:xfrm rot="5400000">
              <a:off x="6858017" y="2244145"/>
              <a:ext cx="39903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44" name="Tekstvak 643"/>
            <p:cNvSpPr txBox="1"/>
            <p:nvPr/>
          </p:nvSpPr>
          <p:spPr>
            <a:xfrm>
              <a:off x="6209803" y="226774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645" name="Rechte verbindingslijn met pijl 644"/>
            <p:cNvCxnSpPr>
              <a:stCxn id="642" idx="2"/>
              <a:endCxn id="646" idx="1"/>
            </p:cNvCxnSpPr>
            <p:nvPr/>
          </p:nvCxnSpPr>
          <p:spPr bwMode="auto">
            <a:xfrm rot="16200000" flipH="1">
              <a:off x="6893735" y="2893214"/>
              <a:ext cx="327599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46" name="Stroomdiagram: Samenvoeging 645"/>
            <p:cNvSpPr/>
            <p:nvPr/>
          </p:nvSpPr>
          <p:spPr bwMode="auto">
            <a:xfrm>
              <a:off x="7286644" y="3286124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47" name="Rechte verbindingslijn met pijl 646"/>
            <p:cNvCxnSpPr>
              <a:stCxn id="646" idx="4"/>
              <a:endCxn id="637" idx="0"/>
            </p:cNvCxnSpPr>
            <p:nvPr/>
          </p:nvCxnSpPr>
          <p:spPr bwMode="auto">
            <a:xfrm rot="5400000">
              <a:off x="7286644" y="3714752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05" name="Groep 704"/>
          <p:cNvGrpSpPr/>
          <p:nvPr/>
        </p:nvGrpSpPr>
        <p:grpSpPr>
          <a:xfrm>
            <a:off x="1785918" y="3071810"/>
            <a:ext cx="6179069" cy="3070262"/>
            <a:chOff x="1786236" y="3144820"/>
            <a:chExt cx="6179069" cy="3070262"/>
          </a:xfrm>
        </p:grpSpPr>
        <p:sp>
          <p:nvSpPr>
            <p:cNvPr id="674" name="Rechthoek 673"/>
            <p:cNvSpPr/>
            <p:nvPr/>
          </p:nvSpPr>
          <p:spPr bwMode="auto">
            <a:xfrm>
              <a:off x="3538524" y="6015054"/>
              <a:ext cx="1390666" cy="20002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compTask3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675" name="Rechthoek 674"/>
            <p:cNvSpPr/>
            <p:nvPr/>
          </p:nvSpPr>
          <p:spPr bwMode="auto">
            <a:xfrm>
              <a:off x="3643306" y="5143512"/>
              <a:ext cx="92869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sequence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76" name="Vorm 675"/>
            <p:cNvCxnSpPr>
              <a:stCxn id="675" idx="2"/>
              <a:endCxn id="674" idx="3"/>
            </p:cNvCxnSpPr>
            <p:nvPr/>
          </p:nvCxnSpPr>
          <p:spPr bwMode="auto">
            <a:xfrm rot="16200000" flipH="1">
              <a:off x="4139800" y="5325678"/>
              <a:ext cx="757242" cy="821537"/>
            </a:xfrm>
            <a:prstGeom prst="bentConnector4">
              <a:avLst>
                <a:gd name="adj1" fmla="val 16361"/>
                <a:gd name="adj2" fmla="val 127826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77" name="Rechthoek 676"/>
            <p:cNvSpPr/>
            <p:nvPr/>
          </p:nvSpPr>
          <p:spPr bwMode="auto">
            <a:xfrm>
              <a:off x="3538524" y="5586426"/>
              <a:ext cx="1390666" cy="200028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checkStock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678" name="Vorm 677"/>
            <p:cNvCxnSpPr>
              <a:stCxn id="675" idx="2"/>
              <a:endCxn id="677" idx="3"/>
            </p:cNvCxnSpPr>
            <p:nvPr/>
          </p:nvCxnSpPr>
          <p:spPr bwMode="auto">
            <a:xfrm rot="16200000" flipH="1">
              <a:off x="4354114" y="5111364"/>
              <a:ext cx="328614" cy="821537"/>
            </a:xfrm>
            <a:prstGeom prst="bentConnector4">
              <a:avLst>
                <a:gd name="adj1" fmla="val 34782"/>
                <a:gd name="adj2" fmla="val 127826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79" name="Rechte verbindingslijn 678"/>
            <p:cNvCxnSpPr>
              <a:stCxn id="677" idx="1"/>
              <a:endCxn id="616" idx="2"/>
            </p:cNvCxnSpPr>
            <p:nvPr/>
          </p:nvCxnSpPr>
          <p:spPr bwMode="auto">
            <a:xfrm rot="10800000">
              <a:off x="1786236" y="3144820"/>
              <a:ext cx="1752288" cy="254162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0" name="Rechte verbindingslijn 679"/>
            <p:cNvCxnSpPr>
              <a:stCxn id="674" idx="1"/>
              <a:endCxn id="617" idx="2"/>
            </p:cNvCxnSpPr>
            <p:nvPr/>
          </p:nvCxnSpPr>
          <p:spPr bwMode="auto">
            <a:xfrm rot="10800000">
              <a:off x="1807670" y="4187818"/>
              <a:ext cx="1730855" cy="192725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1" name="Rechte verbindingslijn 680"/>
            <p:cNvCxnSpPr>
              <a:stCxn id="675" idx="3"/>
              <a:endCxn id="634" idx="2"/>
            </p:cNvCxnSpPr>
            <p:nvPr/>
          </p:nvCxnSpPr>
          <p:spPr bwMode="auto">
            <a:xfrm flipV="1">
              <a:off x="4572000" y="3786190"/>
              <a:ext cx="3393305" cy="1464479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4" name="Rechte verbindingslijn met pijl 703"/>
            <p:cNvCxnSpPr>
              <a:stCxn id="677" idx="2"/>
              <a:endCxn id="674" idx="0"/>
            </p:cNvCxnSpPr>
            <p:nvPr/>
          </p:nvCxnSpPr>
          <p:spPr bwMode="auto">
            <a:xfrm rot="5400000">
              <a:off x="4119557" y="5900754"/>
              <a:ext cx="22860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706" name="Rechthoek 705"/>
          <p:cNvSpPr/>
          <p:nvPr/>
        </p:nvSpPr>
        <p:spPr bwMode="auto">
          <a:xfrm>
            <a:off x="0" y="928670"/>
            <a:ext cx="9144000" cy="528641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707" name="Groep 706"/>
          <p:cNvGrpSpPr/>
          <p:nvPr/>
        </p:nvGrpSpPr>
        <p:grpSpPr>
          <a:xfrm>
            <a:off x="6072198" y="2214554"/>
            <a:ext cx="2428892" cy="2643206"/>
            <a:chOff x="6143636" y="1500174"/>
            <a:chExt cx="2428892" cy="2643206"/>
          </a:xfrm>
        </p:grpSpPr>
        <p:sp>
          <p:nvSpPr>
            <p:cNvPr id="708" name="Ovaal 707"/>
            <p:cNvSpPr/>
            <p:nvPr/>
          </p:nvSpPr>
          <p:spPr bwMode="auto">
            <a:xfrm>
              <a:off x="7286644" y="150017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709" name="Afgeronde rechthoek 708"/>
            <p:cNvSpPr/>
            <p:nvPr/>
          </p:nvSpPr>
          <p:spPr bwMode="auto">
            <a:xfrm>
              <a:off x="7500958" y="2714620"/>
              <a:ext cx="1071570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compTask4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10" name="Rechte verbindingslijn met pijl 709"/>
            <p:cNvCxnSpPr>
              <a:stCxn id="708" idx="4"/>
              <a:endCxn id="713" idx="0"/>
            </p:cNvCxnSpPr>
            <p:nvPr/>
          </p:nvCxnSpPr>
          <p:spPr bwMode="auto">
            <a:xfrm rot="5400000">
              <a:off x="7286644" y="1928802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11" name="Ovaal 710"/>
            <p:cNvSpPr/>
            <p:nvPr/>
          </p:nvSpPr>
          <p:spPr bwMode="auto">
            <a:xfrm>
              <a:off x="7286644" y="385762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12" name="Rechte verbindingslijn met pijl 711"/>
            <p:cNvCxnSpPr>
              <a:stCxn id="709" idx="2"/>
              <a:endCxn id="720" idx="7"/>
            </p:cNvCxnSpPr>
            <p:nvPr/>
          </p:nvCxnSpPr>
          <p:spPr bwMode="auto">
            <a:xfrm rot="5400000">
              <a:off x="7619847" y="2911074"/>
              <a:ext cx="327599" cy="5061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13" name="Stroomdiagram: Samenvoeging 712"/>
            <p:cNvSpPr/>
            <p:nvPr/>
          </p:nvSpPr>
          <p:spPr bwMode="auto">
            <a:xfrm>
              <a:off x="7286644" y="207167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714" name="Rechte verbindingslijn met pijl 713"/>
            <p:cNvCxnSpPr>
              <a:stCxn id="713" idx="5"/>
              <a:endCxn id="709" idx="0"/>
            </p:cNvCxnSpPr>
            <p:nvPr/>
          </p:nvCxnSpPr>
          <p:spPr bwMode="auto">
            <a:xfrm rot="16200000" flipH="1">
              <a:off x="7584128" y="2262004"/>
              <a:ext cx="399037" cy="506194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15" name="Tekstvak 714"/>
            <p:cNvSpPr txBox="1"/>
            <p:nvPr/>
          </p:nvSpPr>
          <p:spPr>
            <a:xfrm>
              <a:off x="7579043" y="2267742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716" name="Afgeronde rechthoek 715"/>
            <p:cNvSpPr/>
            <p:nvPr/>
          </p:nvSpPr>
          <p:spPr bwMode="auto">
            <a:xfrm>
              <a:off x="6143636" y="2714620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17" name="Rechte verbindingslijn met pijl 716"/>
            <p:cNvCxnSpPr>
              <a:stCxn id="713" idx="3"/>
              <a:endCxn id="716" idx="0"/>
            </p:cNvCxnSpPr>
            <p:nvPr/>
          </p:nvCxnSpPr>
          <p:spPr bwMode="auto">
            <a:xfrm rot="5400000">
              <a:off x="6858017" y="2244145"/>
              <a:ext cx="399037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18" name="Tekstvak 717"/>
            <p:cNvSpPr txBox="1"/>
            <p:nvPr/>
          </p:nvSpPr>
          <p:spPr>
            <a:xfrm>
              <a:off x="6209803" y="226774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719" name="Rechte verbindingslijn met pijl 718"/>
            <p:cNvCxnSpPr>
              <a:stCxn id="716" idx="2"/>
              <a:endCxn id="720" idx="1"/>
            </p:cNvCxnSpPr>
            <p:nvPr/>
          </p:nvCxnSpPr>
          <p:spPr bwMode="auto">
            <a:xfrm rot="16200000" flipH="1">
              <a:off x="6893735" y="2893214"/>
              <a:ext cx="327599" cy="541913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0" name="Stroomdiagram: Samenvoeging 719"/>
            <p:cNvSpPr/>
            <p:nvPr/>
          </p:nvSpPr>
          <p:spPr bwMode="auto">
            <a:xfrm>
              <a:off x="7286644" y="3286124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721" name="Rechte verbindingslijn met pijl 720"/>
            <p:cNvCxnSpPr>
              <a:stCxn id="720" idx="4"/>
              <a:endCxn id="711" idx="0"/>
            </p:cNvCxnSpPr>
            <p:nvPr/>
          </p:nvCxnSpPr>
          <p:spPr bwMode="auto">
            <a:xfrm rot="5400000">
              <a:off x="7286644" y="3714752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22" name="Groep 721"/>
          <p:cNvGrpSpPr/>
          <p:nvPr/>
        </p:nvGrpSpPr>
        <p:grpSpPr>
          <a:xfrm rot="10800000">
            <a:off x="2428861" y="2428868"/>
            <a:ext cx="3286148" cy="2143140"/>
            <a:chOff x="3143240" y="1643050"/>
            <a:chExt cx="2928958" cy="1500198"/>
          </a:xfrm>
        </p:grpSpPr>
        <p:sp>
          <p:nvSpPr>
            <p:cNvPr id="723" name="PIJL-RECHTS 722"/>
            <p:cNvSpPr/>
            <p:nvPr/>
          </p:nvSpPr>
          <p:spPr bwMode="auto">
            <a:xfrm>
              <a:off x="3143240" y="1643050"/>
              <a:ext cx="2928958" cy="1500198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724" name="Picture 3" descr="C:\Users\Bart\Documents\_Research\interne presentaties\09-07-15_thesis\well_flow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 rot="10800000">
              <a:off x="3216444" y="2056436"/>
              <a:ext cx="2346371" cy="700092"/>
            </a:xfrm>
            <a:prstGeom prst="rect">
              <a:avLst/>
            </a:prstGeom>
            <a:noFill/>
          </p:spPr>
        </p:pic>
      </p:grpSp>
      <p:grpSp>
        <p:nvGrpSpPr>
          <p:cNvPr id="725" name="Groep 724"/>
          <p:cNvGrpSpPr/>
          <p:nvPr/>
        </p:nvGrpSpPr>
        <p:grpSpPr>
          <a:xfrm>
            <a:off x="6072198" y="2214554"/>
            <a:ext cx="2428892" cy="2643206"/>
            <a:chOff x="6143636" y="1500174"/>
            <a:chExt cx="2428892" cy="2643206"/>
          </a:xfrm>
        </p:grpSpPr>
        <p:sp>
          <p:nvSpPr>
            <p:cNvPr id="726" name="Ovaal 725"/>
            <p:cNvSpPr/>
            <p:nvPr/>
          </p:nvSpPr>
          <p:spPr bwMode="auto">
            <a:xfrm>
              <a:off x="7286644" y="150017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727" name="Afgeronde rechthoek 726"/>
            <p:cNvSpPr/>
            <p:nvPr/>
          </p:nvSpPr>
          <p:spPr bwMode="auto">
            <a:xfrm>
              <a:off x="7500958" y="2714620"/>
              <a:ext cx="1071570" cy="285752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compTask4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28" name="Rechte verbindingslijn met pijl 727"/>
            <p:cNvCxnSpPr>
              <a:stCxn id="726" idx="4"/>
              <a:endCxn id="731" idx="0"/>
            </p:cNvCxnSpPr>
            <p:nvPr/>
          </p:nvCxnSpPr>
          <p:spPr bwMode="auto">
            <a:xfrm rot="5400000">
              <a:off x="7286644" y="1928802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9" name="Ovaal 728"/>
            <p:cNvSpPr/>
            <p:nvPr/>
          </p:nvSpPr>
          <p:spPr bwMode="auto">
            <a:xfrm>
              <a:off x="7286644" y="3857628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30" name="Rechte verbindingslijn met pijl 729"/>
            <p:cNvCxnSpPr>
              <a:stCxn id="727" idx="2"/>
              <a:endCxn id="738" idx="7"/>
            </p:cNvCxnSpPr>
            <p:nvPr/>
          </p:nvCxnSpPr>
          <p:spPr bwMode="auto">
            <a:xfrm rot="5400000">
              <a:off x="7619847" y="2911074"/>
              <a:ext cx="327599" cy="506194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31" name="Stroomdiagram: Samenvoeging 730"/>
            <p:cNvSpPr/>
            <p:nvPr/>
          </p:nvSpPr>
          <p:spPr bwMode="auto">
            <a:xfrm>
              <a:off x="7286644" y="2071678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732" name="Rechte verbindingslijn met pijl 731"/>
            <p:cNvCxnSpPr>
              <a:stCxn id="731" idx="5"/>
              <a:endCxn id="727" idx="0"/>
            </p:cNvCxnSpPr>
            <p:nvPr/>
          </p:nvCxnSpPr>
          <p:spPr bwMode="auto">
            <a:xfrm rot="16200000" flipH="1">
              <a:off x="7584128" y="2262004"/>
              <a:ext cx="399037" cy="506194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33" name="Tekstvak 732"/>
            <p:cNvSpPr txBox="1"/>
            <p:nvPr/>
          </p:nvSpPr>
          <p:spPr>
            <a:xfrm>
              <a:off x="7579043" y="2267742"/>
              <a:ext cx="922047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request_ok</a:t>
              </a:r>
              <a:endParaRPr lang="nl-BE" sz="1200" dirty="0">
                <a:latin typeface="Swis721 Lt BT" pitchFamily="34" charset="0"/>
              </a:endParaRPr>
            </a:p>
          </p:txBody>
        </p:sp>
        <p:sp>
          <p:nvSpPr>
            <p:cNvPr id="734" name="Afgeronde rechthoek 733"/>
            <p:cNvSpPr/>
            <p:nvPr/>
          </p:nvSpPr>
          <p:spPr bwMode="auto">
            <a:xfrm>
              <a:off x="6143636" y="2714620"/>
              <a:ext cx="1285884" cy="285752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35" name="Rechte verbindingslijn met pijl 734"/>
            <p:cNvCxnSpPr>
              <a:stCxn id="731" idx="3"/>
              <a:endCxn id="734" idx="0"/>
            </p:cNvCxnSpPr>
            <p:nvPr/>
          </p:nvCxnSpPr>
          <p:spPr bwMode="auto">
            <a:xfrm rot="5400000">
              <a:off x="6858017" y="2244145"/>
              <a:ext cx="399037" cy="541913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36" name="Tekstvak 735"/>
            <p:cNvSpPr txBox="1"/>
            <p:nvPr/>
          </p:nvSpPr>
          <p:spPr>
            <a:xfrm>
              <a:off x="6209803" y="2267742"/>
              <a:ext cx="1005403" cy="2325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latin typeface="Swis721 Lt BT" pitchFamily="34" charset="0"/>
                </a:rPr>
                <a:t>request_nok</a:t>
              </a:r>
              <a:endParaRPr lang="nl-BE" sz="1200" dirty="0">
                <a:latin typeface="Swis721 Lt BT" pitchFamily="34" charset="0"/>
              </a:endParaRPr>
            </a:p>
          </p:txBody>
        </p:sp>
        <p:cxnSp>
          <p:nvCxnSpPr>
            <p:cNvPr id="737" name="Rechte verbindingslijn met pijl 736"/>
            <p:cNvCxnSpPr>
              <a:stCxn id="734" idx="2"/>
              <a:endCxn id="738" idx="1"/>
            </p:cNvCxnSpPr>
            <p:nvPr/>
          </p:nvCxnSpPr>
          <p:spPr bwMode="auto">
            <a:xfrm rot="16200000" flipH="1">
              <a:off x="6893735" y="2893214"/>
              <a:ext cx="327599" cy="541913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38" name="Stroomdiagram: Samenvoeging 737"/>
            <p:cNvSpPr/>
            <p:nvPr/>
          </p:nvSpPr>
          <p:spPr bwMode="auto">
            <a:xfrm>
              <a:off x="7286644" y="3286124"/>
              <a:ext cx="285752" cy="285752"/>
            </a:xfrm>
            <a:prstGeom prst="flowChartSummingJunction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739" name="Rechte verbindingslijn met pijl 738"/>
            <p:cNvCxnSpPr>
              <a:stCxn id="738" idx="4"/>
              <a:endCxn id="729" idx="0"/>
            </p:cNvCxnSpPr>
            <p:nvPr/>
          </p:nvCxnSpPr>
          <p:spPr bwMode="auto">
            <a:xfrm rot="5400000">
              <a:off x="7286644" y="3714752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44" name="Groep 743"/>
          <p:cNvGrpSpPr/>
          <p:nvPr/>
        </p:nvGrpSpPr>
        <p:grpSpPr>
          <a:xfrm>
            <a:off x="928662" y="2786058"/>
            <a:ext cx="1143008" cy="1428760"/>
            <a:chOff x="7429520" y="2143116"/>
            <a:chExt cx="1143008" cy="1428760"/>
          </a:xfrm>
        </p:grpSpPr>
        <p:sp>
          <p:nvSpPr>
            <p:cNvPr id="745" name="Ovaal 744"/>
            <p:cNvSpPr/>
            <p:nvPr/>
          </p:nvSpPr>
          <p:spPr bwMode="auto">
            <a:xfrm>
              <a:off x="7858148" y="2143116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746" name="Afgeronde rechthoek 745"/>
            <p:cNvSpPr/>
            <p:nvPr/>
          </p:nvSpPr>
          <p:spPr bwMode="auto">
            <a:xfrm>
              <a:off x="7429520" y="2714620"/>
              <a:ext cx="1143008" cy="285752"/>
            </a:xfrm>
            <a:prstGeom prst="roundRect">
              <a:avLst/>
            </a:prstGeom>
            <a:solidFill>
              <a:schemeClr val="accent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compTask5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47" name="Rechte verbindingslijn met pijl 746"/>
            <p:cNvCxnSpPr>
              <a:stCxn id="745" idx="4"/>
              <a:endCxn id="746" idx="0"/>
            </p:cNvCxnSpPr>
            <p:nvPr/>
          </p:nvCxnSpPr>
          <p:spPr bwMode="auto">
            <a:xfrm rot="5400000">
              <a:off x="7858148" y="257174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48" name="Ovaal 747"/>
            <p:cNvSpPr/>
            <p:nvPr/>
          </p:nvSpPr>
          <p:spPr bwMode="auto">
            <a:xfrm>
              <a:off x="7858148" y="328612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58" name="Rechte verbindingslijn met pijl 757"/>
            <p:cNvCxnSpPr>
              <a:stCxn id="746" idx="2"/>
              <a:endCxn id="748" idx="0"/>
            </p:cNvCxnSpPr>
            <p:nvPr/>
          </p:nvCxnSpPr>
          <p:spPr bwMode="auto">
            <a:xfrm rot="5400000">
              <a:off x="7858148" y="314324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68" name="Groep 767"/>
          <p:cNvGrpSpPr/>
          <p:nvPr/>
        </p:nvGrpSpPr>
        <p:grpSpPr>
          <a:xfrm>
            <a:off x="2071670" y="3500439"/>
            <a:ext cx="5357850" cy="2570529"/>
            <a:chOff x="2561178" y="3635029"/>
            <a:chExt cx="5357850" cy="2570529"/>
          </a:xfrm>
        </p:grpSpPr>
        <p:sp>
          <p:nvSpPr>
            <p:cNvPr id="769" name="Rechthoek 768"/>
            <p:cNvSpPr/>
            <p:nvPr/>
          </p:nvSpPr>
          <p:spPr bwMode="auto">
            <a:xfrm>
              <a:off x="3538524" y="6015054"/>
              <a:ext cx="1666894" cy="19050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kumimoji="0" lang="en-US" sz="1200" b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compTask4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770" name="Rechthoek 769"/>
            <p:cNvSpPr/>
            <p:nvPr/>
          </p:nvSpPr>
          <p:spPr bwMode="auto">
            <a:xfrm>
              <a:off x="4705352" y="5157798"/>
              <a:ext cx="928694" cy="21431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switch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71" name="Vorm 770"/>
            <p:cNvCxnSpPr>
              <a:stCxn id="770" idx="2"/>
              <a:endCxn id="769" idx="1"/>
            </p:cNvCxnSpPr>
            <p:nvPr/>
          </p:nvCxnSpPr>
          <p:spPr bwMode="auto">
            <a:xfrm rot="5400000">
              <a:off x="3985015" y="4925622"/>
              <a:ext cx="738194" cy="1631175"/>
            </a:xfrm>
            <a:prstGeom prst="bentConnector4">
              <a:avLst>
                <a:gd name="adj1" fmla="val 14301"/>
                <a:gd name="adj2" fmla="val 114014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72" name="Rechthoek 771"/>
            <p:cNvSpPr/>
            <p:nvPr/>
          </p:nvSpPr>
          <p:spPr bwMode="auto">
            <a:xfrm>
              <a:off x="3538524" y="5586426"/>
              <a:ext cx="1666894" cy="19050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457200"/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map(</a:t>
              </a:r>
              <a:r>
                <a:rPr lang="en-US" sz="1200" dirty="0" err="1" smtClean="0">
                  <a:latin typeface="Swis721 Lt BT" pitchFamily="34" charset="0"/>
                </a:rPr>
                <a:t>returnFeedback</a:t>
              </a:r>
              <a:r>
                <a:rPr kumimoji="0" lang="en-US" sz="1200" b="0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)</a:t>
              </a:r>
              <a:endParaRPr kumimoji="0" lang="nl-BE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73" name="Vorm 772"/>
            <p:cNvCxnSpPr>
              <a:stCxn id="770" idx="2"/>
              <a:endCxn id="772" idx="1"/>
            </p:cNvCxnSpPr>
            <p:nvPr/>
          </p:nvCxnSpPr>
          <p:spPr bwMode="auto">
            <a:xfrm rot="5400000">
              <a:off x="4199329" y="4711308"/>
              <a:ext cx="309566" cy="1631175"/>
            </a:xfrm>
            <a:prstGeom prst="bentConnector4">
              <a:avLst>
                <a:gd name="adj1" fmla="val 34615"/>
                <a:gd name="adj2" fmla="val 114014"/>
              </a:avLst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74" name="Rechte verbindingslijn 773"/>
            <p:cNvCxnSpPr>
              <a:stCxn id="772" idx="3"/>
              <a:endCxn id="734" idx="1"/>
            </p:cNvCxnSpPr>
            <p:nvPr/>
          </p:nvCxnSpPr>
          <p:spPr bwMode="auto">
            <a:xfrm flipV="1">
              <a:off x="5205418" y="3706466"/>
              <a:ext cx="1356288" cy="1975212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5" name="Rechte verbindingslijn 774"/>
            <p:cNvCxnSpPr>
              <a:stCxn id="769" idx="3"/>
              <a:endCxn id="727" idx="1"/>
            </p:cNvCxnSpPr>
            <p:nvPr/>
          </p:nvCxnSpPr>
          <p:spPr bwMode="auto">
            <a:xfrm flipV="1">
              <a:off x="5205418" y="3706466"/>
              <a:ext cx="2713610" cy="240384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6" name="Rechte verbindingslijn 775"/>
            <p:cNvCxnSpPr>
              <a:stCxn id="770" idx="1"/>
              <a:endCxn id="746" idx="3"/>
            </p:cNvCxnSpPr>
            <p:nvPr/>
          </p:nvCxnSpPr>
          <p:spPr bwMode="auto">
            <a:xfrm rot="10800000">
              <a:off x="2561178" y="3635029"/>
              <a:ext cx="2144174" cy="1629927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92" name="Rechthoek 791"/>
          <p:cNvSpPr/>
          <p:nvPr/>
        </p:nvSpPr>
        <p:spPr bwMode="auto">
          <a:xfrm>
            <a:off x="0" y="928670"/>
            <a:ext cx="9144000" cy="528641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793" name="Groep 792"/>
          <p:cNvGrpSpPr/>
          <p:nvPr/>
        </p:nvGrpSpPr>
        <p:grpSpPr>
          <a:xfrm>
            <a:off x="928662" y="2786058"/>
            <a:ext cx="1143008" cy="1428760"/>
            <a:chOff x="7429520" y="2143116"/>
            <a:chExt cx="1143008" cy="1428760"/>
          </a:xfrm>
        </p:grpSpPr>
        <p:sp>
          <p:nvSpPr>
            <p:cNvPr id="794" name="Ovaal 793"/>
            <p:cNvSpPr/>
            <p:nvPr/>
          </p:nvSpPr>
          <p:spPr bwMode="auto">
            <a:xfrm>
              <a:off x="7858148" y="2143116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795" name="Afgeronde rechthoek 794"/>
            <p:cNvSpPr/>
            <p:nvPr/>
          </p:nvSpPr>
          <p:spPr bwMode="auto">
            <a:xfrm>
              <a:off x="7429520" y="2714620"/>
              <a:ext cx="1143008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compTask5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96" name="Rechte verbindingslijn met pijl 795"/>
            <p:cNvCxnSpPr>
              <a:stCxn id="794" idx="4"/>
              <a:endCxn id="795" idx="0"/>
            </p:cNvCxnSpPr>
            <p:nvPr/>
          </p:nvCxnSpPr>
          <p:spPr bwMode="auto">
            <a:xfrm rot="5400000">
              <a:off x="7858148" y="2571744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97" name="Ovaal 796"/>
            <p:cNvSpPr/>
            <p:nvPr/>
          </p:nvSpPr>
          <p:spPr bwMode="auto">
            <a:xfrm>
              <a:off x="7858148" y="328612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798" name="Rechte verbindingslijn met pijl 797"/>
            <p:cNvCxnSpPr>
              <a:stCxn id="795" idx="2"/>
              <a:endCxn id="797" idx="0"/>
            </p:cNvCxnSpPr>
            <p:nvPr/>
          </p:nvCxnSpPr>
          <p:spPr bwMode="auto">
            <a:xfrm rot="5400000">
              <a:off x="7858148" y="3143248"/>
              <a:ext cx="285752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32" name="Tijdelijke aanduiding voor inhoud 4"/>
          <p:cNvSpPr txBox="1">
            <a:spLocks/>
          </p:cNvSpPr>
          <p:nvPr/>
        </p:nvSpPr>
        <p:spPr>
          <a:xfrm>
            <a:off x="3357554" y="3214686"/>
            <a:ext cx="1509695" cy="500066"/>
          </a:xfrm>
          <a:prstGeom prst="rect">
            <a:avLst/>
          </a:prstGeom>
        </p:spPr>
        <p:txBody>
          <a:bodyPr/>
          <a:lstStyle/>
          <a:p>
            <a:pPr marL="336550" marR="0" lvl="0" indent="-33655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Success!</a:t>
            </a:r>
            <a:endParaRPr kumimoji="0" lang="nl-BE" sz="22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  <p:bldP spid="408" grpId="0" animBg="1"/>
      <p:bldP spid="506" grpId="0" animBg="1"/>
      <p:bldP spid="609" grpId="0" animBg="1"/>
      <p:bldP spid="706" grpId="0" animBg="1"/>
      <p:bldP spid="792" grpId="0" animBg="1"/>
      <p:bldP spid="8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BPMN to BPEL transformation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new BPEL container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Perform patterns (first try the well-structured patterns)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Is the remaining BPMN trivial?</a:t>
            </a:r>
          </a:p>
          <a:p>
            <a:pPr marL="857250" lvl="1" indent="-457200"/>
            <a:r>
              <a:rPr lang="en-US" dirty="0" smtClean="0"/>
              <a:t>no: quit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Reconstruct mappings to build structure of BPEL model</a:t>
            </a:r>
          </a:p>
          <a:p>
            <a:pPr marL="457200" indent="-457200">
              <a:buFont typeface="+mj-lt"/>
              <a:buAutoNum type="arabicPeriod"/>
            </a:pP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BPMN to BPEL Story Diagram</a:t>
            </a:r>
            <a:endParaRPr lang="nl-BE" dirty="0"/>
          </a:p>
        </p:txBody>
      </p:sp>
      <p:pic>
        <p:nvPicPr>
          <p:cNvPr id="7171" name="Picture 3" descr="C:\Users\Bart\Documents\_Research\interne presentaties\09-07-15_thesis\BPMN2BP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000108"/>
            <a:ext cx="6599873" cy="5225415"/>
          </a:xfrm>
          <a:prstGeom prst="rect">
            <a:avLst/>
          </a:prstGeom>
          <a:noFill/>
        </p:spPr>
      </p:pic>
      <p:sp>
        <p:nvSpPr>
          <p:cNvPr id="6" name="Afgeronde rechthoek 5"/>
          <p:cNvSpPr/>
          <p:nvPr/>
        </p:nvSpPr>
        <p:spPr bwMode="auto">
          <a:xfrm>
            <a:off x="1071538" y="2428868"/>
            <a:ext cx="6572296" cy="1500198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0" y="4000504"/>
            <a:ext cx="3286148" cy="1643074"/>
          </a:xfrm>
        </p:spPr>
        <p:txBody>
          <a:bodyPr/>
          <a:lstStyle/>
          <a:p>
            <a:pPr marL="0" indent="0" algn="ctr">
              <a:buNone/>
            </a:pPr>
            <a:r>
              <a:rPr lang="en-US" sz="1800" dirty="0" smtClean="0"/>
              <a:t>Keep </a:t>
            </a:r>
            <a:r>
              <a:rPr lang="en-US" sz="1800" dirty="0" smtClean="0"/>
              <a:t>folding </a:t>
            </a:r>
            <a:r>
              <a:rPr lang="en-US" sz="1800" dirty="0" smtClean="0"/>
              <a:t>using all </a:t>
            </a:r>
            <a:br>
              <a:rPr lang="en-US" sz="1800" dirty="0" smtClean="0"/>
            </a:br>
            <a:r>
              <a:rPr lang="en-US" sz="1800" dirty="0" smtClean="0"/>
              <a:t>patterns until they all fail</a:t>
            </a:r>
          </a:p>
          <a:p>
            <a:pPr marL="0" indent="0" algn="ctr">
              <a:buNone/>
            </a:pPr>
            <a:r>
              <a:rPr lang="en-US" sz="1800" dirty="0" smtClean="0"/>
              <a:t>But the well-structured have priority over the quasi-structured</a:t>
            </a:r>
            <a:endParaRPr lang="nl-BE" sz="1800" dirty="0"/>
          </a:p>
        </p:txBody>
      </p:sp>
      <p:sp>
        <p:nvSpPr>
          <p:cNvPr id="9" name="Tijdelijke aanduiding voor inhoud 2"/>
          <p:cNvSpPr txBox="1">
            <a:spLocks/>
          </p:cNvSpPr>
          <p:nvPr/>
        </p:nvSpPr>
        <p:spPr bwMode="auto">
          <a:xfrm>
            <a:off x="7062801" y="4214818"/>
            <a:ext cx="2081199" cy="15001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CLEAR</a:t>
            </a:r>
          </a:p>
          <a:p>
            <a:pPr marL="457200" marR="0" lvl="0" indent="-45720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en-US" sz="22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READABLE</a:t>
            </a:r>
          </a:p>
          <a:p>
            <a:pPr marL="457200" marR="0" lvl="0" indent="-45720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MODULAR</a:t>
            </a:r>
            <a:endParaRPr kumimoji="0" lang="nl-BE" sz="22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sp>
        <p:nvSpPr>
          <p:cNvPr id="8" name="Tijdelijke aanduiding voor inhoud 6"/>
          <p:cNvSpPr txBox="1">
            <a:spLocks/>
          </p:cNvSpPr>
          <p:nvPr/>
        </p:nvSpPr>
        <p:spPr bwMode="auto">
          <a:xfrm>
            <a:off x="5929290" y="1714488"/>
            <a:ext cx="3143304" cy="7143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lang="en-US" sz="18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New language constructs for nondeterministic scheduling</a:t>
            </a:r>
            <a:endParaRPr kumimoji="0" lang="nl-BE" sz="18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uiExpand="1" build="p"/>
      <p:bldP spid="9" grpId="0" build="p"/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rule scheduling in SDM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33413" y="1214422"/>
            <a:ext cx="8510587" cy="4751403"/>
          </a:xfrm>
        </p:spPr>
        <p:txBody>
          <a:bodyPr/>
          <a:lstStyle/>
          <a:p>
            <a:r>
              <a:rPr lang="en-US" dirty="0" smtClean="0"/>
              <a:t>At the level of Story Diagrams</a:t>
            </a:r>
          </a:p>
          <a:p>
            <a:r>
              <a:rPr lang="en-US" dirty="0" smtClean="0"/>
              <a:t>Syntax: how does the reader know what we mean?</a:t>
            </a:r>
          </a:p>
          <a:p>
            <a:pPr lvl="1"/>
            <a:r>
              <a:rPr lang="en-US" dirty="0" smtClean="0"/>
              <a:t>Additional language constructs for </a:t>
            </a:r>
            <a:r>
              <a:rPr lang="en-US" dirty="0" err="1" smtClean="0"/>
              <a:t>nondeterminism</a:t>
            </a:r>
            <a:endParaRPr lang="en-US" dirty="0" smtClean="0"/>
          </a:p>
          <a:p>
            <a:pPr lvl="2"/>
            <a:r>
              <a:rPr lang="en-US" i="1" dirty="0" err="1" smtClean="0"/>
              <a:t>motmot.transprimitiveND</a:t>
            </a:r>
            <a:r>
              <a:rPr lang="en-US" dirty="0" smtClean="0"/>
              <a:t> tag</a:t>
            </a:r>
          </a:p>
          <a:p>
            <a:pPr lvl="2"/>
            <a:r>
              <a:rPr lang="en-US" i="1" dirty="0" err="1" smtClean="0"/>
              <a:t>nextPriority</a:t>
            </a:r>
            <a:r>
              <a:rPr lang="en-US" dirty="0" smtClean="0"/>
              <a:t> stereotype</a:t>
            </a:r>
          </a:p>
          <a:p>
            <a:r>
              <a:rPr lang="en-US" dirty="0" smtClean="0"/>
              <a:t>Semantics: how does </a:t>
            </a:r>
            <a:r>
              <a:rPr lang="en-US" dirty="0" err="1" smtClean="0"/>
              <a:t>MoTMoT</a:t>
            </a:r>
            <a:r>
              <a:rPr lang="en-US" dirty="0" smtClean="0"/>
              <a:t> know what we mean?</a:t>
            </a:r>
          </a:p>
          <a:p>
            <a:pPr lvl="1"/>
            <a:r>
              <a:rPr lang="en-US" dirty="0" smtClean="0"/>
              <a:t>Convert the Story Diagram to SDM Core language</a:t>
            </a:r>
          </a:p>
          <a:p>
            <a:pPr lvl="2"/>
            <a:r>
              <a:rPr lang="en-US" dirty="0" smtClean="0"/>
              <a:t>preserve the behavior!</a:t>
            </a:r>
          </a:p>
          <a:p>
            <a:pPr lvl="1"/>
            <a:r>
              <a:rPr lang="en-US" dirty="0" smtClean="0"/>
              <a:t>Higher order transformation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Transforming BPMN2BPEL</a:t>
            </a:r>
            <a:endParaRPr lang="nl-BE" dirty="0"/>
          </a:p>
        </p:txBody>
      </p:sp>
      <p:pic>
        <p:nvPicPr>
          <p:cNvPr id="4" name="Picture 3" descr="C:\Users\Bart\Documents\_Research\interne presentaties\09-07-15_thesis\BPMN2BPE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4" y="1856434"/>
            <a:ext cx="4061460" cy="3215640"/>
          </a:xfrm>
          <a:prstGeom prst="rect">
            <a:avLst/>
          </a:prstGeom>
          <a:noFill/>
        </p:spPr>
      </p:pic>
      <p:pic>
        <p:nvPicPr>
          <p:cNvPr id="8194" name="Picture 2" descr="C:\Users\Bart\Documents\_Research\interne presentaties\09-07-15_thesis\BPMN2BPEL-flattened.png"/>
          <p:cNvPicPr>
            <a:picLocks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945412" y="842220"/>
            <a:ext cx="4198620" cy="5372862"/>
          </a:xfrm>
          <a:prstGeom prst="rect">
            <a:avLst/>
          </a:prstGeom>
          <a:noFill/>
        </p:spPr>
      </p:pic>
      <p:grpSp>
        <p:nvGrpSpPr>
          <p:cNvPr id="10" name="Groep 9"/>
          <p:cNvGrpSpPr/>
          <p:nvPr/>
        </p:nvGrpSpPr>
        <p:grpSpPr>
          <a:xfrm>
            <a:off x="3857620" y="2714620"/>
            <a:ext cx="1143008" cy="1285884"/>
            <a:chOff x="3857620" y="2714620"/>
            <a:chExt cx="1143008" cy="1285884"/>
          </a:xfrm>
        </p:grpSpPr>
        <p:sp>
          <p:nvSpPr>
            <p:cNvPr id="7" name="PIJL-RECHTS 6"/>
            <p:cNvSpPr/>
            <p:nvPr/>
          </p:nvSpPr>
          <p:spPr bwMode="auto">
            <a:xfrm>
              <a:off x="3857620" y="3071810"/>
              <a:ext cx="1143008" cy="928694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9" name="Tijdelijke aanduiding voor inhoud 13"/>
            <p:cNvSpPr txBox="1">
              <a:spLocks/>
            </p:cNvSpPr>
            <p:nvPr/>
          </p:nvSpPr>
          <p:spPr>
            <a:xfrm>
              <a:off x="4071934" y="2714620"/>
              <a:ext cx="642942" cy="428628"/>
            </a:xfrm>
            <a:prstGeom prst="rect">
              <a:avLst/>
            </a:prstGeom>
          </p:spPr>
          <p:txBody>
            <a:bodyPr/>
            <a:lstStyle/>
            <a:p>
              <a:pPr marL="336550" marR="0" lvl="0" indent="-336550" algn="ctr" defTabSz="457200" rtl="0" eaLnBrk="1" fontAlgn="base" latinLnBrk="0" hangingPunct="1">
                <a:lnSpc>
                  <a:spcPct val="133000"/>
                </a:lnSpc>
                <a:spcBef>
                  <a:spcPts val="625"/>
                </a:spcBef>
                <a:spcAft>
                  <a:spcPct val="0"/>
                </a:spcAft>
                <a:buClr>
                  <a:srgbClr val="003D62"/>
                </a:buClr>
                <a:buSzPct val="100000"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3D62"/>
                  </a:solidFill>
                  <a:effectLst/>
                  <a:uLnTx/>
                  <a:uFillTx/>
                  <a:latin typeface="Swis721 Lt BT" pitchFamily="34" charset="0"/>
                  <a:ea typeface="+mn-ea"/>
                  <a:cs typeface="+mn-cs"/>
                </a:rPr>
                <a:t>HOT</a:t>
              </a:r>
              <a:endParaRPr kumimoji="0" lang="nl-BE" sz="1800" b="0" i="0" u="none" strike="noStrike" kern="0" cap="none" spc="0" normalizeH="0" baseline="0" noProof="0" dirty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endParaRPr>
            </a:p>
          </p:txBody>
        </p:sp>
      </p:grpSp>
      <p:sp>
        <p:nvSpPr>
          <p:cNvPr id="11" name="Tijdelijke aanduiding voor inhoud 13"/>
          <p:cNvSpPr txBox="1">
            <a:spLocks/>
          </p:cNvSpPr>
          <p:nvPr/>
        </p:nvSpPr>
        <p:spPr>
          <a:xfrm>
            <a:off x="4929190" y="5143512"/>
            <a:ext cx="2286016" cy="857256"/>
          </a:xfrm>
          <a:prstGeom prst="rect">
            <a:avLst/>
          </a:prstGeom>
        </p:spPr>
        <p:txBody>
          <a:bodyPr/>
          <a:lstStyle/>
          <a:p>
            <a:pPr marR="0" lvl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Conform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 to the</a:t>
            </a:r>
            <a:b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</a:b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SDM Core language</a:t>
            </a:r>
            <a:endParaRPr kumimoji="0" lang="nl-BE" sz="18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rule scheduling in SDM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exactly does </a:t>
            </a:r>
            <a:r>
              <a:rPr lang="en-US" dirty="0" err="1" smtClean="0"/>
              <a:t>nondeterminism</a:t>
            </a:r>
            <a:r>
              <a:rPr lang="en-US" dirty="0" smtClean="0"/>
              <a:t> mean?</a:t>
            </a:r>
          </a:p>
          <a:p>
            <a:r>
              <a:rPr lang="en-US" dirty="0" smtClean="0"/>
              <a:t>Choose random, but how?</a:t>
            </a:r>
          </a:p>
          <a:p>
            <a:pPr lvl="1"/>
            <a:r>
              <a:rPr lang="en-US" dirty="0" smtClean="0"/>
              <a:t>Evaluate rules until one matches</a:t>
            </a:r>
          </a:p>
          <a:p>
            <a:pPr lvl="1"/>
            <a:r>
              <a:rPr lang="en-US" dirty="0" smtClean="0"/>
              <a:t>Try one rule and return whether it matched</a:t>
            </a:r>
          </a:p>
          <a:p>
            <a:pPr lvl="1"/>
            <a:r>
              <a:rPr lang="en-US" dirty="0" smtClean="0"/>
              <a:t>Keep matching until all the rules fail to match</a:t>
            </a:r>
          </a:p>
          <a:p>
            <a:pPr lvl="1"/>
            <a:r>
              <a:rPr lang="en-US" dirty="0" smtClean="0"/>
              <a:t>Keep matching until one rule fails to match</a:t>
            </a:r>
          </a:p>
          <a:p>
            <a:pPr lvl="1"/>
            <a:r>
              <a:rPr lang="en-US" dirty="0" smtClean="0"/>
              <a:t>... (depends on the context)</a:t>
            </a:r>
          </a:p>
          <a:p>
            <a:pPr lvl="1">
              <a:buFont typeface="Symbol"/>
              <a:buChar char="Þ"/>
            </a:pPr>
            <a:r>
              <a:rPr lang="en-US" dirty="0" smtClean="0"/>
              <a:t>variants are analyzed and categorized according termination criteria and repetition criteria</a:t>
            </a:r>
          </a:p>
          <a:p>
            <a:r>
              <a:rPr lang="en-US" dirty="0" smtClean="0"/>
              <a:t>Variants can be added by creating a prototype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“Bart, what have you done?”</a:t>
            </a:r>
            <a:endParaRPr lang="nl-BE" dirty="0" smtClean="0"/>
          </a:p>
          <a:p>
            <a:r>
              <a:rPr lang="en-US" dirty="0" smtClean="0"/>
              <a:t>Master’s thesis</a:t>
            </a:r>
          </a:p>
          <a:p>
            <a:r>
              <a:rPr lang="en-US" dirty="0" err="1" smtClean="0"/>
              <a:t>Fujaba</a:t>
            </a:r>
            <a:r>
              <a:rPr lang="en-US" dirty="0" smtClean="0"/>
              <a:t> Days 2008 (Dresden)</a:t>
            </a:r>
          </a:p>
          <a:p>
            <a:r>
              <a:rPr lang="en-US" dirty="0" err="1" smtClean="0"/>
              <a:t>GraBaTs</a:t>
            </a:r>
            <a:r>
              <a:rPr lang="en-US" dirty="0" smtClean="0"/>
              <a:t> 2009 (Zürich)</a:t>
            </a:r>
          </a:p>
          <a:p>
            <a:r>
              <a:rPr lang="en-US" dirty="0" smtClean="0"/>
              <a:t>Option entrepreneurship (off topic, yet interesting)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</a:t>
            </a:r>
            <a:endParaRPr lang="nl-BE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Condition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</a:t>
            </a:r>
            <a:endParaRPr lang="nl-BE" dirty="0"/>
          </a:p>
        </p:txBody>
      </p:sp>
      <p:pic>
        <p:nvPicPr>
          <p:cNvPr id="9218" name="Picture 2" descr="C:\Users\Bart\Documents\_Research\interne presentaties\09-07-15_thesis\proto-examp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3354711"/>
            <a:ext cx="3652838" cy="1002983"/>
          </a:xfrm>
          <a:prstGeom prst="rect">
            <a:avLst/>
          </a:prstGeom>
          <a:noFill/>
        </p:spPr>
      </p:pic>
      <p:pic>
        <p:nvPicPr>
          <p:cNvPr id="9219" name="Picture 3" descr="C:\Users\Bart\Documents\_Research\interne presentaties\09-07-15_thesis\proto-AC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364926" y="1643050"/>
            <a:ext cx="2278380" cy="1002983"/>
          </a:xfrm>
          <a:prstGeom prst="rect">
            <a:avLst/>
          </a:prstGeom>
          <a:noFill/>
        </p:spPr>
      </p:pic>
      <p:pic>
        <p:nvPicPr>
          <p:cNvPr id="9220" name="Picture 4" descr="C:\Users\Bart\Documents\_Research\interne presentaties\09-07-15_thesis\proto.png"/>
          <p:cNvPicPr>
            <a:picLocks noChangeAspect="1" noChangeArrowheads="1"/>
          </p:cNvPicPr>
          <p:nvPr/>
        </p:nvPicPr>
        <p:blipFill>
          <a:blip r:embed="rId4" cstate="print"/>
          <a:srcRect r="20626"/>
          <a:stretch>
            <a:fillRect/>
          </a:stretch>
        </p:blipFill>
        <p:spPr bwMode="auto">
          <a:xfrm>
            <a:off x="5429256" y="428604"/>
            <a:ext cx="3500462" cy="5734050"/>
          </a:xfrm>
          <a:prstGeom prst="rect">
            <a:avLst/>
          </a:prstGeom>
          <a:noFill/>
        </p:spPr>
      </p:pic>
      <p:sp>
        <p:nvSpPr>
          <p:cNvPr id="9" name="Tijdelijke aanduiding voor inhoud 6"/>
          <p:cNvSpPr txBox="1">
            <a:spLocks/>
          </p:cNvSpPr>
          <p:nvPr/>
        </p:nvSpPr>
        <p:spPr bwMode="auto">
          <a:xfrm>
            <a:off x="4214810" y="5214950"/>
            <a:ext cx="2571767" cy="8572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R="0" lvl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“Keep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 matching until all rules failed”</a:t>
            </a:r>
            <a:endParaRPr kumimoji="0" lang="nl-BE" sz="22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sp>
        <p:nvSpPr>
          <p:cNvPr id="10" name="Tijdelijke aanduiding voor inhoud 6"/>
          <p:cNvSpPr txBox="1">
            <a:spLocks/>
          </p:cNvSpPr>
          <p:nvPr/>
        </p:nvSpPr>
        <p:spPr bwMode="auto">
          <a:xfrm>
            <a:off x="4286248" y="142852"/>
            <a:ext cx="2357453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R="0" lvl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Follows some conventions</a:t>
            </a:r>
            <a:endParaRPr kumimoji="0" lang="nl-BE" sz="22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9" grpId="0" build="p"/>
      <p:bldP spid="1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 order transformation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Load all available prototypes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Transform </a:t>
            </a:r>
            <a:r>
              <a:rPr lang="en-US" i="1" dirty="0" err="1" smtClean="0"/>
              <a:t>nextPriority</a:t>
            </a:r>
            <a:r>
              <a:rPr lang="en-US" dirty="0" smtClean="0"/>
              <a:t> transitions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Transform </a:t>
            </a:r>
            <a:r>
              <a:rPr lang="en-US" i="1" dirty="0" err="1" smtClean="0"/>
              <a:t>motmot.transprimitiveND</a:t>
            </a:r>
            <a:r>
              <a:rPr lang="en-US" dirty="0" smtClean="0"/>
              <a:t> states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Choose the right prototype according to the application conditions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Copy the prototype into the Story Diagram</a:t>
            </a:r>
            <a:endParaRPr lang="nl-BE" dirty="0" smtClean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Create a state and transitions for each reference</a:t>
            </a:r>
          </a:p>
          <a:p>
            <a:pPr marL="1263650" lvl="2" indent="-457200"/>
            <a:r>
              <a:rPr lang="en-US" dirty="0" smtClean="0"/>
              <a:t>For a Story Pattern: create a </a:t>
            </a:r>
            <a:r>
              <a:rPr lang="en-US" i="1" dirty="0" err="1" smtClean="0"/>
              <a:t>motmot.transprimitive</a:t>
            </a:r>
            <a:r>
              <a:rPr lang="en-US" dirty="0" smtClean="0"/>
              <a:t> state</a:t>
            </a:r>
          </a:p>
          <a:p>
            <a:pPr marL="1263650" lvl="2" indent="-457200"/>
            <a:r>
              <a:rPr lang="en-US" dirty="0" smtClean="0"/>
              <a:t>For a Story Diagram: create a </a:t>
            </a:r>
            <a:r>
              <a:rPr lang="en-US" i="1" dirty="0" smtClean="0"/>
              <a:t>link</a:t>
            </a:r>
            <a:r>
              <a:rPr lang="en-US" dirty="0" smtClean="0"/>
              <a:t> state with a method call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application conditions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level of Story </a:t>
            </a:r>
            <a:r>
              <a:rPr lang="en-US" dirty="0" smtClean="0"/>
              <a:t>Patterns</a:t>
            </a:r>
            <a:endParaRPr lang="en-US" dirty="0" smtClean="0"/>
          </a:p>
          <a:p>
            <a:r>
              <a:rPr lang="en-US" dirty="0" smtClean="0"/>
              <a:t>Match the pattern and fail to match the NAC</a:t>
            </a:r>
          </a:p>
          <a:p>
            <a:r>
              <a:rPr lang="en-US" dirty="0" smtClean="0"/>
              <a:t>A NAC is an additional constraint for matching a rule</a:t>
            </a:r>
          </a:p>
          <a:p>
            <a:r>
              <a:rPr lang="en-US" dirty="0" smtClean="0"/>
              <a:t>New language construct: </a:t>
            </a:r>
            <a:r>
              <a:rPr lang="en-US" i="1" dirty="0" smtClean="0"/>
              <a:t>NAC</a:t>
            </a:r>
            <a:r>
              <a:rPr lang="en-US" dirty="0" smtClean="0"/>
              <a:t> package</a:t>
            </a:r>
          </a:p>
          <a:p>
            <a:pPr lvl="1"/>
            <a:r>
              <a:rPr lang="en-US" dirty="0" smtClean="0"/>
              <a:t>Will be converted to SDM Core language using a HOT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 example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0"/>
          </p:nvPr>
        </p:nvSpPr>
        <p:spPr>
          <a:xfrm>
            <a:off x="4429124" y="2214554"/>
            <a:ext cx="4214842" cy="2571768"/>
          </a:xfrm>
        </p:spPr>
        <p:txBody>
          <a:bodyPr/>
          <a:lstStyle/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&lt;?</a:t>
            </a:r>
            <a:r>
              <a:rPr lang="nl-BE" sz="1300" dirty="0" err="1" smtClean="0">
                <a:latin typeface="Consolas" pitchFamily="49" charset="0"/>
              </a:rPr>
              <a:t>xml</a:t>
            </a:r>
            <a:r>
              <a:rPr lang="nl-BE" sz="1300" dirty="0" smtClean="0">
                <a:latin typeface="Consolas" pitchFamily="49" charset="0"/>
              </a:rPr>
              <a:t> </a:t>
            </a:r>
            <a:r>
              <a:rPr lang="nl-BE" sz="1300" dirty="0" err="1" smtClean="0">
                <a:latin typeface="Consolas" pitchFamily="49" charset="0"/>
              </a:rPr>
              <a:t>version</a:t>
            </a:r>
            <a:r>
              <a:rPr lang="nl-BE" sz="1300" dirty="0" smtClean="0">
                <a:latin typeface="Consolas" pitchFamily="49" charset="0"/>
              </a:rPr>
              <a:t>="1.0" </a:t>
            </a:r>
            <a:r>
              <a:rPr lang="nl-BE" sz="1300" dirty="0" err="1" smtClean="0">
                <a:latin typeface="Consolas" pitchFamily="49" charset="0"/>
              </a:rPr>
              <a:t>encoding</a:t>
            </a:r>
            <a:r>
              <a:rPr lang="nl-BE" sz="1300" dirty="0" smtClean="0">
                <a:latin typeface="Consolas" pitchFamily="49" charset="0"/>
              </a:rPr>
              <a:t>="UTF-8"?&gt;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&lt;process </a:t>
            </a:r>
            <a:r>
              <a:rPr lang="en-US" sz="1300" dirty="0" err="1" smtClean="0">
                <a:latin typeface="Consolas" pitchFamily="49" charset="0"/>
              </a:rPr>
              <a:t>xmlns</a:t>
            </a:r>
            <a:r>
              <a:rPr lang="en-US" sz="1300" dirty="0" smtClean="0">
                <a:latin typeface="Consolas" pitchFamily="49" charset="0"/>
              </a:rPr>
              <a:t>="http://docs.oasis-open.org/wsbpel/2.0/process/abstract" name="</a:t>
            </a:r>
            <a:r>
              <a:rPr lang="en-US" sz="1300" dirty="0" err="1" smtClean="0">
                <a:latin typeface="Consolas" pitchFamily="49" charset="0"/>
              </a:rPr>
              <a:t>sequence.bpmn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en-US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</a:t>
            </a:r>
            <a:r>
              <a:rPr lang="nl-BE" sz="1300" dirty="0" err="1" smtClean="0">
                <a:latin typeface="Consolas" pitchFamily="49" charset="0"/>
              </a:rPr>
              <a:t>partnerLinks</a:t>
            </a:r>
            <a:r>
              <a:rPr lang="nl-BE" sz="1300" dirty="0" smtClean="0">
                <a:latin typeface="Consolas" pitchFamily="49" charset="0"/>
              </a:rPr>
              <a:t>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&lt;variables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&lt;receive name="</a:t>
            </a:r>
            <a:r>
              <a:rPr lang="en-US" sz="1300" dirty="0" err="1" smtClean="0">
                <a:latin typeface="Consolas" pitchFamily="49" charset="0"/>
              </a:rPr>
              <a:t>ProcessInstantiation</a:t>
            </a:r>
            <a:r>
              <a:rPr lang="nl-BE" sz="1300" dirty="0" smtClean="0">
                <a:latin typeface="Consolas" pitchFamily="49" charset="0"/>
              </a:rPr>
              <a:t>"</a:t>
            </a:r>
            <a:r>
              <a:rPr lang="en-US" sz="1300" dirty="0" smtClean="0">
                <a:latin typeface="Consolas" pitchFamily="49" charset="0"/>
              </a:rPr>
              <a:t>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</a:t>
            </a:r>
            <a:r>
              <a:rPr lang="nl-BE" sz="1300" dirty="0" smtClean="0">
                <a:latin typeface="Consolas" pitchFamily="49" charset="0"/>
              </a:rPr>
              <a:t>&lt;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    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name=“</a:t>
            </a:r>
            <a:r>
              <a:rPr lang="nl-BE" sz="1300" dirty="0" err="1" smtClean="0">
                <a:latin typeface="Consolas" pitchFamily="49" charset="0"/>
              </a:rPr>
              <a:t>task</a:t>
            </a:r>
            <a:r>
              <a:rPr lang="nl-BE" sz="1300" dirty="0" smtClean="0">
                <a:latin typeface="Consolas" pitchFamily="49" charset="0"/>
              </a:rPr>
              <a:t> 1"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</a:t>
            </a:r>
            <a:r>
              <a:rPr lang="nl-BE" sz="1300" dirty="0" smtClean="0">
                <a:latin typeface="Consolas" pitchFamily="49" charset="0"/>
              </a:rPr>
              <a:t>&lt;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  </a:t>
            </a:r>
            <a:r>
              <a:rPr lang="nl-BE" sz="1300" dirty="0" smtClean="0">
                <a:latin typeface="Consolas" pitchFamily="49" charset="0"/>
              </a:rPr>
              <a:t>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name=“</a:t>
            </a:r>
            <a:r>
              <a:rPr lang="nl-BE" sz="1300" dirty="0" err="1" smtClean="0">
                <a:latin typeface="Consolas" pitchFamily="49" charset="0"/>
              </a:rPr>
              <a:t>task</a:t>
            </a:r>
            <a:r>
              <a:rPr lang="nl-BE" sz="1300" dirty="0" smtClean="0">
                <a:latin typeface="Consolas" pitchFamily="49" charset="0"/>
              </a:rPr>
              <a:t> 2"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  </a:t>
            </a:r>
            <a:r>
              <a:rPr lang="nl-BE" sz="1300" dirty="0" smtClean="0">
                <a:latin typeface="Consolas" pitchFamily="49" charset="0"/>
              </a:rPr>
              <a:t>&lt;</a:t>
            </a:r>
            <a:r>
              <a:rPr lang="nl-BE" sz="1300" dirty="0" err="1" smtClean="0">
                <a:latin typeface="Consolas" pitchFamily="49" charset="0"/>
              </a:rPr>
              <a:t>invoke</a:t>
            </a:r>
            <a:r>
              <a:rPr lang="nl-BE" sz="1300" dirty="0" smtClean="0">
                <a:latin typeface="Consolas" pitchFamily="49" charset="0"/>
              </a:rPr>
              <a:t> name=“</a:t>
            </a:r>
            <a:r>
              <a:rPr lang="nl-BE" sz="1300" dirty="0" err="1" smtClean="0">
                <a:latin typeface="Consolas" pitchFamily="49" charset="0"/>
              </a:rPr>
              <a:t>task</a:t>
            </a:r>
            <a:r>
              <a:rPr lang="nl-BE" sz="1300" dirty="0" smtClean="0">
                <a:latin typeface="Consolas" pitchFamily="49" charset="0"/>
              </a:rPr>
              <a:t> 3" /&gt;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  &lt;/sequence&gt;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en-US" sz="1300" dirty="0" smtClean="0">
                <a:latin typeface="Consolas" pitchFamily="49" charset="0"/>
              </a:rPr>
              <a:t>    &lt;/sequence&gt;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  &lt;/</a:t>
            </a:r>
            <a:r>
              <a:rPr lang="nl-BE" sz="1300" dirty="0" err="1" smtClean="0">
                <a:latin typeface="Consolas" pitchFamily="49" charset="0"/>
              </a:rPr>
              <a:t>sequence</a:t>
            </a:r>
            <a:r>
              <a:rPr lang="nl-BE" sz="1300" dirty="0" smtClean="0">
                <a:latin typeface="Consolas" pitchFamily="49" charset="0"/>
              </a:rPr>
              <a:t>&gt;</a:t>
            </a:r>
            <a:endParaRPr lang="en-US" sz="1300" dirty="0" smtClean="0">
              <a:latin typeface="Consolas" pitchFamily="49" charset="0"/>
            </a:endParaRP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r>
              <a:rPr lang="nl-BE" sz="1300" dirty="0" smtClean="0">
                <a:latin typeface="Consolas" pitchFamily="49" charset="0"/>
              </a:rPr>
              <a:t>&lt;/</a:t>
            </a:r>
            <a:r>
              <a:rPr lang="nl-BE" sz="1300" dirty="0" err="1" smtClean="0">
                <a:latin typeface="Consolas" pitchFamily="49" charset="0"/>
              </a:rPr>
              <a:t>process</a:t>
            </a:r>
            <a:r>
              <a:rPr lang="nl-BE" sz="1300" dirty="0" smtClean="0">
                <a:latin typeface="Consolas" pitchFamily="49" charset="0"/>
              </a:rPr>
              <a:t>&gt;</a:t>
            </a: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endParaRPr lang="nl-BE" sz="1300" dirty="0" smtClean="0">
              <a:latin typeface="Consolas" pitchFamily="49" charset="0"/>
            </a:endParaRPr>
          </a:p>
          <a:p>
            <a:pPr>
              <a:lnSpc>
                <a:spcPts val="1100"/>
              </a:lnSpc>
              <a:spcBef>
                <a:spcPts val="0"/>
              </a:spcBef>
              <a:buNone/>
            </a:pPr>
            <a:endParaRPr lang="nl-BE" sz="1300" dirty="0">
              <a:latin typeface="Consolas" pitchFamily="49" charset="0"/>
            </a:endParaRPr>
          </a:p>
        </p:txBody>
      </p:sp>
      <p:grpSp>
        <p:nvGrpSpPr>
          <p:cNvPr id="2" name="Groep 8"/>
          <p:cNvGrpSpPr/>
          <p:nvPr/>
        </p:nvGrpSpPr>
        <p:grpSpPr>
          <a:xfrm>
            <a:off x="2857488" y="3000372"/>
            <a:ext cx="1500198" cy="928694"/>
            <a:chOff x="2428860" y="3000372"/>
            <a:chExt cx="1500198" cy="928694"/>
          </a:xfrm>
        </p:grpSpPr>
        <p:sp>
          <p:nvSpPr>
            <p:cNvPr id="7" name="PIJL-RECHTS 6"/>
            <p:cNvSpPr/>
            <p:nvPr/>
          </p:nvSpPr>
          <p:spPr bwMode="auto">
            <a:xfrm>
              <a:off x="2714612" y="3357562"/>
              <a:ext cx="928694" cy="571504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" name="Tijdelijke aanduiding voor inhoud 13"/>
            <p:cNvSpPr txBox="1">
              <a:spLocks/>
            </p:cNvSpPr>
            <p:nvPr/>
          </p:nvSpPr>
          <p:spPr>
            <a:xfrm>
              <a:off x="2428860" y="3000372"/>
              <a:ext cx="1500198" cy="428628"/>
            </a:xfrm>
            <a:prstGeom prst="rect">
              <a:avLst/>
            </a:prstGeom>
          </p:spPr>
          <p:txBody>
            <a:bodyPr/>
            <a:lstStyle/>
            <a:p>
              <a:pPr marL="336550" marR="0" lvl="0" indent="-336550" algn="l" defTabSz="457200" rtl="0" eaLnBrk="1" fontAlgn="base" latinLnBrk="0" hangingPunct="1">
                <a:lnSpc>
                  <a:spcPct val="133000"/>
                </a:lnSpc>
                <a:spcBef>
                  <a:spcPts val="625"/>
                </a:spcBef>
                <a:spcAft>
                  <a:spcPct val="0"/>
                </a:spcAft>
                <a:buClr>
                  <a:srgbClr val="003D62"/>
                </a:buClr>
                <a:buSzPct val="100000"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3D62"/>
                  </a:solidFill>
                  <a:effectLst/>
                  <a:uLnTx/>
                  <a:uFillTx/>
                  <a:latin typeface="Swis721 Lt BT" pitchFamily="34" charset="0"/>
                  <a:ea typeface="+mn-ea"/>
                  <a:cs typeface="+mn-cs"/>
                </a:rPr>
                <a:t>BPMN2BPEL</a:t>
              </a:r>
              <a:endParaRPr kumimoji="0" lang="nl-BE" sz="1800" b="0" i="0" u="none" strike="noStrike" kern="0" cap="none" spc="0" normalizeH="0" baseline="0" noProof="0" dirty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89" name="Groep 88"/>
          <p:cNvGrpSpPr/>
          <p:nvPr/>
        </p:nvGrpSpPr>
        <p:grpSpPr>
          <a:xfrm>
            <a:off x="1500166" y="2143116"/>
            <a:ext cx="642942" cy="2857520"/>
            <a:chOff x="1500166" y="2143116"/>
            <a:chExt cx="642942" cy="2857520"/>
          </a:xfrm>
        </p:grpSpPr>
        <p:sp>
          <p:nvSpPr>
            <p:cNvPr id="10" name="Ovaal 9"/>
            <p:cNvSpPr/>
            <p:nvPr/>
          </p:nvSpPr>
          <p:spPr bwMode="auto">
            <a:xfrm>
              <a:off x="1643042" y="2143116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s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1" name="Afgeronde rechthoek 10"/>
            <p:cNvSpPr/>
            <p:nvPr/>
          </p:nvSpPr>
          <p:spPr bwMode="auto">
            <a:xfrm>
              <a:off x="1500166" y="2786058"/>
              <a:ext cx="64294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task 1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4" name="Afgeronde rechthoek 13"/>
            <p:cNvSpPr/>
            <p:nvPr/>
          </p:nvSpPr>
          <p:spPr bwMode="auto">
            <a:xfrm>
              <a:off x="1500166" y="3429000"/>
              <a:ext cx="64294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task 2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7" name="Afgeronde rechthoek 16"/>
            <p:cNvSpPr/>
            <p:nvPr/>
          </p:nvSpPr>
          <p:spPr bwMode="auto">
            <a:xfrm>
              <a:off x="1500166" y="4071942"/>
              <a:ext cx="642942" cy="285752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n-US" sz="1200" dirty="0" smtClean="0">
                  <a:latin typeface="Swis721 Lt BT" pitchFamily="34" charset="0"/>
                </a:rPr>
                <a:t>task 3</a:t>
              </a:r>
              <a:endParaRPr kumimoji="0" lang="nl-BE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20" name="Rechte verbindingslijn met pijl 19"/>
            <p:cNvCxnSpPr>
              <a:stCxn id="10" idx="4"/>
              <a:endCxn id="11" idx="0"/>
            </p:cNvCxnSpPr>
            <p:nvPr/>
          </p:nvCxnSpPr>
          <p:spPr bwMode="auto">
            <a:xfrm rot="16200000" flipH="1">
              <a:off x="1625182" y="2589603"/>
              <a:ext cx="357190" cy="35719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Rechte verbindingslijn met pijl 23"/>
            <p:cNvCxnSpPr>
              <a:stCxn id="11" idx="2"/>
              <a:endCxn id="14" idx="0"/>
            </p:cNvCxnSpPr>
            <p:nvPr/>
          </p:nvCxnSpPr>
          <p:spPr bwMode="auto">
            <a:xfrm rot="5400000">
              <a:off x="1643042" y="3250405"/>
              <a:ext cx="35719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Rechte verbindingslijn met pijl 25"/>
            <p:cNvCxnSpPr>
              <a:stCxn id="14" idx="2"/>
              <a:endCxn id="17" idx="0"/>
            </p:cNvCxnSpPr>
            <p:nvPr/>
          </p:nvCxnSpPr>
          <p:spPr bwMode="auto">
            <a:xfrm rot="5400000">
              <a:off x="1643042" y="3893347"/>
              <a:ext cx="35719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Ovaal 54"/>
            <p:cNvSpPr/>
            <p:nvPr/>
          </p:nvSpPr>
          <p:spPr bwMode="auto">
            <a:xfrm>
              <a:off x="1714480" y="4714884"/>
              <a:ext cx="285752" cy="285752"/>
            </a:xfrm>
            <a:prstGeom prst="ellipse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rPr>
                <a:t>e</a:t>
              </a:r>
              <a:endParaRPr kumimoji="0" lang="nl-BE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cxnSp>
          <p:nvCxnSpPr>
            <p:cNvPr id="57" name="Rechte verbindingslijn met pijl 56"/>
            <p:cNvCxnSpPr>
              <a:stCxn id="17" idx="2"/>
              <a:endCxn id="55" idx="0"/>
            </p:cNvCxnSpPr>
            <p:nvPr/>
          </p:nvCxnSpPr>
          <p:spPr bwMode="auto">
            <a:xfrm rot="16200000" flipH="1">
              <a:off x="1660901" y="4518429"/>
              <a:ext cx="357190" cy="35719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90" name="Tijdelijke aanduiding voor inhoud 2"/>
          <p:cNvSpPr>
            <a:spLocks noGrp="1"/>
          </p:cNvSpPr>
          <p:nvPr>
            <p:ph idx="1"/>
          </p:nvPr>
        </p:nvSpPr>
        <p:spPr>
          <a:xfrm>
            <a:off x="633413" y="1214422"/>
            <a:ext cx="7864475" cy="4751403"/>
          </a:xfrm>
        </p:spPr>
        <p:txBody>
          <a:bodyPr/>
          <a:lstStyle/>
          <a:p>
            <a:r>
              <a:rPr lang="en-US" dirty="0" smtClean="0"/>
              <a:t>BPMN2BPEL: merge </a:t>
            </a:r>
            <a:r>
              <a:rPr lang="en-US" dirty="0" smtClean="0"/>
              <a:t>activity into sequence</a:t>
            </a:r>
            <a:endParaRPr lang="en-US" dirty="0" smtClean="0"/>
          </a:p>
        </p:txBody>
      </p:sp>
      <p:sp>
        <p:nvSpPr>
          <p:cNvPr id="91" name="Tijdelijke aanduiding voor inhoud 2"/>
          <p:cNvSpPr txBox="1">
            <a:spLocks/>
          </p:cNvSpPr>
          <p:nvPr/>
        </p:nvSpPr>
        <p:spPr bwMode="auto">
          <a:xfrm>
            <a:off x="4643438" y="5000636"/>
            <a:ext cx="3857652" cy="50006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R="0" lvl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Correct, but not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 very readable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sp>
        <p:nvSpPr>
          <p:cNvPr id="92" name="Rechthoek 91"/>
          <p:cNvSpPr/>
          <p:nvPr/>
        </p:nvSpPr>
        <p:spPr bwMode="auto">
          <a:xfrm>
            <a:off x="4357686" y="2000240"/>
            <a:ext cx="4500594" cy="38576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93" name="Tijdelijke aanduiding voor inhoud 4"/>
          <p:cNvSpPr txBox="1">
            <a:spLocks/>
          </p:cNvSpPr>
          <p:nvPr/>
        </p:nvSpPr>
        <p:spPr bwMode="auto">
          <a:xfrm>
            <a:off x="4429124" y="2428868"/>
            <a:ext cx="4143404" cy="1928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&lt;?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xml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version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="1.0" 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encoding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="UTF-8"?&gt;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&lt;process </a:t>
            </a: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xmlns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="http://docs.oasis-open.org/wsbpel/2.0/process/abstract" name="</a:t>
            </a: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sequence.bpmn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"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&lt;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partnerLinks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/&gt;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&lt;variables /&gt;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&lt;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sequence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  &lt;receive name="</a:t>
            </a: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ProcessInstantiation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"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/&gt;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lang="nl-BE" sz="1300" kern="0" dirty="0" smtClean="0">
                <a:solidFill>
                  <a:srgbClr val="003D62"/>
                </a:solidFill>
                <a:latin typeface="Consolas" pitchFamily="49" charset="0"/>
                <a:cs typeface="+mn-cs"/>
              </a:rPr>
              <a:t>    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&lt;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invoke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name=“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task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1" /&gt;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  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&lt;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invoke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name=“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task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2" /&gt;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  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&lt;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invoke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name=“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task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3" /&gt;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&lt;/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sequence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&gt;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&lt;/</a:t>
            </a:r>
            <a:r>
              <a:rPr kumimoji="0" lang="nl-BE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process</a:t>
            </a:r>
            <a:r>
              <a:rPr kumimoji="0" lang="nl-BE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&gt;</a:t>
            </a: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endParaRPr kumimoji="0" lang="nl-BE" sz="13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36550" marR="0" lvl="0" indent="-336550" algn="l" defTabSz="457200" rtl="0" eaLnBrk="1" fontAlgn="base" latinLnBrk="0" hangingPunct="1">
              <a:lnSpc>
                <a:spcPts val="11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endParaRPr kumimoji="0" lang="nl-BE" sz="13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sp>
        <p:nvSpPr>
          <p:cNvPr id="95" name="Tijdelijke aanduiding voor inhoud 2"/>
          <p:cNvSpPr txBox="1">
            <a:spLocks/>
          </p:cNvSpPr>
          <p:nvPr/>
        </p:nvSpPr>
        <p:spPr bwMode="auto">
          <a:xfrm>
            <a:off x="3857620" y="4643446"/>
            <a:ext cx="4935549" cy="5000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36550" marR="0" lvl="0" indent="-33655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lang="en-US" sz="22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Add activities to surrounding sequences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1" grpId="0"/>
      <p:bldP spid="92" grpId="0" animBg="1"/>
      <p:bldP spid="93" grpId="0" build="p"/>
      <p:bldP spid="9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 example</a:t>
            </a:r>
            <a:endParaRPr lang="nl-BE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Match a sequence</a:t>
            </a:r>
            <a:endParaRPr lang="nl-BE" dirty="0"/>
          </a:p>
        </p:txBody>
      </p:sp>
      <p:pic>
        <p:nvPicPr>
          <p:cNvPr id="11266" name="Picture 2" descr="C:\Users\Bart\Documents\_Research\interne presentaties\09-07-15_thesis\match sequence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20" y="1714488"/>
            <a:ext cx="9050274" cy="443341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 example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633413" y="1214422"/>
            <a:ext cx="8153429" cy="4786346"/>
          </a:xfrm>
        </p:spPr>
        <p:txBody>
          <a:bodyPr/>
          <a:lstStyle/>
          <a:p>
            <a:r>
              <a:rPr lang="en-US" dirty="0" smtClean="0"/>
              <a:t>If one of the </a:t>
            </a:r>
            <a:r>
              <a:rPr lang="en-US" dirty="0" smtClean="0"/>
              <a:t>tasks </a:t>
            </a:r>
            <a:r>
              <a:rPr lang="en-US" i="1" dirty="0" err="1" smtClean="0"/>
              <a:t>src</a:t>
            </a:r>
            <a:r>
              <a:rPr lang="en-US" dirty="0" smtClean="0"/>
              <a:t> or </a:t>
            </a:r>
            <a:r>
              <a:rPr lang="en-US" i="1" dirty="0" err="1" smtClean="0"/>
              <a:t>tgt</a:t>
            </a:r>
            <a:r>
              <a:rPr lang="en-US" dirty="0" smtClean="0"/>
              <a:t> </a:t>
            </a:r>
            <a:r>
              <a:rPr lang="en-US" dirty="0" smtClean="0"/>
              <a:t>is a sequence, merge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Add control link to </a:t>
            </a:r>
            <a:r>
              <a:rPr lang="en-US" i="1" dirty="0" smtClean="0"/>
              <a:t>last</a:t>
            </a:r>
            <a:r>
              <a:rPr lang="en-US" dirty="0" smtClean="0"/>
              <a:t> activity (the one without an outgoing link)</a:t>
            </a:r>
          </a:p>
        </p:txBody>
      </p:sp>
      <p:pic>
        <p:nvPicPr>
          <p:cNvPr id="12291" name="Picture 3" descr="C:\Users\Bart\Documents\_Research\interne presentaties\09-07-15_thesis\merge with incom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643050"/>
            <a:ext cx="8105776" cy="40005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 example</a:t>
            </a:r>
            <a:endParaRPr lang="nl-BE" dirty="0"/>
          </a:p>
        </p:txBody>
      </p:sp>
      <p:pic>
        <p:nvPicPr>
          <p:cNvPr id="4" name="Picture 3" descr="C:\Users\Bart\Documents\_Research\interne presentaties\09-07-15_thesis\merge with incom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2500306"/>
            <a:ext cx="4052888" cy="2000250"/>
          </a:xfrm>
          <a:prstGeom prst="rect">
            <a:avLst/>
          </a:prstGeom>
          <a:noFill/>
        </p:spPr>
      </p:pic>
      <p:pic>
        <p:nvPicPr>
          <p:cNvPr id="13314" name="Picture 2" descr="C:\Users\Bart\Documents\_Research\interne presentaties\09-07-15_thesis\merge with incoming flatten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9706" y="471480"/>
            <a:ext cx="4052888" cy="1957388"/>
          </a:xfrm>
          <a:prstGeom prst="rect">
            <a:avLst/>
          </a:prstGeom>
          <a:noFill/>
        </p:spPr>
      </p:pic>
      <p:pic>
        <p:nvPicPr>
          <p:cNvPr id="13315" name="Picture 3" descr="C:\Users\Bart\Documents\_Research\interne presentaties\09-07-15_thesis\merge with incoming N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4500570"/>
            <a:ext cx="2000250" cy="1743075"/>
          </a:xfrm>
          <a:prstGeom prst="rect">
            <a:avLst/>
          </a:prstGeom>
          <a:noFill/>
        </p:spPr>
      </p:pic>
      <p:sp>
        <p:nvSpPr>
          <p:cNvPr id="7" name="Tijdelijke aanduiding voor inhoud 2"/>
          <p:cNvSpPr txBox="1">
            <a:spLocks/>
          </p:cNvSpPr>
          <p:nvPr/>
        </p:nvSpPr>
        <p:spPr bwMode="auto">
          <a:xfrm>
            <a:off x="4857752" y="2428868"/>
            <a:ext cx="4286248" cy="5000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36550" marR="0" lvl="0" indent="-336550" algn="l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lang="en-US" sz="16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{</a:t>
            </a:r>
            <a:r>
              <a:rPr lang="en-US" sz="1600" kern="0" dirty="0" err="1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motmot.constraint</a:t>
            </a:r>
            <a:r>
              <a:rPr lang="en-US" sz="16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=!</a:t>
            </a:r>
            <a:r>
              <a:rPr lang="en-US" sz="1600" kern="0" dirty="0" err="1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merge_NAC</a:t>
            </a:r>
            <a:r>
              <a:rPr lang="en-US" sz="16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(</a:t>
            </a:r>
            <a:r>
              <a:rPr lang="en-US" sz="1600" kern="0" dirty="0" err="1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lastActivity</a:t>
            </a:r>
            <a:r>
              <a:rPr lang="en-US" sz="16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)}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pic>
        <p:nvPicPr>
          <p:cNvPr id="13316" name="Picture 4" descr="C:\Users\Bart\Documents\_Research\interne presentaties\09-07-15_thesis\merge with incoming flow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2" y="2786058"/>
            <a:ext cx="2628900" cy="1724025"/>
          </a:xfrm>
          <a:prstGeom prst="rect">
            <a:avLst/>
          </a:prstGeom>
          <a:noFill/>
        </p:spPr>
      </p:pic>
      <p:sp>
        <p:nvSpPr>
          <p:cNvPr id="9" name="Tijdelijke aanduiding voor inhoud 2"/>
          <p:cNvSpPr txBox="1">
            <a:spLocks/>
          </p:cNvSpPr>
          <p:nvPr/>
        </p:nvSpPr>
        <p:spPr bwMode="auto">
          <a:xfrm>
            <a:off x="7500958" y="3357562"/>
            <a:ext cx="1577995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R="0" lvl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lang="en-US" sz="1600" kern="0" dirty="0" err="1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merge_NAC</a:t>
            </a:r>
            <a:r>
              <a:rPr lang="en-US" sz="16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 Story Diagram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sp>
        <p:nvSpPr>
          <p:cNvPr id="10" name="Tijdelijke aanduiding voor inhoud 2"/>
          <p:cNvSpPr txBox="1">
            <a:spLocks/>
          </p:cNvSpPr>
          <p:nvPr/>
        </p:nvSpPr>
        <p:spPr bwMode="auto">
          <a:xfrm>
            <a:off x="7143768" y="4929198"/>
            <a:ext cx="1928794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R="0" lvl="0" algn="ctr" defTabSz="457200" rtl="0" eaLnBrk="1" fontAlgn="base" latinLnBrk="0" hangingPunct="1">
              <a:lnSpc>
                <a:spcPct val="133000"/>
              </a:lnSpc>
              <a:spcBef>
                <a:spcPts val="625"/>
              </a:spcBef>
              <a:spcAft>
                <a:spcPct val="0"/>
              </a:spcAft>
              <a:buClr>
                <a:srgbClr val="003D62"/>
              </a:buClr>
              <a:buSzPct val="100000"/>
              <a:tabLst/>
              <a:defRPr/>
            </a:pPr>
            <a:r>
              <a:rPr lang="en-US" sz="1600" kern="0" dirty="0" err="1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merge_NAC</a:t>
            </a:r>
            <a:r>
              <a:rPr lang="en-US" sz="1600" kern="0" dirty="0" smtClean="0">
                <a:solidFill>
                  <a:srgbClr val="003D62"/>
                </a:solidFill>
                <a:latin typeface="Swis721 Lt BT" pitchFamily="34" charset="0"/>
                <a:cs typeface="+mn-cs"/>
              </a:rPr>
              <a:t>-pattern Story Pattern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  <p:grpSp>
        <p:nvGrpSpPr>
          <p:cNvPr id="11" name="Groep 8"/>
          <p:cNvGrpSpPr/>
          <p:nvPr/>
        </p:nvGrpSpPr>
        <p:grpSpPr>
          <a:xfrm>
            <a:off x="3714744" y="2857496"/>
            <a:ext cx="928694" cy="928694"/>
            <a:chOff x="2714612" y="3000372"/>
            <a:chExt cx="928694" cy="928694"/>
          </a:xfrm>
        </p:grpSpPr>
        <p:sp>
          <p:nvSpPr>
            <p:cNvPr id="12" name="PIJL-RECHTS 11"/>
            <p:cNvSpPr/>
            <p:nvPr/>
          </p:nvSpPr>
          <p:spPr bwMode="auto">
            <a:xfrm>
              <a:off x="2714612" y="3357562"/>
              <a:ext cx="928694" cy="571504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" name="Tijdelijke aanduiding voor inhoud 13"/>
            <p:cNvSpPr txBox="1">
              <a:spLocks/>
            </p:cNvSpPr>
            <p:nvPr/>
          </p:nvSpPr>
          <p:spPr>
            <a:xfrm>
              <a:off x="2857488" y="3000372"/>
              <a:ext cx="642942" cy="428628"/>
            </a:xfrm>
            <a:prstGeom prst="rect">
              <a:avLst/>
            </a:prstGeom>
          </p:spPr>
          <p:txBody>
            <a:bodyPr/>
            <a:lstStyle/>
            <a:p>
              <a:pPr marL="336550" marR="0" lvl="0" indent="-336550" algn="ctr" defTabSz="457200" rtl="0" eaLnBrk="1" fontAlgn="base" latinLnBrk="0" hangingPunct="1">
                <a:lnSpc>
                  <a:spcPct val="133000"/>
                </a:lnSpc>
                <a:spcBef>
                  <a:spcPts val="625"/>
                </a:spcBef>
                <a:spcAft>
                  <a:spcPct val="0"/>
                </a:spcAft>
                <a:buClr>
                  <a:srgbClr val="003D62"/>
                </a:buClr>
                <a:buSzPct val="100000"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3D62"/>
                  </a:solidFill>
                  <a:effectLst/>
                  <a:uLnTx/>
                  <a:uFillTx/>
                  <a:latin typeface="Swis721 Lt BT" pitchFamily="34" charset="0"/>
                  <a:ea typeface="+mn-ea"/>
                  <a:cs typeface="+mn-cs"/>
                </a:rPr>
                <a:t>HOT</a:t>
              </a:r>
              <a:endParaRPr kumimoji="0" lang="nl-BE" sz="1800" b="0" i="0" u="none" strike="noStrike" kern="0" cap="none" spc="0" normalizeH="0" baseline="0" noProof="0" dirty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new useful language constructs</a:t>
            </a:r>
          </a:p>
          <a:p>
            <a:pPr lvl="1"/>
            <a:r>
              <a:rPr lang="en-US" dirty="0" smtClean="0"/>
              <a:t>Implicit rule scheduling</a:t>
            </a:r>
          </a:p>
          <a:p>
            <a:pPr lvl="1"/>
            <a:r>
              <a:rPr lang="en-US" dirty="0" smtClean="0"/>
              <a:t>Negative application conditions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place award in the </a:t>
            </a:r>
            <a:r>
              <a:rPr lang="en-US" dirty="0" err="1" smtClean="0"/>
              <a:t>GraBaTs</a:t>
            </a:r>
            <a:r>
              <a:rPr lang="en-US" dirty="0" smtClean="0"/>
              <a:t> 2009 offline contest</a:t>
            </a:r>
          </a:p>
          <a:p>
            <a:r>
              <a:rPr lang="en-US" dirty="0" smtClean="0"/>
              <a:t>Two </a:t>
            </a:r>
            <a:r>
              <a:rPr lang="en-US" dirty="0" smtClean="0"/>
              <a:t>techniques</a:t>
            </a:r>
          </a:p>
          <a:p>
            <a:pPr lvl="1"/>
            <a:r>
              <a:rPr lang="en-US" dirty="0" smtClean="0"/>
              <a:t>Higher order transformation</a:t>
            </a:r>
          </a:p>
          <a:p>
            <a:pPr lvl="1"/>
            <a:r>
              <a:rPr lang="en-US" dirty="0" smtClean="0"/>
              <a:t>Prototypes</a:t>
            </a:r>
          </a:p>
          <a:p>
            <a:r>
              <a:rPr lang="en-US" dirty="0" smtClean="0"/>
              <a:t>Tool </a:t>
            </a:r>
            <a:r>
              <a:rPr lang="en-US" dirty="0" smtClean="0"/>
              <a:t>independence</a:t>
            </a:r>
          </a:p>
          <a:p>
            <a:r>
              <a:rPr lang="en-US" dirty="0" smtClean="0"/>
              <a:t>Modularity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other language extensions possible</a:t>
            </a:r>
          </a:p>
          <a:p>
            <a:pPr lvl="1"/>
            <a:r>
              <a:rPr lang="en-US" dirty="0" smtClean="0"/>
              <a:t>Multi objects</a:t>
            </a:r>
          </a:p>
          <a:p>
            <a:pPr lvl="1"/>
            <a:r>
              <a:rPr lang="en-US" dirty="0" smtClean="0"/>
              <a:t>Optional graph elements</a:t>
            </a:r>
          </a:p>
          <a:p>
            <a:pPr lvl="1"/>
            <a:r>
              <a:rPr lang="en-US" dirty="0" smtClean="0"/>
              <a:t>Maybe clauses</a:t>
            </a:r>
          </a:p>
          <a:p>
            <a:pPr lvl="1"/>
            <a:r>
              <a:rPr lang="en-US" dirty="0" smtClean="0"/>
              <a:t>Transitive closure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“Bart, what are you going to do?”</a:t>
            </a:r>
          </a:p>
          <a:p>
            <a:r>
              <a:rPr lang="en-US" dirty="0" smtClean="0"/>
              <a:t>IWT research proposal</a:t>
            </a:r>
          </a:p>
          <a:p>
            <a:r>
              <a:rPr lang="en-US" dirty="0" smtClean="0"/>
              <a:t>Preparation of courses</a:t>
            </a:r>
          </a:p>
          <a:p>
            <a:r>
              <a:rPr lang="en-US" dirty="0" smtClean="0"/>
              <a:t>MODELS 2009 workshop paper (with Eugene)</a:t>
            </a:r>
          </a:p>
          <a:p>
            <a:r>
              <a:rPr lang="en-US" dirty="0" smtClean="0"/>
              <a:t>BPMN to BPEL paper (with Pieter)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 transformation</a:t>
            </a:r>
          </a:p>
          <a:p>
            <a:pPr lvl="1"/>
            <a:r>
              <a:rPr lang="en-US" dirty="0" smtClean="0"/>
              <a:t>Graph transformation in general</a:t>
            </a:r>
          </a:p>
          <a:p>
            <a:pPr lvl="1"/>
            <a:r>
              <a:rPr lang="en-US" dirty="0" smtClean="0"/>
              <a:t>Graph transformation in </a:t>
            </a:r>
            <a:r>
              <a:rPr lang="en-US" dirty="0" err="1" smtClean="0"/>
              <a:t>MoTMoT</a:t>
            </a:r>
            <a:endParaRPr lang="en-US" dirty="0" smtClean="0"/>
          </a:p>
          <a:p>
            <a:r>
              <a:rPr lang="en-US" dirty="0" smtClean="0"/>
              <a:t>Higher order transformation</a:t>
            </a:r>
          </a:p>
          <a:p>
            <a:r>
              <a:rPr lang="en-US" dirty="0" smtClean="0"/>
              <a:t>Case study</a:t>
            </a:r>
          </a:p>
          <a:p>
            <a:pPr lvl="1"/>
            <a:r>
              <a:rPr lang="en-US" dirty="0" smtClean="0"/>
              <a:t>BPMN to BPEL (</a:t>
            </a:r>
            <a:r>
              <a:rPr lang="en-US" dirty="0" err="1" smtClean="0"/>
              <a:t>GraBaTs</a:t>
            </a:r>
            <a:r>
              <a:rPr lang="en-US" dirty="0" smtClean="0"/>
              <a:t> 2009)</a:t>
            </a:r>
          </a:p>
          <a:p>
            <a:pPr lvl="1"/>
            <a:r>
              <a:rPr lang="en-US" dirty="0" smtClean="0"/>
              <a:t>Implicit rule scheduling (</a:t>
            </a:r>
            <a:r>
              <a:rPr lang="en-US" dirty="0" err="1" smtClean="0"/>
              <a:t>Fujaba</a:t>
            </a:r>
            <a:r>
              <a:rPr lang="en-US" dirty="0" smtClean="0"/>
              <a:t> Days 2009)</a:t>
            </a:r>
          </a:p>
          <a:p>
            <a:pPr lvl="1"/>
            <a:r>
              <a:rPr lang="en-US" dirty="0" smtClean="0"/>
              <a:t>Negative application conditions</a:t>
            </a:r>
          </a:p>
          <a:p>
            <a:r>
              <a:rPr lang="en-US" dirty="0" smtClean="0"/>
              <a:t>Conclusion and future</a:t>
            </a:r>
            <a:endParaRPr lang="nl-BE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Bart\Documents\_Research\interne presentaties\09-07-15_thesis\UML_Class-diagra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571612"/>
            <a:ext cx="4600575" cy="4720590"/>
          </a:xfrm>
          <a:prstGeom prst="rect">
            <a:avLst/>
          </a:prstGeom>
          <a:noFill/>
        </p:spPr>
      </p:pic>
      <p:sp>
        <p:nvSpPr>
          <p:cNvPr id="7" name="Rechthoek 6"/>
          <p:cNvSpPr/>
          <p:nvPr/>
        </p:nvSpPr>
        <p:spPr bwMode="auto">
          <a:xfrm>
            <a:off x="714348" y="1285860"/>
            <a:ext cx="7500990" cy="485778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pic>
        <p:nvPicPr>
          <p:cNvPr id="1026" name="Picture 2" descr="C:\Users\Bart\Documents\_Research\interne presentaties\09-07-15_thesis\petri-e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1285860"/>
            <a:ext cx="4229100" cy="3797300"/>
          </a:xfrm>
          <a:prstGeom prst="rect">
            <a:avLst/>
          </a:prstGeom>
          <a:noFill/>
        </p:spPr>
      </p:pic>
      <p:sp>
        <p:nvSpPr>
          <p:cNvPr id="8" name="Rechthoek 7"/>
          <p:cNvSpPr/>
          <p:nvPr/>
        </p:nvSpPr>
        <p:spPr bwMode="auto">
          <a:xfrm>
            <a:off x="3357554" y="1214422"/>
            <a:ext cx="5081622" cy="485778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transformation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71538" y="1214422"/>
            <a:ext cx="7435847" cy="4751403"/>
          </a:xfrm>
        </p:spPr>
        <p:txBody>
          <a:bodyPr/>
          <a:lstStyle/>
          <a:p>
            <a:r>
              <a:rPr lang="en-US" dirty="0" smtClean="0"/>
              <a:t>Transforms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Models as graphs</a:t>
            </a:r>
          </a:p>
          <a:p>
            <a:pPr lvl="1">
              <a:buFont typeface="Symbol"/>
              <a:buChar char="Þ"/>
            </a:pPr>
            <a:r>
              <a:rPr lang="en-US" dirty="0" smtClean="0"/>
              <a:t>graph transformation</a:t>
            </a:r>
          </a:p>
          <a:p>
            <a:r>
              <a:rPr lang="en-US" dirty="0" smtClean="0"/>
              <a:t>Set of transformation rules	</a:t>
            </a:r>
          </a:p>
          <a:p>
            <a:pPr lvl="1"/>
            <a:r>
              <a:rPr lang="en-US" dirty="0" smtClean="0"/>
              <a:t>CRUD </a:t>
            </a:r>
            <a:r>
              <a:rPr lang="en-US" dirty="0" smtClean="0"/>
              <a:t>operations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animBg="1"/>
      <p:bldP spid="8" grpId="0" uiExpand="1" animBg="1"/>
      <p:bldP spid="3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transformation</a:t>
            </a:r>
            <a:endParaRPr lang="nl-BE" dirty="0"/>
          </a:p>
        </p:txBody>
      </p:sp>
      <p:sp>
        <p:nvSpPr>
          <p:cNvPr id="140" name="Tijdelijke aanduiding voor inhoud 139"/>
          <p:cNvSpPr>
            <a:spLocks noGrp="1"/>
          </p:cNvSpPr>
          <p:nvPr>
            <p:ph idx="1"/>
          </p:nvPr>
        </p:nvSpPr>
        <p:spPr>
          <a:xfrm>
            <a:off x="6072198" y="1214422"/>
            <a:ext cx="2928958" cy="4751403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 smtClean="0"/>
              <a:t>Rule selection</a:t>
            </a:r>
          </a:p>
          <a:p>
            <a:pPr marL="857250" lvl="1" indent="-457200">
              <a:spcBef>
                <a:spcPts val="0"/>
              </a:spcBef>
            </a:pPr>
            <a:r>
              <a:rPr lang="en-US" dirty="0" smtClean="0"/>
              <a:t>nondeterministic</a:t>
            </a:r>
          </a:p>
          <a:p>
            <a:pPr marL="857250" lvl="1" indent="-457200">
              <a:spcBef>
                <a:spcPts val="0"/>
              </a:spcBef>
            </a:pPr>
            <a:r>
              <a:rPr lang="en-US" dirty="0" smtClean="0"/>
              <a:t>controlled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 smtClean="0"/>
              <a:t>Location selection</a:t>
            </a:r>
          </a:p>
          <a:p>
            <a:pPr marL="857250" lvl="1" indent="-457200">
              <a:spcBef>
                <a:spcPts val="0"/>
              </a:spcBef>
            </a:pPr>
            <a:r>
              <a:rPr lang="en-US" dirty="0" smtClean="0"/>
              <a:t>one-point</a:t>
            </a:r>
          </a:p>
          <a:p>
            <a:pPr marL="857250" lvl="1" indent="-457200">
              <a:spcBef>
                <a:spcPts val="0"/>
              </a:spcBef>
            </a:pPr>
            <a:r>
              <a:rPr lang="en-US" dirty="0" smtClean="0"/>
              <a:t>concurrent</a:t>
            </a:r>
          </a:p>
          <a:p>
            <a:pPr marL="857250" lvl="1" indent="-457200">
              <a:spcBef>
                <a:spcPts val="0"/>
              </a:spcBef>
            </a:pPr>
            <a:r>
              <a:rPr lang="en-US" dirty="0" smtClean="0"/>
              <a:t>user input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 smtClean="0"/>
              <a:t>Rule application</a:t>
            </a:r>
            <a:endParaRPr lang="nl-BE" sz="1800" dirty="0"/>
          </a:p>
        </p:txBody>
      </p:sp>
      <p:grpSp>
        <p:nvGrpSpPr>
          <p:cNvPr id="4" name="Groep 100"/>
          <p:cNvGrpSpPr/>
          <p:nvPr/>
        </p:nvGrpSpPr>
        <p:grpSpPr>
          <a:xfrm>
            <a:off x="1000100" y="4429132"/>
            <a:ext cx="2000264" cy="1643074"/>
            <a:chOff x="1071538" y="4357694"/>
            <a:chExt cx="2000264" cy="1643074"/>
          </a:xfrm>
        </p:grpSpPr>
        <p:sp>
          <p:nvSpPr>
            <p:cNvPr id="52" name="Afgeschuind enkele hoek rechthoek 51"/>
            <p:cNvSpPr/>
            <p:nvPr/>
          </p:nvSpPr>
          <p:spPr bwMode="auto">
            <a:xfrm>
              <a:off x="1071538" y="4357694"/>
              <a:ext cx="2000264" cy="1643074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" name="Ovaal 10"/>
            <p:cNvSpPr/>
            <p:nvPr/>
          </p:nvSpPr>
          <p:spPr bwMode="auto">
            <a:xfrm>
              <a:off x="1428728" y="4857760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3" name="Rechte verbindingslijn met pijl 12"/>
            <p:cNvCxnSpPr>
              <a:stCxn id="16" idx="0"/>
              <a:endCxn id="11" idx="4"/>
            </p:cNvCxnSpPr>
            <p:nvPr/>
          </p:nvCxnSpPr>
          <p:spPr bwMode="auto">
            <a:xfrm rot="5400000" flipH="1" flipV="1">
              <a:off x="1250133" y="5357826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16" name="Ovaal 15"/>
            <p:cNvSpPr/>
            <p:nvPr/>
          </p:nvSpPr>
          <p:spPr bwMode="auto">
            <a:xfrm>
              <a:off x="1428728" y="5643578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" name="Ovaal 17"/>
            <p:cNvSpPr/>
            <p:nvPr/>
          </p:nvSpPr>
          <p:spPr bwMode="auto">
            <a:xfrm>
              <a:off x="2500298" y="4857760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9" name="Ovaal 18"/>
            <p:cNvSpPr/>
            <p:nvPr/>
          </p:nvSpPr>
          <p:spPr bwMode="auto">
            <a:xfrm>
              <a:off x="2500298" y="5643578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2" name="Rechte verbindingslijn met pijl 21"/>
            <p:cNvCxnSpPr>
              <a:stCxn id="11" idx="6"/>
              <a:endCxn id="18" idx="2"/>
            </p:cNvCxnSpPr>
            <p:nvPr/>
          </p:nvCxnSpPr>
          <p:spPr bwMode="auto">
            <a:xfrm>
              <a:off x="1643042" y="4964917"/>
              <a:ext cx="857256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24" name="Rechte verbindingslijn met pijl 23"/>
            <p:cNvCxnSpPr>
              <a:stCxn id="19" idx="0"/>
              <a:endCxn id="18" idx="4"/>
            </p:cNvCxnSpPr>
            <p:nvPr/>
          </p:nvCxnSpPr>
          <p:spPr bwMode="auto">
            <a:xfrm rot="5400000" flipH="1" flipV="1">
              <a:off x="2321703" y="5357826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97" name="Tekstvak 96"/>
            <p:cNvSpPr txBox="1"/>
            <p:nvPr/>
          </p:nvSpPr>
          <p:spPr>
            <a:xfrm>
              <a:off x="1357290" y="4429132"/>
              <a:ext cx="142876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Input 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" name="Groep 101"/>
          <p:cNvGrpSpPr/>
          <p:nvPr/>
        </p:nvGrpSpPr>
        <p:grpSpPr>
          <a:xfrm>
            <a:off x="5929322" y="4429132"/>
            <a:ext cx="2000264" cy="1643074"/>
            <a:chOff x="5929322" y="4429132"/>
            <a:chExt cx="2000264" cy="1643074"/>
          </a:xfrm>
        </p:grpSpPr>
        <p:sp>
          <p:nvSpPr>
            <p:cNvPr id="55" name="Afgeschuind enkele hoek rechthoek 54"/>
            <p:cNvSpPr/>
            <p:nvPr/>
          </p:nvSpPr>
          <p:spPr bwMode="auto">
            <a:xfrm>
              <a:off x="5929322" y="4429132"/>
              <a:ext cx="2000264" cy="1643074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57" name="Rechte verbindingslijn met pijl 56"/>
            <p:cNvCxnSpPr>
              <a:stCxn id="58" idx="7"/>
              <a:endCxn id="59" idx="3"/>
            </p:cNvCxnSpPr>
            <p:nvPr/>
          </p:nvCxnSpPr>
          <p:spPr bwMode="auto">
            <a:xfrm rot="5400000" flipH="1" flipV="1">
              <a:off x="6612316" y="4969250"/>
              <a:ext cx="634276" cy="92002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58" name="Ovaal 57"/>
            <p:cNvSpPr/>
            <p:nvPr/>
          </p:nvSpPr>
          <p:spPr bwMode="auto">
            <a:xfrm>
              <a:off x="6286512" y="5715016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9" name="Ovaal 58"/>
            <p:cNvSpPr/>
            <p:nvPr/>
          </p:nvSpPr>
          <p:spPr bwMode="auto">
            <a:xfrm>
              <a:off x="7358082" y="4929198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60" name="Ovaal 59"/>
            <p:cNvSpPr/>
            <p:nvPr/>
          </p:nvSpPr>
          <p:spPr bwMode="auto">
            <a:xfrm>
              <a:off x="7358082" y="5715016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2" name="Rechte verbindingslijn met pijl 61"/>
            <p:cNvCxnSpPr>
              <a:stCxn id="60" idx="0"/>
              <a:endCxn id="59" idx="4"/>
            </p:cNvCxnSpPr>
            <p:nvPr/>
          </p:nvCxnSpPr>
          <p:spPr bwMode="auto">
            <a:xfrm rot="5400000" flipH="1" flipV="1">
              <a:off x="7179487" y="5429264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98" name="Tekstvak 97"/>
            <p:cNvSpPr txBox="1"/>
            <p:nvPr/>
          </p:nvSpPr>
          <p:spPr>
            <a:xfrm>
              <a:off x="6143636" y="4500570"/>
              <a:ext cx="171451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Output 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6" name="Groep 95"/>
          <p:cNvGrpSpPr/>
          <p:nvPr/>
        </p:nvGrpSpPr>
        <p:grpSpPr>
          <a:xfrm>
            <a:off x="1357290" y="4929198"/>
            <a:ext cx="1285884" cy="1000132"/>
            <a:chOff x="1581128" y="5010160"/>
            <a:chExt cx="1285884" cy="1000132"/>
          </a:xfrm>
        </p:grpSpPr>
        <p:sp>
          <p:nvSpPr>
            <p:cNvPr id="91" name="Ovaal 90"/>
            <p:cNvSpPr/>
            <p:nvPr/>
          </p:nvSpPr>
          <p:spPr bwMode="auto">
            <a:xfrm>
              <a:off x="1581128" y="5010160"/>
              <a:ext cx="214314" cy="214314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92" name="Rechte verbindingslijn met pijl 91"/>
            <p:cNvCxnSpPr>
              <a:stCxn id="93" idx="0"/>
              <a:endCxn id="91" idx="4"/>
            </p:cNvCxnSpPr>
            <p:nvPr/>
          </p:nvCxnSpPr>
          <p:spPr bwMode="auto">
            <a:xfrm rot="5400000" flipH="1" flipV="1">
              <a:off x="1402533" y="5510226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93" name="Ovaal 92"/>
            <p:cNvSpPr/>
            <p:nvPr/>
          </p:nvSpPr>
          <p:spPr bwMode="auto">
            <a:xfrm>
              <a:off x="1581128" y="5795978"/>
              <a:ext cx="214314" cy="214314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4" name="Ovaal 93"/>
            <p:cNvSpPr/>
            <p:nvPr/>
          </p:nvSpPr>
          <p:spPr bwMode="auto">
            <a:xfrm>
              <a:off x="2652698" y="5010160"/>
              <a:ext cx="214314" cy="214314"/>
            </a:xfrm>
            <a:prstGeom prst="ellipse">
              <a:avLst/>
            </a:prstGeom>
            <a:solidFill>
              <a:srgbClr val="0070C0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95" name="Rechte verbindingslijn met pijl 94"/>
            <p:cNvCxnSpPr>
              <a:stCxn id="91" idx="6"/>
              <a:endCxn id="94" idx="2"/>
            </p:cNvCxnSpPr>
            <p:nvPr/>
          </p:nvCxnSpPr>
          <p:spPr bwMode="auto">
            <a:xfrm>
              <a:off x="1795442" y="5117317"/>
              <a:ext cx="857256" cy="1588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</p:grpSp>
      <p:grpSp>
        <p:nvGrpSpPr>
          <p:cNvPr id="9" name="Groep 114"/>
          <p:cNvGrpSpPr/>
          <p:nvPr/>
        </p:nvGrpSpPr>
        <p:grpSpPr>
          <a:xfrm>
            <a:off x="3571868" y="5214950"/>
            <a:ext cx="1857388" cy="642942"/>
            <a:chOff x="3500430" y="5143512"/>
            <a:chExt cx="1857388" cy="642942"/>
          </a:xfrm>
        </p:grpSpPr>
        <p:sp>
          <p:nvSpPr>
            <p:cNvPr id="45" name="PIJL-RECHTS 44"/>
            <p:cNvSpPr/>
            <p:nvPr/>
          </p:nvSpPr>
          <p:spPr bwMode="auto">
            <a:xfrm>
              <a:off x="3500430" y="5143512"/>
              <a:ext cx="1857388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03" name="Tekstvak 102"/>
            <p:cNvSpPr txBox="1"/>
            <p:nvPr/>
          </p:nvSpPr>
          <p:spPr>
            <a:xfrm>
              <a:off x="3500430" y="5343496"/>
              <a:ext cx="178595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Rule application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139" name="Groep 138"/>
          <p:cNvGrpSpPr/>
          <p:nvPr/>
        </p:nvGrpSpPr>
        <p:grpSpPr>
          <a:xfrm>
            <a:off x="3071802" y="1285860"/>
            <a:ext cx="2786082" cy="3714776"/>
            <a:chOff x="3071802" y="1285860"/>
            <a:chExt cx="2786082" cy="3714776"/>
          </a:xfrm>
        </p:grpSpPr>
        <p:sp>
          <p:nvSpPr>
            <p:cNvPr id="65" name="Afgeronde rechthoek 64"/>
            <p:cNvSpPr/>
            <p:nvPr/>
          </p:nvSpPr>
          <p:spPr bwMode="auto">
            <a:xfrm>
              <a:off x="3071802" y="3214686"/>
              <a:ext cx="2786082" cy="1785950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7" name="Rechte verbindingslijn 66"/>
            <p:cNvCxnSpPr>
              <a:endCxn id="65" idx="2"/>
            </p:cNvCxnSpPr>
            <p:nvPr/>
          </p:nvCxnSpPr>
          <p:spPr bwMode="auto">
            <a:xfrm rot="5400000">
              <a:off x="3750463" y="4286256"/>
              <a:ext cx="1428760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8" name="Ovaal 67"/>
            <p:cNvSpPr/>
            <p:nvPr/>
          </p:nvSpPr>
          <p:spPr bwMode="auto">
            <a:xfrm>
              <a:off x="3357554" y="4071942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69" name="Rechte verbindingslijn met pijl 68"/>
            <p:cNvCxnSpPr>
              <a:stCxn id="70" idx="0"/>
              <a:endCxn id="68" idx="4"/>
            </p:cNvCxnSpPr>
            <p:nvPr/>
          </p:nvCxnSpPr>
          <p:spPr bwMode="auto">
            <a:xfrm rot="5400000" flipH="1" flipV="1">
              <a:off x="3286116" y="4464851"/>
              <a:ext cx="35719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70" name="Ovaal 69"/>
            <p:cNvSpPr/>
            <p:nvPr/>
          </p:nvSpPr>
          <p:spPr bwMode="auto">
            <a:xfrm>
              <a:off x="3357554" y="4643446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1" name="Ovaal 70"/>
            <p:cNvSpPr/>
            <p:nvPr/>
          </p:nvSpPr>
          <p:spPr bwMode="auto">
            <a:xfrm>
              <a:off x="4000496" y="4071942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72" name="Rechte verbindingslijn met pijl 71"/>
            <p:cNvCxnSpPr>
              <a:stCxn id="68" idx="6"/>
              <a:endCxn id="71" idx="2"/>
            </p:cNvCxnSpPr>
            <p:nvPr/>
          </p:nvCxnSpPr>
          <p:spPr bwMode="auto">
            <a:xfrm>
              <a:off x="3571868" y="4179099"/>
              <a:ext cx="428628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80" name="Rechte verbindingslijn met pijl 79"/>
            <p:cNvCxnSpPr>
              <a:stCxn id="81" idx="7"/>
              <a:endCxn id="82" idx="3"/>
            </p:cNvCxnSpPr>
            <p:nvPr/>
          </p:nvCxnSpPr>
          <p:spPr bwMode="auto">
            <a:xfrm rot="5400000" flipH="1" flipV="1">
              <a:off x="4897804" y="4254870"/>
              <a:ext cx="419962" cy="41996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81" name="Ovaal 80"/>
            <p:cNvSpPr/>
            <p:nvPr/>
          </p:nvSpPr>
          <p:spPr bwMode="auto">
            <a:xfrm>
              <a:off x="4714876" y="4643446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2" name="Ovaal 81"/>
            <p:cNvSpPr/>
            <p:nvPr/>
          </p:nvSpPr>
          <p:spPr bwMode="auto">
            <a:xfrm>
              <a:off x="5286380" y="4071942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88" name="Tekstvak 87"/>
            <p:cNvSpPr txBox="1"/>
            <p:nvPr/>
          </p:nvSpPr>
          <p:spPr>
            <a:xfrm>
              <a:off x="3500430" y="3643314"/>
              <a:ext cx="64294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LHS</a:t>
              </a:r>
              <a:endParaRPr lang="nl-BE" sz="1800" dirty="0">
                <a:latin typeface="Swis721 Lt BT" pitchFamily="34" charset="0"/>
              </a:endParaRPr>
            </a:p>
          </p:txBody>
        </p:sp>
        <p:sp>
          <p:nvSpPr>
            <p:cNvPr id="89" name="Tekstvak 88"/>
            <p:cNvSpPr txBox="1"/>
            <p:nvPr/>
          </p:nvSpPr>
          <p:spPr>
            <a:xfrm>
              <a:off x="4786314" y="3643314"/>
              <a:ext cx="64294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RHS</a:t>
              </a:r>
              <a:endParaRPr lang="nl-BE" sz="1800" dirty="0">
                <a:latin typeface="Swis721 Lt BT" pitchFamily="34" charset="0"/>
              </a:endParaRPr>
            </a:p>
          </p:txBody>
        </p:sp>
        <p:cxnSp>
          <p:nvCxnSpPr>
            <p:cNvPr id="111" name="Rechte verbindingslijn 110"/>
            <p:cNvCxnSpPr/>
            <p:nvPr/>
          </p:nvCxnSpPr>
          <p:spPr bwMode="auto">
            <a:xfrm>
              <a:off x="3071802" y="3571876"/>
              <a:ext cx="2786082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Tekstvak 112"/>
            <p:cNvSpPr txBox="1"/>
            <p:nvPr/>
          </p:nvSpPr>
          <p:spPr>
            <a:xfrm>
              <a:off x="3286116" y="3286124"/>
              <a:ext cx="235745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Transformation rule 2</a:t>
              </a:r>
              <a:endParaRPr lang="nl-BE" sz="1800" dirty="0">
                <a:latin typeface="Swis721 Lt BT" pitchFamily="34" charset="0"/>
              </a:endParaRPr>
            </a:p>
          </p:txBody>
        </p:sp>
        <p:grpSp>
          <p:nvGrpSpPr>
            <p:cNvPr id="50" name="Groep 113"/>
            <p:cNvGrpSpPr/>
            <p:nvPr/>
          </p:nvGrpSpPr>
          <p:grpSpPr>
            <a:xfrm>
              <a:off x="3071802" y="1285860"/>
              <a:ext cx="2786082" cy="1785950"/>
              <a:chOff x="3071802" y="3071810"/>
              <a:chExt cx="2786082" cy="1785950"/>
            </a:xfrm>
          </p:grpSpPr>
          <p:sp>
            <p:nvSpPr>
              <p:cNvPr id="51" name="Afgeronde rechthoek 50"/>
              <p:cNvSpPr/>
              <p:nvPr/>
            </p:nvSpPr>
            <p:spPr bwMode="auto">
              <a:xfrm>
                <a:off x="3071802" y="3071810"/>
                <a:ext cx="2786082" cy="1785950"/>
              </a:xfrm>
              <a:prstGeom prst="round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53" name="Rechte verbindingslijn 52"/>
              <p:cNvCxnSpPr>
                <a:endCxn id="51" idx="2"/>
              </p:cNvCxnSpPr>
              <p:nvPr/>
            </p:nvCxnSpPr>
            <p:spPr bwMode="auto">
              <a:xfrm rot="5400000">
                <a:off x="3750463" y="4143380"/>
                <a:ext cx="1428760" cy="0"/>
              </a:xfrm>
              <a:prstGeom prst="line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" name="Ovaal 53"/>
              <p:cNvSpPr/>
              <p:nvPr/>
            </p:nvSpPr>
            <p:spPr bwMode="auto">
              <a:xfrm>
                <a:off x="3357554" y="3929066"/>
                <a:ext cx="214314" cy="214314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56" name="Rechte verbindingslijn met pijl 55"/>
              <p:cNvCxnSpPr>
                <a:stCxn id="61" idx="0"/>
                <a:endCxn id="63" idx="4"/>
              </p:cNvCxnSpPr>
              <p:nvPr/>
            </p:nvCxnSpPr>
            <p:spPr bwMode="auto">
              <a:xfrm rot="5400000" flipH="1" flipV="1">
                <a:off x="3929058" y="4321975"/>
                <a:ext cx="357190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61" name="Ovaal 60"/>
              <p:cNvSpPr/>
              <p:nvPr/>
            </p:nvSpPr>
            <p:spPr bwMode="auto">
              <a:xfrm>
                <a:off x="4000496" y="4500570"/>
                <a:ext cx="214314" cy="214314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63" name="Ovaal 62"/>
              <p:cNvSpPr/>
              <p:nvPr/>
            </p:nvSpPr>
            <p:spPr bwMode="auto">
              <a:xfrm>
                <a:off x="4000496" y="3929066"/>
                <a:ext cx="214314" cy="214314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64" name="Rechte verbindingslijn met pijl 63"/>
              <p:cNvCxnSpPr>
                <a:stCxn id="54" idx="6"/>
                <a:endCxn id="63" idx="2"/>
              </p:cNvCxnSpPr>
              <p:nvPr/>
            </p:nvCxnSpPr>
            <p:spPr bwMode="auto">
              <a:xfrm>
                <a:off x="3571868" y="4036223"/>
                <a:ext cx="428628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cxnSp>
            <p:nvCxnSpPr>
              <p:cNvPr id="66" name="Rechte verbindingslijn met pijl 65"/>
              <p:cNvCxnSpPr>
                <a:stCxn id="84" idx="6"/>
                <a:endCxn id="74" idx="2"/>
              </p:cNvCxnSpPr>
              <p:nvPr/>
            </p:nvCxnSpPr>
            <p:spPr bwMode="auto">
              <a:xfrm>
                <a:off x="4929190" y="4036223"/>
                <a:ext cx="357190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73" name="Ovaal 72"/>
              <p:cNvSpPr/>
              <p:nvPr/>
            </p:nvSpPr>
            <p:spPr bwMode="auto">
              <a:xfrm>
                <a:off x="5286380" y="4500570"/>
                <a:ext cx="214314" cy="214314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74" name="Ovaal 73"/>
              <p:cNvSpPr/>
              <p:nvPr/>
            </p:nvSpPr>
            <p:spPr bwMode="auto">
              <a:xfrm>
                <a:off x="5286380" y="3929066"/>
                <a:ext cx="214314" cy="214314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75" name="Tekstvak 74"/>
              <p:cNvSpPr txBox="1"/>
              <p:nvPr/>
            </p:nvSpPr>
            <p:spPr>
              <a:xfrm>
                <a:off x="3500430" y="3500438"/>
                <a:ext cx="642942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Swis721 Lt BT" pitchFamily="34" charset="0"/>
                  </a:rPr>
                  <a:t>LHS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  <p:sp>
            <p:nvSpPr>
              <p:cNvPr id="76" name="Tekstvak 75"/>
              <p:cNvSpPr txBox="1"/>
              <p:nvPr/>
            </p:nvSpPr>
            <p:spPr>
              <a:xfrm>
                <a:off x="4786314" y="3500438"/>
                <a:ext cx="642942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Swis721 Lt BT" pitchFamily="34" charset="0"/>
                  </a:rPr>
                  <a:t>RHS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  <p:cxnSp>
            <p:nvCxnSpPr>
              <p:cNvPr id="77" name="Rechte verbindingslijn 76"/>
              <p:cNvCxnSpPr/>
              <p:nvPr/>
            </p:nvCxnSpPr>
            <p:spPr bwMode="auto">
              <a:xfrm>
                <a:off x="3071802" y="3429000"/>
                <a:ext cx="2786082" cy="0"/>
              </a:xfrm>
              <a:prstGeom prst="line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8" name="Tekstvak 77"/>
              <p:cNvSpPr txBox="1"/>
              <p:nvPr/>
            </p:nvSpPr>
            <p:spPr>
              <a:xfrm>
                <a:off x="3286116" y="3143248"/>
                <a:ext cx="2357454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Transformation rule 1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sp>
          <p:nvSpPr>
            <p:cNvPr id="84" name="Ovaal 83"/>
            <p:cNvSpPr/>
            <p:nvPr/>
          </p:nvSpPr>
          <p:spPr bwMode="auto">
            <a:xfrm>
              <a:off x="4714876" y="2143116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</p:grpSp>
      <p:grpSp>
        <p:nvGrpSpPr>
          <p:cNvPr id="138" name="Groep 137"/>
          <p:cNvGrpSpPr/>
          <p:nvPr/>
        </p:nvGrpSpPr>
        <p:grpSpPr>
          <a:xfrm>
            <a:off x="3071802" y="3214686"/>
            <a:ext cx="2786082" cy="1785950"/>
            <a:chOff x="6072198" y="1571612"/>
            <a:chExt cx="2786082" cy="1785950"/>
          </a:xfrm>
        </p:grpSpPr>
        <p:grpSp>
          <p:nvGrpSpPr>
            <p:cNvPr id="117" name="Groep 116"/>
            <p:cNvGrpSpPr/>
            <p:nvPr/>
          </p:nvGrpSpPr>
          <p:grpSpPr>
            <a:xfrm>
              <a:off x="6072198" y="1571612"/>
              <a:ext cx="2786082" cy="1785950"/>
              <a:chOff x="5929322" y="2428868"/>
              <a:chExt cx="2786082" cy="1785950"/>
            </a:xfrm>
          </p:grpSpPr>
          <p:sp>
            <p:nvSpPr>
              <p:cNvPr id="100" name="Afgeronde rechthoek 99"/>
              <p:cNvSpPr/>
              <p:nvPr/>
            </p:nvSpPr>
            <p:spPr bwMode="auto">
              <a:xfrm>
                <a:off x="5929322" y="2428868"/>
                <a:ext cx="2786082" cy="1785950"/>
              </a:xfrm>
              <a:prstGeom prst="roundRect">
                <a:avLst/>
              </a:prstGeom>
              <a:solidFill>
                <a:schemeClr val="accent3"/>
              </a:solidFill>
              <a:ln w="1905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101" name="Rechte verbindingslijn 100"/>
              <p:cNvCxnSpPr>
                <a:endCxn id="100" idx="2"/>
              </p:cNvCxnSpPr>
              <p:nvPr/>
            </p:nvCxnSpPr>
            <p:spPr bwMode="auto">
              <a:xfrm rot="5400000">
                <a:off x="6607983" y="3500438"/>
                <a:ext cx="1428760" cy="0"/>
              </a:xfrm>
              <a:prstGeom prst="line">
                <a:avLst/>
              </a:prstGeom>
              <a:solidFill>
                <a:srgbClr val="00B8FF"/>
              </a:solidFill>
              <a:ln w="1905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5" name="Rechte verbindingslijn 114"/>
              <p:cNvCxnSpPr/>
              <p:nvPr/>
            </p:nvCxnSpPr>
            <p:spPr bwMode="auto">
              <a:xfrm>
                <a:off x="5929322" y="2786058"/>
                <a:ext cx="2786082" cy="0"/>
              </a:xfrm>
              <a:prstGeom prst="line">
                <a:avLst/>
              </a:prstGeom>
              <a:solidFill>
                <a:srgbClr val="00B8FF"/>
              </a:solidFill>
              <a:ln w="19050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6" name="Tekstvak 115"/>
              <p:cNvSpPr txBox="1"/>
              <p:nvPr/>
            </p:nvSpPr>
            <p:spPr>
              <a:xfrm>
                <a:off x="6143636" y="2500306"/>
                <a:ext cx="2357454" cy="300082"/>
              </a:xfrm>
              <a:prstGeom prst="rect">
                <a:avLst/>
              </a:prstGeom>
              <a:noFill/>
              <a:ln w="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b="1" dirty="0" smtClean="0">
                    <a:solidFill>
                      <a:srgbClr val="00B050"/>
                    </a:solidFill>
                    <a:latin typeface="Swis721 Lt BT" pitchFamily="34" charset="0"/>
                  </a:rPr>
                  <a:t>Transformation rule 2</a:t>
                </a:r>
                <a:endParaRPr lang="nl-BE" sz="1800" b="1" dirty="0">
                  <a:solidFill>
                    <a:srgbClr val="00B050"/>
                  </a:solidFill>
                  <a:latin typeface="Swis721 Lt BT" pitchFamily="34" charset="0"/>
                </a:endParaRPr>
              </a:p>
            </p:txBody>
          </p:sp>
        </p:grpSp>
        <p:sp>
          <p:nvSpPr>
            <p:cNvPr id="127" name="Ovaal 126"/>
            <p:cNvSpPr/>
            <p:nvPr/>
          </p:nvSpPr>
          <p:spPr bwMode="auto">
            <a:xfrm>
              <a:off x="6357950" y="2428868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28" name="Rechte verbindingslijn met pijl 127"/>
            <p:cNvCxnSpPr>
              <a:stCxn id="129" idx="0"/>
              <a:endCxn id="127" idx="4"/>
            </p:cNvCxnSpPr>
            <p:nvPr/>
          </p:nvCxnSpPr>
          <p:spPr bwMode="auto">
            <a:xfrm rot="5400000" flipH="1" flipV="1">
              <a:off x="6286512" y="2821777"/>
              <a:ext cx="35719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129" name="Ovaal 128"/>
            <p:cNvSpPr/>
            <p:nvPr/>
          </p:nvSpPr>
          <p:spPr bwMode="auto">
            <a:xfrm>
              <a:off x="6357950" y="3000372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0" name="Ovaal 129"/>
            <p:cNvSpPr/>
            <p:nvPr/>
          </p:nvSpPr>
          <p:spPr bwMode="auto">
            <a:xfrm>
              <a:off x="7000892" y="2428868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31" name="Rechte verbindingslijn met pijl 130"/>
            <p:cNvCxnSpPr>
              <a:stCxn id="127" idx="6"/>
              <a:endCxn id="130" idx="2"/>
            </p:cNvCxnSpPr>
            <p:nvPr/>
          </p:nvCxnSpPr>
          <p:spPr bwMode="auto">
            <a:xfrm>
              <a:off x="6572264" y="2536025"/>
              <a:ext cx="428628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132" name="Rechte verbindingslijn met pijl 131"/>
            <p:cNvCxnSpPr>
              <a:stCxn id="133" idx="7"/>
              <a:endCxn id="134" idx="3"/>
            </p:cNvCxnSpPr>
            <p:nvPr/>
          </p:nvCxnSpPr>
          <p:spPr bwMode="auto">
            <a:xfrm rot="5400000" flipH="1" flipV="1">
              <a:off x="7898200" y="2611796"/>
              <a:ext cx="419962" cy="419962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133" name="Ovaal 132"/>
            <p:cNvSpPr/>
            <p:nvPr/>
          </p:nvSpPr>
          <p:spPr bwMode="auto">
            <a:xfrm>
              <a:off x="7715272" y="3000372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4" name="Ovaal 133"/>
            <p:cNvSpPr/>
            <p:nvPr/>
          </p:nvSpPr>
          <p:spPr bwMode="auto">
            <a:xfrm>
              <a:off x="8286776" y="2428868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35" name="Tekstvak 134"/>
            <p:cNvSpPr txBox="1"/>
            <p:nvPr/>
          </p:nvSpPr>
          <p:spPr>
            <a:xfrm>
              <a:off x="6500858" y="2000240"/>
              <a:ext cx="64294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LHS</a:t>
              </a:r>
              <a:endParaRPr lang="nl-BE" sz="1800" dirty="0">
                <a:latin typeface="Swis721 Lt BT" pitchFamily="34" charset="0"/>
              </a:endParaRPr>
            </a:p>
          </p:txBody>
        </p:sp>
        <p:sp>
          <p:nvSpPr>
            <p:cNvPr id="136" name="Tekstvak 135"/>
            <p:cNvSpPr txBox="1"/>
            <p:nvPr/>
          </p:nvSpPr>
          <p:spPr>
            <a:xfrm>
              <a:off x="7786742" y="2000240"/>
              <a:ext cx="64294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RHS</a:t>
              </a:r>
              <a:endParaRPr lang="nl-BE" sz="1800" dirty="0">
                <a:latin typeface="Swis721 Lt BT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transformation with </a:t>
            </a:r>
            <a:r>
              <a:rPr lang="en-US" dirty="0" err="1" smtClean="0"/>
              <a:t>MoTMoT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Story Driven Modeling (SDM)</a:t>
            </a:r>
          </a:p>
          <a:p>
            <a:pPr lvl="1"/>
            <a:r>
              <a:rPr lang="en-US" dirty="0" smtClean="0"/>
              <a:t>Story Diagrams and Story Patterns</a:t>
            </a:r>
          </a:p>
          <a:p>
            <a:r>
              <a:rPr lang="en-US" dirty="0" smtClean="0"/>
              <a:t>UML compliant</a:t>
            </a:r>
          </a:p>
          <a:p>
            <a:pPr lvl="1"/>
            <a:r>
              <a:rPr lang="en-US" dirty="0" smtClean="0"/>
              <a:t>Story Diagrams as Activity Diagrams</a:t>
            </a:r>
          </a:p>
          <a:p>
            <a:pPr lvl="2"/>
            <a:r>
              <a:rPr lang="en-US" dirty="0" smtClean="0"/>
              <a:t>Rules as states</a:t>
            </a:r>
          </a:p>
          <a:p>
            <a:pPr lvl="2"/>
            <a:r>
              <a:rPr lang="en-US" dirty="0" smtClean="0"/>
              <a:t>Control flow as transitions</a:t>
            </a:r>
          </a:p>
          <a:p>
            <a:pPr lvl="1"/>
            <a:r>
              <a:rPr lang="en-US" dirty="0" smtClean="0"/>
              <a:t>Story </a:t>
            </a:r>
            <a:r>
              <a:rPr lang="en-US" dirty="0" smtClean="0"/>
              <a:t>Patterns as </a:t>
            </a:r>
            <a:r>
              <a:rPr lang="en-US" dirty="0" smtClean="0"/>
              <a:t>Class Diagrams</a:t>
            </a:r>
          </a:p>
          <a:p>
            <a:pPr lvl="2"/>
            <a:r>
              <a:rPr lang="en-US" dirty="0" smtClean="0"/>
              <a:t>Rewrite nodes as classes</a:t>
            </a:r>
          </a:p>
          <a:p>
            <a:pPr lvl="2"/>
            <a:r>
              <a:rPr lang="en-US" dirty="0" smtClean="0"/>
              <a:t>Links as associations</a:t>
            </a:r>
            <a:endParaRPr lang="en-US" dirty="0" smtClean="0"/>
          </a:p>
          <a:p>
            <a:r>
              <a:rPr lang="en-US" dirty="0" smtClean="0"/>
              <a:t>UML profile for model transformation</a:t>
            </a:r>
          </a:p>
          <a:p>
            <a:pPr lvl="1"/>
            <a:r>
              <a:rPr lang="en-US" dirty="0" smtClean="0"/>
              <a:t>UML extension mechanisms: stereotypes and tagged values</a:t>
            </a:r>
            <a:endParaRPr lang="nl-BE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transformation with </a:t>
            </a:r>
            <a:r>
              <a:rPr lang="en-US" dirty="0" err="1" smtClean="0"/>
              <a:t>MoTMoT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42910" y="5643578"/>
            <a:ext cx="7864475" cy="57150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i="1" dirty="0" smtClean="0"/>
              <a:t>Pieter Van </a:t>
            </a:r>
            <a:r>
              <a:rPr lang="en-US" sz="1600" i="1" dirty="0" err="1" smtClean="0"/>
              <a:t>Gorp</a:t>
            </a:r>
            <a:r>
              <a:rPr lang="en-US" sz="1600" i="1" dirty="0" smtClean="0"/>
              <a:t>, Anne Keller, Dirk </a:t>
            </a:r>
            <a:r>
              <a:rPr lang="en-US" sz="1600" i="1" dirty="0" err="1" smtClean="0"/>
              <a:t>Janssens</a:t>
            </a:r>
            <a:r>
              <a:rPr lang="en-US" sz="1600" i="1" dirty="0" smtClean="0"/>
              <a:t>, Transformation language integration based on profiles and higher order transformations, </a:t>
            </a:r>
            <a:r>
              <a:rPr lang="fr-FR" sz="1600" i="1" dirty="0" smtClean="0"/>
              <a:t>Toulouse, France. Sept. 29-30, 2008</a:t>
            </a:r>
            <a:endParaRPr lang="en-US" sz="1600" i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8285" y="1285860"/>
            <a:ext cx="6448425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hthoek 4"/>
          <p:cNvSpPr/>
          <p:nvPr/>
        </p:nvSpPr>
        <p:spPr>
          <a:xfrm>
            <a:off x="1214414" y="785795"/>
            <a:ext cx="4071966" cy="533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eaLnBrk="1" hangingPunct="1">
              <a:lnSpc>
                <a:spcPct val="133000"/>
              </a:lnSpc>
              <a:spcBef>
                <a:spcPts val="625"/>
              </a:spcBef>
              <a:buClr>
                <a:srgbClr val="003D62"/>
              </a:buClr>
              <a:defRPr/>
            </a:pPr>
            <a:r>
              <a:rPr lang="en-US" kern="0" dirty="0" smtClean="0">
                <a:solidFill>
                  <a:srgbClr val="003D62"/>
                </a:solidFill>
                <a:latin typeface="Swis721 Lt BT" pitchFamily="34" charset="0"/>
              </a:rPr>
              <a:t>“SDM Core language”</a:t>
            </a:r>
            <a:endParaRPr lang="nl-BE" kern="0" dirty="0">
              <a:solidFill>
                <a:srgbClr val="003D62"/>
              </a:solidFill>
              <a:latin typeface="Swis721 Lt BT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IJL-RECHTS 171"/>
          <p:cNvSpPr/>
          <p:nvPr/>
        </p:nvSpPr>
        <p:spPr bwMode="auto">
          <a:xfrm rot="16200000">
            <a:off x="1750199" y="3964785"/>
            <a:ext cx="357190" cy="428628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transformation with </a:t>
            </a:r>
            <a:r>
              <a:rPr lang="en-US" dirty="0" err="1" smtClean="0"/>
              <a:t>MoTMoT</a:t>
            </a:r>
            <a:endParaRPr lang="nl-BE" dirty="0"/>
          </a:p>
        </p:txBody>
      </p:sp>
      <p:sp>
        <p:nvSpPr>
          <p:cNvPr id="140" name="Tijdelijke aanduiding voor inhoud 139"/>
          <p:cNvSpPr>
            <a:spLocks noGrp="1"/>
          </p:cNvSpPr>
          <p:nvPr>
            <p:ph idx="1"/>
          </p:nvPr>
        </p:nvSpPr>
        <p:spPr>
          <a:xfrm>
            <a:off x="6072198" y="1214422"/>
            <a:ext cx="2928958" cy="4751403"/>
          </a:xfrm>
        </p:spPr>
        <p:txBody>
          <a:bodyPr/>
          <a:lstStyle/>
          <a:p>
            <a:pPr marL="457200" indent="-457200">
              <a:spcBef>
                <a:spcPts val="0"/>
              </a:spcBef>
            </a:pPr>
            <a:r>
              <a:rPr lang="en-US" sz="1800" dirty="0" smtClean="0"/>
              <a:t>Abstract syntax in rules</a:t>
            </a:r>
          </a:p>
          <a:p>
            <a:pPr marL="857250" lvl="1" indent="-457200">
              <a:spcBef>
                <a:spcPts val="0"/>
              </a:spcBef>
              <a:buNone/>
            </a:pPr>
            <a:r>
              <a:rPr lang="en-US" sz="1400" dirty="0" smtClean="0"/>
              <a:t>(follows </a:t>
            </a:r>
            <a:r>
              <a:rPr lang="en-US" sz="1400" dirty="0" err="1" smtClean="0"/>
              <a:t>metamodel</a:t>
            </a:r>
            <a:r>
              <a:rPr lang="en-US" sz="1400" dirty="0" smtClean="0"/>
              <a:t>)</a:t>
            </a:r>
          </a:p>
          <a:p>
            <a:pPr marL="457200" indent="-457200">
              <a:spcBef>
                <a:spcPts val="0"/>
              </a:spcBef>
            </a:pPr>
            <a:r>
              <a:rPr lang="en-US" sz="1800" dirty="0" smtClean="0"/>
              <a:t>Rule selection:</a:t>
            </a:r>
          </a:p>
          <a:p>
            <a:pPr marL="857250" lvl="1" indent="-457200">
              <a:spcBef>
                <a:spcPts val="0"/>
              </a:spcBef>
              <a:buNone/>
            </a:pPr>
            <a:r>
              <a:rPr lang="en-US" dirty="0" smtClean="0"/>
              <a:t>controlled</a:t>
            </a:r>
          </a:p>
          <a:p>
            <a:pPr marL="457200" indent="-457200">
              <a:spcBef>
                <a:spcPts val="0"/>
              </a:spcBef>
            </a:pPr>
            <a:r>
              <a:rPr lang="en-US" sz="1800" dirty="0" smtClean="0"/>
              <a:t>Location selection:</a:t>
            </a:r>
          </a:p>
          <a:p>
            <a:pPr marL="857250" lvl="1" indent="-457200">
              <a:spcBef>
                <a:spcPts val="0"/>
              </a:spcBef>
              <a:buNone/>
            </a:pPr>
            <a:r>
              <a:rPr lang="en-US" dirty="0" smtClean="0"/>
              <a:t>one-point</a:t>
            </a:r>
            <a:endParaRPr lang="nl-BE" sz="1800" dirty="0"/>
          </a:p>
        </p:txBody>
      </p:sp>
      <p:grpSp>
        <p:nvGrpSpPr>
          <p:cNvPr id="3" name="Groep 100"/>
          <p:cNvGrpSpPr/>
          <p:nvPr/>
        </p:nvGrpSpPr>
        <p:grpSpPr>
          <a:xfrm>
            <a:off x="1000100" y="4429132"/>
            <a:ext cx="2000264" cy="1643074"/>
            <a:chOff x="1071538" y="4357694"/>
            <a:chExt cx="2000264" cy="1643074"/>
          </a:xfrm>
        </p:grpSpPr>
        <p:sp>
          <p:nvSpPr>
            <p:cNvPr id="52" name="Afgeschuind enkele hoek rechthoek 51"/>
            <p:cNvSpPr/>
            <p:nvPr/>
          </p:nvSpPr>
          <p:spPr bwMode="auto">
            <a:xfrm>
              <a:off x="1071538" y="4357694"/>
              <a:ext cx="2000264" cy="1643074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1" name="Ovaal 10"/>
            <p:cNvSpPr/>
            <p:nvPr/>
          </p:nvSpPr>
          <p:spPr bwMode="auto">
            <a:xfrm>
              <a:off x="1428728" y="4857760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13" name="Rechte verbindingslijn met pijl 12"/>
            <p:cNvCxnSpPr>
              <a:stCxn id="16" idx="0"/>
              <a:endCxn id="11" idx="4"/>
            </p:cNvCxnSpPr>
            <p:nvPr/>
          </p:nvCxnSpPr>
          <p:spPr bwMode="auto">
            <a:xfrm rot="5400000" flipH="1" flipV="1">
              <a:off x="1250133" y="5357826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16" name="Ovaal 15"/>
            <p:cNvSpPr/>
            <p:nvPr/>
          </p:nvSpPr>
          <p:spPr bwMode="auto">
            <a:xfrm>
              <a:off x="1428728" y="5643578"/>
              <a:ext cx="214314" cy="21431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8" name="Ovaal 17"/>
            <p:cNvSpPr/>
            <p:nvPr/>
          </p:nvSpPr>
          <p:spPr bwMode="auto">
            <a:xfrm>
              <a:off x="2500298" y="4857760"/>
              <a:ext cx="214314" cy="214314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9" name="Ovaal 18"/>
            <p:cNvSpPr/>
            <p:nvPr/>
          </p:nvSpPr>
          <p:spPr bwMode="auto">
            <a:xfrm>
              <a:off x="2500298" y="5643578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22" name="Rechte verbindingslijn met pijl 21"/>
            <p:cNvCxnSpPr>
              <a:stCxn id="11" idx="6"/>
              <a:endCxn id="18" idx="2"/>
            </p:cNvCxnSpPr>
            <p:nvPr/>
          </p:nvCxnSpPr>
          <p:spPr bwMode="auto">
            <a:xfrm>
              <a:off x="1643042" y="4964917"/>
              <a:ext cx="857256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24" name="Rechte verbindingslijn met pijl 23"/>
            <p:cNvCxnSpPr>
              <a:stCxn id="19" idx="0"/>
              <a:endCxn id="18" idx="4"/>
            </p:cNvCxnSpPr>
            <p:nvPr/>
          </p:nvCxnSpPr>
          <p:spPr bwMode="auto">
            <a:xfrm rot="5400000" flipH="1" flipV="1">
              <a:off x="2321703" y="5357826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97" name="Tekstvak 96"/>
            <p:cNvSpPr txBox="1"/>
            <p:nvPr/>
          </p:nvSpPr>
          <p:spPr>
            <a:xfrm>
              <a:off x="1357290" y="4429132"/>
              <a:ext cx="142876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Input 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" name="Groep 95"/>
          <p:cNvGrpSpPr/>
          <p:nvPr/>
        </p:nvGrpSpPr>
        <p:grpSpPr>
          <a:xfrm>
            <a:off x="1357290" y="4929198"/>
            <a:ext cx="1285884" cy="1000132"/>
            <a:chOff x="1581128" y="5010160"/>
            <a:chExt cx="1285884" cy="1000132"/>
          </a:xfrm>
        </p:grpSpPr>
        <p:sp>
          <p:nvSpPr>
            <p:cNvPr id="91" name="Ovaal 90"/>
            <p:cNvSpPr/>
            <p:nvPr/>
          </p:nvSpPr>
          <p:spPr bwMode="auto">
            <a:xfrm>
              <a:off x="1581128" y="5010160"/>
              <a:ext cx="214314" cy="214314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92" name="Rechte verbindingslijn met pijl 91"/>
            <p:cNvCxnSpPr>
              <a:stCxn id="93" idx="0"/>
              <a:endCxn id="94" idx="4"/>
            </p:cNvCxnSpPr>
            <p:nvPr/>
          </p:nvCxnSpPr>
          <p:spPr bwMode="auto">
            <a:xfrm rot="5400000" flipH="1" flipV="1">
              <a:off x="2474103" y="5510226"/>
              <a:ext cx="571504" cy="1588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  <p:sp>
          <p:nvSpPr>
            <p:cNvPr id="93" name="Ovaal 92"/>
            <p:cNvSpPr/>
            <p:nvPr/>
          </p:nvSpPr>
          <p:spPr bwMode="auto">
            <a:xfrm>
              <a:off x="2652698" y="5795978"/>
              <a:ext cx="214314" cy="214314"/>
            </a:xfrm>
            <a:prstGeom prst="ellipse">
              <a:avLst/>
            </a:prstGeom>
            <a:solidFill>
              <a:srgbClr val="FF0000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94" name="Ovaal 93"/>
            <p:cNvSpPr/>
            <p:nvPr/>
          </p:nvSpPr>
          <p:spPr bwMode="auto">
            <a:xfrm>
              <a:off x="2652698" y="5010160"/>
              <a:ext cx="214314" cy="214314"/>
            </a:xfrm>
            <a:prstGeom prst="ellipse">
              <a:avLst/>
            </a:prstGeom>
            <a:solidFill>
              <a:srgbClr val="0070C0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cxnSp>
          <p:nvCxnSpPr>
            <p:cNvPr id="95" name="Rechte verbindingslijn met pijl 94"/>
            <p:cNvCxnSpPr>
              <a:stCxn id="91" idx="6"/>
              <a:endCxn id="94" idx="2"/>
            </p:cNvCxnSpPr>
            <p:nvPr/>
          </p:nvCxnSpPr>
          <p:spPr bwMode="auto">
            <a:xfrm>
              <a:off x="1795442" y="5117317"/>
              <a:ext cx="857256" cy="1588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cxnSp>
      </p:grpSp>
      <p:grpSp>
        <p:nvGrpSpPr>
          <p:cNvPr id="6" name="Groep 114"/>
          <p:cNvGrpSpPr/>
          <p:nvPr/>
        </p:nvGrpSpPr>
        <p:grpSpPr>
          <a:xfrm>
            <a:off x="3571868" y="5214950"/>
            <a:ext cx="1857388" cy="642942"/>
            <a:chOff x="3500430" y="5143512"/>
            <a:chExt cx="1857388" cy="642942"/>
          </a:xfrm>
        </p:grpSpPr>
        <p:sp>
          <p:nvSpPr>
            <p:cNvPr id="45" name="PIJL-RECHTS 44"/>
            <p:cNvSpPr/>
            <p:nvPr/>
          </p:nvSpPr>
          <p:spPr bwMode="auto">
            <a:xfrm>
              <a:off x="3500430" y="5143512"/>
              <a:ext cx="1857388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103" name="Tekstvak 102"/>
            <p:cNvSpPr txBox="1"/>
            <p:nvPr/>
          </p:nvSpPr>
          <p:spPr>
            <a:xfrm>
              <a:off x="3500430" y="5343496"/>
              <a:ext cx="178595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Rule application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107" name="Groep 106"/>
          <p:cNvGrpSpPr/>
          <p:nvPr/>
        </p:nvGrpSpPr>
        <p:grpSpPr>
          <a:xfrm>
            <a:off x="285720" y="1571612"/>
            <a:ext cx="2857520" cy="2357454"/>
            <a:chOff x="285720" y="1643050"/>
            <a:chExt cx="2857520" cy="2357454"/>
          </a:xfrm>
        </p:grpSpPr>
        <p:sp>
          <p:nvSpPr>
            <p:cNvPr id="85" name="Afgeschuind enkele hoek rechthoek 84"/>
            <p:cNvSpPr/>
            <p:nvPr/>
          </p:nvSpPr>
          <p:spPr bwMode="auto">
            <a:xfrm>
              <a:off x="285720" y="1643050"/>
              <a:ext cx="2857520" cy="2357454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1027" name="Picture 3" descr="C:\Users\Bart\Documents\_Research\interne presentaties\09-07-15_thesis\Class_Diagram__meta__meta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42910" y="2143116"/>
              <a:ext cx="2143126" cy="1666875"/>
            </a:xfrm>
            <a:prstGeom prst="rect">
              <a:avLst/>
            </a:prstGeom>
            <a:noFill/>
          </p:spPr>
        </p:pic>
        <p:sp>
          <p:nvSpPr>
            <p:cNvPr id="105" name="Tekstvak 104"/>
            <p:cNvSpPr txBox="1"/>
            <p:nvPr/>
          </p:nvSpPr>
          <p:spPr>
            <a:xfrm>
              <a:off x="1000100" y="1714488"/>
              <a:ext cx="142876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Swis721 Lt BT" pitchFamily="34" charset="0"/>
                </a:rPr>
                <a:t>Metamodel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sp>
        <p:nvSpPr>
          <p:cNvPr id="112" name="Rechthoek 111"/>
          <p:cNvSpPr/>
          <p:nvPr/>
        </p:nvSpPr>
        <p:spPr bwMode="auto">
          <a:xfrm>
            <a:off x="214282" y="1571612"/>
            <a:ext cx="3143272" cy="285752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146" name="Groep 145"/>
          <p:cNvGrpSpPr/>
          <p:nvPr/>
        </p:nvGrpSpPr>
        <p:grpSpPr>
          <a:xfrm>
            <a:off x="5929322" y="4429132"/>
            <a:ext cx="2000264" cy="1643074"/>
            <a:chOff x="5929322" y="4429132"/>
            <a:chExt cx="2000264" cy="1643074"/>
          </a:xfrm>
        </p:grpSpPr>
        <p:grpSp>
          <p:nvGrpSpPr>
            <p:cNvPr id="4" name="Groep 101"/>
            <p:cNvGrpSpPr/>
            <p:nvPr/>
          </p:nvGrpSpPr>
          <p:grpSpPr>
            <a:xfrm>
              <a:off x="5929322" y="4429132"/>
              <a:ext cx="2000264" cy="1643074"/>
              <a:chOff x="5929322" y="4429132"/>
              <a:chExt cx="2000264" cy="1643074"/>
            </a:xfrm>
          </p:grpSpPr>
          <p:sp>
            <p:nvSpPr>
              <p:cNvPr id="55" name="Afgeschuind enkele hoek rechthoek 54"/>
              <p:cNvSpPr/>
              <p:nvPr/>
            </p:nvSpPr>
            <p:spPr bwMode="auto">
              <a:xfrm>
                <a:off x="5929322" y="4429132"/>
                <a:ext cx="2000264" cy="1643074"/>
              </a:xfrm>
              <a:prstGeom prst="snip1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57" name="Rechte verbindingslijn met pijl 56"/>
              <p:cNvCxnSpPr>
                <a:stCxn id="58" idx="0"/>
                <a:endCxn id="141" idx="4"/>
              </p:cNvCxnSpPr>
              <p:nvPr/>
            </p:nvCxnSpPr>
            <p:spPr bwMode="auto">
              <a:xfrm rot="5400000" flipH="1" flipV="1">
                <a:off x="6107917" y="5429264"/>
                <a:ext cx="571504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58" name="Ovaal 57"/>
              <p:cNvSpPr/>
              <p:nvPr/>
            </p:nvSpPr>
            <p:spPr bwMode="auto">
              <a:xfrm>
                <a:off x="6286512" y="5715016"/>
                <a:ext cx="214314" cy="214314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59" name="Ovaal 58"/>
              <p:cNvSpPr/>
              <p:nvPr/>
            </p:nvSpPr>
            <p:spPr bwMode="auto">
              <a:xfrm>
                <a:off x="7358082" y="4929198"/>
                <a:ext cx="214314" cy="214314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60" name="Ovaal 59"/>
              <p:cNvSpPr/>
              <p:nvPr/>
            </p:nvSpPr>
            <p:spPr bwMode="auto">
              <a:xfrm>
                <a:off x="7358082" y="5715016"/>
                <a:ext cx="214314" cy="214314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62" name="Rechte verbindingslijn met pijl 61"/>
              <p:cNvCxnSpPr>
                <a:stCxn id="141" idx="6"/>
                <a:endCxn id="59" idx="2"/>
              </p:cNvCxnSpPr>
              <p:nvPr/>
            </p:nvCxnSpPr>
            <p:spPr bwMode="auto">
              <a:xfrm>
                <a:off x="6500826" y="5036355"/>
                <a:ext cx="857256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98" name="Tekstvak 97"/>
              <p:cNvSpPr txBox="1"/>
              <p:nvPr/>
            </p:nvSpPr>
            <p:spPr>
              <a:xfrm>
                <a:off x="6143636" y="4500570"/>
                <a:ext cx="1714512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Swis721 Lt BT" pitchFamily="34" charset="0"/>
                  </a:rPr>
                  <a:t>Output model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sp>
          <p:nvSpPr>
            <p:cNvPr id="141" name="Ovaal 140"/>
            <p:cNvSpPr/>
            <p:nvPr/>
          </p:nvSpPr>
          <p:spPr bwMode="auto">
            <a:xfrm>
              <a:off x="6286512" y="4929198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</p:grpSp>
      <p:grpSp>
        <p:nvGrpSpPr>
          <p:cNvPr id="147" name="Groep 146"/>
          <p:cNvGrpSpPr/>
          <p:nvPr/>
        </p:nvGrpSpPr>
        <p:grpSpPr>
          <a:xfrm>
            <a:off x="1000100" y="4429132"/>
            <a:ext cx="2000264" cy="1643074"/>
            <a:chOff x="5929322" y="4429132"/>
            <a:chExt cx="2000264" cy="1643074"/>
          </a:xfrm>
        </p:grpSpPr>
        <p:grpSp>
          <p:nvGrpSpPr>
            <p:cNvPr id="148" name="Groep 101"/>
            <p:cNvGrpSpPr/>
            <p:nvPr/>
          </p:nvGrpSpPr>
          <p:grpSpPr>
            <a:xfrm>
              <a:off x="5929322" y="4429132"/>
              <a:ext cx="2000264" cy="1643074"/>
              <a:chOff x="5929322" y="4429132"/>
              <a:chExt cx="2000264" cy="1643074"/>
            </a:xfrm>
          </p:grpSpPr>
          <p:sp>
            <p:nvSpPr>
              <p:cNvPr id="150" name="Afgeschuind enkele hoek rechthoek 149"/>
              <p:cNvSpPr/>
              <p:nvPr/>
            </p:nvSpPr>
            <p:spPr bwMode="auto">
              <a:xfrm>
                <a:off x="5929322" y="4429132"/>
                <a:ext cx="2000264" cy="1643074"/>
              </a:xfrm>
              <a:prstGeom prst="snip1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151" name="Rechte verbindingslijn met pijl 150"/>
              <p:cNvCxnSpPr>
                <a:stCxn id="152" idx="0"/>
                <a:endCxn id="149" idx="4"/>
              </p:cNvCxnSpPr>
              <p:nvPr/>
            </p:nvCxnSpPr>
            <p:spPr bwMode="auto">
              <a:xfrm rot="5400000" flipH="1" flipV="1">
                <a:off x="6107917" y="5429264"/>
                <a:ext cx="571504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152" name="Ovaal 151"/>
              <p:cNvSpPr/>
              <p:nvPr/>
            </p:nvSpPr>
            <p:spPr bwMode="auto">
              <a:xfrm>
                <a:off x="6286512" y="5715016"/>
                <a:ext cx="214314" cy="214314"/>
              </a:xfrm>
              <a:prstGeom prst="ellips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53" name="Ovaal 152"/>
              <p:cNvSpPr/>
              <p:nvPr/>
            </p:nvSpPr>
            <p:spPr bwMode="auto">
              <a:xfrm>
                <a:off x="7358082" y="4929198"/>
                <a:ext cx="214314" cy="214314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54" name="Ovaal 153"/>
              <p:cNvSpPr/>
              <p:nvPr/>
            </p:nvSpPr>
            <p:spPr bwMode="auto">
              <a:xfrm>
                <a:off x="7358082" y="5715016"/>
                <a:ext cx="214314" cy="214314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cxnSp>
            <p:nvCxnSpPr>
              <p:cNvPr id="155" name="Rechte verbindingslijn met pijl 154"/>
              <p:cNvCxnSpPr>
                <a:stCxn id="149" idx="6"/>
                <a:endCxn id="153" idx="2"/>
              </p:cNvCxnSpPr>
              <p:nvPr/>
            </p:nvCxnSpPr>
            <p:spPr bwMode="auto">
              <a:xfrm>
                <a:off x="6500826" y="5036355"/>
                <a:ext cx="857256" cy="1588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156" name="Tekstvak 155"/>
              <p:cNvSpPr txBox="1"/>
              <p:nvPr/>
            </p:nvSpPr>
            <p:spPr>
              <a:xfrm>
                <a:off x="6215074" y="4500570"/>
                <a:ext cx="1714512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Swis721 Lt BT" pitchFamily="34" charset="0"/>
                  </a:rPr>
                  <a:t>Input model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sp>
          <p:nvSpPr>
            <p:cNvPr id="149" name="Ovaal 148"/>
            <p:cNvSpPr/>
            <p:nvPr/>
          </p:nvSpPr>
          <p:spPr bwMode="auto">
            <a:xfrm>
              <a:off x="6286512" y="4929198"/>
              <a:ext cx="214314" cy="214314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</p:grpSp>
      <p:sp>
        <p:nvSpPr>
          <p:cNvPr id="157" name="Rechthoek 156"/>
          <p:cNvSpPr/>
          <p:nvPr/>
        </p:nvSpPr>
        <p:spPr bwMode="auto">
          <a:xfrm>
            <a:off x="3214678" y="4286256"/>
            <a:ext cx="5429288" cy="192882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158" name="Groep 157"/>
          <p:cNvGrpSpPr/>
          <p:nvPr/>
        </p:nvGrpSpPr>
        <p:grpSpPr>
          <a:xfrm>
            <a:off x="3286116" y="1357298"/>
            <a:ext cx="2286016" cy="3357586"/>
            <a:chOff x="3286116" y="1357298"/>
            <a:chExt cx="2286016" cy="3357586"/>
          </a:xfrm>
        </p:grpSpPr>
        <p:grpSp>
          <p:nvGrpSpPr>
            <p:cNvPr id="110" name="Groep 109"/>
            <p:cNvGrpSpPr/>
            <p:nvPr/>
          </p:nvGrpSpPr>
          <p:grpSpPr>
            <a:xfrm>
              <a:off x="3286116" y="1357298"/>
              <a:ext cx="2286016" cy="3357586"/>
              <a:chOff x="2500298" y="1142984"/>
              <a:chExt cx="2286016" cy="3357586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8" name="Afgeronde rechthoek 107"/>
              <p:cNvSpPr/>
              <p:nvPr/>
            </p:nvSpPr>
            <p:spPr bwMode="auto">
              <a:xfrm>
                <a:off x="2500298" y="1142984"/>
                <a:ext cx="2286016" cy="3357586"/>
              </a:xfrm>
              <a:prstGeom prst="round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09" name="Tekstvak 108"/>
              <p:cNvSpPr txBox="1"/>
              <p:nvPr/>
            </p:nvSpPr>
            <p:spPr>
              <a:xfrm>
                <a:off x="2714612" y="1285860"/>
                <a:ext cx="1857388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Story Diagram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pic>
          <p:nvPicPr>
            <p:cNvPr id="1036" name="Picture 12" descr="C:\Users\Bart\Documents\_Research\interne presentaties\09-07-15_thesis\Activity_Diagram__Transformation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28992" y="1785926"/>
              <a:ext cx="1952626" cy="2781300"/>
            </a:xfrm>
            <a:prstGeom prst="rect">
              <a:avLst/>
            </a:prstGeom>
            <a:noFill/>
          </p:spPr>
        </p:pic>
      </p:grpSp>
      <p:grpSp>
        <p:nvGrpSpPr>
          <p:cNvPr id="118" name="Groep 117"/>
          <p:cNvGrpSpPr/>
          <p:nvPr/>
        </p:nvGrpSpPr>
        <p:grpSpPr>
          <a:xfrm>
            <a:off x="71406" y="1643050"/>
            <a:ext cx="3428992" cy="2286016"/>
            <a:chOff x="71438" y="1500174"/>
            <a:chExt cx="3428992" cy="2286016"/>
          </a:xfrm>
        </p:grpSpPr>
        <p:sp>
          <p:nvSpPr>
            <p:cNvPr id="114" name="Afgeronde rechthoek 113"/>
            <p:cNvSpPr/>
            <p:nvPr/>
          </p:nvSpPr>
          <p:spPr bwMode="auto">
            <a:xfrm>
              <a:off x="71438" y="1500174"/>
              <a:ext cx="3428992" cy="2286016"/>
            </a:xfrm>
            <a:prstGeom prst="round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1034" name="Picture 10" descr="C:\Users\Bart\Documents\_Research\interne presentaties\09-07-15_thesis\Class_Diagram__Rule1__Rule1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0966" y="2019301"/>
              <a:ext cx="3248026" cy="1552575"/>
            </a:xfrm>
            <a:prstGeom prst="rect">
              <a:avLst/>
            </a:prstGeom>
            <a:noFill/>
          </p:spPr>
        </p:pic>
        <p:sp>
          <p:nvSpPr>
            <p:cNvPr id="117" name="Tekstvak 116"/>
            <p:cNvSpPr txBox="1"/>
            <p:nvPr/>
          </p:nvSpPr>
          <p:spPr>
            <a:xfrm>
              <a:off x="428596" y="1571612"/>
              <a:ext cx="2786082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Rule 1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sp>
        <p:nvSpPr>
          <p:cNvPr id="167" name="Rechthoek 166"/>
          <p:cNvSpPr/>
          <p:nvPr/>
        </p:nvSpPr>
        <p:spPr bwMode="auto">
          <a:xfrm>
            <a:off x="0" y="1571612"/>
            <a:ext cx="3571868" cy="242889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162" name="Groep 161"/>
          <p:cNvGrpSpPr/>
          <p:nvPr/>
        </p:nvGrpSpPr>
        <p:grpSpPr>
          <a:xfrm>
            <a:off x="3286116" y="1357298"/>
            <a:ext cx="2286016" cy="3357586"/>
            <a:chOff x="3286116" y="1357298"/>
            <a:chExt cx="2286016" cy="3357586"/>
          </a:xfrm>
        </p:grpSpPr>
        <p:grpSp>
          <p:nvGrpSpPr>
            <p:cNvPr id="163" name="Groep 109"/>
            <p:cNvGrpSpPr/>
            <p:nvPr/>
          </p:nvGrpSpPr>
          <p:grpSpPr>
            <a:xfrm>
              <a:off x="3286116" y="1357298"/>
              <a:ext cx="2286016" cy="3357586"/>
              <a:chOff x="2500298" y="1142984"/>
              <a:chExt cx="2286016" cy="3357586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65" name="Afgeronde rechthoek 164"/>
              <p:cNvSpPr/>
              <p:nvPr/>
            </p:nvSpPr>
            <p:spPr bwMode="auto">
              <a:xfrm>
                <a:off x="2500298" y="1142984"/>
                <a:ext cx="2286016" cy="3357586"/>
              </a:xfrm>
              <a:prstGeom prst="round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66" name="Tekstvak 165"/>
              <p:cNvSpPr txBox="1"/>
              <p:nvPr/>
            </p:nvSpPr>
            <p:spPr>
              <a:xfrm>
                <a:off x="2714612" y="1285860"/>
                <a:ext cx="1857388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Story Diagram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pic>
          <p:nvPicPr>
            <p:cNvPr id="164" name="Picture 12" descr="C:\Users\Bart\Documents\_Research\interne presentaties\09-07-15_thesis\Activity_Diagram__Transformation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28992" y="1785926"/>
              <a:ext cx="1952626" cy="2781300"/>
            </a:xfrm>
            <a:prstGeom prst="rect">
              <a:avLst/>
            </a:prstGeom>
            <a:noFill/>
          </p:spPr>
        </p:pic>
      </p:grpSp>
      <p:grpSp>
        <p:nvGrpSpPr>
          <p:cNvPr id="126" name="Groep 125"/>
          <p:cNvGrpSpPr/>
          <p:nvPr/>
        </p:nvGrpSpPr>
        <p:grpSpPr>
          <a:xfrm>
            <a:off x="71406" y="1643050"/>
            <a:ext cx="3428992" cy="2286016"/>
            <a:chOff x="-928726" y="1571612"/>
            <a:chExt cx="3428992" cy="2286016"/>
          </a:xfrm>
        </p:grpSpPr>
        <p:grpSp>
          <p:nvGrpSpPr>
            <p:cNvPr id="119" name="Groep 118"/>
            <p:cNvGrpSpPr/>
            <p:nvPr/>
          </p:nvGrpSpPr>
          <p:grpSpPr>
            <a:xfrm>
              <a:off x="-928726" y="1571612"/>
              <a:ext cx="3428992" cy="2286016"/>
              <a:chOff x="-2857520" y="785794"/>
              <a:chExt cx="3428992" cy="2286016"/>
            </a:xfrm>
          </p:grpSpPr>
          <p:sp>
            <p:nvSpPr>
              <p:cNvPr id="120" name="Afgeronde rechthoek 119"/>
              <p:cNvSpPr/>
              <p:nvPr/>
            </p:nvSpPr>
            <p:spPr bwMode="auto">
              <a:xfrm>
                <a:off x="-2857520" y="785794"/>
                <a:ext cx="3428992" cy="2286016"/>
              </a:xfrm>
              <a:prstGeom prst="round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22" name="Tekstvak 121"/>
              <p:cNvSpPr txBox="1"/>
              <p:nvPr/>
            </p:nvSpPr>
            <p:spPr>
              <a:xfrm>
                <a:off x="-2500330" y="857232"/>
                <a:ext cx="2786082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Rule 2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pic>
          <p:nvPicPr>
            <p:cNvPr id="1035" name="Picture 11" descr="C:\Users\Bart\Documents\_Research\interne presentaties\09-07-15_thesis\Class_Diagram__Rule2__Rule2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-883702" y="1857364"/>
              <a:ext cx="3343276" cy="1714500"/>
            </a:xfrm>
            <a:prstGeom prst="rect">
              <a:avLst/>
            </a:prstGeom>
            <a:noFill/>
          </p:spPr>
        </p:pic>
      </p:grpSp>
      <p:grpSp>
        <p:nvGrpSpPr>
          <p:cNvPr id="168" name="Groep 167"/>
          <p:cNvGrpSpPr/>
          <p:nvPr/>
        </p:nvGrpSpPr>
        <p:grpSpPr>
          <a:xfrm>
            <a:off x="5786446" y="1571612"/>
            <a:ext cx="2857520" cy="2357454"/>
            <a:chOff x="285720" y="1643050"/>
            <a:chExt cx="2857520" cy="2357454"/>
          </a:xfrm>
        </p:grpSpPr>
        <p:sp>
          <p:nvSpPr>
            <p:cNvPr id="169" name="Afgeschuind enkele hoek rechthoek 168"/>
            <p:cNvSpPr/>
            <p:nvPr/>
          </p:nvSpPr>
          <p:spPr bwMode="auto">
            <a:xfrm>
              <a:off x="285720" y="1643050"/>
              <a:ext cx="2857520" cy="2357454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pic>
          <p:nvPicPr>
            <p:cNvPr id="170" name="Picture 3" descr="C:\Users\Bart\Documents\_Research\interne presentaties\09-07-15_thesis\Class_Diagram__meta__meta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42910" y="2143116"/>
              <a:ext cx="2143126" cy="1666875"/>
            </a:xfrm>
            <a:prstGeom prst="rect">
              <a:avLst/>
            </a:prstGeom>
            <a:noFill/>
          </p:spPr>
        </p:pic>
        <p:sp>
          <p:nvSpPr>
            <p:cNvPr id="171" name="Tekstvak 170"/>
            <p:cNvSpPr txBox="1"/>
            <p:nvPr/>
          </p:nvSpPr>
          <p:spPr>
            <a:xfrm>
              <a:off x="1000100" y="1714488"/>
              <a:ext cx="1428760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err="1" smtClean="0">
                  <a:latin typeface="Swis721 Lt BT" pitchFamily="34" charset="0"/>
                </a:rPr>
                <a:t>Metamodel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sp>
        <p:nvSpPr>
          <p:cNvPr id="174" name="PIJL-RECHTS 173"/>
          <p:cNvSpPr/>
          <p:nvPr/>
        </p:nvSpPr>
        <p:spPr bwMode="auto">
          <a:xfrm rot="16200000">
            <a:off x="6750859" y="3964785"/>
            <a:ext cx="357190" cy="428628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176" name="Rechthoek 175"/>
          <p:cNvSpPr/>
          <p:nvPr/>
        </p:nvSpPr>
        <p:spPr bwMode="auto">
          <a:xfrm>
            <a:off x="5715008" y="1214422"/>
            <a:ext cx="3286148" cy="335758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175" name="Tijdelijke aanduiding voor inhoud 139"/>
          <p:cNvSpPr txBox="1">
            <a:spLocks/>
          </p:cNvSpPr>
          <p:nvPr/>
        </p:nvSpPr>
        <p:spPr bwMode="auto">
          <a:xfrm>
            <a:off x="6072198" y="1214422"/>
            <a:ext cx="2928958" cy="4751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457200" rtl="0" eaLnBrk="1" fontAlgn="base" latinLnBrk="0" hangingPunct="1">
              <a:lnSpc>
                <a:spcPct val="1330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Abstract syntax in rules</a:t>
            </a:r>
          </a:p>
          <a:p>
            <a:pPr marL="857250" marR="0" lvl="1" indent="-457200" algn="l" defTabSz="457200" rtl="0" eaLnBrk="1" fontAlgn="base" latinLnBrk="0" hangingPunct="1">
              <a:lnSpc>
                <a:spcPct val="1330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(follows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metamodel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)</a:t>
            </a:r>
          </a:p>
          <a:p>
            <a:pPr marL="457200" marR="0" lvl="0" indent="-457200" algn="l" defTabSz="457200" rtl="0" eaLnBrk="1" fontAlgn="base" latinLnBrk="0" hangingPunct="1">
              <a:lnSpc>
                <a:spcPct val="1330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Rule selection:</a:t>
            </a:r>
          </a:p>
          <a:p>
            <a:pPr marL="857250" marR="0" lvl="1" indent="-457200" algn="l" defTabSz="457200" rtl="0" eaLnBrk="1" fontAlgn="base" latinLnBrk="0" hangingPunct="1">
              <a:lnSpc>
                <a:spcPct val="1330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controlled</a:t>
            </a:r>
          </a:p>
          <a:p>
            <a:pPr marL="457200" marR="0" lvl="0" indent="-457200" algn="l" defTabSz="457200" rtl="0" eaLnBrk="1" fontAlgn="base" latinLnBrk="0" hangingPunct="1">
              <a:lnSpc>
                <a:spcPct val="1330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Location selection:</a:t>
            </a:r>
          </a:p>
          <a:p>
            <a:pPr marL="857250" marR="0" lvl="1" indent="-457200" algn="l" defTabSz="457200" rtl="0" eaLnBrk="1" fontAlgn="base" latinLnBrk="0" hangingPunct="1">
              <a:lnSpc>
                <a:spcPct val="133000"/>
              </a:lnSpc>
              <a:spcBef>
                <a:spcPts val="0"/>
              </a:spcBef>
              <a:spcAft>
                <a:spcPct val="0"/>
              </a:spcAft>
              <a:buClr>
                <a:srgbClr val="003D62"/>
              </a:buClr>
              <a:buSzPct val="100000"/>
              <a:buFont typeface="Swis721 Lt BT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D62"/>
                </a:solidFill>
                <a:effectLst/>
                <a:uLnTx/>
                <a:uFillTx/>
                <a:latin typeface="Swis721 Lt BT" pitchFamily="34" charset="0"/>
                <a:ea typeface="+mn-ea"/>
                <a:cs typeface="+mn-cs"/>
              </a:rPr>
              <a:t>one-point</a:t>
            </a:r>
            <a:endParaRPr kumimoji="0" lang="nl-BE" sz="1800" b="0" i="0" u="none" strike="noStrike" kern="0" cap="none" spc="0" normalizeH="0" baseline="0" noProof="0" dirty="0">
              <a:ln>
                <a:noFill/>
              </a:ln>
              <a:solidFill>
                <a:srgbClr val="003D62"/>
              </a:solidFill>
              <a:effectLst/>
              <a:uLnTx/>
              <a:uFillTx/>
              <a:latin typeface="Swis721 Lt BT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animBg="1"/>
      <p:bldP spid="140" grpId="0" uiExpand="1" build="p"/>
      <p:bldP spid="112" grpId="0" animBg="1"/>
      <p:bldP spid="157" grpId="0" animBg="1"/>
      <p:bldP spid="167" grpId="0" animBg="1"/>
      <p:bldP spid="174" grpId="0" animBg="1"/>
      <p:bldP spid="176" grpId="0" animBg="1"/>
      <p:bldP spid="1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Higher order transformation</a:t>
            </a:r>
            <a:endParaRPr lang="nl-BE" dirty="0"/>
          </a:p>
        </p:txBody>
      </p:sp>
      <p:grpSp>
        <p:nvGrpSpPr>
          <p:cNvPr id="26" name="Groep 25"/>
          <p:cNvGrpSpPr/>
          <p:nvPr/>
        </p:nvGrpSpPr>
        <p:grpSpPr>
          <a:xfrm>
            <a:off x="1428728" y="4929198"/>
            <a:ext cx="1143008" cy="857256"/>
            <a:chOff x="1500166" y="4572008"/>
            <a:chExt cx="1143008" cy="857256"/>
          </a:xfrm>
        </p:grpSpPr>
        <p:sp>
          <p:nvSpPr>
            <p:cNvPr id="17" name="Afgeschuind enkele hoek rechthoek 16"/>
            <p:cNvSpPr/>
            <p:nvPr/>
          </p:nvSpPr>
          <p:spPr bwMode="auto">
            <a:xfrm>
              <a:off x="1500166" y="4572008"/>
              <a:ext cx="1143008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3" name="Tekstvak 22"/>
            <p:cNvSpPr txBox="1"/>
            <p:nvPr/>
          </p:nvSpPr>
          <p:spPr>
            <a:xfrm>
              <a:off x="1567402" y="4786322"/>
              <a:ext cx="97972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Input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27" name="Groep 26"/>
          <p:cNvGrpSpPr/>
          <p:nvPr/>
        </p:nvGrpSpPr>
        <p:grpSpPr>
          <a:xfrm>
            <a:off x="6572264" y="4929198"/>
            <a:ext cx="1143008" cy="857256"/>
            <a:chOff x="1500166" y="4572008"/>
            <a:chExt cx="1143008" cy="857256"/>
          </a:xfrm>
        </p:grpSpPr>
        <p:sp>
          <p:nvSpPr>
            <p:cNvPr id="28" name="Afgeschuind enkele hoek rechthoek 27"/>
            <p:cNvSpPr/>
            <p:nvPr/>
          </p:nvSpPr>
          <p:spPr bwMode="auto">
            <a:xfrm>
              <a:off x="1500166" y="4572008"/>
              <a:ext cx="1143008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1567402" y="4786322"/>
              <a:ext cx="97972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Output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1428728" y="3070609"/>
            <a:ext cx="1143008" cy="857256"/>
            <a:chOff x="1500166" y="4572008"/>
            <a:chExt cx="1143008" cy="857256"/>
          </a:xfrm>
        </p:grpSpPr>
        <p:sp>
          <p:nvSpPr>
            <p:cNvPr id="31" name="Afgeschuind enkele hoek rechthoek 30"/>
            <p:cNvSpPr/>
            <p:nvPr/>
          </p:nvSpPr>
          <p:spPr bwMode="auto">
            <a:xfrm>
              <a:off x="1500166" y="4572008"/>
              <a:ext cx="1143008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2" name="Tekstvak 31"/>
            <p:cNvSpPr txBox="1"/>
            <p:nvPr/>
          </p:nvSpPr>
          <p:spPr>
            <a:xfrm>
              <a:off x="1567402" y="4644647"/>
              <a:ext cx="979721" cy="715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Input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meta-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6572264" y="3070609"/>
            <a:ext cx="1143008" cy="857256"/>
            <a:chOff x="1500166" y="4572008"/>
            <a:chExt cx="1143008" cy="857256"/>
          </a:xfrm>
        </p:grpSpPr>
        <p:sp>
          <p:nvSpPr>
            <p:cNvPr id="34" name="Afgeschuind enkele hoek rechthoek 33"/>
            <p:cNvSpPr/>
            <p:nvPr/>
          </p:nvSpPr>
          <p:spPr bwMode="auto">
            <a:xfrm>
              <a:off x="1500166" y="4572008"/>
              <a:ext cx="1143008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5" name="Tekstvak 34"/>
            <p:cNvSpPr txBox="1"/>
            <p:nvPr/>
          </p:nvSpPr>
          <p:spPr>
            <a:xfrm>
              <a:off x="1571604" y="4644647"/>
              <a:ext cx="979721" cy="715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Output meta-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6" name="Groep 55"/>
          <p:cNvGrpSpPr/>
          <p:nvPr/>
        </p:nvGrpSpPr>
        <p:grpSpPr>
          <a:xfrm>
            <a:off x="3857620" y="5000636"/>
            <a:ext cx="1500198" cy="928694"/>
            <a:chOff x="3857620" y="5000636"/>
            <a:chExt cx="1500198" cy="928694"/>
          </a:xfrm>
        </p:grpSpPr>
        <p:sp>
          <p:nvSpPr>
            <p:cNvPr id="24" name="PIJL-RECHTS 23"/>
            <p:cNvSpPr/>
            <p:nvPr/>
          </p:nvSpPr>
          <p:spPr bwMode="auto">
            <a:xfrm>
              <a:off x="4071934" y="5000636"/>
              <a:ext cx="1000132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3857620" y="5629248"/>
              <a:ext cx="1500198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transforms to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7" name="Groep 56"/>
          <p:cNvGrpSpPr/>
          <p:nvPr/>
        </p:nvGrpSpPr>
        <p:grpSpPr>
          <a:xfrm>
            <a:off x="285720" y="4071940"/>
            <a:ext cx="2000265" cy="607223"/>
            <a:chOff x="285720" y="4071940"/>
            <a:chExt cx="2000265" cy="607223"/>
          </a:xfrm>
        </p:grpSpPr>
        <p:sp>
          <p:nvSpPr>
            <p:cNvPr id="36" name="PIJL-RECHTS 35"/>
            <p:cNvSpPr/>
            <p:nvPr/>
          </p:nvSpPr>
          <p:spPr bwMode="auto">
            <a:xfrm rot="16200000">
              <a:off x="1660902" y="4054081"/>
              <a:ext cx="607223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285720" y="4233641"/>
              <a:ext cx="1428760" cy="302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conforms to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9" name="Groep 58"/>
          <p:cNvGrpSpPr/>
          <p:nvPr/>
        </p:nvGrpSpPr>
        <p:grpSpPr>
          <a:xfrm>
            <a:off x="6786579" y="4107660"/>
            <a:ext cx="2071701" cy="607223"/>
            <a:chOff x="6786579" y="4107660"/>
            <a:chExt cx="2071701" cy="607223"/>
          </a:xfrm>
        </p:grpSpPr>
        <p:sp>
          <p:nvSpPr>
            <p:cNvPr id="37" name="PIJL-RECHTS 36"/>
            <p:cNvSpPr/>
            <p:nvPr/>
          </p:nvSpPr>
          <p:spPr bwMode="auto">
            <a:xfrm rot="16200000">
              <a:off x="6804438" y="4089801"/>
              <a:ext cx="607223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0" name="Tekstvak 39"/>
            <p:cNvSpPr txBox="1"/>
            <p:nvPr/>
          </p:nvSpPr>
          <p:spPr>
            <a:xfrm>
              <a:off x="7429520" y="4269361"/>
              <a:ext cx="1428760" cy="302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conforms to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41" name="Groep 40"/>
          <p:cNvGrpSpPr/>
          <p:nvPr/>
        </p:nvGrpSpPr>
        <p:grpSpPr>
          <a:xfrm>
            <a:off x="3571868" y="3070609"/>
            <a:ext cx="2000264" cy="929895"/>
            <a:chOff x="1500166" y="4572008"/>
            <a:chExt cx="1143008" cy="929895"/>
          </a:xfrm>
        </p:grpSpPr>
        <p:sp>
          <p:nvSpPr>
            <p:cNvPr id="42" name="Afgeschuind enkele hoek rechthoek 41"/>
            <p:cNvSpPr/>
            <p:nvPr/>
          </p:nvSpPr>
          <p:spPr bwMode="auto">
            <a:xfrm>
              <a:off x="1500166" y="4572008"/>
              <a:ext cx="1143008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43" name="Tekstvak 42"/>
            <p:cNvSpPr txBox="1"/>
            <p:nvPr/>
          </p:nvSpPr>
          <p:spPr>
            <a:xfrm>
              <a:off x="1567402" y="4786322"/>
              <a:ext cx="979721" cy="715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transformation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8" name="Groep 57"/>
          <p:cNvGrpSpPr/>
          <p:nvPr/>
        </p:nvGrpSpPr>
        <p:grpSpPr>
          <a:xfrm>
            <a:off x="3071801" y="4071942"/>
            <a:ext cx="1857389" cy="607223"/>
            <a:chOff x="3071801" y="4071942"/>
            <a:chExt cx="1857389" cy="607223"/>
          </a:xfrm>
        </p:grpSpPr>
        <p:sp>
          <p:nvSpPr>
            <p:cNvPr id="48" name="PIJL-RECHTS 47"/>
            <p:cNvSpPr/>
            <p:nvPr/>
          </p:nvSpPr>
          <p:spPr bwMode="auto">
            <a:xfrm rot="16200000">
              <a:off x="4304107" y="4054083"/>
              <a:ext cx="607223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49" name="Tekstvak 48"/>
            <p:cNvSpPr txBox="1"/>
            <p:nvPr/>
          </p:nvSpPr>
          <p:spPr>
            <a:xfrm>
              <a:off x="3071801" y="4233643"/>
              <a:ext cx="1285885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instance of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60" name="Groep 59"/>
          <p:cNvGrpSpPr/>
          <p:nvPr/>
        </p:nvGrpSpPr>
        <p:grpSpPr>
          <a:xfrm>
            <a:off x="2928926" y="2214554"/>
            <a:ext cx="2000265" cy="607223"/>
            <a:chOff x="2928926" y="2285992"/>
            <a:chExt cx="2000265" cy="607223"/>
          </a:xfrm>
        </p:grpSpPr>
        <p:sp>
          <p:nvSpPr>
            <p:cNvPr id="47" name="PIJL-RECHTS 46"/>
            <p:cNvSpPr/>
            <p:nvPr/>
          </p:nvSpPr>
          <p:spPr bwMode="auto">
            <a:xfrm rot="16200000">
              <a:off x="4304108" y="2268133"/>
              <a:ext cx="607223" cy="642942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wis721 Lt BT" pitchFamily="34" charset="0"/>
              </a:endParaRPr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2928926" y="2428868"/>
              <a:ext cx="1428760" cy="302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Swis721 Lt BT" pitchFamily="34" charset="0"/>
                </a:rPr>
                <a:t>conforms to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grpSp>
        <p:nvGrpSpPr>
          <p:cNvPr id="51" name="Groep 50"/>
          <p:cNvGrpSpPr/>
          <p:nvPr/>
        </p:nvGrpSpPr>
        <p:grpSpPr>
          <a:xfrm>
            <a:off x="3571868" y="1214422"/>
            <a:ext cx="2000264" cy="857256"/>
            <a:chOff x="1500166" y="4572008"/>
            <a:chExt cx="1143008" cy="857256"/>
          </a:xfrm>
        </p:grpSpPr>
        <p:sp>
          <p:nvSpPr>
            <p:cNvPr id="52" name="Afgeschuind enkele hoek rechthoek 51"/>
            <p:cNvSpPr/>
            <p:nvPr/>
          </p:nvSpPr>
          <p:spPr bwMode="auto">
            <a:xfrm>
              <a:off x="1500166" y="4572008"/>
              <a:ext cx="1143008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1540988" y="4786322"/>
              <a:ext cx="106136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transformation</a:t>
              </a:r>
            </a:p>
            <a:p>
              <a:pPr algn="ctr"/>
              <a:r>
                <a:rPr lang="en-US" sz="1800" dirty="0" smtClean="0">
                  <a:latin typeface="Swis721 Lt BT" pitchFamily="34" charset="0"/>
                </a:rPr>
                <a:t>language model</a:t>
              </a:r>
              <a:endParaRPr lang="nl-BE" sz="1800" dirty="0">
                <a:latin typeface="Swis721 Lt BT" pitchFamily="34" charset="0"/>
              </a:endParaRPr>
            </a:p>
          </p:txBody>
        </p:sp>
      </p:grpSp>
      <p:sp>
        <p:nvSpPr>
          <p:cNvPr id="54" name="PIJL-RECHTS 53"/>
          <p:cNvSpPr/>
          <p:nvPr/>
        </p:nvSpPr>
        <p:spPr bwMode="auto">
          <a:xfrm>
            <a:off x="2714612" y="3357562"/>
            <a:ext cx="714380" cy="357190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wis721 Lt BT" pitchFamily="34" charset="0"/>
            </a:endParaRPr>
          </a:p>
        </p:txBody>
      </p:sp>
      <p:sp>
        <p:nvSpPr>
          <p:cNvPr id="55" name="PIJL-RECHTS 54"/>
          <p:cNvSpPr/>
          <p:nvPr/>
        </p:nvSpPr>
        <p:spPr bwMode="auto">
          <a:xfrm>
            <a:off x="5715008" y="3357562"/>
            <a:ext cx="714380" cy="357190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wis721 Lt BT" pitchFamily="34" charset="0"/>
            </a:endParaRPr>
          </a:p>
        </p:txBody>
      </p:sp>
      <p:sp>
        <p:nvSpPr>
          <p:cNvPr id="61" name="Rechthoek 60"/>
          <p:cNvSpPr/>
          <p:nvPr/>
        </p:nvSpPr>
        <p:spPr bwMode="auto">
          <a:xfrm>
            <a:off x="3000364" y="928670"/>
            <a:ext cx="2643206" cy="200026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sp>
        <p:nvSpPr>
          <p:cNvPr id="72" name="Rechthoek 71"/>
          <p:cNvSpPr/>
          <p:nvPr/>
        </p:nvSpPr>
        <p:spPr bwMode="auto">
          <a:xfrm>
            <a:off x="357158" y="2786058"/>
            <a:ext cx="2286048" cy="31432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nl-BE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  <a:cs typeface="Times New Roman" charset="0"/>
            </a:endParaRPr>
          </a:p>
        </p:txBody>
      </p:sp>
      <p:grpSp>
        <p:nvGrpSpPr>
          <p:cNvPr id="71" name="Groep 70"/>
          <p:cNvGrpSpPr/>
          <p:nvPr/>
        </p:nvGrpSpPr>
        <p:grpSpPr>
          <a:xfrm>
            <a:off x="2928926" y="1214422"/>
            <a:ext cx="2643206" cy="2787283"/>
            <a:chOff x="2928926" y="1214422"/>
            <a:chExt cx="2643206" cy="2787283"/>
          </a:xfrm>
        </p:grpSpPr>
        <p:grpSp>
          <p:nvGrpSpPr>
            <p:cNvPr id="62" name="Groep 61"/>
            <p:cNvGrpSpPr/>
            <p:nvPr/>
          </p:nvGrpSpPr>
          <p:grpSpPr>
            <a:xfrm>
              <a:off x="2928926" y="2214553"/>
              <a:ext cx="2000265" cy="607223"/>
              <a:chOff x="2928926" y="2214553"/>
              <a:chExt cx="2000265" cy="607223"/>
            </a:xfrm>
          </p:grpSpPr>
          <p:sp>
            <p:nvSpPr>
              <p:cNvPr id="63" name="PIJL-RECHTS 62"/>
              <p:cNvSpPr/>
              <p:nvPr/>
            </p:nvSpPr>
            <p:spPr bwMode="auto">
              <a:xfrm rot="16200000">
                <a:off x="4304108" y="2196694"/>
                <a:ext cx="607223" cy="642942"/>
              </a:xfrm>
              <a:prstGeom prst="rightArrow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wis721 Lt BT" pitchFamily="34" charset="0"/>
                </a:endParaRPr>
              </a:p>
            </p:txBody>
          </p:sp>
          <p:sp>
            <p:nvSpPr>
              <p:cNvPr id="64" name="Tekstvak 63"/>
              <p:cNvSpPr txBox="1"/>
              <p:nvPr/>
            </p:nvSpPr>
            <p:spPr>
              <a:xfrm>
                <a:off x="2928926" y="2357430"/>
                <a:ext cx="1428760" cy="302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dirty="0" smtClean="0">
                    <a:latin typeface="Swis721 Lt BT" pitchFamily="34" charset="0"/>
                  </a:rPr>
                  <a:t>conforms to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grpSp>
          <p:nvGrpSpPr>
            <p:cNvPr id="65" name="Groep 64"/>
            <p:cNvGrpSpPr/>
            <p:nvPr/>
          </p:nvGrpSpPr>
          <p:grpSpPr>
            <a:xfrm>
              <a:off x="3571868" y="1214422"/>
              <a:ext cx="2000264" cy="857256"/>
              <a:chOff x="1500166" y="4500570"/>
              <a:chExt cx="1143008" cy="857256"/>
            </a:xfrm>
          </p:grpSpPr>
          <p:sp>
            <p:nvSpPr>
              <p:cNvPr id="66" name="Afgeschuind enkele hoek rechthoek 65"/>
              <p:cNvSpPr/>
              <p:nvPr/>
            </p:nvSpPr>
            <p:spPr bwMode="auto">
              <a:xfrm>
                <a:off x="1500166" y="4500570"/>
                <a:ext cx="1143008" cy="857256"/>
              </a:xfrm>
              <a:prstGeom prst="snip1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67" name="Tekstvak 66"/>
              <p:cNvSpPr txBox="1"/>
              <p:nvPr/>
            </p:nvSpPr>
            <p:spPr>
              <a:xfrm>
                <a:off x="1540988" y="4714884"/>
                <a:ext cx="1061364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transformation</a:t>
                </a:r>
              </a:p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language model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  <p:grpSp>
          <p:nvGrpSpPr>
            <p:cNvPr id="68" name="Groep 67"/>
            <p:cNvGrpSpPr/>
            <p:nvPr/>
          </p:nvGrpSpPr>
          <p:grpSpPr>
            <a:xfrm>
              <a:off x="3571868" y="3071810"/>
              <a:ext cx="2000264" cy="929895"/>
              <a:chOff x="1500166" y="4572008"/>
              <a:chExt cx="1143008" cy="929895"/>
            </a:xfrm>
          </p:grpSpPr>
          <p:sp>
            <p:nvSpPr>
              <p:cNvPr id="69" name="Afgeschuind enkele hoek rechthoek 68"/>
              <p:cNvSpPr/>
              <p:nvPr/>
            </p:nvSpPr>
            <p:spPr bwMode="auto">
              <a:xfrm>
                <a:off x="1500166" y="4572008"/>
                <a:ext cx="1143008" cy="857256"/>
              </a:xfrm>
              <a:prstGeom prst="snip1Rect">
                <a:avLst/>
              </a:prstGeom>
              <a:solidFill>
                <a:schemeClr val="accent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7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charset="0"/>
                  <a:buNone/>
                  <a:tabLst/>
                </a:pPr>
                <a:endParaRPr kumimoji="0" lang="nl-BE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70" name="Tekstvak 69"/>
              <p:cNvSpPr txBox="1"/>
              <p:nvPr/>
            </p:nvSpPr>
            <p:spPr>
              <a:xfrm>
                <a:off x="1567402" y="4786322"/>
                <a:ext cx="979721" cy="7155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transformation</a:t>
                </a:r>
              </a:p>
              <a:p>
                <a:pPr algn="ctr"/>
                <a:r>
                  <a:rPr lang="en-US" sz="1800" dirty="0" smtClean="0">
                    <a:latin typeface="Swis721 Lt BT" pitchFamily="34" charset="0"/>
                  </a:rPr>
                  <a:t>model</a:t>
                </a:r>
                <a:endParaRPr lang="nl-BE" sz="1800" dirty="0">
                  <a:latin typeface="Swis721 Lt BT" pitchFamily="34" charset="0"/>
                </a:endParaRPr>
              </a:p>
            </p:txBody>
          </p:sp>
        </p:grpSp>
      </p:grpSp>
      <p:grpSp>
        <p:nvGrpSpPr>
          <p:cNvPr id="76" name="Groep 75"/>
          <p:cNvGrpSpPr/>
          <p:nvPr/>
        </p:nvGrpSpPr>
        <p:grpSpPr>
          <a:xfrm>
            <a:off x="3571868" y="3071810"/>
            <a:ext cx="2000264" cy="857256"/>
            <a:chOff x="3571868" y="3071810"/>
            <a:chExt cx="2000264" cy="857256"/>
          </a:xfrm>
        </p:grpSpPr>
        <p:sp>
          <p:nvSpPr>
            <p:cNvPr id="74" name="Afgeschuind enkele hoek rechthoek 73"/>
            <p:cNvSpPr/>
            <p:nvPr/>
          </p:nvSpPr>
          <p:spPr bwMode="auto">
            <a:xfrm>
              <a:off x="3571868" y="3071810"/>
              <a:ext cx="2000264" cy="857256"/>
            </a:xfrm>
            <a:prstGeom prst="snip1Rect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nl-BE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5" name="Tekstvak 74"/>
            <p:cNvSpPr txBox="1"/>
            <p:nvPr/>
          </p:nvSpPr>
          <p:spPr>
            <a:xfrm>
              <a:off x="3689531" y="3412105"/>
              <a:ext cx="1714512" cy="302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Swis721 Lt BT" pitchFamily="34" charset="0"/>
                </a:rPr>
                <a:t>HOT</a:t>
              </a:r>
              <a:endParaRPr lang="nl-BE" sz="1800" dirty="0">
                <a:latin typeface="Swis721 Lt BT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L -0.32709 0.27199 " pathEditMode="fixed" rAng="0" ptsTypes="AA">
                                      <p:cBhvr>
                                        <p:cTn id="4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" y="13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61" grpId="0" animBg="1"/>
      <p:bldP spid="72" grpId="0" animBg="1"/>
    </p:bldLst>
  </p:timing>
</p:sld>
</file>

<file path=ppt/theme/theme1.xml><?xml version="1.0" encoding="utf-8"?>
<a:theme xmlns:a="http://schemas.openxmlformats.org/drawingml/2006/main" name="UA Light">
  <a:themeElements>
    <a:clrScheme name="UA Light">
      <a:dk1>
        <a:srgbClr val="003D64"/>
      </a:dk1>
      <a:lt1>
        <a:srgbClr val="003D64"/>
      </a:lt1>
      <a:dk2>
        <a:srgbClr val="7E002F"/>
      </a:dk2>
      <a:lt2>
        <a:srgbClr val="003D64"/>
      </a:lt2>
      <a:accent1>
        <a:srgbClr val="808080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hema">
      <a:majorFont>
        <a:latin typeface="Verdana"/>
        <a:ea typeface="msgothic"/>
        <a:cs typeface="msgothic"/>
      </a:majorFont>
      <a:minorFont>
        <a:latin typeface="Verdana"/>
        <a:ea typeface="msgothic"/>
        <a:cs typeface="msgothic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7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7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h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h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UA Light</Template>
  <TotalTime>1740</TotalTime>
  <Words>1438</Words>
  <Application>Microsoft Office PowerPoint</Application>
  <PresentationFormat>Diavoorstelling (4:3)</PresentationFormat>
  <Paragraphs>494</Paragraphs>
  <Slides>29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29</vt:i4>
      </vt:variant>
    </vt:vector>
  </HeadingPairs>
  <TitlesOfParts>
    <vt:vector size="30" baseType="lpstr">
      <vt:lpstr>UA Light</vt:lpstr>
      <vt:lpstr>Hybrid Rule Scheduling in Story Driven Modeling a tool-independent approach</vt:lpstr>
      <vt:lpstr>Goal</vt:lpstr>
      <vt:lpstr>Outline</vt:lpstr>
      <vt:lpstr>Graph transformation</vt:lpstr>
      <vt:lpstr>Graph transformation</vt:lpstr>
      <vt:lpstr>Graph transformation with MoTMoT</vt:lpstr>
      <vt:lpstr>Graph transformation with MoTMoT</vt:lpstr>
      <vt:lpstr>Graph transformation with MoTMoT</vt:lpstr>
      <vt:lpstr>Higher order transformation</vt:lpstr>
      <vt:lpstr>BPMN to BPEL</vt:lpstr>
      <vt:lpstr>BPMN to BPEL example</vt:lpstr>
      <vt:lpstr>BPMN to BPEL metamodel</vt:lpstr>
      <vt:lpstr>BPMN to BPEL folding algorithm</vt:lpstr>
      <vt:lpstr>Folding algorithm example</vt:lpstr>
      <vt:lpstr>BPMN to BPEL transformation</vt:lpstr>
      <vt:lpstr>BPMN to BPEL Story Diagram</vt:lpstr>
      <vt:lpstr>Implicit rule scheduling in SDM</vt:lpstr>
      <vt:lpstr>Transforming BPMN2BPEL</vt:lpstr>
      <vt:lpstr>Implicit rule scheduling in SDM</vt:lpstr>
      <vt:lpstr>Prototypes</vt:lpstr>
      <vt:lpstr>Higher order transformation</vt:lpstr>
      <vt:lpstr>Negative application conditions</vt:lpstr>
      <vt:lpstr>NAC example</vt:lpstr>
      <vt:lpstr>NAC example</vt:lpstr>
      <vt:lpstr>NAC example</vt:lpstr>
      <vt:lpstr>NAC example</vt:lpstr>
      <vt:lpstr>Conclusion</vt:lpstr>
      <vt:lpstr>Conclusion</vt:lpstr>
      <vt:lpstr>Future</vt:lpstr>
    </vt:vector>
  </TitlesOfParts>
  <Company>Universiteit Antwerpen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 Rule Scheduling in Story Driven Modeling a tool-independent approach</dc:title>
  <dc:creator>Bart Meyers</dc:creator>
  <cp:lastModifiedBy>Bart Meyers</cp:lastModifiedBy>
  <cp:revision>152</cp:revision>
  <dcterms:created xsi:type="dcterms:W3CDTF">2009-07-08T21:21:18Z</dcterms:created>
  <dcterms:modified xsi:type="dcterms:W3CDTF">2009-07-15T10:50:51Z</dcterms:modified>
</cp:coreProperties>
</file>