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7" r:id="rId4"/>
    <p:sldId id="265" r:id="rId5"/>
    <p:sldId id="258" r:id="rId6"/>
    <p:sldId id="259" r:id="rId7"/>
    <p:sldId id="260" r:id="rId8"/>
    <p:sldId id="268" r:id="rId9"/>
    <p:sldId id="261" r:id="rId10"/>
    <p:sldId id="262" r:id="rId11"/>
    <p:sldId id="263" r:id="rId12"/>
    <p:sldId id="266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D17BEB3-D7E9-4335-B723-6B21B48AB27C}" type="datetimeFigureOut">
              <a:rPr lang="en-US" smtClean="0"/>
              <a:t>4/26/2012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4959AFA-7DA1-4A97-8D11-622853BDCABF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BEB3-D7E9-4335-B723-6B21B48AB27C}" type="datetimeFigureOut">
              <a:rPr lang="en-US" smtClean="0"/>
              <a:t>4/26/2012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9AFA-7DA1-4A97-8D11-622853BDCA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BEB3-D7E9-4335-B723-6B21B48AB27C}" type="datetimeFigureOut">
              <a:rPr lang="en-US" smtClean="0"/>
              <a:t>4/26/2012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9AFA-7DA1-4A97-8D11-622853BDCA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BEB3-D7E9-4335-B723-6B21B48AB27C}" type="datetimeFigureOut">
              <a:rPr lang="en-US" smtClean="0"/>
              <a:t>4/26/2012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9AFA-7DA1-4A97-8D11-622853BDCA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BEB3-D7E9-4335-B723-6B21B48AB27C}" type="datetimeFigureOut">
              <a:rPr lang="en-US" smtClean="0"/>
              <a:t>4/26/2012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9AFA-7DA1-4A97-8D11-622853BDCA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BEB3-D7E9-4335-B723-6B21B48AB27C}" type="datetimeFigureOut">
              <a:rPr lang="en-US" smtClean="0"/>
              <a:t>4/26/2012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9AFA-7DA1-4A97-8D11-622853BDCA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BEB3-D7E9-4335-B723-6B21B48AB27C}" type="datetimeFigureOut">
              <a:rPr lang="en-US" smtClean="0"/>
              <a:t>4/26/2012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9AFA-7DA1-4A97-8D11-622853BDCA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BEB3-D7E9-4335-B723-6B21B48AB27C}" type="datetimeFigureOut">
              <a:rPr lang="en-US" smtClean="0"/>
              <a:t>4/26/2012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9AFA-7DA1-4A97-8D11-622853BDCA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BEB3-D7E9-4335-B723-6B21B48AB27C}" type="datetimeFigureOut">
              <a:rPr lang="en-US" smtClean="0"/>
              <a:t>4/26/2012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9AFA-7DA1-4A97-8D11-622853BDCA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BEB3-D7E9-4335-B723-6B21B48AB27C}" type="datetimeFigureOut">
              <a:rPr lang="en-US" smtClean="0"/>
              <a:t>4/26/2012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9AFA-7DA1-4A97-8D11-622853BDCABF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BEB3-D7E9-4335-B723-6B21B48AB27C}" type="datetimeFigureOut">
              <a:rPr lang="en-US" smtClean="0"/>
              <a:t>4/26/2012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9AFA-7DA1-4A97-8D11-622853BDCA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D17BEB3-D7E9-4335-B723-6B21B48AB27C}" type="datetimeFigureOut">
              <a:rPr lang="en-US" smtClean="0"/>
              <a:t>4/26/2012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4959AFA-7DA1-4A97-8D11-622853BDCA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chnologyreview.com/blog/arxiv/27460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Conway's_Game_of_Lif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Cellular_automato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stilldreamer.com/mathematics/1d_cellular_automaton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.infn.it/~zito/automachaos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irek's_Cellebration" TargetMode="External"/><Relationship Id="rId2" Type="http://schemas.openxmlformats.org/officeDocument/2006/relationships/hyperlink" Target="http://en.wikipedia.org/wiki/Life-like_cellular_automaton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mathworld.wolfram.com/CellularAutomaton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Chaotic Behavior - Cellular automata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 522 Modeling and Simulation Research </a:t>
            </a:r>
            <a:r>
              <a:rPr lang="en-US" dirty="0" smtClean="0"/>
              <a:t>Project</a:t>
            </a:r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Andrey Paunov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110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rules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900" y="2324100"/>
            <a:ext cx="3347212" cy="3508375"/>
          </a:xfrm>
        </p:spPr>
      </p:pic>
    </p:spTree>
    <p:extLst>
      <p:ext uri="{BB962C8B-B14F-4D97-AF65-F5344CB8AC3E}">
        <p14:creationId xmlns:p14="http://schemas.microsoft.com/office/powerpoint/2010/main" val="817282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Chaos in cellular automata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Very useful in image cryptography</a:t>
            </a:r>
          </a:p>
          <a:p>
            <a:r>
              <a:rPr lang="en-US" dirty="0" smtClean="0"/>
              <a:t>For example rule 30 – chaotic</a:t>
            </a:r>
          </a:p>
          <a:p>
            <a:r>
              <a:rPr lang="en-US" dirty="0" smtClean="0"/>
              <a:t>Unable to predict the formula from generation n, without knowing the formula at generation n – 1</a:t>
            </a:r>
          </a:p>
          <a:p>
            <a:r>
              <a:rPr lang="en-US" dirty="0" smtClean="0"/>
              <a:t>Message superimpose it on a chaotic signal</a:t>
            </a:r>
          </a:p>
          <a:p>
            <a:r>
              <a:rPr lang="en-US" dirty="0">
                <a:hlinkClick r:id="rId2"/>
              </a:rPr>
              <a:t>http://www.technologyreview.com/blog/arxiv/27460/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386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Biological Appearance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Rule 30 - </a:t>
            </a:r>
            <a:r>
              <a:rPr lang="en-US" dirty="0" err="1" smtClean="0"/>
              <a:t>Conus</a:t>
            </a:r>
            <a:r>
              <a:rPr lang="en-US" dirty="0" smtClean="0"/>
              <a:t> textile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2895600"/>
            <a:ext cx="4038600" cy="302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108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Conway’s Game of Life</a:t>
            </a:r>
          </a:p>
          <a:p>
            <a:r>
              <a:rPr lang="en-US" dirty="0" smtClean="0"/>
              <a:t>Diffusion of solution in medium</a:t>
            </a:r>
          </a:p>
          <a:p>
            <a:r>
              <a:rPr lang="en-US" dirty="0" smtClean="0"/>
              <a:t>Rule 30</a:t>
            </a:r>
          </a:p>
          <a:p>
            <a:r>
              <a:rPr lang="en-US" dirty="0" smtClean="0"/>
              <a:t>Rule 90</a:t>
            </a:r>
          </a:p>
          <a:p>
            <a:r>
              <a:rPr lang="en-US" dirty="0">
                <a:hlinkClick r:id="rId2"/>
              </a:rPr>
              <a:t>http://en.wikipedia.org/wiki/Conway%27s_Game_of_Life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35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Cellular automata?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C.A. is a collection of cells on a grid which evolve over discrete time with a set of rules</a:t>
            </a:r>
          </a:p>
          <a:p>
            <a:r>
              <a:rPr lang="en-US" dirty="0" smtClean="0"/>
              <a:t>These rules depend on the state of the neighbors in the previous time step.</a:t>
            </a:r>
          </a:p>
          <a:p>
            <a:r>
              <a:rPr lang="en-US" dirty="0" smtClean="0"/>
              <a:t>Discovered by von </a:t>
            </a:r>
            <a:r>
              <a:rPr lang="en-US" dirty="0"/>
              <a:t>Neumann </a:t>
            </a:r>
            <a:r>
              <a:rPr lang="en-US" dirty="0" smtClean="0"/>
              <a:t>in study of biological systems (early 1950s).</a:t>
            </a:r>
          </a:p>
          <a:p>
            <a:r>
              <a:rPr lang="en-US" dirty="0" smtClean="0"/>
              <a:t>Wolfram (starting 1980s) – more in depth study in “A New Kind of Science” book.</a:t>
            </a:r>
          </a:p>
          <a:p>
            <a:r>
              <a:rPr lang="en-US" dirty="0">
                <a:hlinkClick r:id="rId2"/>
              </a:rPr>
              <a:t>http://en.wikipedia.org/wiki/Cellular_automaton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882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Conway’s simplified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Von Neumann – Self replicating hypothetical machine – complicated rectangular grid</a:t>
            </a:r>
          </a:p>
          <a:p>
            <a:r>
              <a:rPr lang="en-US" dirty="0" smtClean="0"/>
              <a:t>Conway simplified von Neumann mathematical model</a:t>
            </a:r>
          </a:p>
          <a:p>
            <a:r>
              <a:rPr lang="en-US" dirty="0" smtClean="0"/>
              <a:t>Conway’s Game of Life – Scientific American 1970</a:t>
            </a:r>
          </a:p>
          <a:p>
            <a:r>
              <a:rPr lang="en-US" dirty="0" smtClean="0"/>
              <a:t>New field for scientific research</a:t>
            </a:r>
          </a:p>
        </p:txBody>
      </p:sp>
    </p:spTree>
    <p:extLst>
      <p:ext uri="{BB962C8B-B14F-4D97-AF65-F5344CB8AC3E}">
        <p14:creationId xmlns:p14="http://schemas.microsoft.com/office/powerpoint/2010/main" val="1253247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Conway's Game of Life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Rules for the game of life:</a:t>
            </a:r>
          </a:p>
          <a:p>
            <a:r>
              <a:rPr lang="en-US" dirty="0" smtClean="0"/>
              <a:t>&lt; 2 alive neighbors -&gt; cell dies of </a:t>
            </a:r>
            <a:r>
              <a:rPr lang="en-US" dirty="0"/>
              <a:t>under-population.</a:t>
            </a:r>
          </a:p>
          <a:p>
            <a:r>
              <a:rPr lang="en-US" dirty="0" smtClean="0"/>
              <a:t>2 or 3 </a:t>
            </a:r>
            <a:r>
              <a:rPr lang="en-US" dirty="0"/>
              <a:t>live </a:t>
            </a:r>
            <a:r>
              <a:rPr lang="en-US" dirty="0" smtClean="0"/>
              <a:t>neighbors -&gt; cell lives </a:t>
            </a:r>
            <a:r>
              <a:rPr lang="en-US" dirty="0"/>
              <a:t>on to the next generation.</a:t>
            </a:r>
          </a:p>
          <a:p>
            <a:r>
              <a:rPr lang="en-US" dirty="0" smtClean="0"/>
              <a:t>&gt; 3 live neighbors -&gt; cell dies of </a:t>
            </a:r>
            <a:r>
              <a:rPr lang="en-US" dirty="0"/>
              <a:t>overcrowding.</a:t>
            </a:r>
          </a:p>
          <a:p>
            <a:r>
              <a:rPr lang="en-US" dirty="0" smtClean="0"/>
              <a:t>== 3 live neighbors -&gt; dead cell becomes </a:t>
            </a:r>
            <a:r>
              <a:rPr lang="en-US" dirty="0"/>
              <a:t>a live </a:t>
            </a:r>
            <a:r>
              <a:rPr lang="en-US" dirty="0" smtClean="0"/>
              <a:t>cell </a:t>
            </a:r>
            <a:r>
              <a:rPr lang="en-US" dirty="0"/>
              <a:t>by reproduction.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45859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varieties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of grid:</a:t>
            </a:r>
          </a:p>
          <a:p>
            <a:pPr lvl="1"/>
            <a:r>
              <a:rPr lang="en-US" dirty="0" smtClean="0"/>
              <a:t>1D – line (each state == one row)</a:t>
            </a:r>
          </a:p>
          <a:p>
            <a:pPr lvl="1"/>
            <a:r>
              <a:rPr lang="en-US" dirty="0" smtClean="0"/>
              <a:t>2D – square, triangular, and hexagonal</a:t>
            </a:r>
          </a:p>
          <a:p>
            <a:pPr lvl="1"/>
            <a:r>
              <a:rPr lang="en-US" dirty="0" smtClean="0"/>
              <a:t>Cartesian grids over the natural numbers (most common)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665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new cell state depends on the states of the previous neighbor cells and its own</a:t>
            </a:r>
          </a:p>
          <a:p>
            <a:r>
              <a:rPr lang="en-US" dirty="0" smtClean="0"/>
              <a:t>Each of the three parents can have 2 possible states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Example: rule 30</a:t>
            </a:r>
          </a:p>
          <a:p>
            <a:r>
              <a:rPr lang="en-US" dirty="0">
                <a:hlinkClick r:id="rId2"/>
              </a:rPr>
              <a:t>http://www.stilldreamer.com/mathematics/1d_cellular_automaton/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4114800"/>
            <a:ext cx="453390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69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States of the cell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Each cell can have two possible values: 0 or 1</a:t>
            </a:r>
          </a:p>
          <a:p>
            <a:r>
              <a:rPr lang="en-US" dirty="0" smtClean="0"/>
              <a:t>Depending on that value, the cell could be either in “off” == 0 or “on” == 1.</a:t>
            </a:r>
          </a:p>
          <a:p>
            <a:r>
              <a:rPr lang="en-US" dirty="0" smtClean="0"/>
              <a:t>2x2x2 = 2^3 = 8 possible binary states</a:t>
            </a:r>
          </a:p>
          <a:p>
            <a:r>
              <a:rPr lang="en-US" dirty="0" smtClean="0"/>
              <a:t>=&gt; 2^8 = 256 in total of elementary cellular automata, index by 8 – bit binary number</a:t>
            </a:r>
          </a:p>
          <a:p>
            <a:r>
              <a:rPr lang="en-US" dirty="0" smtClean="0"/>
              <a:t>For example: rule 30 is (00011110)</a:t>
            </a:r>
          </a:p>
          <a:p>
            <a:r>
              <a:rPr lang="en-US" dirty="0">
                <a:hlinkClick r:id="rId2"/>
              </a:rPr>
              <a:t>http://www.ba.infn.it/~</a:t>
            </a:r>
            <a:r>
              <a:rPr lang="en-US" dirty="0" smtClean="0">
                <a:hlinkClick r:id="rId2"/>
              </a:rPr>
              <a:t>zito/automachaos.html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24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Wolfram code – binary representation</a:t>
            </a:r>
          </a:p>
          <a:p>
            <a:r>
              <a:rPr lang="en-US" dirty="0" err="1" smtClean="0"/>
              <a:t>Mirek's</a:t>
            </a:r>
            <a:r>
              <a:rPr lang="en-US" dirty="0" smtClean="0"/>
              <a:t> </a:t>
            </a:r>
            <a:r>
              <a:rPr lang="en-US" dirty="0" err="1" smtClean="0"/>
              <a:t>Cellebration</a:t>
            </a:r>
            <a:r>
              <a:rPr lang="en-US" dirty="0" smtClean="0"/>
              <a:t> – string “dx/</a:t>
            </a:r>
            <a:r>
              <a:rPr lang="en-US" dirty="0" err="1" smtClean="0"/>
              <a:t>dy</a:t>
            </a:r>
            <a:r>
              <a:rPr lang="en-US" dirty="0" smtClean="0"/>
              <a:t>”, d is number of alive neighbors, x, y are from 0 - 8.</a:t>
            </a:r>
          </a:p>
          <a:p>
            <a:r>
              <a:rPr lang="en-US" dirty="0" smtClean="0"/>
              <a:t>Golly (open-source cellular automaton package) – </a:t>
            </a:r>
            <a:r>
              <a:rPr lang="en-US" dirty="0" err="1" smtClean="0"/>
              <a:t>Bx</a:t>
            </a:r>
            <a:r>
              <a:rPr lang="en-US" dirty="0" smtClean="0"/>
              <a:t>/</a:t>
            </a:r>
            <a:r>
              <a:rPr lang="en-US" dirty="0" err="1" smtClean="0"/>
              <a:t>Sy</a:t>
            </a:r>
            <a:r>
              <a:rPr lang="en-US" dirty="0" smtClean="0"/>
              <a:t>, where B == birth and S == </a:t>
            </a:r>
            <a:r>
              <a:rPr lang="en-US" dirty="0" err="1" smtClean="0"/>
              <a:t>servival</a:t>
            </a:r>
            <a:r>
              <a:rPr lang="en-US" dirty="0" smtClean="0"/>
              <a:t>.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en.wikipedia.org/wiki/Life-like_cellular_automaton#Notation_for_rules</a:t>
            </a:r>
            <a:endParaRPr lang="en-US" dirty="0" smtClean="0"/>
          </a:p>
          <a:p>
            <a:r>
              <a:rPr lang="en-US" dirty="0">
                <a:hlinkClick r:id="rId3"/>
              </a:rPr>
              <a:t>http://en.wikipedia.org/wiki/Mirek%27s_Cellebration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902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 number of generations produces: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Rule 30</a:t>
            </a:r>
          </a:p>
          <a:p>
            <a:r>
              <a:rPr lang="en-US" dirty="0">
                <a:hlinkClick r:id="rId2"/>
              </a:rPr>
              <a:t>http://mathworld.wolfram.com/CellularAutomaton.html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925" y="2819400"/>
            <a:ext cx="3486150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2897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346</TotalTime>
  <Words>435</Words>
  <Application>Microsoft Office PowerPoint</Application>
  <PresentationFormat>On-screen Show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Austin</vt:lpstr>
      <vt:lpstr>Chaotic Behavior - Cellular automata</vt:lpstr>
      <vt:lpstr>What is Cellular automata?</vt:lpstr>
      <vt:lpstr>Conway’s simplified model</vt:lpstr>
      <vt:lpstr>Conway's Game of Life</vt:lpstr>
      <vt:lpstr>Many varieties</vt:lpstr>
      <vt:lpstr>Cell State</vt:lpstr>
      <vt:lpstr>States of the cell</vt:lpstr>
      <vt:lpstr>Notation</vt:lpstr>
      <vt:lpstr>Generations</vt:lpstr>
      <vt:lpstr>More rules</vt:lpstr>
      <vt:lpstr>Chaos in cellular automata</vt:lpstr>
      <vt:lpstr>Biological Appearance</vt:lpstr>
      <vt:lpstr>Simulation Examples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Andrey</dc:creator>
  <cp:lastModifiedBy>Andrey</cp:lastModifiedBy>
  <cp:revision>33</cp:revision>
  <dcterms:created xsi:type="dcterms:W3CDTF">2012-04-25T13:47:44Z</dcterms:created>
  <dcterms:modified xsi:type="dcterms:W3CDTF">2012-04-26T17:25:12Z</dcterms:modified>
</cp:coreProperties>
</file>