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7" r:id="rId19"/>
    <p:sldId id="279" r:id="rId20"/>
    <p:sldId id="278" r:id="rId21"/>
    <p:sldId id="280" r:id="rId22"/>
    <p:sldId id="281" r:id="rId2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C1CC50-0ECC-40F1-B46F-020BBF5DCE9E}" type="datetimeFigureOut">
              <a:rPr lang="nl-BE" smtClean="0"/>
              <a:pPr/>
              <a:t>30/06/2011</a:t>
            </a:fld>
            <a:endParaRPr lang="nl-B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6F2371-F463-4506-BD30-172AB42A639B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b="0" dirty="0" smtClean="0"/>
              <a:t>Internal DSLs: Scala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15616" y="1916832"/>
            <a:ext cx="936104" cy="50405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Implicit Conversion</a:t>
            </a:r>
          </a:p>
          <a:p>
            <a:pPr lvl="1"/>
            <a:endParaRPr lang="nl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2.2 Merge: abstract syntax</a:t>
            </a: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988840"/>
            <a:ext cx="82809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(r1,r2).&gt;(bigRoad)</a:t>
            </a:r>
          </a:p>
          <a:p>
            <a:endParaRPr lang="nl-BE" dirty="0">
              <a:latin typeface="Courier New" pitchFamily="49" charset="0"/>
              <a:cs typeface="Courier New" pitchFamily="49" charset="0"/>
            </a:endParaRPr>
          </a:p>
          <a:p>
            <a:endParaRPr lang="nl-BE" dirty="0">
              <a:latin typeface="Courier New" pitchFamily="49" charset="0"/>
              <a:cs typeface="Courier New" pitchFamily="49" charset="0"/>
            </a:endParaRPr>
          </a:p>
          <a:p>
            <a:r>
              <a:rPr lang="nl-BE" sz="1600" dirty="0" smtClean="0"/>
              <a:t>	</a:t>
            </a:r>
            <a:r>
              <a:rPr lang="nl-BE" sz="1600" dirty="0" smtClean="0">
                <a:solidFill>
                  <a:srgbClr val="FF0000"/>
                </a:solidFill>
              </a:rPr>
              <a:t>Tuple2[Road, Road] doesn’t have &gt;(r : Road) method!</a:t>
            </a:r>
          </a:p>
          <a:p>
            <a:endParaRPr lang="nl-BE" dirty="0">
              <a:latin typeface="Courier New" pitchFamily="49" charset="0"/>
              <a:cs typeface="Courier New" pitchFamily="49" charset="0"/>
            </a:endParaRPr>
          </a:p>
          <a:p>
            <a:endParaRPr lang="nl-BE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/>
          </a:p>
          <a:p>
            <a:r>
              <a:rPr lang="en-US" sz="1600" dirty="0" smtClean="0"/>
              <a:t>implicit def tuple2DualRoad(t: Tuple2[Road, Road]) = new </a:t>
            </a:r>
            <a:r>
              <a:rPr lang="en-US" sz="1600" dirty="0" err="1" smtClean="0"/>
              <a:t>DualRoad</a:t>
            </a:r>
            <a:r>
              <a:rPr lang="en-US" sz="1600" dirty="0" smtClean="0"/>
              <a:t>(t._1, t._2)</a:t>
            </a:r>
            <a:endParaRPr lang="nl-BE" sz="16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91680" y="2492896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Concrete syntax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Create own cars!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2.3 Car</a:t>
            </a: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1988840"/>
            <a:ext cx="72008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e313 = new Road()</a:t>
            </a:r>
          </a:p>
          <a:p>
            <a:endParaRPr lang="en-US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add Tractor to the road e313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Car("Tractor") at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e313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add Ferrari to the road e313 with speed = 180kmh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Car(180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kmh,"Ferrari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 at e313 </a:t>
            </a:r>
          </a:p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add car with default parameters to e313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Car() at e313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LeftCar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(s: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name : String)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Car(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s,name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override def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getDirection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(left : Road, right : Road): 	Direction = Left</a:t>
            </a:r>
          </a:p>
          <a:p>
            <a:pPr lvl="1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nl-BE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nl-BE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Multiple constructors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2.3 Car: abstract syntax</a:t>
            </a:r>
            <a:endParaRPr lang="nl-BE" dirty="0"/>
          </a:p>
        </p:txBody>
      </p:sp>
      <p:sp>
        <p:nvSpPr>
          <p:cNvPr id="7" name="TextBox 6"/>
          <p:cNvSpPr txBox="1"/>
          <p:nvPr/>
        </p:nvSpPr>
        <p:spPr>
          <a:xfrm>
            <a:off x="863080" y="2150854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class Car(</a:t>
            </a:r>
            <a:r>
              <a:rPr lang="en-US" sz="1600" dirty="0" err="1" smtClean="0"/>
              <a:t>val</a:t>
            </a:r>
            <a:r>
              <a:rPr lang="en-US" sz="1600" dirty="0" smtClean="0"/>
              <a:t> speed: </a:t>
            </a:r>
            <a:r>
              <a:rPr lang="en-US" sz="1600" dirty="0" err="1" smtClean="0"/>
              <a:t>Int</a:t>
            </a:r>
            <a:r>
              <a:rPr lang="en-US" sz="1600" dirty="0" smtClean="0"/>
              <a:t> = </a:t>
            </a:r>
            <a:r>
              <a:rPr lang="en-US" sz="1600" dirty="0" err="1" smtClean="0"/>
              <a:t>Default.speed</a:t>
            </a:r>
            <a:r>
              <a:rPr lang="en-US" sz="1600" dirty="0" smtClean="0"/>
              <a:t>, </a:t>
            </a:r>
            <a:r>
              <a:rPr lang="en-US" sz="1600" dirty="0" err="1" smtClean="0"/>
              <a:t>val</a:t>
            </a:r>
            <a:r>
              <a:rPr lang="en-US" sz="1600" dirty="0" smtClean="0"/>
              <a:t> name: String = NextName.car) {</a:t>
            </a:r>
          </a:p>
          <a:p>
            <a:pPr lvl="1"/>
            <a:r>
              <a:rPr lang="en-US" sz="1600" dirty="0" smtClean="0"/>
              <a:t>def this(n: String) = this(</a:t>
            </a:r>
            <a:r>
              <a:rPr lang="en-US" sz="1600" dirty="0" err="1" smtClean="0"/>
              <a:t>Default.speed</a:t>
            </a:r>
            <a:r>
              <a:rPr lang="en-US" sz="1600" dirty="0" smtClean="0"/>
              <a:t>, n)</a:t>
            </a:r>
          </a:p>
          <a:p>
            <a:pPr lvl="1"/>
            <a:r>
              <a:rPr lang="en-US" sz="1600" dirty="0" smtClean="0"/>
              <a:t>[..]</a:t>
            </a:r>
          </a:p>
          <a:p>
            <a:pPr lvl="1"/>
            <a:r>
              <a:rPr lang="en-US" sz="1600" dirty="0" smtClean="0"/>
              <a:t>def at(r: Road) { .. }</a:t>
            </a:r>
          </a:p>
          <a:p>
            <a:pPr lvl="1"/>
            <a:r>
              <a:rPr lang="en-US" sz="1600" dirty="0" smtClean="0"/>
              <a:t>def </a:t>
            </a:r>
            <a:r>
              <a:rPr lang="en-US" sz="1600" dirty="0" err="1" smtClean="0"/>
              <a:t>getDirection</a:t>
            </a:r>
            <a:r>
              <a:rPr lang="en-US" sz="1600" dirty="0" smtClean="0"/>
              <a:t>(left: Road, right: Road): Direction = {</a:t>
            </a:r>
          </a:p>
          <a:p>
            <a:pPr lvl="2"/>
            <a:r>
              <a:rPr lang="en-US" sz="1600" dirty="0" smtClean="0"/>
              <a:t>if (</a:t>
            </a:r>
            <a:r>
              <a:rPr lang="en-US" sz="1600" dirty="0" err="1" smtClean="0"/>
              <a:t>Random.nextBoolean</a:t>
            </a:r>
            <a:r>
              <a:rPr lang="en-US" sz="1600" dirty="0" smtClean="0"/>
              <a:t>) {</a:t>
            </a:r>
          </a:p>
          <a:p>
            <a:pPr lvl="2"/>
            <a:r>
              <a:rPr lang="en-US" sz="1600" dirty="0" smtClean="0"/>
              <a:t>return Left</a:t>
            </a:r>
          </a:p>
          <a:p>
            <a:pPr lvl="2"/>
            <a:r>
              <a:rPr lang="en-US" sz="1600" dirty="0" smtClean="0"/>
              <a:t>} else {</a:t>
            </a:r>
          </a:p>
          <a:p>
            <a:pPr lvl="2"/>
            <a:r>
              <a:rPr lang="en-US" sz="1600" dirty="0" smtClean="0"/>
              <a:t>return Right</a:t>
            </a:r>
          </a:p>
          <a:p>
            <a:pPr lvl="2"/>
            <a:r>
              <a:rPr lang="en-US" sz="1600" dirty="0" smtClean="0"/>
              <a:t>}</a:t>
            </a:r>
          </a:p>
          <a:p>
            <a:pPr lvl="1"/>
            <a:r>
              <a:rPr lang="en-US" sz="1600" dirty="0" smtClean="0"/>
              <a:t>}</a:t>
            </a:r>
            <a:endParaRPr lang="nl-BE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>
            <a:normAutofit/>
          </a:bodyPr>
          <a:lstStyle/>
          <a:p>
            <a:r>
              <a:rPr lang="nl-BE" dirty="0" smtClean="0"/>
              <a:t>Generator &amp; </a:t>
            </a:r>
            <a:r>
              <a:rPr lang="nl-BE" dirty="0" smtClean="0"/>
              <a:t>Sink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//generate 6 cars and each car has a tracker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1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 Generator(6,true) &gt; e313 &gt; new Sink()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//generate 11 cars, speed of car = 6kmh and name = </a:t>
            </a:r>
            <a:r>
              <a:rPr lang="en-US" sz="16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jos</a:t>
            </a:r>
            <a:endParaRPr lang="en-US" sz="16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1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 Generator(11,false,6 </a:t>
            </a:r>
            <a:r>
              <a:rPr lang="en-US" sz="16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kmh</a:t>
            </a:r>
            <a:r>
              <a:rPr lang="en-US" sz="1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"</a:t>
            </a:r>
            <a:r>
              <a:rPr lang="en-US" sz="16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jos</a:t>
            </a:r>
            <a:r>
              <a:rPr lang="en-US" sz="1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") &gt; new Road() &gt; new Sink(“</a:t>
            </a:r>
            <a:r>
              <a:rPr lang="en-US" sz="1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hey“)</a:t>
            </a:r>
            <a:br>
              <a:rPr lang="en-US" sz="1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endParaRPr lang="nl-BE" dirty="0" smtClean="0"/>
          </a:p>
          <a:p>
            <a:r>
              <a:rPr lang="nl-BE" dirty="0" smtClean="0"/>
              <a:t>Capacity</a:t>
            </a:r>
          </a:p>
          <a:p>
            <a:pPr>
              <a:buNone/>
            </a:pPr>
            <a:r>
              <a:rPr lang="en-US" sz="16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c = new Capacity(4)</a:t>
            </a:r>
          </a:p>
          <a:p>
            <a:pPr>
              <a:buNone/>
            </a:pPr>
            <a:r>
              <a:rPr lang="en-US" sz="16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r1 = new Road() + c</a:t>
            </a:r>
          </a:p>
          <a:p>
            <a:pPr>
              <a:buNone/>
            </a:pPr>
            <a:r>
              <a:rPr lang="en-US" sz="16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r2 = new Road</a:t>
            </a:r>
            <a:r>
              <a:rPr lang="en-US" sz="1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+ c</a:t>
            </a:r>
            <a:endParaRPr lang="nl-BE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2.4 </a:t>
            </a:r>
            <a:r>
              <a:rPr lang="nl-BE" dirty="0" smtClean="0"/>
              <a:t>Generator, Sink &amp; Capacity</a:t>
            </a: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988840"/>
            <a:ext cx="846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define a </a:t>
            </a:r>
            <a:r>
              <a:rPr lang="en-US" sz="18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trafficlightcontrol</a:t>
            </a:r>
            <a: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that starts on Green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18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tlc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8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TrafficLightControl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(Green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18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 Road() + </a:t>
            </a:r>
            <a:r>
              <a:rPr lang="en-US" sz="18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tlc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18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8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with opposite = </a:t>
            </a:r>
            <a: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</a:t>
            </a:r>
            <a:b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this </a:t>
            </a:r>
            <a: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means the </a:t>
            </a:r>
            <a:r>
              <a:rPr lang="en-US" sz="1800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8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will start red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 Road() + </a:t>
            </a:r>
            <a:r>
              <a:rPr lang="en-US" sz="18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tlc,true</a:t>
            </a:r>
            <a:r>
              <a:rPr lang="en-US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2.5 </a:t>
            </a:r>
            <a:r>
              <a:rPr lang="nl-BE" dirty="0" smtClean="0"/>
              <a:t>TrafficLight</a:t>
            </a:r>
            <a:endParaRPr lang="nl-B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road/car </a:t>
            </a:r>
            <a:r>
              <a:rPr lang="en-US" dirty="0" smtClean="0"/>
              <a:t>can have </a:t>
            </a:r>
            <a:r>
              <a:rPr lang="en-US" dirty="0" smtClean="0"/>
              <a:t>tracker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Save </a:t>
            </a:r>
            <a:r>
              <a:rPr lang="en-US" dirty="0" smtClean="0"/>
              <a:t>all events of that </a:t>
            </a:r>
            <a:r>
              <a:rPr lang="en-US" dirty="0" smtClean="0"/>
              <a:t>car/road </a:t>
            </a:r>
            <a:r>
              <a:rPr lang="en-US" dirty="0" smtClean="0"/>
              <a:t>during a simulation in a xml </a:t>
            </a:r>
            <a:r>
              <a:rPr lang="en-US" dirty="0" smtClean="0"/>
              <a:t>file</a:t>
            </a:r>
          </a:p>
          <a:p>
            <a:pPr lvl="1"/>
            <a:r>
              <a:rPr lang="en-US" dirty="0" smtClean="0"/>
              <a:t>Event: </a:t>
            </a:r>
            <a:r>
              <a:rPr lang="en-US" dirty="0" err="1" smtClean="0"/>
              <a:t>eg</a:t>
            </a:r>
            <a:r>
              <a:rPr lang="en-US" dirty="0" smtClean="0"/>
              <a:t>. when </a:t>
            </a:r>
            <a:r>
              <a:rPr lang="en-US" dirty="0" smtClean="0"/>
              <a:t>a car enters a new road.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generated XML could be loaded in the DEVS Trace Plotter</a:t>
            </a:r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2.6 Tracker</a:t>
            </a:r>
            <a:endParaRPr lang="nl-B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 Car + Tracker()</a:t>
            </a:r>
          </a:p>
          <a:p>
            <a:pPr>
              <a:buNone/>
            </a:pP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new Road + Tracker()</a:t>
            </a:r>
            <a:endParaRPr lang="nl-BE" sz="20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2.6 Tracker</a:t>
            </a:r>
            <a:endParaRPr lang="nl-BE" dirty="0"/>
          </a:p>
        </p:txBody>
      </p:sp>
      <p:pic>
        <p:nvPicPr>
          <p:cNvPr id="4" name="Picture 3" descr="plot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1052736"/>
            <a:ext cx="3896269" cy="495369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2.7 Simulate</a:t>
            </a:r>
            <a:endParaRPr lang="nl-B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Abstract Syntax</a:t>
            </a:r>
          </a:p>
          <a:p>
            <a:pPr lvl="1"/>
            <a:r>
              <a:rPr lang="nl-BE" dirty="0" smtClean="0"/>
              <a:t>AToM3: Class Diagram Formalism</a:t>
            </a:r>
          </a:p>
          <a:p>
            <a:pPr lvl="2"/>
            <a:r>
              <a:rPr lang="nl-BE" dirty="0" smtClean="0"/>
              <a:t>Create classes (actions</a:t>
            </a:r>
            <a:r>
              <a:rPr lang="nl-BE" sz="1050" dirty="0" smtClean="0"/>
              <a:t>(python)</a:t>
            </a:r>
            <a:r>
              <a:rPr lang="nl-BE" dirty="0" smtClean="0"/>
              <a:t>, constraints</a:t>
            </a:r>
            <a:r>
              <a:rPr lang="nl-BE" sz="1050" dirty="0" smtClean="0">
                <a:solidFill>
                  <a:prstClr val="black"/>
                </a:solidFill>
              </a:rPr>
              <a:t>(python)</a:t>
            </a:r>
            <a:r>
              <a:rPr lang="nl-BE" dirty="0" smtClean="0"/>
              <a:t>, attributes)</a:t>
            </a:r>
          </a:p>
          <a:p>
            <a:pPr lvl="2"/>
            <a:r>
              <a:rPr lang="nl-BE" dirty="0" smtClean="0"/>
              <a:t>Create associations (multiplicities)</a:t>
            </a:r>
          </a:p>
          <a:p>
            <a:pPr lvl="2"/>
            <a:r>
              <a:rPr lang="nl-BE" dirty="0" smtClean="0"/>
              <a:t>Inherit from other classes</a:t>
            </a:r>
            <a:br>
              <a:rPr lang="nl-BE" dirty="0" smtClean="0"/>
            </a:br>
            <a:endParaRPr lang="nl-BE" dirty="0" smtClean="0"/>
          </a:p>
          <a:p>
            <a:pPr lvl="1"/>
            <a:r>
              <a:rPr lang="nl-BE" dirty="0" smtClean="0"/>
              <a:t>Scala Language</a:t>
            </a:r>
          </a:p>
          <a:p>
            <a:pPr lvl="2"/>
            <a:r>
              <a:rPr lang="nl-BE" dirty="0" smtClean="0"/>
              <a:t>Create classes (methods, exceptions, attributes)</a:t>
            </a:r>
          </a:p>
          <a:p>
            <a:pPr lvl="2"/>
            <a:r>
              <a:rPr lang="nl-BE" dirty="0" smtClean="0"/>
              <a:t>Associations as class attributes</a:t>
            </a:r>
          </a:p>
          <a:p>
            <a:pPr lvl="2"/>
            <a:r>
              <a:rPr lang="nl-BE" dirty="0" smtClean="0"/>
              <a:t>Inherit from other classes + traits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3. Comparison AToM3</a:t>
            </a:r>
            <a:endParaRPr lang="nl-B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3. Comparison AToM3</a:t>
            </a:r>
            <a:endParaRPr lang="nl-BE" dirty="0"/>
          </a:p>
        </p:txBody>
      </p:sp>
      <p:pic>
        <p:nvPicPr>
          <p:cNvPr id="4" name="Picture 3" descr="atom3-editingclas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268760"/>
            <a:ext cx="4410691" cy="5039429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nl-BE" dirty="0" smtClean="0"/>
              <a:t>Scala</a:t>
            </a:r>
          </a:p>
          <a:p>
            <a:pPr marL="624078" indent="-514350">
              <a:buFont typeface="+mj-lt"/>
              <a:buAutoNum type="arabicPeriod"/>
            </a:pPr>
            <a:r>
              <a:rPr lang="nl-BE" dirty="0" smtClean="0"/>
              <a:t>Traffic DSL in Scala</a:t>
            </a:r>
          </a:p>
          <a:p>
            <a:pPr marL="624078" indent="-514350">
              <a:buFont typeface="+mj-lt"/>
              <a:buAutoNum type="arabicPeriod"/>
            </a:pPr>
            <a:r>
              <a:rPr lang="nl-BE" dirty="0" smtClean="0"/>
              <a:t>Comparison AToM3</a:t>
            </a:r>
            <a:endParaRPr lang="nl-BE" dirty="0" smtClean="0"/>
          </a:p>
          <a:p>
            <a:pPr marL="624078" indent="-514350">
              <a:buFont typeface="+mj-lt"/>
              <a:buAutoNum type="arabicPeriod"/>
            </a:pPr>
            <a:r>
              <a:rPr lang="nl-BE" dirty="0" smtClean="0"/>
              <a:t>Conclusion &amp; Future work</a:t>
            </a:r>
          </a:p>
          <a:p>
            <a:pPr marL="624078" indent="-514350">
              <a:buFont typeface="+mj-lt"/>
              <a:buAutoNum type="arabicPeriod"/>
            </a:pPr>
            <a:endParaRPr lang="nl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Overview</a:t>
            </a:r>
            <a:endParaRPr lang="nl-B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Concrete Syntax</a:t>
            </a:r>
          </a:p>
          <a:p>
            <a:pPr lvl="1"/>
            <a:r>
              <a:rPr lang="nl-BE" dirty="0" smtClean="0"/>
              <a:t>AToM3: Class Diagram Formalism</a:t>
            </a:r>
          </a:p>
          <a:p>
            <a:pPr lvl="2"/>
            <a:r>
              <a:rPr lang="nl-BE" dirty="0" smtClean="0"/>
              <a:t>Instances of classes =&gt; graphical</a:t>
            </a:r>
          </a:p>
          <a:p>
            <a:pPr lvl="2"/>
            <a:r>
              <a:rPr lang="nl-BE" dirty="0" smtClean="0"/>
              <a:t>Load multiple formalisms</a:t>
            </a:r>
            <a:br>
              <a:rPr lang="nl-BE" dirty="0" smtClean="0"/>
            </a:br>
            <a:endParaRPr lang="nl-BE" dirty="0" smtClean="0"/>
          </a:p>
          <a:p>
            <a:pPr lvl="1"/>
            <a:r>
              <a:rPr lang="nl-BE" dirty="0" smtClean="0"/>
              <a:t>Scala Language</a:t>
            </a:r>
          </a:p>
          <a:p>
            <a:pPr lvl="2"/>
            <a:r>
              <a:rPr lang="nl-BE" dirty="0" smtClean="0"/>
              <a:t>Instances of classes =&gt; textual</a:t>
            </a:r>
          </a:p>
          <a:p>
            <a:pPr lvl="2"/>
            <a:r>
              <a:rPr lang="nl-BE" dirty="0" smtClean="0"/>
              <a:t>More freedom:</a:t>
            </a:r>
          </a:p>
          <a:p>
            <a:pPr lvl="3"/>
            <a:r>
              <a:rPr lang="nl-BE" dirty="0" smtClean="0"/>
              <a:t>Write scala code in internal DSL or interop with Java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3. Comparison AToM3</a:t>
            </a:r>
            <a:endParaRPr lang="nl-B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Operational Semantics</a:t>
            </a:r>
          </a:p>
          <a:p>
            <a:pPr lvl="1"/>
            <a:r>
              <a:rPr lang="nl-BE" dirty="0" smtClean="0"/>
              <a:t>AToM3: Class Diagram Formalism</a:t>
            </a:r>
          </a:p>
          <a:p>
            <a:pPr lvl="2"/>
            <a:r>
              <a:rPr lang="nl-BE" dirty="0" smtClean="0"/>
              <a:t>Coded model transformation</a:t>
            </a:r>
          </a:p>
          <a:p>
            <a:pPr lvl="2"/>
            <a:r>
              <a:rPr lang="nl-BE" dirty="0" smtClean="0"/>
              <a:t>Rule-based model transformation</a:t>
            </a:r>
          </a:p>
          <a:p>
            <a:pPr lvl="2"/>
            <a:r>
              <a:rPr lang="nl-BE" dirty="0" smtClean="0"/>
              <a:t>View the simulation step by step </a:t>
            </a:r>
            <a:r>
              <a:rPr lang="nl-BE" sz="1600" dirty="0" smtClean="0"/>
              <a:t>(moving cars, ..)</a:t>
            </a:r>
            <a:r>
              <a:rPr lang="nl-BE" dirty="0" smtClean="0"/>
              <a:t/>
            </a:r>
            <a:br>
              <a:rPr lang="nl-BE" dirty="0" smtClean="0"/>
            </a:br>
            <a:endParaRPr lang="nl-BE" dirty="0" smtClean="0"/>
          </a:p>
          <a:p>
            <a:pPr lvl="1"/>
            <a:r>
              <a:rPr lang="nl-BE" dirty="0" smtClean="0"/>
              <a:t>Scala Language</a:t>
            </a:r>
          </a:p>
          <a:p>
            <a:pPr lvl="2"/>
            <a:r>
              <a:rPr lang="nl-BE" dirty="0" smtClean="0"/>
              <a:t>Just execute the code</a:t>
            </a:r>
          </a:p>
          <a:p>
            <a:pPr lvl="2"/>
            <a:r>
              <a:rPr lang="nl-BE" dirty="0" smtClean="0"/>
              <a:t>Output = textual</a:t>
            </a:r>
          </a:p>
          <a:p>
            <a:pPr lvl="3">
              <a:buFont typeface="Symbol"/>
              <a:buChar char="Þ"/>
            </a:pPr>
            <a:r>
              <a:rPr lang="nl-BE" dirty="0" smtClean="0"/>
              <a:t>Make a Scala or Java package </a:t>
            </a:r>
          </a:p>
          <a:p>
            <a:pPr lvl="4">
              <a:buNone/>
            </a:pPr>
            <a:r>
              <a:rPr lang="nl-BE" dirty="0" smtClean="0"/>
              <a:t>-&gt; to visualize traffic</a:t>
            </a:r>
          </a:p>
          <a:p>
            <a:pPr lvl="4">
              <a:buNone/>
            </a:pPr>
            <a:r>
              <a:rPr lang="nl-BE" dirty="0" smtClean="0"/>
              <a:t>-&gt; .. </a:t>
            </a:r>
            <a:r>
              <a:rPr lang="nl-BE" dirty="0" smtClean="0"/>
              <a:t>d</a:t>
            </a:r>
            <a:r>
              <a:rPr lang="nl-BE" dirty="0" smtClean="0"/>
              <a:t>o sth else with data</a:t>
            </a:r>
            <a:endParaRPr lang="nl-BE" dirty="0" smtClean="0"/>
          </a:p>
          <a:p>
            <a:pPr lvl="4">
              <a:buNone/>
            </a:pPr>
            <a:endParaRPr lang="nl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3. Comparison AToM3</a:t>
            </a:r>
            <a:endParaRPr lang="nl-B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l-BE" dirty="0" smtClean="0"/>
              <a:t>AToM3: Class Diagram Formalism</a:t>
            </a:r>
          </a:p>
          <a:p>
            <a:pPr lvl="2"/>
            <a:r>
              <a:rPr lang="nl-BE" dirty="0" smtClean="0"/>
              <a:t>Good overview</a:t>
            </a:r>
          </a:p>
          <a:p>
            <a:pPr lvl="2"/>
            <a:r>
              <a:rPr lang="nl-BE" dirty="0" smtClean="0"/>
              <a:t>Better for modelling traffic</a:t>
            </a:r>
            <a:br>
              <a:rPr lang="nl-BE" dirty="0" smtClean="0"/>
            </a:br>
            <a:endParaRPr lang="nl-BE" dirty="0" smtClean="0"/>
          </a:p>
          <a:p>
            <a:pPr lvl="1"/>
            <a:r>
              <a:rPr lang="nl-BE" dirty="0" smtClean="0"/>
              <a:t>Scala</a:t>
            </a:r>
          </a:p>
          <a:p>
            <a:pPr lvl="2"/>
            <a:r>
              <a:rPr lang="nl-BE" dirty="0" smtClean="0"/>
              <a:t>More freedom</a:t>
            </a:r>
          </a:p>
          <a:p>
            <a:pPr lvl="2"/>
            <a:r>
              <a:rPr lang="nl-BE" dirty="0" smtClean="0"/>
              <a:t>Useful if you want to do something with the data</a:t>
            </a:r>
          </a:p>
          <a:p>
            <a:pPr lvl="2"/>
            <a:r>
              <a:rPr lang="nl-BE" dirty="0" smtClean="0"/>
              <a:t>Interop with Java or Scala code</a:t>
            </a:r>
          </a:p>
          <a:p>
            <a:pPr lvl="2"/>
            <a:endParaRPr lang="nl-BE" dirty="0" smtClean="0"/>
          </a:p>
          <a:p>
            <a:pPr lvl="1"/>
            <a:r>
              <a:rPr lang="nl-BE" dirty="0" smtClean="0"/>
              <a:t>Future work: Scala also supports external DSLs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3. Conclusion future work</a:t>
            </a:r>
            <a:endParaRPr lang="nl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“scalable language”</a:t>
            </a:r>
          </a:p>
          <a:p>
            <a:pPr marL="603504" lvl="2" indent="-256032">
              <a:spcBef>
                <a:spcPts val="400"/>
              </a:spcBef>
              <a:buClr>
                <a:srgbClr val="DA1F28"/>
              </a:buClr>
              <a:buSzPct val="68000"/>
              <a:buFont typeface="Wingdings 3"/>
              <a:buChar char=""/>
            </a:pPr>
            <a:r>
              <a:rPr lang="en-US" altLang="zh-CN" sz="2500" dirty="0" smtClean="0">
                <a:solidFill>
                  <a:prstClr val="black"/>
                </a:solidFill>
              </a:rPr>
              <a:t>grow with the demands of its users</a:t>
            </a:r>
            <a:endParaRPr lang="nl-BE" altLang="zh-CN" dirty="0" smtClean="0"/>
          </a:p>
          <a:p>
            <a:pPr marL="603504" lvl="2" indent="-256032">
              <a:spcBef>
                <a:spcPts val="400"/>
              </a:spcBef>
              <a:buClr>
                <a:srgbClr val="DA1F28"/>
              </a:buClr>
              <a:buSzPct val="68000"/>
              <a:buFont typeface="Wingdings 3"/>
              <a:buChar char=""/>
            </a:pPr>
            <a:endParaRPr lang="nl-BE" dirty="0" smtClean="0"/>
          </a:p>
          <a:p>
            <a:r>
              <a:rPr lang="en-US" altLang="zh-CN" sz="2700" dirty="0" smtClean="0"/>
              <a:t>Runs on the standard Java platform</a:t>
            </a:r>
            <a:br>
              <a:rPr lang="en-US" altLang="zh-CN" sz="2700" dirty="0" smtClean="0"/>
            </a:br>
            <a:endParaRPr lang="en-US" altLang="zh-CN" sz="2700" dirty="0" smtClean="0"/>
          </a:p>
          <a:p>
            <a:r>
              <a:rPr lang="en-US" altLang="zh-CN" dirty="0" smtClean="0"/>
              <a:t>Interoperates with all Java libraries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altLang="zh-CN" sz="2500" dirty="0" smtClean="0"/>
          </a:p>
          <a:p>
            <a:r>
              <a:rPr lang="nl-BE" dirty="0" smtClean="0"/>
              <a:t>Scala = </a:t>
            </a:r>
            <a:r>
              <a:rPr lang="nl-BE" dirty="0" smtClean="0">
                <a:solidFill>
                  <a:srgbClr val="00B050"/>
                </a:solidFill>
              </a:rPr>
              <a:t>OO</a:t>
            </a:r>
            <a:r>
              <a:rPr lang="nl-BE" dirty="0" smtClean="0"/>
              <a:t> + </a:t>
            </a:r>
            <a:r>
              <a:rPr lang="nl-BE" dirty="0" smtClean="0">
                <a:solidFill>
                  <a:srgbClr val="0070C0"/>
                </a:solidFill>
              </a:rPr>
              <a:t>functional programming</a:t>
            </a:r>
            <a:endParaRPr lang="nl-BE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1. Scala</a:t>
            </a: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4355976" y="5013176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solidFill>
                  <a:srgbClr val="0070C0"/>
                </a:solidFill>
              </a:rPr>
              <a:t>Eg. List(1</a:t>
            </a:r>
            <a:r>
              <a:rPr lang="nl-BE" dirty="0">
                <a:solidFill>
                  <a:srgbClr val="0070C0"/>
                </a:solidFill>
              </a:rPr>
              <a:t>, 2, 3, 4, 5) map { _ * 2 </a:t>
            </a:r>
            <a:r>
              <a:rPr lang="nl-BE" dirty="0" smtClean="0">
                <a:solidFill>
                  <a:srgbClr val="0070C0"/>
                </a:solidFill>
              </a:rPr>
              <a:t>}</a:t>
            </a:r>
            <a:br>
              <a:rPr lang="nl-BE" dirty="0" smtClean="0">
                <a:solidFill>
                  <a:srgbClr val="0070C0"/>
                </a:solidFill>
              </a:rPr>
            </a:br>
            <a:r>
              <a:rPr lang="nl-BE" dirty="0">
                <a:solidFill>
                  <a:srgbClr val="0070C0"/>
                </a:solidFill>
              </a:rPr>
              <a:t>=&gt; List[Int] = List(2, 4, 6, 8, 10)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2. Traffic DSL in Scala</a:t>
            </a:r>
            <a:endParaRPr lang="nl-B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Concrete syntax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Abstract syntax</a:t>
            </a:r>
            <a:endParaRPr lang="nl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2.1 Road</a:t>
            </a: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2267744" y="1988840"/>
            <a:ext cx="5400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r1 = new Road(5 m)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r2 = new Road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("e17")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r3 = new Road(10 km, "a12" 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r4 = new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Road()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smtClean="0">
                <a:latin typeface="Courier New" pitchFamily="49" charset="0"/>
                <a:cs typeface="Courier New" pitchFamily="49" charset="0"/>
              </a:rPr>
              <a:t>r1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&gt; r2 &gt; r3 &gt; r4</a:t>
            </a:r>
            <a:endParaRPr lang="nl-B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4327936"/>
            <a:ext cx="5400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Road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InOutSegment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in: Segment = null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out: Segment = null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[..]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nl-BE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Multiple constructors</a:t>
            </a:r>
          </a:p>
          <a:p>
            <a:pPr lvl="1"/>
            <a:endParaRPr lang="nl-BE" dirty="0" smtClean="0"/>
          </a:p>
          <a:p>
            <a:endParaRPr lang="nl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2.1 Road: abstract syntax</a:t>
            </a: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863080" y="1988840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Courier New" pitchFamily="49" charset="0"/>
              </a:rPr>
              <a:t>class</a:t>
            </a:r>
            <a:r>
              <a:rPr lang="en-US" dirty="0" smtClean="0">
                <a:cs typeface="Courier New" pitchFamily="49" charset="0"/>
              </a:rPr>
              <a:t> Road() </a:t>
            </a:r>
            <a:r>
              <a:rPr lang="en-US" b="1" dirty="0" smtClean="0">
                <a:cs typeface="Courier New" pitchFamily="49" charset="0"/>
              </a:rPr>
              <a:t>extends</a:t>
            </a: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err="1" smtClean="0">
                <a:cs typeface="Courier New" pitchFamily="49" charset="0"/>
              </a:rPr>
              <a:t>InOutSegment</a:t>
            </a:r>
            <a:r>
              <a:rPr lang="en-US" dirty="0" smtClean="0">
                <a:cs typeface="Courier New" pitchFamily="49" charset="0"/>
              </a:rPr>
              <a:t> {</a:t>
            </a:r>
            <a:endParaRPr lang="en-US" dirty="0">
              <a:cs typeface="Courier New" pitchFamily="49" charset="0"/>
            </a:endParaRPr>
          </a:p>
          <a:p>
            <a:pPr lvl="1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TrafficSim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.+(this)</a:t>
            </a:r>
          </a:p>
          <a:p>
            <a:pPr lvl="1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var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 length: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Int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 =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Default.roadlength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 </a:t>
            </a:r>
          </a:p>
          <a:p>
            <a:pPr lvl="1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var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 name: String =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NextName.road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ourier New" pitchFamily="49" charset="0"/>
              </a:rPr>
              <a:t> 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[..]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def this (l : </a:t>
            </a:r>
            <a:r>
              <a:rPr lang="en-US" dirty="0" err="1" smtClean="0">
                <a:cs typeface="Courier New" pitchFamily="49" charset="0"/>
              </a:rPr>
              <a:t>Int</a:t>
            </a:r>
            <a:r>
              <a:rPr lang="en-US" dirty="0" smtClean="0">
                <a:cs typeface="Courier New" pitchFamily="49" charset="0"/>
              </a:rPr>
              <a:t>, n : String = </a:t>
            </a:r>
            <a:r>
              <a:rPr lang="en-US" dirty="0" err="1" smtClean="0">
                <a:cs typeface="Courier New" pitchFamily="49" charset="0"/>
              </a:rPr>
              <a:t>NextName.road</a:t>
            </a:r>
            <a:r>
              <a:rPr lang="en-US" dirty="0" smtClean="0">
                <a:cs typeface="Courier New" pitchFamily="49" charset="0"/>
              </a:rPr>
              <a:t>) = {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this()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length = l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name = 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def this(n: String) = {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this()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name = 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}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[..]</a:t>
            </a:r>
          </a:p>
          <a:p>
            <a:r>
              <a:rPr lang="en-US" dirty="0" smtClean="0">
                <a:cs typeface="Courier New" pitchFamily="49" charset="0"/>
              </a:rPr>
              <a:t>}</a:t>
            </a:r>
            <a:endParaRPr lang="nl-BE" dirty="0"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Infix Operator Notation</a:t>
            </a:r>
          </a:p>
          <a:p>
            <a:pPr lvl="1"/>
            <a:endParaRPr lang="nl-BE" dirty="0" smtClean="0"/>
          </a:p>
          <a:p>
            <a:endParaRPr lang="nl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2.1 Road: abstract syntax</a:t>
            </a: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2060848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r1 &gt; r2 &gt; r3</a:t>
            </a:r>
          </a:p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r1.&gt;(r2).&gt;(r3)</a:t>
            </a:r>
          </a:p>
          <a:p>
            <a:endParaRPr lang="nl-BE" dirty="0">
              <a:latin typeface="Courier New" pitchFamily="49" charset="0"/>
              <a:cs typeface="Courier New" pitchFamily="49" charset="0"/>
            </a:endParaRPr>
          </a:p>
          <a:p>
            <a:endParaRPr lang="nl-BE" dirty="0" smtClean="0"/>
          </a:p>
          <a:p>
            <a:r>
              <a:rPr lang="nl-BE" dirty="0" smtClean="0"/>
              <a:t>r1.&gt;(r2)</a:t>
            </a:r>
          </a:p>
          <a:p>
            <a:r>
              <a:rPr lang="nl-BE" dirty="0" smtClean="0"/>
              <a:t>r2.&gt;(r3)</a:t>
            </a:r>
            <a:endParaRPr lang="nl-B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843808" y="2492896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Down Arrow 5"/>
          <p:cNvSpPr/>
          <p:nvPr/>
        </p:nvSpPr>
        <p:spPr>
          <a:xfrm>
            <a:off x="2843808" y="3356992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Implicit Conversion</a:t>
            </a:r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pPr lvl="1"/>
            <a:r>
              <a:rPr lang="nl-BE" dirty="0" smtClean="0">
                <a:solidFill>
                  <a:srgbClr val="FF0000"/>
                </a:solidFill>
              </a:rPr>
              <a:t>Integer doesn’t have km() method!</a:t>
            </a:r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Implicit conversion: 	Int =&gt; Measure</a:t>
            </a:r>
          </a:p>
          <a:p>
            <a:pPr lvl="1"/>
            <a:endParaRPr lang="nl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2.1 Road: abstract syntax</a:t>
            </a: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98884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val</a:t>
            </a:r>
            <a:r>
              <a:rPr lang="en-US" dirty="0" smtClean="0"/>
              <a:t> r1 = new Road(</a:t>
            </a:r>
            <a:r>
              <a:rPr lang="en-US" dirty="0" smtClean="0">
                <a:solidFill>
                  <a:srgbClr val="FF0000"/>
                </a:solidFill>
              </a:rPr>
              <a:t>5 km</a:t>
            </a:r>
            <a:r>
              <a:rPr lang="en-US" dirty="0" smtClean="0"/>
              <a:t>) </a:t>
            </a: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5.km()</a:t>
            </a:r>
            <a:endParaRPr lang="nl-B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139952" y="2060848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TextBox 6"/>
          <p:cNvSpPr txBox="1"/>
          <p:nvPr/>
        </p:nvSpPr>
        <p:spPr>
          <a:xfrm>
            <a:off x="863080" y="3114834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/>
              <a:t>protected case class Measure(</a:t>
            </a:r>
            <a:r>
              <a:rPr lang="en-US" dirty="0" err="1"/>
              <a:t>val</a:t>
            </a:r>
            <a:r>
              <a:rPr lang="en-US" dirty="0"/>
              <a:t> amount: </a:t>
            </a:r>
            <a:r>
              <a:rPr lang="en-US" dirty="0" err="1"/>
              <a:t>Int</a:t>
            </a:r>
            <a:r>
              <a:rPr lang="en-US" dirty="0"/>
              <a:t>){</a:t>
            </a:r>
          </a:p>
          <a:p>
            <a:pPr lvl="2"/>
            <a:r>
              <a:rPr lang="en-US" dirty="0" smtClean="0"/>
              <a:t>def </a:t>
            </a:r>
            <a:r>
              <a:rPr lang="en-US" dirty="0"/>
              <a:t>km: </a:t>
            </a:r>
            <a:r>
              <a:rPr lang="en-US" dirty="0" err="1"/>
              <a:t>Int</a:t>
            </a:r>
            <a:r>
              <a:rPr lang="en-US" dirty="0"/>
              <a:t> = amount*1000</a:t>
            </a:r>
          </a:p>
          <a:p>
            <a:pPr lvl="2"/>
            <a:r>
              <a:rPr lang="en-US" dirty="0"/>
              <a:t>def m: </a:t>
            </a:r>
            <a:r>
              <a:rPr lang="en-US" dirty="0" err="1"/>
              <a:t>Int</a:t>
            </a:r>
            <a:r>
              <a:rPr lang="en-US" dirty="0"/>
              <a:t> = amount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Measure(5).km() =&gt; 5000 meters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implicit def int2Measure(</a:t>
            </a:r>
            <a:r>
              <a:rPr lang="en-US" dirty="0" err="1" smtClean="0"/>
              <a:t>i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 smtClean="0"/>
              <a:t>) = new Measure(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nl-B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Concrete syntax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2.2 Merge &amp; Split</a:t>
            </a:r>
            <a:endParaRPr lang="nl-BE" dirty="0"/>
          </a:p>
        </p:txBody>
      </p:sp>
      <p:sp>
        <p:nvSpPr>
          <p:cNvPr id="4" name="TextBox 3"/>
          <p:cNvSpPr txBox="1"/>
          <p:nvPr/>
        </p:nvSpPr>
        <p:spPr>
          <a:xfrm>
            <a:off x="2267744" y="1988840"/>
            <a:ext cx="54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// create roads</a:t>
            </a:r>
          </a:p>
          <a:p>
            <a:r>
              <a:rPr lang="en-US" dirty="0" err="1" smtClean="0"/>
              <a:t>val</a:t>
            </a:r>
            <a:r>
              <a:rPr lang="en-US" dirty="0" smtClean="0"/>
              <a:t> r1 = new Road()</a:t>
            </a:r>
          </a:p>
          <a:p>
            <a:r>
              <a:rPr lang="en-US" dirty="0" err="1" smtClean="0"/>
              <a:t>val</a:t>
            </a:r>
            <a:r>
              <a:rPr lang="en-US" dirty="0" smtClean="0"/>
              <a:t> r2 = new Road()</a:t>
            </a:r>
          </a:p>
          <a:p>
            <a:r>
              <a:rPr lang="en-US" dirty="0" err="1" smtClean="0"/>
              <a:t>val</a:t>
            </a:r>
            <a:r>
              <a:rPr lang="en-US" dirty="0" smtClean="0"/>
              <a:t> </a:t>
            </a:r>
            <a:r>
              <a:rPr lang="en-US" dirty="0" err="1" smtClean="0"/>
              <a:t>bigRoad</a:t>
            </a:r>
            <a:r>
              <a:rPr lang="en-US" dirty="0" smtClean="0"/>
              <a:t> = new Road()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//merge</a:t>
            </a:r>
          </a:p>
          <a:p>
            <a:r>
              <a:rPr lang="en-US" dirty="0" smtClean="0"/>
              <a:t>(r1,r2) &gt; </a:t>
            </a:r>
            <a:r>
              <a:rPr lang="en-US" dirty="0" err="1" smtClean="0"/>
              <a:t>bigRoad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//split</a:t>
            </a:r>
          </a:p>
          <a:p>
            <a:r>
              <a:rPr lang="en-US" dirty="0" err="1" smtClean="0"/>
              <a:t>bigRoad</a:t>
            </a:r>
            <a:r>
              <a:rPr lang="en-US" dirty="0" smtClean="0"/>
              <a:t> &gt; (r1,r2)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120</TotalTime>
  <Words>677</Words>
  <Application>Microsoft Office PowerPoint</Application>
  <PresentationFormat>On-screen Show (4:3)</PresentationFormat>
  <Paragraphs>218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Internal DSLs: Scala</vt:lpstr>
      <vt:lpstr>Overview</vt:lpstr>
      <vt:lpstr>1. Scala</vt:lpstr>
      <vt:lpstr>2. Traffic DSL in Scala</vt:lpstr>
      <vt:lpstr>2.1 Road</vt:lpstr>
      <vt:lpstr>2.1 Road: abstract syntax</vt:lpstr>
      <vt:lpstr>2.1 Road: abstract syntax</vt:lpstr>
      <vt:lpstr>2.1 Road: abstract syntax</vt:lpstr>
      <vt:lpstr>2.2 Merge &amp; Split</vt:lpstr>
      <vt:lpstr>2.2 Merge: abstract syntax</vt:lpstr>
      <vt:lpstr>2.3 Car</vt:lpstr>
      <vt:lpstr>2.3 Car: abstract syntax</vt:lpstr>
      <vt:lpstr>2.4 Generator, Sink &amp; Capacity</vt:lpstr>
      <vt:lpstr>2.5 TrafficLight</vt:lpstr>
      <vt:lpstr>2.6 Tracker</vt:lpstr>
      <vt:lpstr>2.6 Tracker</vt:lpstr>
      <vt:lpstr>2.7 Simulate</vt:lpstr>
      <vt:lpstr>3. Comparison AToM3</vt:lpstr>
      <vt:lpstr>3. Comparison AToM3</vt:lpstr>
      <vt:lpstr>3. Comparison AToM3</vt:lpstr>
      <vt:lpstr>3. Comparison AToM3</vt:lpstr>
      <vt:lpstr>3. Conclusion future work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DSLs: Scala</dc:title>
  <dc:creator>Jelle</dc:creator>
  <cp:lastModifiedBy>Jelle</cp:lastModifiedBy>
  <cp:revision>74</cp:revision>
  <dcterms:created xsi:type="dcterms:W3CDTF">2011-06-30T00:00:05Z</dcterms:created>
  <dcterms:modified xsi:type="dcterms:W3CDTF">2011-06-30T02:04:52Z</dcterms:modified>
</cp:coreProperties>
</file>