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6" r:id="rId9"/>
    <p:sldId id="268" r:id="rId10"/>
    <p:sldId id="265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4"/>
    <a:srgbClr val="7E0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AA059-E2AE-4F75-BB92-B0560353B93C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6214C-EC0F-4D5D-AB7A-A78D1E395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96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6214C-EC0F-4D5D-AB7A-A78D1E3956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8A6A-DB27-4D39-AE4B-AD4B31F4566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CFDA-4A9C-4065-B317-29A3BDA93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9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8A6A-DB27-4D39-AE4B-AD4B31F4566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CFDA-4A9C-4065-B317-29A3BDA93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5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8A6A-DB27-4D39-AE4B-AD4B31F4566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CFDA-4A9C-4065-B317-29A3BDA93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8A6A-DB27-4D39-AE4B-AD4B31F4566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CFDA-4A9C-4065-B317-29A3BDA93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8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8A6A-DB27-4D39-AE4B-AD4B31F4566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CFDA-4A9C-4065-B317-29A3BDA93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5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8A6A-DB27-4D39-AE4B-AD4B31F4566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CFDA-4A9C-4065-B317-29A3BDA93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8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8A6A-DB27-4D39-AE4B-AD4B31F4566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CFDA-4A9C-4065-B317-29A3BDA93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5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8A6A-DB27-4D39-AE4B-AD4B31F4566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CFDA-4A9C-4065-B317-29A3BDA93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8A6A-DB27-4D39-AE4B-AD4B31F4566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CFDA-4A9C-4065-B317-29A3BDA93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3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8A6A-DB27-4D39-AE4B-AD4B31F4566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CFDA-4A9C-4065-B317-29A3BDA93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1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8A6A-DB27-4D39-AE4B-AD4B31F4566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CFDA-4A9C-4065-B317-29A3BDA93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5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48A6A-DB27-4D39-AE4B-AD4B31F4566B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1CFDA-4A9C-4065-B317-29A3BDA93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7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7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of BPMN Models</a:t>
            </a:r>
            <a:endParaRPr lang="en-US" sz="6600" b="1" dirty="0">
              <a:solidFill>
                <a:srgbClr val="7E00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5050405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rgbClr val="003D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Addis </a:t>
            </a:r>
            <a:r>
              <a:rPr lang="en-US" sz="3600" i="1" dirty="0" err="1" smtClean="0">
                <a:solidFill>
                  <a:srgbClr val="003D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Gebremichael</a:t>
            </a:r>
            <a:endParaRPr lang="en-US" sz="3600" i="1" dirty="0" smtClean="0">
              <a:solidFill>
                <a:srgbClr val="003D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i="1" dirty="0" smtClean="0">
                <a:solidFill>
                  <a:srgbClr val="003D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December 2014</a:t>
            </a:r>
          </a:p>
          <a:p>
            <a:endParaRPr lang="en-US" sz="2800" i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63485" y="3490686"/>
            <a:ext cx="8665029" cy="43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984" y="4586926"/>
            <a:ext cx="1988330" cy="227107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763485" y="2532743"/>
            <a:ext cx="6930572" cy="21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63485" y="2001838"/>
            <a:ext cx="6625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3D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Driven Engineering</a:t>
            </a:r>
            <a:endParaRPr lang="en-US" sz="3200" i="1" dirty="0">
              <a:solidFill>
                <a:srgbClr val="003D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24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Analysis</a:t>
            </a:r>
            <a:endParaRPr lang="en-US" dirty="0">
              <a:solidFill>
                <a:srgbClr val="7E00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" y="1277256"/>
            <a:ext cx="11945257" cy="542834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i="1" dirty="0">
                <a:solidFill>
                  <a:srgbClr val="003D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Problem (Semantic Errors</a:t>
            </a:r>
            <a:r>
              <a:rPr lang="en-US" i="1" dirty="0" smtClean="0">
                <a:solidFill>
                  <a:srgbClr val="003D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0">
              <a:lnSpc>
                <a:spcPct val="200000"/>
              </a:lnSpc>
            </a:pPr>
            <a:r>
              <a:rPr lang="en-US" dirty="0"/>
              <a:t>Designer errors </a:t>
            </a:r>
          </a:p>
          <a:p>
            <a:pPr lvl="0">
              <a:lnSpc>
                <a:spcPct val="200000"/>
              </a:lnSpc>
            </a:pPr>
            <a:r>
              <a:rPr lang="en-US" dirty="0"/>
              <a:t>Lack of unambiguous </a:t>
            </a:r>
            <a:r>
              <a:rPr lang="en-US" dirty="0" smtClean="0"/>
              <a:t>definition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" y="1447911"/>
            <a:ext cx="12090406" cy="2844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6" y="1494868"/>
            <a:ext cx="12090406" cy="2830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503" y="5370286"/>
            <a:ext cx="1302497" cy="148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5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Analysis</a:t>
            </a:r>
            <a:endParaRPr lang="en-US" dirty="0">
              <a:solidFill>
                <a:srgbClr val="7E00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9" y="1262742"/>
            <a:ext cx="11538857" cy="5595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003D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Petri nets</a:t>
            </a:r>
          </a:p>
          <a:p>
            <a:pPr lvl="0"/>
            <a:r>
              <a:rPr lang="en-US" sz="3200" dirty="0"/>
              <a:t>Flow oriented </a:t>
            </a:r>
          </a:p>
          <a:p>
            <a:pPr lvl="0"/>
            <a:r>
              <a:rPr lang="en-US" sz="3200" dirty="0"/>
              <a:t>Similar </a:t>
            </a:r>
            <a:r>
              <a:rPr lang="en-US" sz="3200" dirty="0" smtClean="0"/>
              <a:t>properties supporting </a:t>
            </a:r>
            <a:r>
              <a:rPr lang="en-US" sz="3200" dirty="0"/>
              <a:t>sequences, synchronization, concurrency, conflict/decision etc.</a:t>
            </a:r>
          </a:p>
          <a:p>
            <a:pPr lvl="0"/>
            <a:r>
              <a:rPr lang="en-US" sz="3200" dirty="0"/>
              <a:t>Constraints on PN, i.e. Work flow nets </a:t>
            </a:r>
          </a:p>
          <a:p>
            <a:pPr lvl="0"/>
            <a:r>
              <a:rPr lang="en-US" sz="3200" dirty="0"/>
              <a:t>Distinguished start place and end place</a:t>
            </a:r>
          </a:p>
          <a:p>
            <a:pPr lvl="0"/>
            <a:r>
              <a:rPr lang="en-US" sz="3200" dirty="0" smtClean="0"/>
              <a:t>Analysis </a:t>
            </a:r>
            <a:r>
              <a:rPr lang="en-GB" sz="3200" dirty="0"/>
              <a:t>C</a:t>
            </a:r>
            <a:r>
              <a:rPr lang="en-GB" sz="3200" dirty="0" smtClean="0"/>
              <a:t>riterion</a:t>
            </a:r>
            <a:endParaRPr lang="en-US" sz="3200" dirty="0"/>
          </a:p>
          <a:p>
            <a:pPr lvl="1"/>
            <a:r>
              <a:rPr lang="en-US" sz="2800" dirty="0"/>
              <a:t>Dead </a:t>
            </a:r>
            <a:r>
              <a:rPr lang="en-US" sz="2800" dirty="0" smtClean="0"/>
              <a:t>tasks</a:t>
            </a:r>
            <a:endParaRPr lang="en-US" sz="2800" dirty="0"/>
          </a:p>
          <a:p>
            <a:pPr lvl="1"/>
            <a:r>
              <a:rPr lang="en-US" sz="2800" dirty="0"/>
              <a:t>Proper c</a:t>
            </a:r>
            <a:r>
              <a:rPr lang="en-US" sz="2800" dirty="0" smtClean="0"/>
              <a:t>ompletion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503" y="5370286"/>
            <a:ext cx="1302497" cy="1487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59" y="1262741"/>
            <a:ext cx="11795481" cy="39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9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Driven Engineering Approach</a:t>
            </a:r>
            <a:endParaRPr lang="en-US" dirty="0">
              <a:solidFill>
                <a:srgbClr val="7E00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378858"/>
            <a:ext cx="11756572" cy="529771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i="1" dirty="0">
                <a:solidFill>
                  <a:srgbClr val="003D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Plan 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Build a visual modeling formalism for a subset of BPMN in </a:t>
            </a:r>
            <a:r>
              <a:rPr lang="en-US" dirty="0" err="1"/>
              <a:t>AToMPM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en-US" dirty="0" smtClean="0"/>
              <a:t>Provide semantic definition by mapping </a:t>
            </a:r>
            <a:r>
              <a:rPr lang="en-US" dirty="0"/>
              <a:t>on to PN </a:t>
            </a:r>
            <a:endParaRPr lang="en-US" dirty="0" smtClean="0"/>
          </a:p>
          <a:p>
            <a:pPr lvl="0">
              <a:lnSpc>
                <a:spcPct val="150000"/>
              </a:lnSpc>
            </a:pPr>
            <a:r>
              <a:rPr lang="en-US" dirty="0" smtClean="0"/>
              <a:t>Collect </a:t>
            </a:r>
            <a:r>
              <a:rPr lang="en-US" dirty="0"/>
              <a:t>selected “Test Cases”, i.e. BPMN Models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Conduct Analysis and construct a report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503" y="5370286"/>
            <a:ext cx="1302497" cy="148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0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7773" y="116115"/>
            <a:ext cx="5152572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1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503" y="5370286"/>
            <a:ext cx="1302497" cy="148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4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7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Process Modeling Notations</a:t>
            </a:r>
            <a:endParaRPr lang="en-US" b="1" dirty="0">
              <a:solidFill>
                <a:srgbClr val="7E00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1393371"/>
            <a:ext cx="11684000" cy="53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003D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  <a:p>
            <a:pPr lvl="0">
              <a:lnSpc>
                <a:spcPct val="100000"/>
              </a:lnSpc>
            </a:pPr>
            <a:r>
              <a:rPr lang="en-US" sz="2400" dirty="0" smtClean="0"/>
              <a:t>Information systems </a:t>
            </a:r>
            <a:r>
              <a:rPr lang="en-US" sz="2400" dirty="0"/>
              <a:t>handle work flow of organizations </a:t>
            </a:r>
          </a:p>
          <a:p>
            <a:pPr lvl="0">
              <a:lnSpc>
                <a:spcPct val="100000"/>
              </a:lnSpc>
            </a:pPr>
            <a:r>
              <a:rPr lang="en-US" sz="2400" dirty="0"/>
              <a:t>Increase in Complexity of Business Processes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Common Standard </a:t>
            </a:r>
            <a:r>
              <a:rPr lang="en-US" sz="2400" dirty="0" smtClean="0"/>
              <a:t>Notation- supported by many tools:</a:t>
            </a:r>
          </a:p>
          <a:p>
            <a:pPr lvl="1">
              <a:lnSpc>
                <a:spcPct val="100000"/>
              </a:lnSpc>
            </a:pPr>
            <a:r>
              <a:rPr lang="en-AU" altLang="en-US" dirty="0">
                <a:ea typeface="ＭＳ Ｐゴシック" panose="020B0600070205080204" pitchFamily="34" charset="-128"/>
              </a:rPr>
              <a:t>IBM </a:t>
            </a:r>
            <a:r>
              <a:rPr lang="en-AU" altLang="en-US" dirty="0" err="1">
                <a:ea typeface="ＭＳ Ｐゴシック" panose="020B0600070205080204" pitchFamily="34" charset="-128"/>
              </a:rPr>
              <a:t>Websphere</a:t>
            </a:r>
            <a:r>
              <a:rPr lang="en-AU" altLang="en-US" dirty="0">
                <a:ea typeface="ＭＳ Ｐゴシック" panose="020B0600070205080204" pitchFamily="34" charset="-128"/>
              </a:rPr>
              <a:t> Business </a:t>
            </a:r>
            <a:r>
              <a:rPr lang="en-AU" altLang="en-US" dirty="0" err="1">
                <a:ea typeface="ＭＳ Ｐゴシック" panose="020B0600070205080204" pitchFamily="34" charset="-128"/>
              </a:rPr>
              <a:t>Modeler</a:t>
            </a:r>
            <a:endParaRPr lang="en-AU" altLang="en-US" dirty="0">
              <a:ea typeface="ＭＳ Ｐゴシック" panose="020B0600070205080204" pitchFamily="34" charset="-128"/>
            </a:endParaRPr>
          </a:p>
          <a:p>
            <a:pPr lvl="1">
              <a:lnSpc>
                <a:spcPct val="100000"/>
              </a:lnSpc>
            </a:pPr>
            <a:r>
              <a:rPr lang="en-AU" altLang="en-US" dirty="0">
                <a:ea typeface="ＭＳ Ｐゴシック" panose="020B0600070205080204" pitchFamily="34" charset="-128"/>
              </a:rPr>
              <a:t>ARIS</a:t>
            </a:r>
          </a:p>
          <a:p>
            <a:pPr lvl="1">
              <a:lnSpc>
                <a:spcPct val="100000"/>
              </a:lnSpc>
            </a:pPr>
            <a:r>
              <a:rPr lang="en-AU" altLang="en-US" dirty="0">
                <a:ea typeface="ＭＳ Ｐゴシック" panose="020B0600070205080204" pitchFamily="34" charset="-128"/>
              </a:rPr>
              <a:t>Oracle BPA</a:t>
            </a:r>
          </a:p>
          <a:p>
            <a:pPr lvl="1">
              <a:lnSpc>
                <a:spcPct val="100000"/>
              </a:lnSpc>
            </a:pPr>
            <a:r>
              <a:rPr lang="en-AU" altLang="en-US" dirty="0">
                <a:ea typeface="ＭＳ Ｐゴシック" panose="020B0600070205080204" pitchFamily="34" charset="-128"/>
              </a:rPr>
              <a:t>Business Process Visual Architect (Visual Paradigm</a:t>
            </a:r>
            <a:r>
              <a:rPr lang="en-AU" altLang="en-US" dirty="0" smtClean="0">
                <a:ea typeface="ＭＳ Ｐゴシック" panose="020B0600070205080204" pitchFamily="34" charset="-128"/>
              </a:rPr>
              <a:t>)</a:t>
            </a:r>
            <a:endParaRPr lang="en-US" dirty="0"/>
          </a:p>
          <a:p>
            <a:pPr lvl="0">
              <a:lnSpc>
                <a:spcPct val="100000"/>
              </a:lnSpc>
            </a:pPr>
            <a:r>
              <a:rPr lang="en-US" sz="2400" dirty="0" smtClean="0"/>
              <a:t>Enable Process Analysis, </a:t>
            </a:r>
            <a:r>
              <a:rPr lang="en-US" sz="2400" dirty="0" smtClean="0"/>
              <a:t>and*</a:t>
            </a:r>
            <a:r>
              <a:rPr lang="en-US" sz="800" dirty="0" smtClean="0"/>
              <a:t>1</a:t>
            </a:r>
            <a:endParaRPr lang="en-US" sz="2400" dirty="0"/>
          </a:p>
          <a:p>
            <a:pPr lvl="0">
              <a:lnSpc>
                <a:spcPct val="100000"/>
              </a:lnSpc>
            </a:pPr>
            <a:r>
              <a:rPr lang="en-US" sz="2400" dirty="0"/>
              <a:t>Facilitate Process </a:t>
            </a:r>
            <a:r>
              <a:rPr lang="en-US" sz="2400" dirty="0" smtClean="0"/>
              <a:t>Enactment*</a:t>
            </a:r>
            <a:r>
              <a:rPr lang="en-US" sz="800" dirty="0" smtClean="0"/>
              <a:t>2</a:t>
            </a:r>
            <a:endParaRPr lang="en-US" sz="2400" dirty="0" smtClean="0"/>
          </a:p>
          <a:p>
            <a:pPr marL="0" indent="0">
              <a:buNone/>
            </a:pPr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1200" dirty="0" smtClean="0"/>
              <a:t>1</a:t>
            </a:r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200" dirty="0" smtClean="0"/>
              <a:t>R</a:t>
            </a:r>
            <a:r>
              <a:rPr lang="en-GB" sz="1200" dirty="0"/>
              <a:t>. M. </a:t>
            </a:r>
            <a:r>
              <a:rPr lang="en-GB" sz="1200" dirty="0" err="1"/>
              <a:t>Dijkman</a:t>
            </a:r>
            <a:r>
              <a:rPr lang="en-GB" sz="1200" dirty="0"/>
              <a:t>, M. Dumas, C. Ouyang, Semantics and analysis of </a:t>
            </a:r>
            <a:r>
              <a:rPr lang="en-GB" sz="1200" dirty="0" smtClean="0"/>
              <a:t>business process </a:t>
            </a:r>
            <a:r>
              <a:rPr lang="en-GB" sz="1200" dirty="0"/>
              <a:t>models in BPMN, Information and Software Technology 50 (12</a:t>
            </a:r>
            <a:r>
              <a:rPr lang="en-GB" sz="1200" dirty="0" smtClean="0"/>
              <a:t>) (</a:t>
            </a:r>
            <a:r>
              <a:rPr lang="en-GB" sz="1200" dirty="0"/>
              <a:t>2008) </a:t>
            </a:r>
            <a:r>
              <a:rPr lang="en-GB" sz="1200" dirty="0" smtClean="0"/>
              <a:t>1281--1294</a:t>
            </a:r>
            <a:r>
              <a:rPr lang="en-GB" sz="1200" dirty="0"/>
              <a:t>. </a:t>
            </a:r>
            <a:endParaRPr lang="en-GB" sz="1200" dirty="0" smtClean="0"/>
          </a:p>
          <a:p>
            <a:pPr marL="0" indent="0">
              <a:buNone/>
            </a:pPr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1200" dirty="0" smtClean="0"/>
              <a:t>2</a:t>
            </a:r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sz="1200" dirty="0" smtClean="0"/>
              <a:t>W. P. van der Aalst, Business process management: A comprehensive survey, ISRN Software Engineering 2013 (2012) 37. </a:t>
            </a:r>
            <a:endParaRPr lang="en-US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503" y="5370286"/>
            <a:ext cx="1302497" cy="148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6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7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BPMN Basic Constructs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384" y="124868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003D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Modelling Perspectives</a:t>
            </a:r>
          </a:p>
          <a:p>
            <a:pPr marL="0" indent="0">
              <a:buNone/>
            </a:pPr>
            <a:endParaRPr lang="en-US" dirty="0">
              <a:solidFill>
                <a:srgbClr val="003D6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8066045" cy="5163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503" y="5370286"/>
            <a:ext cx="1302497" cy="148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5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BPMN Basic Constructs</a:t>
            </a:r>
            <a:endParaRPr lang="en-US" dirty="0">
              <a:solidFill>
                <a:srgbClr val="7E00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134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003D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Elements </a:t>
            </a:r>
          </a:p>
          <a:p>
            <a:pPr marL="0" indent="0">
              <a:buNone/>
            </a:pPr>
            <a:endParaRPr lang="en-US" dirty="0">
              <a:solidFill>
                <a:srgbClr val="003D6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7913914" cy="5111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503" y="5370286"/>
            <a:ext cx="1302497" cy="148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BPMN Basic Constructs</a:t>
            </a:r>
            <a:endParaRPr lang="en-US" dirty="0">
              <a:solidFill>
                <a:srgbClr val="7E00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870858"/>
            <a:ext cx="11081657" cy="5377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003D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Examples in Use</a:t>
            </a:r>
          </a:p>
          <a:p>
            <a:pPr marL="0" indent="0">
              <a:buNone/>
            </a:pPr>
            <a:endParaRPr lang="en-US" i="1" dirty="0">
              <a:solidFill>
                <a:srgbClr val="003D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004" y="1230086"/>
            <a:ext cx="6955441" cy="3026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887" y="3867982"/>
            <a:ext cx="6818960" cy="2990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503" y="5370286"/>
            <a:ext cx="1302497" cy="148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6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503" y="5370286"/>
            <a:ext cx="1302497" cy="1487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174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BPMN Basic Constructs</a:t>
            </a:r>
            <a:endParaRPr lang="en-US" dirty="0">
              <a:solidFill>
                <a:srgbClr val="7E00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1" y="794657"/>
            <a:ext cx="11103429" cy="5943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003D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Examples in Use (cont’d)</a:t>
            </a:r>
          </a:p>
          <a:p>
            <a:pPr marL="0" indent="0">
              <a:buNone/>
            </a:pPr>
            <a:endParaRPr lang="en-US" i="1" dirty="0" smtClean="0">
              <a:solidFill>
                <a:srgbClr val="003D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" y="1728496"/>
            <a:ext cx="2969171" cy="5009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45" y="1728496"/>
            <a:ext cx="2992099" cy="5009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189" y="1750918"/>
            <a:ext cx="3324555" cy="5009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831" y="1661136"/>
            <a:ext cx="2572569" cy="51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BPMN Basic Constructs</a:t>
            </a:r>
            <a:endParaRPr lang="en-US" dirty="0">
              <a:solidFill>
                <a:srgbClr val="7E00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3" y="1190171"/>
            <a:ext cx="11887200" cy="5558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003D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Pools</a:t>
            </a:r>
          </a:p>
          <a:p>
            <a:pPr marL="0" indent="0">
              <a:buNone/>
            </a:pPr>
            <a:endParaRPr lang="en-US" i="1" dirty="0">
              <a:solidFill>
                <a:srgbClr val="003D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657" y="1577482"/>
            <a:ext cx="9318172" cy="5171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503" y="5370286"/>
            <a:ext cx="1302497" cy="148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2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BPMN Basic Constructs</a:t>
            </a:r>
            <a:endParaRPr lang="en-US" dirty="0">
              <a:solidFill>
                <a:srgbClr val="7E00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3" y="1190171"/>
            <a:ext cx="11887200" cy="5558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003D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Lanes</a:t>
            </a:r>
          </a:p>
          <a:p>
            <a:pPr marL="0" indent="0">
              <a:buNone/>
            </a:pPr>
            <a:endParaRPr lang="en-US" i="1" dirty="0">
              <a:solidFill>
                <a:srgbClr val="003D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/>
          <a:stretch/>
        </p:blipFill>
        <p:spPr>
          <a:xfrm>
            <a:off x="1973942" y="1381415"/>
            <a:ext cx="7649029" cy="5425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503" y="5370286"/>
            <a:ext cx="1302497" cy="148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5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BPMN Basic Constructs</a:t>
            </a:r>
            <a:endParaRPr lang="en-US" dirty="0">
              <a:solidFill>
                <a:srgbClr val="7E00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3" y="1190171"/>
            <a:ext cx="11887200" cy="5558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003D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and </a:t>
            </a:r>
            <a:r>
              <a:rPr lang="en-US" i="1" dirty="0" smtClean="0">
                <a:solidFill>
                  <a:srgbClr val="003D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Artifacts </a:t>
            </a:r>
          </a:p>
          <a:p>
            <a:pPr marL="0" indent="0">
              <a:buNone/>
            </a:pPr>
            <a:endParaRPr lang="en-US" i="1" dirty="0" smtClean="0">
              <a:solidFill>
                <a:srgbClr val="003D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503" y="5370286"/>
            <a:ext cx="1302497" cy="1487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574"/>
            <a:ext cx="11898794" cy="427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1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273</Words>
  <Application>Microsoft Office PowerPoint</Application>
  <PresentationFormat>Widescreen</PresentationFormat>
  <Paragraphs>52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Office Theme</vt:lpstr>
      <vt:lpstr>Analysis of BPMN Models</vt:lpstr>
      <vt:lpstr>Business Process Modeling Notations</vt:lpstr>
      <vt:lpstr>BPMN Basic Constructs</vt:lpstr>
      <vt:lpstr>BPMN Basic Constructs</vt:lpstr>
      <vt:lpstr>BPMN Basic Constructs</vt:lpstr>
      <vt:lpstr>BPMN Basic Constructs</vt:lpstr>
      <vt:lpstr>BPMN Basic Constructs</vt:lpstr>
      <vt:lpstr>BPMN Basic Constructs</vt:lpstr>
      <vt:lpstr>BPMN Basic Constructs</vt:lpstr>
      <vt:lpstr>Model Analysis</vt:lpstr>
      <vt:lpstr>Model Analysis</vt:lpstr>
      <vt:lpstr>Model Driven Engineering Approach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Yishak Abdulhafiz Yusuf</dc:creator>
  <cp:lastModifiedBy>Addis Gebremichael</cp:lastModifiedBy>
  <cp:revision>41</cp:revision>
  <dcterms:created xsi:type="dcterms:W3CDTF">2014-12-16T19:16:11Z</dcterms:created>
  <dcterms:modified xsi:type="dcterms:W3CDTF">2014-12-18T21:01:33Z</dcterms:modified>
</cp:coreProperties>
</file>