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18" r:id="rId3"/>
    <p:sldId id="326" r:id="rId4"/>
    <p:sldId id="323" r:id="rId5"/>
    <p:sldId id="304" r:id="rId6"/>
    <p:sldId id="321" r:id="rId7"/>
    <p:sldId id="322" r:id="rId8"/>
    <p:sldId id="317" r:id="rId9"/>
    <p:sldId id="316" r:id="rId10"/>
    <p:sldId id="324" r:id="rId11"/>
    <p:sldId id="320" r:id="rId12"/>
    <p:sldId id="315" r:id="rId13"/>
    <p:sldId id="325" r:id="rId14"/>
    <p:sldId id="309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318"/>
            <p14:sldId id="326"/>
            <p14:sldId id="323"/>
            <p14:sldId id="304"/>
            <p14:sldId id="321"/>
            <p14:sldId id="322"/>
            <p14:sldId id="317"/>
            <p14:sldId id="316"/>
            <p14:sldId id="324"/>
            <p14:sldId id="320"/>
            <p14:sldId id="315"/>
            <p14:sldId id="325"/>
            <p14:sldId id="309"/>
            <p14:sldId id="314"/>
          </p14:sldIdLst>
        </p14:section>
        <p14:section name="Topic 1" id="{6D9936A3-3945-4757-BC8B-B5C252D8E03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7766" autoAdjust="0"/>
  </p:normalViewPr>
  <p:slideViewPr>
    <p:cSldViewPr>
      <p:cViewPr>
        <p:scale>
          <a:sx n="124" d="100"/>
          <a:sy n="124" d="100"/>
        </p:scale>
        <p:origin x="-128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 describe each objective and how the audience will benefit from this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22/01/15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6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7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3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8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9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2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3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4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and Parallelization of CBD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Konstantinos Theodorakos</a:t>
            </a:r>
          </a:p>
          <a:p>
            <a:r>
              <a:rPr lang="en-US" sz="2400" dirty="0" smtClean="0">
                <a:latin typeface="+mn-lt"/>
              </a:rPr>
              <a:t>January 2015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Pipeline Stage Generation</a:t>
            </a:r>
            <a:endParaRPr lang="en-US" dirty="0"/>
          </a:p>
        </p:txBody>
      </p:sp>
      <p:pic>
        <p:nvPicPr>
          <p:cNvPr id="4" name="Picture 3" descr="PipelineStagesGener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52400"/>
            <a:ext cx="7086600" cy="7174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40933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3D Graph Generation</a:t>
            </a:r>
            <a:endParaRPr lang="en-US" dirty="0"/>
          </a:p>
        </p:txBody>
      </p:sp>
      <p:pic>
        <p:nvPicPr>
          <p:cNvPr id="3" name="Picture 2" descr="3dGraphOutpu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67"/>
            <a:ext cx="6477000" cy="6610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45315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“complete” picture</a:t>
            </a:r>
            <a:endParaRPr lang="en-US" dirty="0"/>
          </a:p>
        </p:txBody>
      </p:sp>
      <p:pic>
        <p:nvPicPr>
          <p:cNvPr id="3" name="Picture 2" descr="pictureA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55456"/>
            <a:ext cx="7010400" cy="7067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89364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Simulation Performance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0384" y="228600"/>
            <a:ext cx="3332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Test Machine</a:t>
            </a:r>
            <a:endParaRPr lang="en-US" sz="4400" b="1" dirty="0">
              <a:solidFill>
                <a:srgbClr val="009E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81868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Mac Book Pro Mid </a:t>
            </a:r>
            <a:r>
              <a:rPr lang="en-US" sz="3200" dirty="0" smtClean="0"/>
              <a:t>2012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Processor</a:t>
            </a:r>
            <a:r>
              <a:rPr lang="en-US" sz="3200" dirty="0"/>
              <a:t>: 2.6 GHz Intel Core </a:t>
            </a:r>
            <a:r>
              <a:rPr lang="en-US" sz="3200" dirty="0" smtClean="0"/>
              <a:t>i7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Memory </a:t>
            </a:r>
            <a:r>
              <a:rPr lang="en-US" sz="3200" dirty="0"/>
              <a:t>8GB </a:t>
            </a:r>
            <a:r>
              <a:rPr lang="en-US" sz="3200" dirty="0" smtClean="0"/>
              <a:t>DDR3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Internal GPU: </a:t>
            </a:r>
            <a:r>
              <a:rPr lang="en-US" sz="3200" dirty="0"/>
              <a:t>Intel HD Graphics 4000 </a:t>
            </a:r>
            <a:r>
              <a:rPr lang="en-US" sz="3200" dirty="0" smtClean="0"/>
              <a:t>1024MB</a:t>
            </a:r>
            <a:endParaRPr lang="en-US" sz="3200" dirty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Discrete GPU</a:t>
            </a:r>
            <a:r>
              <a:rPr lang="en-US" sz="3200" dirty="0"/>
              <a:t>: Nvidia GTX 650M </a:t>
            </a:r>
            <a:r>
              <a:rPr lang="en-US" sz="3200" dirty="0" smtClean="0"/>
              <a:t>1024MB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9143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Simulation Performance</a:t>
            </a:r>
            <a:endParaRPr lang="en-US" dirty="0"/>
          </a:p>
        </p:txBody>
      </p:sp>
      <p:pic>
        <p:nvPicPr>
          <p:cNvPr id="6" name="Picture 5" descr="cbd15NoLo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250"/>
            <a:ext cx="7924800" cy="6755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9119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2724150" y="2952750"/>
            <a:ext cx="5829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Simulation Performance</a:t>
            </a:r>
            <a:endParaRPr lang="en-US" dirty="0"/>
          </a:p>
        </p:txBody>
      </p:sp>
      <p:pic>
        <p:nvPicPr>
          <p:cNvPr id="5" name="Picture 4" descr="cbd5Lo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614"/>
            <a:ext cx="7848600" cy="6734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0866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Modern Processor Design</a:t>
            </a:r>
            <a:endParaRPr lang="en-US" dirty="0"/>
          </a:p>
        </p:txBody>
      </p:sp>
      <p:pic>
        <p:nvPicPr>
          <p:cNvPr id="8" name="Picture 7" descr="powerOnevsTwoCo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1063"/>
            <a:ext cx="8305800" cy="5526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228600"/>
            <a:ext cx="4787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“Free lunch is over”</a:t>
            </a:r>
            <a:endParaRPr lang="en-US" sz="4400" b="1" dirty="0">
              <a:solidFill>
                <a:srgbClr val="009ED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8076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Lower Power consumption is favored on multi-core/processor architectures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9632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CBD Parallelization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intention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75840" y="228600"/>
            <a:ext cx="6998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Why Parallelize CBD models?</a:t>
            </a:r>
            <a:endParaRPr lang="en-US" sz="4400" b="1" dirty="0">
              <a:solidFill>
                <a:srgbClr val="009ED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" y="1371600"/>
            <a:ext cx="8305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As </a:t>
            </a:r>
            <a:r>
              <a:rPr lang="en-US" sz="3200" dirty="0"/>
              <a:t>fast as possible simulation of large CBD models.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Design Space Exploration </a:t>
            </a:r>
            <a:r>
              <a:rPr lang="en-US" sz="3200" dirty="0" smtClean="0"/>
              <a:t>(acquiring parameters for optimal CBD model execution)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Shooting </a:t>
            </a:r>
            <a:r>
              <a:rPr lang="en-US" sz="3200" dirty="0"/>
              <a:t>Problems (</a:t>
            </a:r>
            <a:r>
              <a:rPr lang="en-US" sz="3200" dirty="0" err="1"/>
              <a:t>i.e</a:t>
            </a:r>
            <a:r>
              <a:rPr lang="en-US" sz="3200" dirty="0"/>
              <a:t> find(a, b, c) when output = 2.5).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Real time simulation.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Real</a:t>
            </a:r>
            <a:r>
              <a:rPr lang="en-US" sz="3200" dirty="0"/>
              <a:t>-time ”brute force” calculations </a:t>
            </a:r>
            <a:r>
              <a:rPr lang="en-US" sz="3200" dirty="0" smtClean="0"/>
              <a:t>on live sensory data with high samples per </a:t>
            </a:r>
            <a:r>
              <a:rPr lang="en-US" sz="3200" smtClean="0"/>
              <a:t>second rate.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99974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CBD Parallelization methods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9678" y="228600"/>
            <a:ext cx="54307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Causal Block Diagrams</a:t>
            </a:r>
            <a:endParaRPr lang="en-US" sz="4400" b="1" dirty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495800"/>
            <a:ext cx="749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arallelization patterns for CBD models examined: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953000"/>
            <a:ext cx="631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Data (or Domain) decomposition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Task (or Functional) decomposition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Parallel Pipelines</a:t>
            </a:r>
            <a:endParaRPr lang="en-US" sz="3200" dirty="0"/>
          </a:p>
        </p:txBody>
      </p:sp>
      <p:pic>
        <p:nvPicPr>
          <p:cNvPr id="7" name="Picture 6" descr="cbdAlgebraicLo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7264400" cy="318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61193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Decomposition</a:t>
            </a:r>
            <a:endParaRPr lang="en-US" dirty="0"/>
          </a:p>
        </p:txBody>
      </p:sp>
      <p:pic>
        <p:nvPicPr>
          <p:cNvPr id="11" name="Picture 10" descr="ndRangeGp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143000"/>
            <a:ext cx="6246421" cy="3200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228600"/>
            <a:ext cx="807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NDRange calculations - GPU</a:t>
            </a:r>
            <a:endParaRPr lang="en-US" sz="4400" b="1" dirty="0">
              <a:solidFill>
                <a:srgbClr val="009ED6"/>
              </a:solidFill>
            </a:endParaRPr>
          </a:p>
        </p:txBody>
      </p:sp>
      <p:pic>
        <p:nvPicPr>
          <p:cNvPr id="3" name="Picture 2" descr="gpuParallelBlock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14009"/>
            <a:ext cx="4480560" cy="2919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724400"/>
            <a:ext cx="3841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Full CBD Model Iteration</a:t>
            </a:r>
          </a:p>
          <a:p>
            <a:r>
              <a:rPr lang="en-US" sz="2400" dirty="0" smtClean="0"/>
              <a:t>per Work Item. No Algebraic</a:t>
            </a:r>
          </a:p>
          <a:p>
            <a:r>
              <a:rPr lang="en-US" sz="2400" dirty="0" smtClean="0"/>
              <a:t>Loops or Delay blocks are</a:t>
            </a:r>
          </a:p>
          <a:p>
            <a:r>
              <a:rPr lang="en-US" sz="2400" dirty="0" smtClean="0"/>
              <a:t>allowed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80951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Decomposition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28600"/>
            <a:ext cx="807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Parallel For calculations - CPU</a:t>
            </a:r>
            <a:endParaRPr lang="en-US" sz="4400" b="1" dirty="0">
              <a:solidFill>
                <a:srgbClr val="009ED6"/>
              </a:solidFill>
            </a:endParaRPr>
          </a:p>
        </p:txBody>
      </p:sp>
      <p:pic>
        <p:nvPicPr>
          <p:cNvPr id="12" name="Picture 11" descr="parallelF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1000"/>
            <a:ext cx="4447687" cy="2667000"/>
          </a:xfrm>
          <a:prstGeom prst="rect">
            <a:avLst/>
          </a:prstGeom>
        </p:spPr>
      </p:pic>
      <p:pic>
        <p:nvPicPr>
          <p:cNvPr id="4" name="Picture 3" descr="openMPmemoryMod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7087515" cy="2888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876800"/>
            <a:ext cx="2313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Iteration-Job chunks </a:t>
            </a:r>
          </a:p>
          <a:p>
            <a:r>
              <a:rPr lang="en-US" sz="2000" dirty="0" smtClean="0"/>
              <a:t>are assigned to each</a:t>
            </a:r>
          </a:p>
          <a:p>
            <a:r>
              <a:rPr lang="en-US" sz="2000" dirty="0" smtClean="0"/>
              <a:t>Processor/Core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5655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Data Decomposition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" y="228600"/>
            <a:ext cx="807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Iterator Pattern for scaling up</a:t>
            </a:r>
            <a:endParaRPr lang="en-US" sz="4400" b="1" dirty="0">
              <a:solidFill>
                <a:srgbClr val="009ED6"/>
              </a:solidFill>
            </a:endParaRPr>
          </a:p>
        </p:txBody>
      </p:sp>
      <p:pic>
        <p:nvPicPr>
          <p:cNvPr id="3" name="Picture 2" descr="iteratorPatter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7077075" cy="5534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066800"/>
            <a:ext cx="447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case the input data are too large,</a:t>
            </a:r>
          </a:p>
          <a:p>
            <a:r>
              <a:rPr lang="en-US" dirty="0" smtClean="0"/>
              <a:t>we can split them up into manageable chunks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6135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Task Decomposition</a:t>
            </a:r>
            <a:endParaRPr lang="en-US" dirty="0"/>
          </a:p>
        </p:txBody>
      </p:sp>
      <p:pic>
        <p:nvPicPr>
          <p:cNvPr id="7" name="Picture 6" descr="taskDecompositionSIdleProble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2753"/>
            <a:ext cx="5594556" cy="5815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625" y="228600"/>
            <a:ext cx="7310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Why not Task Decomposition?</a:t>
            </a:r>
            <a:endParaRPr lang="en-US" sz="4400" b="1" dirty="0">
              <a:solidFill>
                <a:srgbClr val="009ED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447800"/>
            <a:ext cx="243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Because: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Individual tasks aren’t 100% efficient due to execution “gaps”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Irregular patterns emerge in model transformations</a:t>
            </a:r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8890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 rot="16200000">
            <a:off x="-3105150" y="2571750"/>
            <a:ext cx="65913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Parallel Pipeline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98" y="228600"/>
            <a:ext cx="8678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9ED6"/>
                </a:solidFill>
              </a:rPr>
              <a:t>Pipelines for Loops and Delay blocks</a:t>
            </a:r>
            <a:endParaRPr lang="en-US" sz="4400" b="1" dirty="0">
              <a:solidFill>
                <a:srgbClr val="009ED6"/>
              </a:solidFill>
            </a:endParaRPr>
          </a:p>
        </p:txBody>
      </p:sp>
      <p:pic>
        <p:nvPicPr>
          <p:cNvPr id="6" name="Picture 5" descr="parallelPipel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"/>
            <a:ext cx="5257800" cy="730008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831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Main Advantage: “Serial in Line” stages maintain the sequence of iterations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Main Disadvantage: Performance is limited by the slowest stage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25037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882</Words>
  <Application>Microsoft Macintosh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Training New Employees</vt:lpstr>
      <vt:lpstr>Optimization and Parallelization of CBD models</vt:lpstr>
      <vt:lpstr>Modern Processor Design</vt:lpstr>
      <vt:lpstr>CBD Parallelization intention</vt:lpstr>
      <vt:lpstr>CBD Parallelization methods</vt:lpstr>
      <vt:lpstr>Data Decomposition</vt:lpstr>
      <vt:lpstr>Data Decomposition</vt:lpstr>
      <vt:lpstr>Data Decomposition</vt:lpstr>
      <vt:lpstr>Task Decomposition</vt:lpstr>
      <vt:lpstr>Parallel Pipeline</vt:lpstr>
      <vt:lpstr>Pipeline Stage Generation</vt:lpstr>
      <vt:lpstr>3D Graph Generation</vt:lpstr>
      <vt:lpstr>The “complete” picture</vt:lpstr>
      <vt:lpstr>Simulation Performance</vt:lpstr>
      <vt:lpstr>Simulation Performance</vt:lpstr>
      <vt:lpstr>Simulation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2015-01-21T23:05:25Z</dcterms:modified>
</cp:coreProperties>
</file>