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318" r:id="rId3"/>
    <p:sldId id="304" r:id="rId4"/>
    <p:sldId id="319" r:id="rId5"/>
    <p:sldId id="317" r:id="rId6"/>
    <p:sldId id="316" r:id="rId7"/>
    <p:sldId id="315" r:id="rId8"/>
    <p:sldId id="314" r:id="rId9"/>
    <p:sldId id="311" r:id="rId10"/>
    <p:sldId id="309" r:id="rId11"/>
    <p:sldId id="31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318"/>
            <p14:sldId id="304"/>
            <p14:sldId id="319"/>
            <p14:sldId id="317"/>
            <p14:sldId id="316"/>
            <p14:sldId id="315"/>
            <p14:sldId id="314"/>
            <p14:sldId id="311"/>
            <p14:sldId id="309"/>
            <p14:sldId id="312"/>
          </p14:sldIdLst>
        </p14:section>
        <p14:section name="Topic 1" id="{6D9936A3-3945-4757-BC8B-B5C252D8E036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4" autoAdjust="0"/>
    <p:restoredTop sz="97766" autoAdjust="0"/>
  </p:normalViewPr>
  <p:slideViewPr>
    <p:cSldViewPr>
      <p:cViewPr>
        <p:scale>
          <a:sx n="124" d="100"/>
          <a:sy n="124" d="100"/>
        </p:scale>
        <p:origin x="-16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50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Serial AnsiC</c:v>
                </c:pt>
                <c:pt idx="1">
                  <c:v>OpenMP</c:v>
                </c:pt>
                <c:pt idx="2">
                  <c:v>OpenCL External GPU</c:v>
                </c:pt>
                <c:pt idx="3">
                  <c:v>OpenCL IGP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0.003</c:v>
                </c:pt>
                <c:pt idx="1">
                  <c:v>0.000403</c:v>
                </c:pt>
                <c:pt idx="2">
                  <c:v>0.035</c:v>
                </c:pt>
                <c:pt idx="3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50.000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Serial AnsiC</c:v>
                </c:pt>
                <c:pt idx="1">
                  <c:v>OpenMP</c:v>
                </c:pt>
                <c:pt idx="2">
                  <c:v>OpenCL External GPU</c:v>
                </c:pt>
                <c:pt idx="3">
                  <c:v>OpenCL IGP</c:v>
                </c:pt>
              </c:strCache>
            </c:strRef>
          </c:cat>
          <c:val>
            <c:numRef>
              <c:f>Sheet1!$C$2:$C$5</c:f>
              <c:numCache>
                <c:formatCode>0.00</c:formatCode>
                <c:ptCount val="4"/>
                <c:pt idx="0">
                  <c:v>0.004</c:v>
                </c:pt>
                <c:pt idx="1">
                  <c:v>0.012</c:v>
                </c:pt>
                <c:pt idx="2">
                  <c:v>0.037</c:v>
                </c:pt>
                <c:pt idx="3">
                  <c:v>0.011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 million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Serial AnsiC</c:v>
                </c:pt>
                <c:pt idx="1">
                  <c:v>OpenMP</c:v>
                </c:pt>
                <c:pt idx="2">
                  <c:v>OpenCL External GPU</c:v>
                </c:pt>
                <c:pt idx="3">
                  <c:v>OpenCL IGP</c:v>
                </c:pt>
              </c:strCache>
            </c:strRef>
          </c:cat>
          <c:val>
            <c:numRef>
              <c:f>Sheet1!$D$2:$D$5</c:f>
              <c:numCache>
                <c:formatCode>0.00</c:formatCode>
                <c:ptCount val="4"/>
                <c:pt idx="0">
                  <c:v>0.1</c:v>
                </c:pt>
                <c:pt idx="1">
                  <c:v>0.074</c:v>
                </c:pt>
                <c:pt idx="2">
                  <c:v>0.092</c:v>
                </c:pt>
                <c:pt idx="3">
                  <c:v>0.075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32 million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Serial AnsiC</c:v>
                </c:pt>
                <c:pt idx="1">
                  <c:v>OpenMP</c:v>
                </c:pt>
                <c:pt idx="2">
                  <c:v>OpenCL External GPU</c:v>
                </c:pt>
                <c:pt idx="3">
                  <c:v>OpenCL IGP</c:v>
                </c:pt>
              </c:strCache>
            </c:strRef>
          </c:cat>
          <c:val>
            <c:numRef>
              <c:f>Sheet1!$E$2:$E$5</c:f>
              <c:numCache>
                <c:formatCode>0.00</c:formatCode>
                <c:ptCount val="4"/>
                <c:pt idx="0">
                  <c:v>0.59</c:v>
                </c:pt>
                <c:pt idx="1">
                  <c:v>0.49</c:v>
                </c:pt>
                <c:pt idx="2">
                  <c:v>0.38</c:v>
                </c:pt>
                <c:pt idx="3">
                  <c:v>0.36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64 million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Serial AnsiC</c:v>
                </c:pt>
                <c:pt idx="1">
                  <c:v>OpenMP</c:v>
                </c:pt>
                <c:pt idx="2">
                  <c:v>OpenCL External GPU</c:v>
                </c:pt>
                <c:pt idx="3">
                  <c:v>OpenCL IGP</c:v>
                </c:pt>
              </c:strCache>
            </c:strRef>
          </c:cat>
          <c:val>
            <c:numRef>
              <c:f>Sheet1!$F$2:$F$5</c:f>
              <c:numCache>
                <c:formatCode>0.00</c:formatCode>
                <c:ptCount val="4"/>
                <c:pt idx="0">
                  <c:v>1.2</c:v>
                </c:pt>
                <c:pt idx="1">
                  <c:v>0.93</c:v>
                </c:pt>
                <c:pt idx="2">
                  <c:v>0.77</c:v>
                </c:pt>
                <c:pt idx="3">
                  <c:v>0.79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58470616"/>
        <c:axId val="-2058467640"/>
      </c:barChart>
      <c:catAx>
        <c:axId val="-2058470616"/>
        <c:scaling>
          <c:orientation val="minMax"/>
        </c:scaling>
        <c:delete val="0"/>
        <c:axPos val="l"/>
        <c:majorTickMark val="none"/>
        <c:minorTickMark val="none"/>
        <c:tickLblPos val="nextTo"/>
        <c:crossAx val="-2058467640"/>
        <c:crosses val="autoZero"/>
        <c:auto val="1"/>
        <c:lblAlgn val="ctr"/>
        <c:lblOffset val="100"/>
        <c:noMultiLvlLbl val="0"/>
      </c:catAx>
      <c:valAx>
        <c:axId val="-2058467640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-20584706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50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Serial AnsiC</c:v>
                </c:pt>
                <c:pt idx="1">
                  <c:v>OpenMP</c:v>
                </c:pt>
                <c:pt idx="2">
                  <c:v>OpenCL External GPU</c:v>
                </c:pt>
                <c:pt idx="3">
                  <c:v>OpenCL IGP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0.003</c:v>
                </c:pt>
                <c:pt idx="1">
                  <c:v>0.000403</c:v>
                </c:pt>
                <c:pt idx="2">
                  <c:v>0.035</c:v>
                </c:pt>
                <c:pt idx="3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50.000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Serial AnsiC</c:v>
                </c:pt>
                <c:pt idx="1">
                  <c:v>OpenMP</c:v>
                </c:pt>
                <c:pt idx="2">
                  <c:v>OpenCL External GPU</c:v>
                </c:pt>
                <c:pt idx="3">
                  <c:v>OpenCL IGP</c:v>
                </c:pt>
              </c:strCache>
            </c:strRef>
          </c:cat>
          <c:val>
            <c:numRef>
              <c:f>Sheet1!$C$2:$C$5</c:f>
              <c:numCache>
                <c:formatCode>0.00</c:formatCode>
                <c:ptCount val="4"/>
                <c:pt idx="0">
                  <c:v>0.004</c:v>
                </c:pt>
                <c:pt idx="1">
                  <c:v>0.012</c:v>
                </c:pt>
                <c:pt idx="2">
                  <c:v>0.037</c:v>
                </c:pt>
                <c:pt idx="3">
                  <c:v>0.011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 million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Serial AnsiC</c:v>
                </c:pt>
                <c:pt idx="1">
                  <c:v>OpenMP</c:v>
                </c:pt>
                <c:pt idx="2">
                  <c:v>OpenCL External GPU</c:v>
                </c:pt>
                <c:pt idx="3">
                  <c:v>OpenCL IGP</c:v>
                </c:pt>
              </c:strCache>
            </c:strRef>
          </c:cat>
          <c:val>
            <c:numRef>
              <c:f>Sheet1!$D$2:$D$5</c:f>
              <c:numCache>
                <c:formatCode>0.00</c:formatCode>
                <c:ptCount val="4"/>
                <c:pt idx="0">
                  <c:v>0.1</c:v>
                </c:pt>
                <c:pt idx="1">
                  <c:v>0.074</c:v>
                </c:pt>
                <c:pt idx="2">
                  <c:v>0.092</c:v>
                </c:pt>
                <c:pt idx="3">
                  <c:v>0.075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32 million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Serial AnsiC</c:v>
                </c:pt>
                <c:pt idx="1">
                  <c:v>OpenMP</c:v>
                </c:pt>
                <c:pt idx="2">
                  <c:v>OpenCL External GPU</c:v>
                </c:pt>
                <c:pt idx="3">
                  <c:v>OpenCL IGP</c:v>
                </c:pt>
              </c:strCache>
            </c:strRef>
          </c:cat>
          <c:val>
            <c:numRef>
              <c:f>Sheet1!$E$2:$E$5</c:f>
              <c:numCache>
                <c:formatCode>0.00</c:formatCode>
                <c:ptCount val="4"/>
                <c:pt idx="0">
                  <c:v>0.59</c:v>
                </c:pt>
                <c:pt idx="1">
                  <c:v>0.49</c:v>
                </c:pt>
                <c:pt idx="2">
                  <c:v>0.38</c:v>
                </c:pt>
                <c:pt idx="3">
                  <c:v>0.36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64 million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Serial AnsiC</c:v>
                </c:pt>
                <c:pt idx="1">
                  <c:v>OpenMP</c:v>
                </c:pt>
                <c:pt idx="2">
                  <c:v>OpenCL External GPU</c:v>
                </c:pt>
                <c:pt idx="3">
                  <c:v>OpenCL IGP</c:v>
                </c:pt>
              </c:strCache>
            </c:strRef>
          </c:cat>
          <c:val>
            <c:numRef>
              <c:f>Sheet1!$F$2:$F$5</c:f>
              <c:numCache>
                <c:formatCode>0.00</c:formatCode>
                <c:ptCount val="4"/>
                <c:pt idx="0">
                  <c:v>1.2</c:v>
                </c:pt>
                <c:pt idx="1">
                  <c:v>0.93</c:v>
                </c:pt>
                <c:pt idx="2">
                  <c:v>0.77</c:v>
                </c:pt>
                <c:pt idx="3">
                  <c:v>0.79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5504888"/>
        <c:axId val="-2135502616"/>
      </c:barChart>
      <c:catAx>
        <c:axId val="-2135504888"/>
        <c:scaling>
          <c:orientation val="minMax"/>
        </c:scaling>
        <c:delete val="0"/>
        <c:axPos val="l"/>
        <c:majorTickMark val="none"/>
        <c:minorTickMark val="none"/>
        <c:tickLblPos val="nextTo"/>
        <c:crossAx val="-2135502616"/>
        <c:crosses val="autoZero"/>
        <c:auto val="1"/>
        <c:lblAlgn val="ctr"/>
        <c:lblOffset val="100"/>
        <c:noMultiLvlLbl val="0"/>
      </c:catAx>
      <c:valAx>
        <c:axId val="-2135502616"/>
        <c:scaling>
          <c:orientation val="minMax"/>
        </c:scaling>
        <c:delete val="0"/>
        <c:axPos val="b"/>
        <c:majorGridlines/>
        <c:numFmt formatCode="0.00" sourceLinked="1"/>
        <c:majorTickMark val="none"/>
        <c:minorTickMark val="none"/>
        <c:tickLblPos val="nextTo"/>
        <c:crossAx val="-21355048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50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Serial AnsiC</c:v>
                </c:pt>
                <c:pt idx="1">
                  <c:v>OpenMP</c:v>
                </c:pt>
                <c:pt idx="2">
                  <c:v>OpenCL External GPU</c:v>
                </c:pt>
                <c:pt idx="3">
                  <c:v>OpenCL IGP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0.0031</c:v>
                </c:pt>
                <c:pt idx="1">
                  <c:v>0.000326</c:v>
                </c:pt>
                <c:pt idx="2">
                  <c:v>0.037</c:v>
                </c:pt>
                <c:pt idx="3">
                  <c:v>0.016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50.000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Serial AnsiC</c:v>
                </c:pt>
                <c:pt idx="1">
                  <c:v>OpenMP</c:v>
                </c:pt>
                <c:pt idx="2">
                  <c:v>OpenCL External GPU</c:v>
                </c:pt>
                <c:pt idx="3">
                  <c:v>OpenCL IGP</c:v>
                </c:pt>
              </c:strCache>
            </c:strRef>
          </c:cat>
          <c:val>
            <c:numRef>
              <c:f>Sheet1!$C$2:$C$5</c:f>
              <c:numCache>
                <c:formatCode>0.00</c:formatCode>
                <c:ptCount val="4"/>
                <c:pt idx="0">
                  <c:v>0.0059</c:v>
                </c:pt>
                <c:pt idx="1">
                  <c:v>0.001377</c:v>
                </c:pt>
                <c:pt idx="2">
                  <c:v>0.042</c:v>
                </c:pt>
                <c:pt idx="3">
                  <c:v>0.017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 million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Serial AnsiC</c:v>
                </c:pt>
                <c:pt idx="1">
                  <c:v>OpenMP</c:v>
                </c:pt>
                <c:pt idx="2">
                  <c:v>OpenCL External GPU</c:v>
                </c:pt>
                <c:pt idx="3">
                  <c:v>OpenCL IGP</c:v>
                </c:pt>
              </c:strCache>
            </c:strRef>
          </c:cat>
          <c:val>
            <c:numRef>
              <c:f>Sheet1!$D$2:$D$5</c:f>
              <c:numCache>
                <c:formatCode>0.00</c:formatCode>
                <c:ptCount val="4"/>
                <c:pt idx="0">
                  <c:v>0.214</c:v>
                </c:pt>
                <c:pt idx="1">
                  <c:v>0.091</c:v>
                </c:pt>
                <c:pt idx="2">
                  <c:v>0.137</c:v>
                </c:pt>
                <c:pt idx="3">
                  <c:v>0.107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13 million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Serial AnsiC</c:v>
                </c:pt>
                <c:pt idx="1">
                  <c:v>OpenMP</c:v>
                </c:pt>
                <c:pt idx="2">
                  <c:v>OpenCL External GPU</c:v>
                </c:pt>
                <c:pt idx="3">
                  <c:v>OpenCL IGP</c:v>
                </c:pt>
              </c:strCache>
            </c:strRef>
          </c:cat>
          <c:val>
            <c:numRef>
              <c:f>Sheet1!$E$2:$E$5</c:f>
              <c:numCache>
                <c:formatCode>0.00</c:formatCode>
                <c:ptCount val="4"/>
                <c:pt idx="0">
                  <c:v>0.539</c:v>
                </c:pt>
                <c:pt idx="1">
                  <c:v>0.217</c:v>
                </c:pt>
                <c:pt idx="2">
                  <c:v>0.28</c:v>
                </c:pt>
                <c:pt idx="3">
                  <c:v>0.25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26 million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Serial AnsiC</c:v>
                </c:pt>
                <c:pt idx="1">
                  <c:v>OpenMP</c:v>
                </c:pt>
                <c:pt idx="2">
                  <c:v>OpenCL External GPU</c:v>
                </c:pt>
                <c:pt idx="3">
                  <c:v>OpenCL IGP</c:v>
                </c:pt>
              </c:strCache>
            </c:strRef>
          </c:cat>
          <c:val>
            <c:numRef>
              <c:f>Sheet1!$F$2:$F$5</c:f>
              <c:numCache>
                <c:formatCode>0.00</c:formatCode>
                <c:ptCount val="4"/>
                <c:pt idx="0">
                  <c:v>1.077</c:v>
                </c:pt>
                <c:pt idx="1">
                  <c:v>0.459</c:v>
                </c:pt>
                <c:pt idx="2">
                  <c:v>0.508</c:v>
                </c:pt>
                <c:pt idx="3">
                  <c:v>0.474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09190760"/>
        <c:axId val="-2109187784"/>
      </c:barChart>
      <c:catAx>
        <c:axId val="-2109190760"/>
        <c:scaling>
          <c:orientation val="minMax"/>
        </c:scaling>
        <c:delete val="0"/>
        <c:axPos val="l"/>
        <c:majorTickMark val="none"/>
        <c:minorTickMark val="none"/>
        <c:tickLblPos val="nextTo"/>
        <c:crossAx val="-2109187784"/>
        <c:crosses val="autoZero"/>
        <c:auto val="1"/>
        <c:lblAlgn val="ctr"/>
        <c:lblOffset val="100"/>
        <c:noMultiLvlLbl val="0"/>
      </c:catAx>
      <c:valAx>
        <c:axId val="-2109187784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-21091907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50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Serial AnsiC</c:v>
                </c:pt>
                <c:pt idx="1">
                  <c:v>OpenMP</c:v>
                </c:pt>
                <c:pt idx="2">
                  <c:v>OpenCL External GPU</c:v>
                </c:pt>
                <c:pt idx="3">
                  <c:v>OpenCL IGP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0.0031</c:v>
                </c:pt>
                <c:pt idx="1">
                  <c:v>0.000326</c:v>
                </c:pt>
                <c:pt idx="2">
                  <c:v>0.037</c:v>
                </c:pt>
                <c:pt idx="3">
                  <c:v>0.016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50.000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Serial AnsiC</c:v>
                </c:pt>
                <c:pt idx="1">
                  <c:v>OpenMP</c:v>
                </c:pt>
                <c:pt idx="2">
                  <c:v>OpenCL External GPU</c:v>
                </c:pt>
                <c:pt idx="3">
                  <c:v>OpenCL IGP</c:v>
                </c:pt>
              </c:strCache>
            </c:strRef>
          </c:cat>
          <c:val>
            <c:numRef>
              <c:f>Sheet1!$C$2:$C$5</c:f>
              <c:numCache>
                <c:formatCode>0.00</c:formatCode>
                <c:ptCount val="4"/>
                <c:pt idx="0">
                  <c:v>0.0059</c:v>
                </c:pt>
                <c:pt idx="1">
                  <c:v>0.001377</c:v>
                </c:pt>
                <c:pt idx="2">
                  <c:v>0.042</c:v>
                </c:pt>
                <c:pt idx="3">
                  <c:v>0.017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 million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Serial AnsiC</c:v>
                </c:pt>
                <c:pt idx="1">
                  <c:v>OpenMP</c:v>
                </c:pt>
                <c:pt idx="2">
                  <c:v>OpenCL External GPU</c:v>
                </c:pt>
                <c:pt idx="3">
                  <c:v>OpenCL IGP</c:v>
                </c:pt>
              </c:strCache>
            </c:strRef>
          </c:cat>
          <c:val>
            <c:numRef>
              <c:f>Sheet1!$D$2:$D$5</c:f>
              <c:numCache>
                <c:formatCode>0.00</c:formatCode>
                <c:ptCount val="4"/>
                <c:pt idx="0">
                  <c:v>0.214</c:v>
                </c:pt>
                <c:pt idx="1">
                  <c:v>0.091</c:v>
                </c:pt>
                <c:pt idx="2">
                  <c:v>0.137</c:v>
                </c:pt>
                <c:pt idx="3">
                  <c:v>0.107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13 million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Serial AnsiC</c:v>
                </c:pt>
                <c:pt idx="1">
                  <c:v>OpenMP</c:v>
                </c:pt>
                <c:pt idx="2">
                  <c:v>OpenCL External GPU</c:v>
                </c:pt>
                <c:pt idx="3">
                  <c:v>OpenCL IGP</c:v>
                </c:pt>
              </c:strCache>
            </c:strRef>
          </c:cat>
          <c:val>
            <c:numRef>
              <c:f>Sheet1!$E$2:$E$5</c:f>
              <c:numCache>
                <c:formatCode>0.00</c:formatCode>
                <c:ptCount val="4"/>
                <c:pt idx="0">
                  <c:v>0.539</c:v>
                </c:pt>
                <c:pt idx="1">
                  <c:v>0.217</c:v>
                </c:pt>
                <c:pt idx="2">
                  <c:v>0.28</c:v>
                </c:pt>
                <c:pt idx="3">
                  <c:v>0.25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26 million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Serial AnsiC</c:v>
                </c:pt>
                <c:pt idx="1">
                  <c:v>OpenMP</c:v>
                </c:pt>
                <c:pt idx="2">
                  <c:v>OpenCL External GPU</c:v>
                </c:pt>
                <c:pt idx="3">
                  <c:v>OpenCL IGP</c:v>
                </c:pt>
              </c:strCache>
            </c:strRef>
          </c:cat>
          <c:val>
            <c:numRef>
              <c:f>Sheet1!$F$2:$F$5</c:f>
              <c:numCache>
                <c:formatCode>0.00</c:formatCode>
                <c:ptCount val="4"/>
                <c:pt idx="0">
                  <c:v>1.077</c:v>
                </c:pt>
                <c:pt idx="1">
                  <c:v>0.459</c:v>
                </c:pt>
                <c:pt idx="2">
                  <c:v>0.508</c:v>
                </c:pt>
                <c:pt idx="3">
                  <c:v>0.474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3183672"/>
        <c:axId val="-2113204296"/>
      </c:barChart>
      <c:catAx>
        <c:axId val="-2113183672"/>
        <c:scaling>
          <c:orientation val="minMax"/>
        </c:scaling>
        <c:delete val="0"/>
        <c:axPos val="l"/>
        <c:majorTickMark val="none"/>
        <c:minorTickMark val="none"/>
        <c:tickLblPos val="nextTo"/>
        <c:crossAx val="-2113204296"/>
        <c:crosses val="autoZero"/>
        <c:auto val="1"/>
        <c:lblAlgn val="ctr"/>
        <c:lblOffset val="100"/>
        <c:noMultiLvlLbl val="0"/>
      </c:catAx>
      <c:valAx>
        <c:axId val="-2113204296"/>
        <c:scaling>
          <c:orientation val="minMax"/>
        </c:scaling>
        <c:delete val="0"/>
        <c:axPos val="b"/>
        <c:majorGridlines/>
        <c:numFmt formatCode="0.00" sourceLinked="1"/>
        <c:majorTickMark val="none"/>
        <c:minorTickMark val="none"/>
        <c:tickLblPos val="nextTo"/>
        <c:crossAx val="-21131836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18/12/14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18/12/14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Sections can help to organize your slides or facilitate collaboration between multiple authors. On the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 under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Notes pane for delivery notes or to provide additional details for the audience. You can see these notes in Presenter View during your presentation. </a:t>
            </a:r>
          </a:p>
          <a:p>
            <a:pPr lvl="0"/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describe each objective and how the audience will benefit from this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describe each objective and how the audience will benefit from this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describe each objective and how the audience will benefit from this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describe each objective and how the audience will benefit from this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describe each objective and how the audience will benefit from this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describe each objective and how the audience will benefit from this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describe each objective and how the audience will benefit from this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describe each objective and how the audience will benefit from this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describe each objective and how the audience will benefit from this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describe each objective and how the audience will benefit from this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18/12/14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18/12/14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18/12/14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18/12/14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18/12/14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18/12/14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18/12/14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18/12/14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18/12/14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18/12/14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18/12/14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18/12/14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0.xml"/><Relationship Id="rId5" Type="http://schemas.openxmlformats.org/officeDocument/2006/relationships/chart" Target="../charts/chart3.xml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1.xml"/><Relationship Id="rId5" Type="http://schemas.openxmlformats.org/officeDocument/2006/relationships/chart" Target="../charts/chart4.xml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6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6.png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7.pn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8.xml"/><Relationship Id="rId5" Type="http://schemas.openxmlformats.org/officeDocument/2006/relationships/chart" Target="../charts/chart1.xml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9.xml"/><Relationship Id="rId5" Type="http://schemas.openxmlformats.org/officeDocument/2006/relationships/chart" Target="../charts/chart2.xml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Optimization and Parallelization of CBD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Konstantinos Theodorakos</a:t>
            </a:r>
          </a:p>
          <a:p>
            <a:r>
              <a:rPr lang="en-US" sz="2400" dirty="0" smtClean="0">
                <a:latin typeface="+mn-lt"/>
              </a:rPr>
              <a:t>December 2014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 rot="16200000">
            <a:off x="-2724150" y="2952750"/>
            <a:ext cx="58293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Data Decomposition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36170" y="228600"/>
            <a:ext cx="67692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9ED6"/>
                </a:solidFill>
              </a:rPr>
              <a:t>Time Steps </a:t>
            </a:r>
            <a:r>
              <a:rPr lang="en-US" sz="4400" b="1" dirty="0" err="1" smtClean="0">
                <a:solidFill>
                  <a:srgbClr val="009ED6"/>
                </a:solidFill>
              </a:rPr>
              <a:t>vs</a:t>
            </a:r>
            <a:r>
              <a:rPr lang="en-US" sz="4400" b="1" dirty="0" smtClean="0">
                <a:solidFill>
                  <a:srgbClr val="009ED6"/>
                </a:solidFill>
              </a:rPr>
              <a:t> 15 CBD blocks</a:t>
            </a:r>
            <a:endParaRPr lang="en-US" sz="4400" b="1" dirty="0">
              <a:solidFill>
                <a:srgbClr val="009ED6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36236288"/>
              </p:ext>
            </p:extLst>
          </p:nvPr>
        </p:nvGraphicFramePr>
        <p:xfrm>
          <a:off x="609600" y="914400"/>
          <a:ext cx="8305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5191192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 rot="16200000">
            <a:off x="-2724150" y="2952750"/>
            <a:ext cx="58293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Data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Decomposition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36170" y="228600"/>
            <a:ext cx="67692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9ED6"/>
                </a:solidFill>
              </a:rPr>
              <a:t>Time Steps </a:t>
            </a:r>
            <a:r>
              <a:rPr lang="en-US" sz="4400" b="1" dirty="0" err="1" smtClean="0">
                <a:solidFill>
                  <a:srgbClr val="009ED6"/>
                </a:solidFill>
              </a:rPr>
              <a:t>vs</a:t>
            </a:r>
            <a:r>
              <a:rPr lang="en-US" sz="4400" b="1" dirty="0" smtClean="0">
                <a:solidFill>
                  <a:srgbClr val="009ED6"/>
                </a:solidFill>
              </a:rPr>
              <a:t> 15 CBD blocks</a:t>
            </a:r>
            <a:endParaRPr lang="en-US" sz="4400" b="1" dirty="0">
              <a:solidFill>
                <a:srgbClr val="009ED6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99158726"/>
              </p:ext>
            </p:extLst>
          </p:nvPr>
        </p:nvGraphicFramePr>
        <p:xfrm>
          <a:off x="609600" y="914400"/>
          <a:ext cx="8305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8793020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 rot="16200000">
            <a:off x="-3105150" y="2571750"/>
            <a:ext cx="65913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Modern Processor Design</a:t>
            </a:r>
            <a:endParaRPr lang="en-US" dirty="0"/>
          </a:p>
        </p:txBody>
      </p:sp>
      <p:pic>
        <p:nvPicPr>
          <p:cNvPr id="8" name="Picture 7" descr="powerOnevsTwoCor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31063"/>
            <a:ext cx="8305800" cy="55269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228600"/>
            <a:ext cx="4787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9ED6"/>
                </a:solidFill>
              </a:rPr>
              <a:t>“Free lunch is over”</a:t>
            </a:r>
            <a:endParaRPr lang="en-US" sz="4400" b="1" dirty="0">
              <a:solidFill>
                <a:srgbClr val="009ED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396321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 rot="16200000">
            <a:off x="-3105150" y="2571750"/>
            <a:ext cx="65913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Data Decomposition</a:t>
            </a:r>
            <a:endParaRPr lang="en-US" dirty="0"/>
          </a:p>
        </p:txBody>
      </p:sp>
      <p:pic>
        <p:nvPicPr>
          <p:cNvPr id="9" name="Picture 8" descr="gpuParallelBlock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35" y="1085513"/>
            <a:ext cx="3489960" cy="2273808"/>
          </a:xfrm>
          <a:prstGeom prst="rect">
            <a:avLst/>
          </a:prstGeom>
        </p:spPr>
      </p:pic>
      <p:pic>
        <p:nvPicPr>
          <p:cNvPr id="10" name="Picture 9" descr="gpuParallelDepGraph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211" y="1154708"/>
            <a:ext cx="2087880" cy="2545080"/>
          </a:xfrm>
          <a:prstGeom prst="rect">
            <a:avLst/>
          </a:prstGeom>
        </p:spPr>
      </p:pic>
      <p:pic>
        <p:nvPicPr>
          <p:cNvPr id="11" name="Picture 10" descr="ndRangeGpu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43400"/>
            <a:ext cx="4554040" cy="2333296"/>
          </a:xfrm>
          <a:prstGeom prst="rect">
            <a:avLst/>
          </a:prstGeom>
        </p:spPr>
      </p:pic>
      <p:pic>
        <p:nvPicPr>
          <p:cNvPr id="12" name="Picture 11" descr="parallelFo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004" y="4419600"/>
            <a:ext cx="3303996" cy="1981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38200" y="228600"/>
            <a:ext cx="8077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9ED6"/>
                </a:solidFill>
              </a:rPr>
              <a:t>Raw Iterations calculation - GPU</a:t>
            </a:r>
            <a:endParaRPr lang="en-US" sz="4400" b="1" dirty="0">
              <a:solidFill>
                <a:srgbClr val="009ED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980951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 rot="16200000">
            <a:off x="-3105150" y="2571750"/>
            <a:ext cx="65913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Task Decomposition</a:t>
            </a:r>
            <a:endParaRPr lang="en-US" dirty="0"/>
          </a:p>
        </p:txBody>
      </p:sp>
      <p:pic>
        <p:nvPicPr>
          <p:cNvPr id="3" name="Picture 2" descr="DF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962400"/>
            <a:ext cx="3810000" cy="2438400"/>
          </a:xfrm>
          <a:prstGeom prst="rect">
            <a:avLst/>
          </a:prstGeom>
        </p:spPr>
      </p:pic>
      <p:pic>
        <p:nvPicPr>
          <p:cNvPr id="6" name="Picture 5" descr="openMPmemoryMode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95400"/>
            <a:ext cx="5047735" cy="2057400"/>
          </a:xfrm>
          <a:prstGeom prst="rect">
            <a:avLst/>
          </a:prstGeom>
        </p:spPr>
      </p:pic>
      <p:pic>
        <p:nvPicPr>
          <p:cNvPr id="8" name="Picture 7" descr="pipelineParallelBlock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81400"/>
            <a:ext cx="3569208" cy="28834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35994" y="152400"/>
            <a:ext cx="65342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9ED6"/>
                </a:solidFill>
              </a:rPr>
              <a:t>Loops &amp; Delay blocks - CPU</a:t>
            </a:r>
            <a:endParaRPr lang="en-US" sz="4400" b="1" dirty="0">
              <a:solidFill>
                <a:srgbClr val="009ED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03265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 rot="16200000">
            <a:off x="-3105150" y="2571750"/>
            <a:ext cx="65913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Task Decomposition</a:t>
            </a:r>
            <a:endParaRPr lang="en-US" dirty="0"/>
          </a:p>
        </p:txBody>
      </p:sp>
      <p:pic>
        <p:nvPicPr>
          <p:cNvPr id="3" name="Picture 2" descr="parallelPipelin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00200"/>
            <a:ext cx="3924300" cy="5448615"/>
          </a:xfrm>
          <a:prstGeom prst="rect">
            <a:avLst/>
          </a:prstGeom>
        </p:spPr>
      </p:pic>
      <p:pic>
        <p:nvPicPr>
          <p:cNvPr id="7" name="Picture 6" descr="taskDecompositionSIdleProble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676400"/>
            <a:ext cx="4984956" cy="518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7928" y="228600"/>
            <a:ext cx="64857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9ED6"/>
                </a:solidFill>
              </a:rPr>
              <a:t>The advantage of Pipelines</a:t>
            </a:r>
            <a:endParaRPr lang="en-US" sz="4400" b="1" dirty="0">
              <a:solidFill>
                <a:srgbClr val="009ED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188901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 rot="16200000">
            <a:off x="-3105150" y="2571750"/>
            <a:ext cx="65913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Pipeline Stage Generation</a:t>
            </a:r>
            <a:endParaRPr lang="en-US" dirty="0"/>
          </a:p>
        </p:txBody>
      </p:sp>
      <p:pic>
        <p:nvPicPr>
          <p:cNvPr id="3" name="Picture 2" descr="PipelineStagesGeneratio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538" y="228601"/>
            <a:ext cx="6605853" cy="6400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525037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 rot="16200000">
            <a:off x="-2724150" y="2952750"/>
            <a:ext cx="58293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“complete” picture</a:t>
            </a:r>
            <a:endParaRPr lang="en-US" dirty="0"/>
          </a:p>
        </p:txBody>
      </p:sp>
      <p:pic>
        <p:nvPicPr>
          <p:cNvPr id="5" name="Picture 4" descr="pictureAl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4992"/>
            <a:ext cx="5715000" cy="7025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689364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 rot="16200000">
            <a:off x="-2724150" y="2952750"/>
            <a:ext cx="58293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Data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Decomposition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9163" y="228600"/>
            <a:ext cx="64832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9ED6"/>
                </a:solidFill>
              </a:rPr>
              <a:t>Time Steps </a:t>
            </a:r>
            <a:r>
              <a:rPr lang="en-US" sz="4400" b="1" dirty="0" err="1" smtClean="0">
                <a:solidFill>
                  <a:srgbClr val="009ED6"/>
                </a:solidFill>
              </a:rPr>
              <a:t>vs</a:t>
            </a:r>
            <a:r>
              <a:rPr lang="en-US" sz="4400" b="1" dirty="0" smtClean="0">
                <a:solidFill>
                  <a:srgbClr val="009ED6"/>
                </a:solidFill>
              </a:rPr>
              <a:t> 6 CBD blocks</a:t>
            </a:r>
            <a:endParaRPr lang="en-US" sz="4400" b="1" dirty="0">
              <a:solidFill>
                <a:srgbClr val="009ED6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00423478"/>
              </p:ext>
            </p:extLst>
          </p:nvPr>
        </p:nvGraphicFramePr>
        <p:xfrm>
          <a:off x="609600" y="914400"/>
          <a:ext cx="8305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2508662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 rot="16200000">
            <a:off x="-2724150" y="2952750"/>
            <a:ext cx="58293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Data Decomposition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9163" y="228600"/>
            <a:ext cx="64832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9ED6"/>
                </a:solidFill>
              </a:rPr>
              <a:t>Time Steps </a:t>
            </a:r>
            <a:r>
              <a:rPr lang="en-US" sz="4400" b="1" dirty="0" err="1" smtClean="0">
                <a:solidFill>
                  <a:srgbClr val="009ED6"/>
                </a:solidFill>
              </a:rPr>
              <a:t>vs</a:t>
            </a:r>
            <a:r>
              <a:rPr lang="en-US" sz="4400" b="1" dirty="0" smtClean="0">
                <a:solidFill>
                  <a:srgbClr val="009ED6"/>
                </a:solidFill>
              </a:rPr>
              <a:t> 6 CBD blocks</a:t>
            </a:r>
            <a:endParaRPr lang="en-US" sz="4400" b="1" dirty="0">
              <a:solidFill>
                <a:srgbClr val="009ED6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32360954"/>
              </p:ext>
            </p:extLst>
          </p:nvPr>
        </p:nvGraphicFramePr>
        <p:xfrm>
          <a:off x="609600" y="914400"/>
          <a:ext cx="8305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8985972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544</Words>
  <Application>Microsoft Macintosh PowerPoint</Application>
  <PresentationFormat>On-screen Show (4:3)</PresentationFormat>
  <Paragraphs>59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Training New Employees</vt:lpstr>
      <vt:lpstr>Optimization and Parallelization of CBD models</vt:lpstr>
      <vt:lpstr>Modern Processor Design</vt:lpstr>
      <vt:lpstr>Data Decomposition</vt:lpstr>
      <vt:lpstr>Task Decomposition</vt:lpstr>
      <vt:lpstr>Task Decomposition</vt:lpstr>
      <vt:lpstr>Pipeline Stage Generation</vt:lpstr>
      <vt:lpstr>The “complete” picture</vt:lpstr>
      <vt:lpstr>Data Decomposition</vt:lpstr>
      <vt:lpstr>Data Decomposition</vt:lpstr>
      <vt:lpstr>Data Decomposition</vt:lpstr>
      <vt:lpstr>Data Decomposition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2014-12-19T14:25:22Z</dcterms:modified>
</cp:coreProperties>
</file>