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66" r:id="rId2"/>
    <p:sldId id="256" r:id="rId3"/>
    <p:sldId id="321" r:id="rId4"/>
    <p:sldId id="316" r:id="rId5"/>
    <p:sldId id="317" r:id="rId6"/>
    <p:sldId id="332" r:id="rId7"/>
    <p:sldId id="322" r:id="rId8"/>
    <p:sldId id="325" r:id="rId9"/>
    <p:sldId id="326" r:id="rId10"/>
    <p:sldId id="329" r:id="rId11"/>
    <p:sldId id="327" r:id="rId12"/>
    <p:sldId id="328" r:id="rId13"/>
    <p:sldId id="333" r:id="rId14"/>
    <p:sldId id="280"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838">
          <p15:clr>
            <a:srgbClr val="A4A3A4"/>
          </p15:clr>
        </p15:guide>
        <p15:guide id="3" pos="340">
          <p15:clr>
            <a:srgbClr val="A4A3A4"/>
          </p15:clr>
        </p15:guide>
        <p15:guide id="4" pos="5420">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5580"/>
  </p:normalViewPr>
  <p:slideViewPr>
    <p:cSldViewPr snapToObjects="1" showGuides="1">
      <p:cViewPr>
        <p:scale>
          <a:sx n="80" d="100"/>
          <a:sy n="80" d="100"/>
        </p:scale>
        <p:origin x="1008" y="472"/>
      </p:cViewPr>
      <p:guideLst>
        <p:guide orient="horz" pos="754"/>
        <p:guide orient="horz" pos="3838"/>
        <p:guide pos="340"/>
        <p:guide pos="54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7BB96-5CC4-4FBA-B6DA-4C0FA69C8B55}" type="datetimeFigureOut">
              <a:rPr lang="nl-NL" smtClean="0"/>
              <a:t>15-12-17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9E7CB-B55B-433F-ACF3-9EACF2CD01B5}" type="slidenum">
              <a:rPr lang="nl-NL" smtClean="0"/>
              <a:t>‹#›</a:t>
            </a:fld>
            <a:endParaRPr lang="nl-NL"/>
          </a:p>
        </p:txBody>
      </p:sp>
    </p:spTree>
    <p:extLst>
      <p:ext uri="{BB962C8B-B14F-4D97-AF65-F5344CB8AC3E}">
        <p14:creationId xmlns:p14="http://schemas.microsoft.com/office/powerpoint/2010/main" val="8276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2</a:t>
            </a:fld>
            <a:endParaRPr lang="nl-NL"/>
          </a:p>
        </p:txBody>
      </p:sp>
    </p:spTree>
    <p:extLst>
      <p:ext uri="{BB962C8B-B14F-4D97-AF65-F5344CB8AC3E}">
        <p14:creationId xmlns:p14="http://schemas.microsoft.com/office/powerpoint/2010/main" val="211763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construction materials used in our homes can have an effect on the air quality, just as combustion of fuels, think about cooking or heating our home, release gasses that </a:t>
            </a:r>
            <a:r>
              <a:rPr lang="en-US" sz="1200" kern="1200" dirty="0" err="1" smtClean="0">
                <a:solidFill>
                  <a:schemeClr val="tx1"/>
                </a:solidFill>
                <a:effectLst/>
                <a:latin typeface="+mn-lt"/>
                <a:ea typeface="+mn-ea"/>
                <a:cs typeface="+mn-cs"/>
              </a:rPr>
              <a:t>infleunce</a:t>
            </a:r>
            <a:r>
              <a:rPr lang="en-US" sz="1200" kern="1200" dirty="0" smtClean="0">
                <a:solidFill>
                  <a:schemeClr val="tx1"/>
                </a:solidFill>
                <a:effectLst/>
                <a:latin typeface="+mn-lt"/>
                <a:ea typeface="+mn-ea"/>
                <a:cs typeface="+mn-cs"/>
              </a:rPr>
              <a:t> the air quality. All these factors and many more can cause health issues or even endanger us. The World Health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(WHO) has released a report on the dangers of indoor air quality for human health, which can be publicly viewed</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3</a:t>
            </a:fld>
            <a:endParaRPr lang="nl-NL"/>
          </a:p>
        </p:txBody>
      </p:sp>
    </p:spTree>
    <p:extLst>
      <p:ext uri="{BB962C8B-B14F-4D97-AF65-F5344CB8AC3E}">
        <p14:creationId xmlns:p14="http://schemas.microsoft.com/office/powerpoint/2010/main" val="15059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previous section the effect of Indoor Air Quality on humans was discussed, but why wouldn't the Indoor Air Quality influence other materials as well? It has been proven that the Indoor Air Quality does have an effect on cultural heritage, mainly due to the degradation </a:t>
            </a:r>
            <a:r>
              <a:rPr lang="en-US" sz="1200" kern="1200" dirty="0" err="1" smtClean="0">
                <a:solidFill>
                  <a:schemeClr val="tx1"/>
                </a:solidFill>
                <a:effectLst/>
                <a:latin typeface="+mn-lt"/>
                <a:ea typeface="+mn-ea"/>
                <a:cs typeface="+mn-cs"/>
              </a:rPr>
              <a:t>proces</a:t>
            </a:r>
            <a:r>
              <a:rPr lang="en-US" sz="1200" kern="1200" dirty="0" smtClean="0">
                <a:solidFill>
                  <a:schemeClr val="tx1"/>
                </a:solidFill>
                <a:effectLst/>
                <a:latin typeface="+mn-lt"/>
                <a:ea typeface="+mn-ea"/>
                <a:cs typeface="+mn-cs"/>
              </a:rPr>
              <a:t> of materials. Materials </a:t>
            </a:r>
            <a:r>
              <a:rPr lang="en-US" sz="1200" kern="1200" dirty="0" err="1" smtClean="0">
                <a:solidFill>
                  <a:schemeClr val="tx1"/>
                </a:solidFill>
                <a:effectLst/>
                <a:latin typeface="+mn-lt"/>
                <a:ea typeface="+mn-ea"/>
                <a:cs typeface="+mn-cs"/>
              </a:rPr>
              <a:t>degradade</a:t>
            </a:r>
            <a:r>
              <a:rPr lang="en-US" sz="1200" kern="1200" dirty="0" smtClean="0">
                <a:solidFill>
                  <a:schemeClr val="tx1"/>
                </a:solidFill>
                <a:effectLst/>
                <a:latin typeface="+mn-lt"/>
                <a:ea typeface="+mn-ea"/>
                <a:cs typeface="+mn-cs"/>
              </a:rPr>
              <a:t> naturally but the quality of the air can speed up this process. The main difference between materials and humans is that humans can repair themselves, but materials do not possess such abilities. Restauration is possible, but if will always differ from the original work, and it will never be as good as the original work. That's why it's important to preserve our cultural heritage.</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4</a:t>
            </a:fld>
            <a:endParaRPr lang="nl-NL"/>
          </a:p>
        </p:txBody>
      </p:sp>
    </p:spTree>
    <p:extLst>
      <p:ext uri="{BB962C8B-B14F-4D97-AF65-F5344CB8AC3E}">
        <p14:creationId xmlns:p14="http://schemas.microsoft.com/office/powerpoint/2010/main" val="94063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zones</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8</a:t>
            </a:fld>
            <a:endParaRPr lang="nl-NL"/>
          </a:p>
        </p:txBody>
      </p:sp>
    </p:spTree>
    <p:extLst>
      <p:ext uri="{BB962C8B-B14F-4D97-AF65-F5344CB8AC3E}">
        <p14:creationId xmlns:p14="http://schemas.microsoft.com/office/powerpoint/2010/main" val="158615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emission sources</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9</a:t>
            </a:fld>
            <a:endParaRPr lang="nl-NL"/>
          </a:p>
        </p:txBody>
      </p:sp>
    </p:spTree>
    <p:extLst>
      <p:ext uri="{BB962C8B-B14F-4D97-AF65-F5344CB8AC3E}">
        <p14:creationId xmlns:p14="http://schemas.microsoft.com/office/powerpoint/2010/main" val="32336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Emission source model</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10</a:t>
            </a:fld>
            <a:endParaRPr lang="nl-NL"/>
          </a:p>
        </p:txBody>
      </p:sp>
    </p:spTree>
    <p:extLst>
      <p:ext uri="{BB962C8B-B14F-4D97-AF65-F5344CB8AC3E}">
        <p14:creationId xmlns:p14="http://schemas.microsoft.com/office/powerpoint/2010/main" val="60268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a:t>
            </a:r>
            <a:r>
              <a:rPr lang="en-US" baseline="0" dirty="0" smtClean="0"/>
              <a:t> with airflow</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11</a:t>
            </a:fld>
            <a:endParaRPr lang="nl-NL"/>
          </a:p>
        </p:txBody>
      </p:sp>
    </p:spTree>
    <p:extLst>
      <p:ext uri="{BB962C8B-B14F-4D97-AF65-F5344CB8AC3E}">
        <p14:creationId xmlns:p14="http://schemas.microsoft.com/office/powerpoint/2010/main" val="78098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a:t>
            </a:r>
            <a:r>
              <a:rPr lang="en-US" baseline="0" dirty="0" smtClean="0"/>
              <a:t> graph that contains the concentration of a gas over time</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12</a:t>
            </a:fld>
            <a:endParaRPr lang="nl-NL"/>
          </a:p>
        </p:txBody>
      </p:sp>
    </p:spTree>
    <p:extLst>
      <p:ext uri="{BB962C8B-B14F-4D97-AF65-F5344CB8AC3E}">
        <p14:creationId xmlns:p14="http://schemas.microsoft.com/office/powerpoint/2010/main" val="203392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 device</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13</a:t>
            </a:fld>
            <a:endParaRPr lang="nl-NL"/>
          </a:p>
        </p:txBody>
      </p:sp>
    </p:spTree>
    <p:extLst>
      <p:ext uri="{BB962C8B-B14F-4D97-AF65-F5344CB8AC3E}">
        <p14:creationId xmlns:p14="http://schemas.microsoft.com/office/powerpoint/2010/main" val="107684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91124"/>
            <a:ext cx="9154800" cy="1668844"/>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smtClean="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spTree>
    <p:extLst>
      <p:ext uri="{BB962C8B-B14F-4D97-AF65-F5344CB8AC3E}">
        <p14:creationId xmlns:p14="http://schemas.microsoft.com/office/powerpoint/2010/main" val="196294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15-12-17</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90284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0B5B9C03-3D12-4CEF-B48A-0BFA09CB6C9F}" type="datetime1">
              <a:rPr lang="nl-NL" smtClean="0"/>
              <a:t>15-12-17</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text</a:t>
            </a:r>
            <a:endParaRPr lang="nl-NL" dirty="0"/>
          </a:p>
        </p:txBody>
      </p:sp>
    </p:spTree>
    <p:extLst>
      <p:ext uri="{BB962C8B-B14F-4D97-AF65-F5344CB8AC3E}">
        <p14:creationId xmlns:p14="http://schemas.microsoft.com/office/powerpoint/2010/main" val="116815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15-12-17</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11" name="Titel 1"/>
          <p:cNvSpPr>
            <a:spLocks noGrp="1"/>
          </p:cNvSpPr>
          <p:nvPr>
            <p:ph type="title"/>
          </p:nvPr>
        </p:nvSpPr>
        <p:spPr>
          <a:xfrm>
            <a:off x="540000" y="360000"/>
            <a:ext cx="3960000" cy="936105"/>
          </a:xfrm>
        </p:spPr>
        <p:txBody>
          <a:bodyPr/>
          <a:lstStyle/>
          <a:p>
            <a:r>
              <a:rPr lang="en-US" dirty="0" smtClean="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392985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15-12-17</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8" name="Titel 1"/>
          <p:cNvSpPr>
            <a:spLocks noGrp="1"/>
          </p:cNvSpPr>
          <p:nvPr>
            <p:ph type="title"/>
          </p:nvPr>
        </p:nvSpPr>
        <p:spPr>
          <a:xfrm>
            <a:off x="4860000" y="360000"/>
            <a:ext cx="3960000" cy="936105"/>
          </a:xfrm>
        </p:spPr>
        <p:txBody>
          <a:bodyPr/>
          <a:lstStyle/>
          <a:p>
            <a:r>
              <a:rPr lang="en-US" dirty="0" smtClean="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186305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endParaRPr lang="nl-NL" dirty="0"/>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smtClean="0"/>
              <a:t>Copy the large, bleu </a:t>
            </a:r>
            <a:r>
              <a:rPr lang="nl-BE" dirty="0" err="1" smtClean="0"/>
              <a:t>curved</a:t>
            </a:r>
            <a:r>
              <a:rPr lang="nl-BE" dirty="0" smtClean="0"/>
              <a:t> logo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smtClean="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endParaRPr lang="nl-NL" dirty="0" smtClean="0"/>
          </a:p>
        </p:txBody>
      </p:sp>
    </p:spTree>
    <p:extLst>
      <p:ext uri="{BB962C8B-B14F-4D97-AF65-F5344CB8AC3E}">
        <p14:creationId xmlns:p14="http://schemas.microsoft.com/office/powerpoint/2010/main" val="108234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endParaRPr lang="nl-NL" dirty="0" smtClean="0"/>
          </a:p>
        </p:txBody>
      </p:sp>
      <p:sp>
        <p:nvSpPr>
          <p:cNvPr id="4" name="Tijdelijke aanduiding voor datum 3"/>
          <p:cNvSpPr>
            <a:spLocks noGrp="1"/>
          </p:cNvSpPr>
          <p:nvPr>
            <p:ph type="dt" sz="half" idx="10"/>
          </p:nvPr>
        </p:nvSpPr>
        <p:spPr/>
        <p:txBody>
          <a:bodyPr/>
          <a:lstStyle/>
          <a:p>
            <a:fld id="{6C413591-0879-46AD-9582-0D174F07BD07}" type="datetime1">
              <a:rPr lang="nl-NL" smtClean="0"/>
              <a:t>15-12-17</a:t>
            </a:fld>
            <a:endParaRPr lang="nl-NL"/>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41775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smtClean="0"/>
              <a:t>Click to edit Master title style</a:t>
            </a:r>
            <a:endParaRPr lang="en-GB" noProof="0" dirty="0"/>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datum 3"/>
          <p:cNvSpPr>
            <a:spLocks noGrp="1"/>
          </p:cNvSpPr>
          <p:nvPr>
            <p:ph type="dt" sz="half" idx="10"/>
          </p:nvPr>
        </p:nvSpPr>
        <p:spPr/>
        <p:txBody>
          <a:bodyPr/>
          <a:lstStyle/>
          <a:p>
            <a:fld id="{BD8C246D-1F25-4C30-8500-32DDE63D39AA}" type="datetime1">
              <a:rPr lang="nl-NL" smtClean="0"/>
              <a:t>15-12-17</a:t>
            </a:fld>
            <a:endParaRPr lang="nl-NL" dirty="0"/>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61072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ijdelijke aanduiding voor datum 4"/>
          <p:cNvSpPr>
            <a:spLocks noGrp="1"/>
          </p:cNvSpPr>
          <p:nvPr>
            <p:ph type="dt" sz="half" idx="10"/>
          </p:nvPr>
        </p:nvSpPr>
        <p:spPr/>
        <p:txBody>
          <a:bodyPr/>
          <a:lstStyle/>
          <a:p>
            <a:fld id="{646FA1FB-674A-4817-9225-B8C94CE5BF52}" type="datetime1">
              <a:rPr lang="nl-NL" smtClean="0"/>
              <a:t>15-12-17</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70242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7" name="Tijdelijke aanduiding voor datum 6"/>
          <p:cNvSpPr>
            <a:spLocks noGrp="1"/>
          </p:cNvSpPr>
          <p:nvPr>
            <p:ph type="dt" sz="half" idx="10"/>
          </p:nvPr>
        </p:nvSpPr>
        <p:spPr/>
        <p:txBody>
          <a:bodyPr/>
          <a:lstStyle/>
          <a:p>
            <a:fld id="{B04E5F3B-B7AE-4DB5-9A74-D9CE43F9D19A}" type="datetime1">
              <a:rPr lang="nl-NL" smtClean="0"/>
              <a:t>15-12-17</a:t>
            </a:fld>
            <a:endParaRPr lang="nl-NL"/>
          </a:p>
        </p:txBody>
      </p:sp>
      <p:sp>
        <p:nvSpPr>
          <p:cNvPr id="8" name="Tijdelijke aanduiding voor voettekst 7"/>
          <p:cNvSpPr>
            <a:spLocks noGrp="1"/>
          </p:cNvSpPr>
          <p:nvPr>
            <p:ph type="ftr" sz="quarter" idx="11"/>
          </p:nvPr>
        </p:nvSpPr>
        <p:spPr/>
        <p:txBody>
          <a:bodyPr/>
          <a:lstStyle/>
          <a:p>
            <a:r>
              <a:rPr lang="nl-NL" smtClean="0"/>
              <a:t>presentation sample</a:t>
            </a:r>
            <a:endParaRPr lang="nl-NL"/>
          </a:p>
        </p:txBody>
      </p:sp>
      <p:sp>
        <p:nvSpPr>
          <p:cNvPr id="9" name="Tijdelijke aanduiding voor dianummer 8"/>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138713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datum 2"/>
          <p:cNvSpPr>
            <a:spLocks noGrp="1"/>
          </p:cNvSpPr>
          <p:nvPr>
            <p:ph type="dt" sz="half" idx="10"/>
          </p:nvPr>
        </p:nvSpPr>
        <p:spPr/>
        <p:txBody>
          <a:bodyPr/>
          <a:lstStyle/>
          <a:p>
            <a:fld id="{A84DE53C-CBC2-4D0D-BE79-AC7B9332A2E4}" type="datetime1">
              <a:rPr lang="nl-NL" smtClean="0"/>
              <a:t>15-12-17</a:t>
            </a:fld>
            <a:endParaRPr lang="nl-NL"/>
          </a:p>
        </p:txBody>
      </p:sp>
      <p:sp>
        <p:nvSpPr>
          <p:cNvPr id="4" name="Tijdelijke aanduiding voor voettekst 3"/>
          <p:cNvSpPr>
            <a:spLocks noGrp="1"/>
          </p:cNvSpPr>
          <p:nvPr>
            <p:ph type="ftr" sz="quarter" idx="11"/>
          </p:nvPr>
        </p:nvSpPr>
        <p:spPr/>
        <p:txBody>
          <a:bodyPr/>
          <a:lstStyle/>
          <a:p>
            <a:r>
              <a:rPr lang="nl-NL" smtClean="0"/>
              <a:t>presentation sample</a:t>
            </a:r>
            <a:endParaRPr lang="nl-NL"/>
          </a:p>
        </p:txBody>
      </p:sp>
      <p:sp>
        <p:nvSpPr>
          <p:cNvPr id="5" name="Tijdelijke aanduiding voor dianummer 4"/>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85248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9C9D236E-6308-42DA-9521-065242E67706}" type="datetime1">
              <a:rPr lang="nl-NL" smtClean="0"/>
              <a:t>15-12-17</a:t>
            </a:fld>
            <a:endParaRPr lang="nl-NL"/>
          </a:p>
        </p:txBody>
      </p:sp>
      <p:sp>
        <p:nvSpPr>
          <p:cNvPr id="3" name="Tijdelijke aanduiding voor voettekst 2"/>
          <p:cNvSpPr>
            <a:spLocks noGrp="1"/>
          </p:cNvSpPr>
          <p:nvPr>
            <p:ph type="ftr" sz="quarter" idx="11"/>
          </p:nvPr>
        </p:nvSpPr>
        <p:spPr/>
        <p:txBody>
          <a:bodyPr/>
          <a:lstStyle/>
          <a:p>
            <a:r>
              <a:rPr lang="nl-NL" smtClean="0"/>
              <a:t>presentation sample</a:t>
            </a:r>
            <a:endParaRPr lang="nl-NL"/>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42466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smtClean="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nl-NL" dirty="0" smtClean="0"/>
          </a:p>
        </p:txBody>
      </p:sp>
      <p:sp>
        <p:nvSpPr>
          <p:cNvPr id="5" name="Tijdelijke aanduiding voor datum 4"/>
          <p:cNvSpPr>
            <a:spLocks noGrp="1"/>
          </p:cNvSpPr>
          <p:nvPr>
            <p:ph type="dt" sz="half" idx="10"/>
          </p:nvPr>
        </p:nvSpPr>
        <p:spPr/>
        <p:txBody>
          <a:bodyPr/>
          <a:lstStyle/>
          <a:p>
            <a:fld id="{987CDA56-D034-4608-9254-05EC00C23D20}" type="datetime1">
              <a:rPr lang="nl-NL" smtClean="0"/>
              <a:t>15-12-17</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smtClean="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smtClean="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smtClean="0"/>
              <a:t>Click to edit Master text style</a:t>
            </a:r>
            <a:r>
              <a:rPr lang="en-GB" noProof="0" dirty="0" smtClean="0"/>
              <a:t>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81387B45-9DD3-490C-941E-7E9FB03FF3E2}" type="datetime1">
              <a:rPr lang="nl-NL" smtClean="0"/>
              <a:t>15-12-17</a:t>
            </a:fld>
            <a:endParaRPr lang="nl-NL" dirty="0"/>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r>
              <a:rPr lang="nl-NL" smtClean="0"/>
              <a:t>presentation sample</a:t>
            </a:r>
            <a:endParaRPr lang="nl-NL" dirty="0"/>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3B032377-C103-4EFE-98C1-80A6E5A7472A}" type="slidenum">
              <a:rPr lang="nl-NL" smtClean="0"/>
              <a:pPr/>
              <a:t>‹#›</a:t>
            </a:fld>
            <a:endParaRPr lang="nl-NL" dirty="0"/>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2" r:id="rId5"/>
    <p:sldLayoutId id="2147483653" r:id="rId6"/>
    <p:sldLayoutId id="2147483654" r:id="rId7"/>
    <p:sldLayoutId id="2147483655" r:id="rId8"/>
    <p:sldLayoutId id="2147483657" r:id="rId9"/>
    <p:sldLayoutId id="2147483664" r:id="rId10"/>
    <p:sldLayoutId id="2147483660" r:id="rId11"/>
    <p:sldLayoutId id="2147483662" r:id="rId12"/>
    <p:sldLayoutId id="2147483663"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wmf"/><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wmf"/><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wmf"/><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wmf"/><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58" r="358"/>
          <a:stretch/>
        </p:blipFill>
        <p:spPr/>
      </p:pic>
      <p:pic>
        <p:nvPicPr>
          <p:cNvPr id="28" name="Afbeelding 27" descr="logo_UA_U_wit.eps"/>
          <p:cNvPicPr>
            <a:picLocks noChangeAspect="1"/>
          </p:cNvPicPr>
          <p:nvPr/>
        </p:nvPicPr>
        <p:blipFill rotWithShape="1">
          <a:blip r:embed="rId3">
            <a:extLst>
              <a:ext uri="{28A0092B-C50C-407E-A947-70E740481C1C}">
                <a14:useLocalDpi xmlns:a14="http://schemas.microsoft.com/office/drawing/2010/main" val="0"/>
              </a:ext>
            </a:extLst>
          </a:blip>
          <a:srcRect l="-20733" r="-1"/>
          <a:stretch/>
        </p:blipFill>
        <p:spPr>
          <a:xfrm>
            <a:off x="3229004" y="823913"/>
            <a:ext cx="2685991" cy="1803391"/>
          </a:xfrm>
          <a:prstGeom prst="rect">
            <a:avLst/>
          </a:prstGeom>
        </p:spPr>
      </p:pic>
      <p:pic>
        <p:nvPicPr>
          <p:cNvPr id="9" name="Picture Placeholder 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95" b="195"/>
          <a:stretch>
            <a:fillRect/>
          </a:stretch>
        </p:blipFill>
        <p:spPr/>
      </p:pic>
      <p:sp>
        <p:nvSpPr>
          <p:cNvPr id="5" name="Tekstvak 4"/>
          <p:cNvSpPr txBox="1"/>
          <p:nvPr/>
        </p:nvSpPr>
        <p:spPr>
          <a:xfrm>
            <a:off x="540000" y="6228000"/>
            <a:ext cx="1926343" cy="349702"/>
          </a:xfrm>
          <a:prstGeom prst="rect">
            <a:avLst/>
          </a:prstGeom>
          <a:noFill/>
        </p:spPr>
        <p:txBody>
          <a:bodyPr wrap="none" lIns="72000" tIns="36000" rIns="72000" bIns="36000" rtlCol="0">
            <a:spAutoFit/>
          </a:bodyPr>
          <a:lstStyle/>
          <a:p>
            <a:r>
              <a:rPr lang="nl-BE" dirty="0" smtClean="0">
                <a:solidFill>
                  <a:schemeClr val="bg1"/>
                </a:solidFill>
              </a:rPr>
              <a:t>15 December 2017</a:t>
            </a:r>
            <a:endParaRPr lang="nl-BE" dirty="0">
              <a:solidFill>
                <a:schemeClr val="bg1"/>
              </a:solidFill>
            </a:endParaRPr>
          </a:p>
        </p:txBody>
      </p:sp>
    </p:spTree>
    <p:extLst>
      <p:ext uri="{BB962C8B-B14F-4D97-AF65-F5344CB8AC3E}">
        <p14:creationId xmlns:p14="http://schemas.microsoft.com/office/powerpoint/2010/main" val="63141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10</a:t>
            </a:fld>
            <a:endParaRPr lang="nl-NL"/>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796" y="1196975"/>
            <a:ext cx="7750407"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endParaRPr lang="en-US" sz="2000" dirty="0"/>
          </a:p>
        </p:txBody>
      </p:sp>
    </p:spTree>
    <p:extLst>
      <p:ext uri="{BB962C8B-B14F-4D97-AF65-F5344CB8AC3E}">
        <p14:creationId xmlns:p14="http://schemas.microsoft.com/office/powerpoint/2010/main" val="6543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11</a:t>
            </a:fld>
            <a:endParaRPr lang="nl-NL"/>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8313" y="1196975"/>
            <a:ext cx="6767374"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endParaRPr lang="en-US" sz="2000" dirty="0"/>
          </a:p>
        </p:txBody>
      </p:sp>
    </p:spTree>
    <p:extLst>
      <p:ext uri="{BB962C8B-B14F-4D97-AF65-F5344CB8AC3E}">
        <p14:creationId xmlns:p14="http://schemas.microsoft.com/office/powerpoint/2010/main" val="8061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12</a:t>
            </a:fld>
            <a:endParaRPr lang="nl-NL"/>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611" y="1196975"/>
            <a:ext cx="8048777"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endParaRPr lang="en-US" sz="2000" dirty="0"/>
          </a:p>
        </p:txBody>
      </p:sp>
    </p:spTree>
    <p:extLst>
      <p:ext uri="{BB962C8B-B14F-4D97-AF65-F5344CB8AC3E}">
        <p14:creationId xmlns:p14="http://schemas.microsoft.com/office/powerpoint/2010/main" val="33644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Fluke</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13</a:t>
            </a:fld>
            <a:endParaRPr lang="nl-NL"/>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366" y="1196975"/>
            <a:ext cx="7299267" cy="4895850"/>
          </a:xfrm>
        </p:spPr>
      </p:pic>
      <p:sp>
        <p:nvSpPr>
          <p:cNvPr id="8" name="TextBox 7"/>
          <p:cNvSpPr txBox="1"/>
          <p:nvPr/>
        </p:nvSpPr>
        <p:spPr>
          <a:xfrm>
            <a:off x="3311860" y="6037008"/>
            <a:ext cx="2700300" cy="400110"/>
          </a:xfrm>
          <a:prstGeom prst="rect">
            <a:avLst/>
          </a:prstGeom>
          <a:noFill/>
        </p:spPr>
        <p:txBody>
          <a:bodyPr wrap="square" rtlCol="0">
            <a:spAutoFit/>
          </a:bodyPr>
          <a:lstStyle/>
          <a:p>
            <a:r>
              <a:rPr lang="en-US" sz="2000" b="1" dirty="0"/>
              <a:t>http://</a:t>
            </a:r>
            <a:r>
              <a:rPr lang="en-US" sz="2000" b="1" dirty="0" err="1"/>
              <a:t>www.fluke.com</a:t>
            </a:r>
            <a:endParaRPr lang="en-US" sz="2000" b="1" dirty="0"/>
          </a:p>
        </p:txBody>
      </p:sp>
    </p:spTree>
    <p:extLst>
      <p:ext uri="{BB962C8B-B14F-4D97-AF65-F5344CB8AC3E}">
        <p14:creationId xmlns:p14="http://schemas.microsoft.com/office/powerpoint/2010/main" val="23146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58" r="358"/>
          <a:stretch/>
        </p:blipFill>
        <p:spPr/>
      </p:pic>
      <p:pic>
        <p:nvPicPr>
          <p:cNvPr id="28" name="Afbeelding 27" descr="logo_UA_U_wit.eps"/>
          <p:cNvPicPr>
            <a:picLocks noChangeAspect="1"/>
          </p:cNvPicPr>
          <p:nvPr/>
        </p:nvPicPr>
        <p:blipFill rotWithShape="1">
          <a:blip r:embed="rId3">
            <a:extLst>
              <a:ext uri="{28A0092B-C50C-407E-A947-70E740481C1C}">
                <a14:useLocalDpi xmlns:a14="http://schemas.microsoft.com/office/drawing/2010/main" val="0"/>
              </a:ext>
            </a:extLst>
          </a:blip>
          <a:srcRect l="-20733" r="-1"/>
          <a:stretch/>
        </p:blipFill>
        <p:spPr>
          <a:xfrm>
            <a:off x="3229004" y="823913"/>
            <a:ext cx="2685991" cy="1803391"/>
          </a:xfrm>
          <a:prstGeom prst="rect">
            <a:avLst/>
          </a:prstGeom>
        </p:spPr>
      </p:pic>
      <p:pic>
        <p:nvPicPr>
          <p:cNvPr id="4" name="Picture Placeholder 3"/>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95" b="195"/>
          <a:stretch>
            <a:fillRect/>
          </a:stretch>
        </p:blipFill>
        <p:spPr/>
      </p:pic>
    </p:spTree>
    <p:extLst>
      <p:ext uri="{BB962C8B-B14F-4D97-AF65-F5344CB8AC3E}">
        <p14:creationId xmlns:p14="http://schemas.microsoft.com/office/powerpoint/2010/main" val="3154066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BE" dirty="0" smtClean="0"/>
              <a:t>Domain Specific Language for Indoor Air Quality Analysis in Museums</a:t>
            </a:r>
            <a:endParaRPr lang="nl-NL" dirty="0"/>
          </a:p>
        </p:txBody>
      </p:sp>
      <p:sp>
        <p:nvSpPr>
          <p:cNvPr id="8" name="Ondertitel 7"/>
          <p:cNvSpPr>
            <a:spLocks noGrp="1"/>
          </p:cNvSpPr>
          <p:nvPr>
            <p:ph type="subTitle" idx="1"/>
          </p:nvPr>
        </p:nvSpPr>
        <p:spPr/>
        <p:txBody>
          <a:bodyPr/>
          <a:lstStyle/>
          <a:p>
            <a:r>
              <a:rPr lang="nl-BE" dirty="0" smtClean="0"/>
              <a:t>By Bj</a:t>
            </a:r>
            <a:r>
              <a:rPr lang="en-US" dirty="0" err="1" smtClean="0"/>
              <a:t>örn</a:t>
            </a:r>
            <a:r>
              <a:rPr lang="en-US" dirty="0" smtClean="0"/>
              <a:t> de </a:t>
            </a:r>
            <a:r>
              <a:rPr lang="en-US" dirty="0" err="1" smtClean="0"/>
              <a:t>Nijs</a:t>
            </a:r>
            <a:endParaRPr lang="nl-BE" dirty="0" smtClean="0"/>
          </a:p>
        </p:txBody>
      </p:sp>
    </p:spTree>
    <p:extLst>
      <p:ext uri="{BB962C8B-B14F-4D97-AF65-F5344CB8AC3E}">
        <p14:creationId xmlns:p14="http://schemas.microsoft.com/office/powerpoint/2010/main" val="292945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0" y="1555853"/>
            <a:ext cx="9144000" cy="3657599"/>
          </a:xfrm>
        </p:spPr>
      </p:pic>
      <p:pic>
        <p:nvPicPr>
          <p:cNvPr id="6" name="Tijdelijke aanduiding voor afbeelding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3</a:t>
            </a:fld>
            <a:endParaRPr lang="nl-NL"/>
          </a:p>
        </p:txBody>
      </p:sp>
      <p:sp>
        <p:nvSpPr>
          <p:cNvPr id="7" name="TextBox 6"/>
          <p:cNvSpPr txBox="1"/>
          <p:nvPr/>
        </p:nvSpPr>
        <p:spPr>
          <a:xfrm>
            <a:off x="251520" y="6022386"/>
            <a:ext cx="8532295" cy="400110"/>
          </a:xfrm>
          <a:prstGeom prst="rect">
            <a:avLst/>
          </a:prstGeom>
          <a:noFill/>
        </p:spPr>
        <p:txBody>
          <a:bodyPr wrap="square" rtlCol="0">
            <a:spAutoFit/>
          </a:bodyPr>
          <a:lstStyle/>
          <a:p>
            <a:r>
              <a:rPr lang="en-US" sz="2000" b="1" dirty="0"/>
              <a:t>http://</a:t>
            </a:r>
            <a:r>
              <a:rPr lang="en-US" sz="2000" b="1" dirty="0" err="1"/>
              <a:t>www.euro.who.int</a:t>
            </a:r>
            <a:r>
              <a:rPr lang="en-US" sz="2000" b="1" dirty="0"/>
              <a:t>/__data/assets/</a:t>
            </a:r>
            <a:r>
              <a:rPr lang="en-US" sz="2000" b="1" dirty="0" err="1"/>
              <a:t>pdf_file</a:t>
            </a:r>
            <a:r>
              <a:rPr lang="en-US" sz="2000" b="1" dirty="0"/>
              <a:t>/0009/128169/e94535.pdf</a:t>
            </a:r>
            <a:endParaRPr lang="en-US" sz="2000" b="1" dirty="0"/>
          </a:p>
        </p:txBody>
      </p:sp>
    </p:spTree>
    <p:extLst>
      <p:ext uri="{BB962C8B-B14F-4D97-AF65-F5344CB8AC3E}">
        <p14:creationId xmlns:p14="http://schemas.microsoft.com/office/powerpoint/2010/main" val="162453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0" y="694839"/>
            <a:ext cx="9144000" cy="5379628"/>
          </a:xfrm>
        </p:spPr>
      </p:pic>
      <p:pic>
        <p:nvPicPr>
          <p:cNvPr id="6" name="Tijdelijke aanduiding voor afbeelding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4</a:t>
            </a:fld>
            <a:endParaRPr lang="nl-NL"/>
          </a:p>
        </p:txBody>
      </p:sp>
      <p:sp>
        <p:nvSpPr>
          <p:cNvPr id="7" name="TextBox 6"/>
          <p:cNvSpPr txBox="1"/>
          <p:nvPr/>
        </p:nvSpPr>
        <p:spPr>
          <a:xfrm>
            <a:off x="1691680" y="6022386"/>
            <a:ext cx="7092135" cy="400110"/>
          </a:xfrm>
          <a:prstGeom prst="rect">
            <a:avLst/>
          </a:prstGeom>
          <a:noFill/>
        </p:spPr>
        <p:txBody>
          <a:bodyPr wrap="square" rtlCol="0">
            <a:spAutoFit/>
          </a:bodyPr>
          <a:lstStyle/>
          <a:p>
            <a:r>
              <a:rPr lang="en-US" sz="2000" b="1" dirty="0"/>
              <a:t>https://</a:t>
            </a:r>
            <a:r>
              <a:rPr lang="en-US" sz="2000" b="1" dirty="0" err="1"/>
              <a:t>www.uantwerpen.be</a:t>
            </a:r>
            <a:r>
              <a:rPr lang="en-US" sz="2000" b="1" dirty="0"/>
              <a:t>/en/projects/</a:t>
            </a:r>
            <a:r>
              <a:rPr lang="en-US" sz="2000" b="1" dirty="0" err="1"/>
              <a:t>airchecq</a:t>
            </a:r>
            <a:r>
              <a:rPr lang="en-US" sz="2000" b="1" dirty="0"/>
              <a:t>/</a:t>
            </a:r>
          </a:p>
        </p:txBody>
      </p:sp>
    </p:spTree>
    <p:extLst>
      <p:ext uri="{BB962C8B-B14F-4D97-AF65-F5344CB8AC3E}">
        <p14:creationId xmlns:p14="http://schemas.microsoft.com/office/powerpoint/2010/main" val="98929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867248"/>
            <a:ext cx="9144000" cy="5034809"/>
          </a:xfrm>
        </p:spPr>
      </p:pic>
      <p:pic>
        <p:nvPicPr>
          <p:cNvPr id="6" name="Tijdelijke aanduiding voor afbeelding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5</a:t>
            </a:fld>
            <a:endParaRPr lang="nl-NL"/>
          </a:p>
        </p:txBody>
      </p:sp>
      <p:sp>
        <p:nvSpPr>
          <p:cNvPr id="7" name="TextBox 6"/>
          <p:cNvSpPr txBox="1"/>
          <p:nvPr/>
        </p:nvSpPr>
        <p:spPr>
          <a:xfrm>
            <a:off x="1691680" y="6022386"/>
            <a:ext cx="7092135" cy="400110"/>
          </a:xfrm>
          <a:prstGeom prst="rect">
            <a:avLst/>
          </a:prstGeom>
          <a:noFill/>
        </p:spPr>
        <p:txBody>
          <a:bodyPr wrap="square" rtlCol="0">
            <a:spAutoFit/>
          </a:bodyPr>
          <a:lstStyle/>
          <a:p>
            <a:r>
              <a:rPr lang="en-US" sz="2000" b="1" dirty="0"/>
              <a:t>https://</a:t>
            </a:r>
            <a:r>
              <a:rPr lang="en-US" sz="2000" b="1" dirty="0" err="1"/>
              <a:t>www.uantwerpen.be</a:t>
            </a:r>
            <a:r>
              <a:rPr lang="en-US" sz="2000" b="1" dirty="0"/>
              <a:t>/en/projects/</a:t>
            </a:r>
            <a:r>
              <a:rPr lang="en-US" sz="2000" b="1" dirty="0" err="1"/>
              <a:t>airchecq</a:t>
            </a:r>
            <a:r>
              <a:rPr lang="en-US" sz="2000" b="1" dirty="0"/>
              <a:t>/</a:t>
            </a:r>
          </a:p>
        </p:txBody>
      </p:sp>
      <p:sp>
        <p:nvSpPr>
          <p:cNvPr id="8" name="Titel 4"/>
          <p:cNvSpPr txBox="1">
            <a:spLocks/>
          </p:cNvSpPr>
          <p:nvPr/>
        </p:nvSpPr>
        <p:spPr>
          <a:xfrm>
            <a:off x="539552" y="116632"/>
            <a:ext cx="8064896" cy="936105"/>
          </a:xfrm>
          <a:prstGeom prst="rect">
            <a:avLst/>
          </a:prstGeom>
        </p:spPr>
        <p:txBody>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GB" dirty="0" smtClean="0"/>
              <a:t>My Work</a:t>
            </a:r>
            <a:endParaRPr lang="en-GB" dirty="0"/>
          </a:p>
        </p:txBody>
      </p:sp>
    </p:spTree>
    <p:extLst>
      <p:ext uri="{BB962C8B-B14F-4D97-AF65-F5344CB8AC3E}">
        <p14:creationId xmlns:p14="http://schemas.microsoft.com/office/powerpoint/2010/main" val="1375273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6</a:t>
            </a:fld>
            <a:endParaRPr lang="nl-NL"/>
          </a:p>
        </p:txBody>
      </p:sp>
      <p:sp>
        <p:nvSpPr>
          <p:cNvPr id="8" name="Titel 4"/>
          <p:cNvSpPr txBox="1">
            <a:spLocks/>
          </p:cNvSpPr>
          <p:nvPr/>
        </p:nvSpPr>
        <p:spPr>
          <a:xfrm>
            <a:off x="539552" y="116632"/>
            <a:ext cx="8064896" cy="936105"/>
          </a:xfrm>
          <a:prstGeom prst="rect">
            <a:avLst/>
          </a:prstGeom>
        </p:spPr>
        <p:txBody>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GB" dirty="0" smtClean="0"/>
              <a:t>My Work</a:t>
            </a:r>
            <a:endParaRPr lang="en-GB" dirty="0"/>
          </a:p>
        </p:txBody>
      </p:sp>
      <p:sp>
        <p:nvSpPr>
          <p:cNvPr id="3" name="Rectangle 2"/>
          <p:cNvSpPr/>
          <p:nvPr/>
        </p:nvSpPr>
        <p:spPr>
          <a:xfrm>
            <a:off x="827584" y="1268760"/>
            <a:ext cx="1368152" cy="1368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71800" y="1268760"/>
            <a:ext cx="1368152" cy="13681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16016" y="1264459"/>
            <a:ext cx="1368152" cy="13681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7584" y="3072235"/>
            <a:ext cx="1368152" cy="1368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0885" y="4875710"/>
            <a:ext cx="1368152" cy="13681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60232" y="1264459"/>
            <a:ext cx="1368152" cy="13681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0905" y="1579203"/>
            <a:ext cx="1008112" cy="369332"/>
          </a:xfrm>
          <a:prstGeom prst="rect">
            <a:avLst/>
          </a:prstGeom>
          <a:noFill/>
        </p:spPr>
        <p:txBody>
          <a:bodyPr wrap="square" rtlCol="0">
            <a:spAutoFit/>
          </a:bodyPr>
          <a:lstStyle/>
          <a:p>
            <a:r>
              <a:rPr lang="en-US" dirty="0" smtClean="0"/>
              <a:t>Object 1</a:t>
            </a:r>
            <a:endParaRPr lang="en-US" dirty="0"/>
          </a:p>
        </p:txBody>
      </p:sp>
      <p:sp>
        <p:nvSpPr>
          <p:cNvPr id="14" name="TextBox 13"/>
          <p:cNvSpPr txBox="1"/>
          <p:nvPr/>
        </p:nvSpPr>
        <p:spPr>
          <a:xfrm>
            <a:off x="2926269" y="1579203"/>
            <a:ext cx="1008112" cy="369332"/>
          </a:xfrm>
          <a:prstGeom prst="rect">
            <a:avLst/>
          </a:prstGeom>
          <a:noFill/>
        </p:spPr>
        <p:txBody>
          <a:bodyPr wrap="square" rtlCol="0">
            <a:spAutoFit/>
          </a:bodyPr>
          <a:lstStyle/>
          <a:p>
            <a:r>
              <a:rPr lang="en-US" dirty="0" smtClean="0"/>
              <a:t>Object 2</a:t>
            </a:r>
            <a:endParaRPr lang="en-US" dirty="0"/>
          </a:p>
        </p:txBody>
      </p:sp>
      <p:sp>
        <p:nvSpPr>
          <p:cNvPr id="15" name="TextBox 14"/>
          <p:cNvSpPr txBox="1"/>
          <p:nvPr/>
        </p:nvSpPr>
        <p:spPr>
          <a:xfrm>
            <a:off x="4896036" y="1610525"/>
            <a:ext cx="1008112" cy="369332"/>
          </a:xfrm>
          <a:prstGeom prst="rect">
            <a:avLst/>
          </a:prstGeom>
          <a:noFill/>
        </p:spPr>
        <p:txBody>
          <a:bodyPr wrap="square" rtlCol="0">
            <a:spAutoFit/>
          </a:bodyPr>
          <a:lstStyle/>
          <a:p>
            <a:r>
              <a:rPr lang="en-US" dirty="0" smtClean="0"/>
              <a:t>Object 3</a:t>
            </a:r>
            <a:endParaRPr lang="en-US" dirty="0"/>
          </a:p>
        </p:txBody>
      </p:sp>
      <p:sp>
        <p:nvSpPr>
          <p:cNvPr id="16" name="TextBox 15"/>
          <p:cNvSpPr txBox="1"/>
          <p:nvPr/>
        </p:nvSpPr>
        <p:spPr>
          <a:xfrm>
            <a:off x="6840252" y="1610525"/>
            <a:ext cx="1008112" cy="369332"/>
          </a:xfrm>
          <a:prstGeom prst="rect">
            <a:avLst/>
          </a:prstGeom>
          <a:noFill/>
        </p:spPr>
        <p:txBody>
          <a:bodyPr wrap="square" rtlCol="0">
            <a:spAutoFit/>
          </a:bodyPr>
          <a:lstStyle/>
          <a:p>
            <a:r>
              <a:rPr lang="en-US" dirty="0" smtClean="0"/>
              <a:t>Object 4</a:t>
            </a:r>
            <a:endParaRPr lang="en-US" dirty="0"/>
          </a:p>
        </p:txBody>
      </p:sp>
      <p:sp>
        <p:nvSpPr>
          <p:cNvPr id="17" name="TextBox 16"/>
          <p:cNvSpPr txBox="1"/>
          <p:nvPr/>
        </p:nvSpPr>
        <p:spPr>
          <a:xfrm>
            <a:off x="1007604" y="3353447"/>
            <a:ext cx="1008112" cy="369332"/>
          </a:xfrm>
          <a:prstGeom prst="rect">
            <a:avLst/>
          </a:prstGeom>
          <a:noFill/>
        </p:spPr>
        <p:txBody>
          <a:bodyPr wrap="square" rtlCol="0">
            <a:spAutoFit/>
          </a:bodyPr>
          <a:lstStyle/>
          <a:p>
            <a:r>
              <a:rPr lang="en-US" dirty="0" smtClean="0"/>
              <a:t>Object 5</a:t>
            </a:r>
            <a:endParaRPr lang="en-US" dirty="0"/>
          </a:p>
        </p:txBody>
      </p:sp>
      <p:sp>
        <p:nvSpPr>
          <p:cNvPr id="18" name="TextBox 17"/>
          <p:cNvSpPr txBox="1"/>
          <p:nvPr/>
        </p:nvSpPr>
        <p:spPr>
          <a:xfrm>
            <a:off x="1002015" y="5041092"/>
            <a:ext cx="1008112" cy="369332"/>
          </a:xfrm>
          <a:prstGeom prst="rect">
            <a:avLst/>
          </a:prstGeom>
          <a:noFill/>
        </p:spPr>
        <p:txBody>
          <a:bodyPr wrap="square" rtlCol="0">
            <a:spAutoFit/>
          </a:bodyPr>
          <a:lstStyle/>
          <a:p>
            <a:r>
              <a:rPr lang="en-US" dirty="0" smtClean="0"/>
              <a:t>Object 6</a:t>
            </a:r>
            <a:endParaRPr lang="en-US" dirty="0"/>
          </a:p>
        </p:txBody>
      </p:sp>
    </p:spTree>
    <p:extLst>
      <p:ext uri="{BB962C8B-B14F-4D97-AF65-F5344CB8AC3E}">
        <p14:creationId xmlns:p14="http://schemas.microsoft.com/office/powerpoint/2010/main" val="1817780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err="1" smtClean="0"/>
              <a:t>AirSense</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7</a:t>
            </a:fld>
            <a:endParaRPr lang="nl-N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2322495"/>
            <a:ext cx="8064500" cy="2644809"/>
          </a:xfrm>
        </p:spPr>
      </p:pic>
      <p:sp>
        <p:nvSpPr>
          <p:cNvPr id="7" name="TextBox 6"/>
          <p:cNvSpPr txBox="1"/>
          <p:nvPr/>
        </p:nvSpPr>
        <p:spPr>
          <a:xfrm>
            <a:off x="539552" y="5836952"/>
            <a:ext cx="8028239" cy="707886"/>
          </a:xfrm>
          <a:prstGeom prst="rect">
            <a:avLst/>
          </a:prstGeom>
          <a:noFill/>
        </p:spPr>
        <p:txBody>
          <a:bodyPr wrap="square" rtlCol="0">
            <a:spAutoFit/>
          </a:bodyPr>
          <a:lstStyle/>
          <a:p>
            <a:r>
              <a:rPr lang="en-US" sz="2000" dirty="0"/>
              <a:t>B. F. Q. X. T. P. M. Zhang, </a:t>
            </a:r>
            <a:r>
              <a:rPr lang="en-US" sz="2000" dirty="0" err="1"/>
              <a:t>Airsense</a:t>
            </a:r>
            <a:r>
              <a:rPr lang="en-US" sz="2000" dirty="0"/>
              <a:t>: An intelligent home-based sensing system for indoor air quality analytics, </a:t>
            </a:r>
            <a:r>
              <a:rPr lang="en-US" sz="2000" dirty="0" err="1"/>
              <a:t>UbiComp</a:t>
            </a:r>
            <a:r>
              <a:rPr lang="en-US" sz="2000" dirty="0"/>
              <a:t> </a:t>
            </a:r>
            <a:r>
              <a:rPr lang="en-US" sz="2000" dirty="0" err="1"/>
              <a:t>september</a:t>
            </a:r>
            <a:r>
              <a:rPr lang="en-US" sz="2000" dirty="0"/>
              <a:t> 2016 </a:t>
            </a:r>
            <a:endParaRPr lang="en-US" sz="2000" dirty="0"/>
          </a:p>
        </p:txBody>
      </p:sp>
    </p:spTree>
    <p:extLst>
      <p:ext uri="{BB962C8B-B14F-4D97-AF65-F5344CB8AC3E}">
        <p14:creationId xmlns:p14="http://schemas.microsoft.com/office/powerpoint/2010/main" val="96102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8</a:t>
            </a:fld>
            <a:endParaRPr lang="nl-NL"/>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2022" y="1196975"/>
            <a:ext cx="6939956"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endParaRPr lang="en-US" sz="2000" dirty="0"/>
          </a:p>
        </p:txBody>
      </p:sp>
    </p:spTree>
    <p:extLst>
      <p:ext uri="{BB962C8B-B14F-4D97-AF65-F5344CB8AC3E}">
        <p14:creationId xmlns:p14="http://schemas.microsoft.com/office/powerpoint/2010/main" val="91862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9</a:t>
            </a:fld>
            <a:endParaRPr lang="nl-NL"/>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974" y="1196975"/>
            <a:ext cx="7034052"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endParaRPr lang="en-US" sz="2000" dirty="0"/>
          </a:p>
        </p:txBody>
      </p:sp>
    </p:spTree>
    <p:extLst>
      <p:ext uri="{BB962C8B-B14F-4D97-AF65-F5344CB8AC3E}">
        <p14:creationId xmlns:p14="http://schemas.microsoft.com/office/powerpoint/2010/main" val="210455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Macintosh PowerPoint</Application>
  <PresentationFormat>On-screen Show (4:3)</PresentationFormat>
  <Paragraphs>57</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Wingdings</vt:lpstr>
      <vt:lpstr>Arial</vt:lpstr>
      <vt:lpstr>Kantoorthema</vt:lpstr>
      <vt:lpstr>PowerPoint Presentation</vt:lpstr>
      <vt:lpstr>Domain Specific Language for Indoor Air Quality Analysis in Museums</vt:lpstr>
      <vt:lpstr>PowerPoint Presentation</vt:lpstr>
      <vt:lpstr>PowerPoint Presentation</vt:lpstr>
      <vt:lpstr>PowerPoint Presentation</vt:lpstr>
      <vt:lpstr>PowerPoint Presentation</vt:lpstr>
      <vt:lpstr>AirSense</vt:lpstr>
      <vt:lpstr>IAQX</vt:lpstr>
      <vt:lpstr>IAQX</vt:lpstr>
      <vt:lpstr>IAQX</vt:lpstr>
      <vt:lpstr>IAQX</vt:lpstr>
      <vt:lpstr>IAQX</vt:lpstr>
      <vt:lpstr>Fluke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2013-10-11T12:12:31Z</dcterms:created>
  <dcterms:modified xsi:type="dcterms:W3CDTF">2017-12-15T09:58:33Z</dcterms:modified>
</cp:coreProperties>
</file>