
<file path=[Content_Types].xml><?xml version="1.0" encoding="utf-8"?>
<Types xmlns="http://schemas.openxmlformats.org/package/2006/content-types"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5"/>
  </p:notesMasterIdLst>
  <p:sldIdLst>
    <p:sldId id="266" r:id="rId2"/>
    <p:sldId id="256" r:id="rId3"/>
    <p:sldId id="321" r:id="rId4"/>
    <p:sldId id="332" r:id="rId5"/>
    <p:sldId id="334" r:id="rId6"/>
    <p:sldId id="339" r:id="rId7"/>
    <p:sldId id="335" r:id="rId8"/>
    <p:sldId id="341" r:id="rId9"/>
    <p:sldId id="336" r:id="rId10"/>
    <p:sldId id="340" r:id="rId11"/>
    <p:sldId id="337" r:id="rId12"/>
    <p:sldId id="338" r:id="rId13"/>
    <p:sldId id="280" r:id="rId1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>
          <p15:clr>
            <a:srgbClr val="A4A3A4"/>
          </p15:clr>
        </p15:guide>
        <p15:guide id="2" orient="horz" pos="3838">
          <p15:clr>
            <a:srgbClr val="A4A3A4"/>
          </p15:clr>
        </p15:guide>
        <p15:guide id="3" pos="340">
          <p15:clr>
            <a:srgbClr val="A4A3A4"/>
          </p15:clr>
        </p15:guide>
        <p15:guide id="4" pos="5420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53"/>
    <p:restoredTop sz="85515"/>
  </p:normalViewPr>
  <p:slideViewPr>
    <p:cSldViewPr snapToObjects="1" showGuides="1">
      <p:cViewPr varScale="1">
        <p:scale>
          <a:sx n="83" d="100"/>
          <a:sy n="83" d="100"/>
        </p:scale>
        <p:origin x="2208" y="192"/>
      </p:cViewPr>
      <p:guideLst>
        <p:guide orient="horz" pos="754"/>
        <p:guide orient="horz" pos="3838"/>
        <p:guide pos="340"/>
        <p:guide pos="54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7BB96-5CC4-4FBA-B6DA-4C0FA69C8B55}" type="datetimeFigureOut">
              <a:rPr lang="nl-NL" smtClean="0"/>
              <a:t>05-09-18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9E7CB-B55B-433F-ACF3-9EACF2CD01B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680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yourself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9E7CB-B55B-433F-ACF3-9EACF2CD01B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63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construction materials used in our homes can have an effect on the air quality, just as combustion of fuels, think about cooking or heating our home, release gasses that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infleunce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air quality. All these factors and many more can cause health issues or even endanger us. The World Health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(WHO) has released a report on the dangers of indoor air quality for human health, which can be publicly viewed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9E7CB-B55B-433F-ACF3-9EACF2CD01B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93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1124"/>
            <a:ext cx="9154800" cy="16688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1196975"/>
            <a:ext cx="8064500" cy="2160017"/>
          </a:xfrm>
        </p:spPr>
        <p:txBody>
          <a:bodyPr lIns="72000" rIns="72000" anchor="b" anchorCtr="0">
            <a:no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9750" y="3645024"/>
            <a:ext cx="8064500" cy="1656184"/>
          </a:xfrm>
        </p:spPr>
        <p:txBody>
          <a:bodyPr lIns="72000" r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294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full page zonder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9144000" cy="67693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Click on the pictogram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/>
              <a:t>Copy the small bleu </a:t>
            </a:r>
            <a:r>
              <a:rPr lang="nl-BE" dirty="0" err="1"/>
              <a:t>footer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another</a:t>
            </a:r>
            <a:r>
              <a:rPr lang="nl-BE" dirty="0"/>
              <a:t> slide </a:t>
            </a:r>
            <a:r>
              <a:rPr lang="nl-BE" dirty="0" err="1"/>
              <a:t>and</a:t>
            </a:r>
            <a:r>
              <a:rPr lang="nl-BE" dirty="0"/>
              <a:t> paste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here</a:t>
            </a:r>
            <a:r>
              <a:rPr lang="nl-BE" dirty="0"/>
              <a:t>. Make </a:t>
            </a:r>
            <a:r>
              <a:rPr lang="nl-BE" dirty="0" err="1"/>
              <a:t>sure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the picture is </a:t>
            </a:r>
            <a:r>
              <a:rPr lang="nl-BE" dirty="0" err="1"/>
              <a:t>positioned</a:t>
            </a:r>
            <a:r>
              <a:rPr lang="nl-BE" dirty="0"/>
              <a:t> </a:t>
            </a:r>
            <a:r>
              <a:rPr lang="nl-BE" dirty="0" err="1"/>
              <a:t>behind</a:t>
            </a:r>
            <a:r>
              <a:rPr lang="nl-BE" dirty="0"/>
              <a:t> the </a:t>
            </a:r>
            <a:r>
              <a:rPr lang="nl-BE" dirty="0" err="1"/>
              <a:t>footer</a:t>
            </a:r>
            <a:r>
              <a:rPr lang="nl-BE" dirty="0"/>
              <a:t>.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0A7-6202-4C5B-B798-73425609F823}" type="datetime1">
              <a:rPr lang="nl-NL" smtClean="0"/>
              <a:t>05-09-18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voorbeeldpresentatie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284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Click on the pictogram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  <a:p>
            <a:endParaRPr lang="nl-NL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/>
              <a:t>Copy the small bleu </a:t>
            </a:r>
            <a:r>
              <a:rPr lang="nl-BE" dirty="0" err="1"/>
              <a:t>footer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another</a:t>
            </a:r>
            <a:r>
              <a:rPr lang="nl-BE" dirty="0"/>
              <a:t> slide </a:t>
            </a:r>
            <a:r>
              <a:rPr lang="nl-BE" dirty="0" err="1"/>
              <a:t>and</a:t>
            </a:r>
            <a:r>
              <a:rPr lang="nl-BE" dirty="0"/>
              <a:t> paste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here</a:t>
            </a:r>
            <a:r>
              <a:rPr lang="nl-BE" dirty="0"/>
              <a:t>. Make </a:t>
            </a:r>
            <a:r>
              <a:rPr lang="nl-BE" dirty="0" err="1"/>
              <a:t>sure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the picture is </a:t>
            </a:r>
            <a:r>
              <a:rPr lang="nl-BE" dirty="0" err="1"/>
              <a:t>positioned</a:t>
            </a:r>
            <a:r>
              <a:rPr lang="nl-BE" dirty="0"/>
              <a:t> </a:t>
            </a:r>
            <a:r>
              <a:rPr lang="nl-BE" dirty="0" err="1"/>
              <a:t>behind</a:t>
            </a:r>
            <a:r>
              <a:rPr lang="nl-BE" dirty="0"/>
              <a:t> the </a:t>
            </a:r>
            <a:r>
              <a:rPr lang="nl-BE" dirty="0" err="1"/>
              <a:t>footer</a:t>
            </a:r>
            <a:r>
              <a:rPr lang="nl-BE" dirty="0"/>
              <a:t>.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9C03-3D12-4CEF-B48A-0BFA09CB6C9F}" type="datetime1">
              <a:rPr lang="nl-NL" smtClean="0"/>
              <a:t>05-09-18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presentation sample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‹#›</a:t>
            </a:fld>
            <a:endParaRPr lang="nl-NL"/>
          </a:p>
        </p:txBody>
      </p:sp>
      <p:sp>
        <p:nvSpPr>
          <p:cNvPr id="8" name="Ondertitel 2"/>
          <p:cNvSpPr>
            <a:spLocks noGrp="1"/>
          </p:cNvSpPr>
          <p:nvPr>
            <p:ph type="subTitle" idx="14" hasCustomPrompt="1"/>
          </p:nvPr>
        </p:nvSpPr>
        <p:spPr>
          <a:xfrm>
            <a:off x="539750" y="3645024"/>
            <a:ext cx="4032000" cy="472813"/>
          </a:xfrm>
          <a:solidFill>
            <a:schemeClr val="accent4">
              <a:alpha val="75000"/>
            </a:schemeClr>
          </a:solidFill>
        </p:spPr>
        <p:txBody>
          <a:bodyPr lIns="72000" tIns="36000" rIns="72000" bIns="36000">
            <a:sp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8159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44008" y="0"/>
            <a:ext cx="4499992" cy="67693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Click on the pictogram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/>
              <a:t>Copy the small bleu </a:t>
            </a:r>
            <a:r>
              <a:rPr lang="nl-BE" dirty="0" err="1"/>
              <a:t>footer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another</a:t>
            </a:r>
            <a:r>
              <a:rPr lang="nl-BE" dirty="0"/>
              <a:t> slide </a:t>
            </a:r>
            <a:r>
              <a:rPr lang="nl-BE" dirty="0" err="1"/>
              <a:t>and</a:t>
            </a:r>
            <a:r>
              <a:rPr lang="nl-BE" dirty="0"/>
              <a:t> paste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here</a:t>
            </a:r>
            <a:r>
              <a:rPr lang="nl-BE" dirty="0"/>
              <a:t>. Make </a:t>
            </a:r>
            <a:r>
              <a:rPr lang="nl-BE" dirty="0" err="1"/>
              <a:t>sure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the picture is </a:t>
            </a:r>
            <a:r>
              <a:rPr lang="nl-BE" dirty="0" err="1"/>
              <a:t>positioned</a:t>
            </a:r>
            <a:r>
              <a:rPr lang="nl-BE" dirty="0"/>
              <a:t> </a:t>
            </a:r>
            <a:r>
              <a:rPr lang="nl-BE" dirty="0" err="1"/>
              <a:t>behind</a:t>
            </a:r>
            <a:r>
              <a:rPr lang="nl-BE" dirty="0"/>
              <a:t> the </a:t>
            </a:r>
            <a:r>
              <a:rPr lang="nl-BE" dirty="0" err="1"/>
              <a:t>footer</a:t>
            </a:r>
            <a:r>
              <a:rPr lang="nl-BE" dirty="0"/>
              <a:t>.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0A7-6202-4C5B-B798-73425609F823}" type="datetime1">
              <a:rPr lang="nl-NL" smtClean="0"/>
              <a:t>05-09-18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voorbeeldpresentatie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3960000" cy="93610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4"/>
          </p:nvPr>
        </p:nvSpPr>
        <p:spPr>
          <a:xfrm>
            <a:off x="540000" y="1440000"/>
            <a:ext cx="3960242" cy="4860000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9851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4499992" cy="67693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Click on the pictogram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/>
              <a:t>Copy the small bleu </a:t>
            </a:r>
            <a:r>
              <a:rPr lang="nl-BE" dirty="0" err="1"/>
              <a:t>footer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another</a:t>
            </a:r>
            <a:r>
              <a:rPr lang="nl-BE" dirty="0"/>
              <a:t> slide </a:t>
            </a:r>
            <a:r>
              <a:rPr lang="nl-BE" dirty="0" err="1"/>
              <a:t>and</a:t>
            </a:r>
            <a:r>
              <a:rPr lang="nl-BE" dirty="0"/>
              <a:t> paste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here</a:t>
            </a:r>
            <a:r>
              <a:rPr lang="nl-BE" dirty="0"/>
              <a:t>. Make </a:t>
            </a:r>
            <a:r>
              <a:rPr lang="nl-BE" dirty="0" err="1"/>
              <a:t>sure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the picture is </a:t>
            </a:r>
            <a:r>
              <a:rPr lang="nl-BE" dirty="0" err="1"/>
              <a:t>positioned</a:t>
            </a:r>
            <a:r>
              <a:rPr lang="nl-BE" dirty="0"/>
              <a:t> </a:t>
            </a:r>
            <a:r>
              <a:rPr lang="nl-BE" dirty="0" err="1"/>
              <a:t>behind</a:t>
            </a:r>
            <a:r>
              <a:rPr lang="nl-BE" dirty="0"/>
              <a:t> the </a:t>
            </a:r>
            <a:r>
              <a:rPr lang="nl-BE" dirty="0" err="1"/>
              <a:t>footer</a:t>
            </a:r>
            <a:r>
              <a:rPr lang="nl-BE" dirty="0"/>
              <a:t>.</a:t>
            </a:r>
            <a:endParaRPr lang="nl-NL" dirty="0"/>
          </a:p>
          <a:p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0A7-6202-4C5B-B798-73425609F823}" type="datetime1">
              <a:rPr lang="nl-NL" smtClean="0"/>
              <a:t>05-09-18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voorbeeldpresentatie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60000" y="360000"/>
            <a:ext cx="3960000" cy="93610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4"/>
          </p:nvPr>
        </p:nvSpPr>
        <p:spPr>
          <a:xfrm>
            <a:off x="4860000" y="1440000"/>
            <a:ext cx="3960242" cy="4680000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305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 hasCustomPrompt="1"/>
          </p:nvPr>
        </p:nvSpPr>
        <p:spPr>
          <a:xfrm>
            <a:off x="-9246" y="-6037"/>
            <a:ext cx="9153245" cy="6852793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Click on the pictogram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 hasCustomPrompt="1"/>
          </p:nvPr>
        </p:nvSpPr>
        <p:spPr>
          <a:xfrm>
            <a:off x="-9245" y="5197559"/>
            <a:ext cx="9162000" cy="166261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BE" dirty="0"/>
              <a:t>Copy the large, bleu </a:t>
            </a:r>
            <a:r>
              <a:rPr lang="nl-BE" dirty="0" err="1"/>
              <a:t>curved</a:t>
            </a:r>
            <a:r>
              <a:rPr lang="nl-BE" dirty="0"/>
              <a:t> logo </a:t>
            </a:r>
            <a:r>
              <a:rPr lang="nl-BE" dirty="0" err="1"/>
              <a:t>footer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another</a:t>
            </a:r>
            <a:r>
              <a:rPr lang="nl-BE" dirty="0"/>
              <a:t> slide </a:t>
            </a:r>
            <a:r>
              <a:rPr lang="nl-BE" dirty="0" err="1"/>
              <a:t>and</a:t>
            </a:r>
            <a:r>
              <a:rPr lang="nl-BE" dirty="0"/>
              <a:t> paste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here</a:t>
            </a:r>
            <a:r>
              <a:rPr lang="nl-BE" dirty="0"/>
              <a:t>. Make </a:t>
            </a:r>
            <a:r>
              <a:rPr lang="nl-BE" dirty="0" err="1"/>
              <a:t>sure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the picture is </a:t>
            </a:r>
            <a:r>
              <a:rPr lang="nl-BE" dirty="0" err="1"/>
              <a:t>positioned</a:t>
            </a:r>
            <a:r>
              <a:rPr lang="nl-BE" dirty="0"/>
              <a:t> </a:t>
            </a:r>
            <a:r>
              <a:rPr lang="nl-BE" dirty="0" err="1"/>
              <a:t>behind</a:t>
            </a:r>
            <a:r>
              <a:rPr lang="nl-BE" dirty="0"/>
              <a:t> the </a:t>
            </a:r>
            <a:r>
              <a:rPr lang="nl-BE" dirty="0" err="1"/>
              <a:t>footer</a:t>
            </a:r>
            <a:r>
              <a:rPr lang="nl-BE" dirty="0"/>
              <a:t>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2730292"/>
            <a:ext cx="8064500" cy="626701"/>
          </a:xfrm>
          <a:solidFill>
            <a:schemeClr val="accent4">
              <a:alpha val="75000"/>
            </a:schemeClr>
          </a:solidFill>
        </p:spPr>
        <p:txBody>
          <a:bodyPr lIns="72000" tIns="36000" rIns="72000" bIns="36000" anchor="b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3645024"/>
            <a:ext cx="8064500" cy="472813"/>
          </a:xfrm>
          <a:solidFill>
            <a:schemeClr val="accent4">
              <a:alpha val="75000"/>
            </a:schemeClr>
          </a:solidFill>
        </p:spPr>
        <p:txBody>
          <a:bodyPr lIns="72000" tIns="36000" rIns="72000" bIns="36000">
            <a:sp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234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1700808"/>
            <a:ext cx="8064500" cy="1656184"/>
          </a:xfrm>
        </p:spPr>
        <p:txBody>
          <a:bodyPr lIns="72000" rIns="72000" anchor="b" anchorCtr="0">
            <a:noAutofit/>
          </a:bodyPr>
          <a:lstStyle>
            <a:lvl1pPr algn="l">
              <a:defRPr sz="3600" b="1" cap="none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9750" y="1196975"/>
            <a:ext cx="8064500" cy="503833"/>
          </a:xfrm>
        </p:spPr>
        <p:txBody>
          <a:bodyPr lIns="72000" rIns="72000" anchor="b">
            <a:noAutofit/>
          </a:bodyPr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3591-0879-46AD-9582-0D174F07BD07}" type="datetime1">
              <a:rPr lang="nl-NL" smtClean="0"/>
              <a:t>05-09-18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presentation sample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75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196976"/>
            <a:ext cx="8064896" cy="4895850"/>
          </a:xfrm>
        </p:spPr>
        <p:txBody>
          <a:bodyPr/>
          <a:lstStyle>
            <a:lvl2pPr marL="216000" indent="-216000">
              <a:defRPr sz="2600"/>
            </a:lvl2pPr>
            <a:lvl3pPr marL="576000" indent="-216000">
              <a:defRPr sz="2400"/>
            </a:lvl3pPr>
            <a:lvl4pPr marL="936000" indent="-216000">
              <a:defRPr sz="2200"/>
            </a:lvl4pPr>
            <a:lvl5pPr marL="1296000" indent="-216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246D-1F25-4C30-8500-32DDE63D39AA}" type="datetime1">
              <a:rPr lang="nl-NL" smtClean="0"/>
              <a:t>05-09-18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presentation sample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072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750" y="1196976"/>
            <a:ext cx="3960242" cy="4895849"/>
          </a:xfrm>
        </p:spPr>
        <p:txBody>
          <a:bodyPr/>
          <a:lstStyle>
            <a:lvl1pPr>
              <a:defRPr sz="2800"/>
            </a:lvl1pPr>
            <a:lvl2pPr marL="285750" indent="-285750">
              <a:defRPr sz="2400"/>
            </a:lvl2pPr>
            <a:lvl3pPr marL="538163" indent="-228600">
              <a:defRPr sz="2000"/>
            </a:lvl3pPr>
            <a:lvl4pPr marL="804863" indent="-228600">
              <a:defRPr sz="1800"/>
            </a:lvl4pPr>
            <a:lvl5pPr marL="1084263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4008" y="1196976"/>
            <a:ext cx="3960242" cy="4895849"/>
          </a:xfrm>
        </p:spPr>
        <p:txBody>
          <a:bodyPr/>
          <a:lstStyle>
            <a:lvl1pPr>
              <a:defRPr sz="2800"/>
            </a:lvl1pPr>
            <a:lvl2pPr marL="285750" indent="-285750">
              <a:defRPr sz="2400"/>
            </a:lvl2pPr>
            <a:lvl3pPr marL="538163" indent="-228600">
              <a:defRPr sz="2000"/>
            </a:lvl3pPr>
            <a:lvl4pPr marL="804863" indent="-228600">
              <a:defRPr sz="1800"/>
            </a:lvl4pPr>
            <a:lvl5pPr marL="1084263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A1FB-674A-4817-9225-B8C94CE5BF52}" type="datetime1">
              <a:rPr lang="nl-NL" smtClean="0"/>
              <a:t>05-09-18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presentation sample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242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39552" y="1196975"/>
            <a:ext cx="3957836" cy="791865"/>
          </a:xfrm>
          <a:solidFill>
            <a:schemeClr val="accent4"/>
          </a:solidFill>
        </p:spPr>
        <p:txBody>
          <a:bodyPr lIns="72000" rIns="72000"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9552" y="2060848"/>
            <a:ext cx="3957836" cy="4031977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196975"/>
            <a:ext cx="3959225" cy="791865"/>
          </a:xfrm>
          <a:solidFill>
            <a:schemeClr val="accent4"/>
          </a:solidFill>
        </p:spPr>
        <p:txBody>
          <a:bodyPr lIns="72000" rIns="72000"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060848"/>
            <a:ext cx="3959225" cy="4031977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5F3B-B7AE-4DB5-9A74-D9CE43F9D19A}" type="datetime1">
              <a:rPr lang="nl-NL" smtClean="0"/>
              <a:t>05-09-18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presentation sample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13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E53C-CBC2-4D0D-BE79-AC7B9332A2E4}" type="datetime1">
              <a:rPr lang="nl-NL" smtClean="0"/>
              <a:t>05-09-18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presentation sample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248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D236E-6308-42DA-9521-065242E67706}" type="datetime1">
              <a:rPr lang="nl-NL" smtClean="0"/>
              <a:t>05-09-18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presentation sample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466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5013176"/>
            <a:ext cx="8064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750" y="5590455"/>
            <a:ext cx="8064500" cy="411257"/>
          </a:xfrm>
        </p:spPr>
        <p:txBody>
          <a:bodyPr>
            <a:sp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DA56-D034-4608-9254-05EC00C23D20}" type="datetime1">
              <a:rPr lang="nl-NL" smtClean="0"/>
              <a:t>05-09-18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presentation sample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545668" y="0"/>
            <a:ext cx="8058582" cy="498457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on the pictogram to insert an illustration, a graph, a table or a movie</a:t>
            </a:r>
          </a:p>
        </p:txBody>
      </p:sp>
    </p:spTree>
    <p:extLst>
      <p:ext uri="{BB962C8B-B14F-4D97-AF65-F5344CB8AC3E}">
        <p14:creationId xmlns:p14="http://schemas.microsoft.com/office/powerpoint/2010/main" val="100205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 vert="horz" lIns="0" tIns="36000" rIns="0" bIns="3600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9552" y="1196976"/>
            <a:ext cx="8064896" cy="4895850"/>
          </a:xfrm>
          <a:prstGeom prst="rect">
            <a:avLst/>
          </a:prstGeom>
        </p:spPr>
        <p:txBody>
          <a:bodyPr vert="horz" lIns="0" tIns="36000" rIns="0" bIns="36000" rtlCol="0">
            <a:noAutofit/>
          </a:bodyPr>
          <a:lstStyle/>
          <a:p>
            <a:pPr lvl="0"/>
            <a:r>
              <a:rPr lang="en-US" dirty="0"/>
              <a:t>Click to edit Master text style</a:t>
            </a:r>
            <a:r>
              <a:rPr lang="en-GB" noProof="0" dirty="0"/>
              <a:t>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236296" y="6327740"/>
            <a:ext cx="1008112" cy="227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387B45-9DD3-490C-941E-7E9FB03FF3E2}" type="datetime1">
              <a:rPr lang="nl-NL" smtClean="0"/>
              <a:t>05-09-18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220072" y="6562118"/>
            <a:ext cx="3024336" cy="20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nl-NL"/>
              <a:t>presentation sample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-4356" y="6602881"/>
            <a:ext cx="461556" cy="257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B032377-C103-4EFE-98C1-80A6E5A7472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896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64" r:id="rId10"/>
    <p:sldLayoutId id="2147483660" r:id="rId11"/>
    <p:sldLayoutId id="2147483662" r:id="rId12"/>
    <p:sldLayoutId id="2147483663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712788" indent="-28575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84263" indent="-22860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433513" indent="-22860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797050" indent="-22860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r="358"/>
          <a:stretch/>
        </p:blipFill>
        <p:spPr/>
      </p:pic>
      <p:pic>
        <p:nvPicPr>
          <p:cNvPr id="28" name="Afbeelding 27" descr="logo_UA_U_wit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33" r="-1"/>
          <a:stretch/>
        </p:blipFill>
        <p:spPr>
          <a:xfrm>
            <a:off x="3229004" y="823913"/>
            <a:ext cx="2685991" cy="1803391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" b="195"/>
          <a:stretch>
            <a:fillRect/>
          </a:stretch>
        </p:blipFill>
        <p:spPr/>
      </p:pic>
      <p:sp>
        <p:nvSpPr>
          <p:cNvPr id="5" name="Tekstvak 4"/>
          <p:cNvSpPr txBox="1"/>
          <p:nvPr/>
        </p:nvSpPr>
        <p:spPr>
          <a:xfrm>
            <a:off x="540000" y="6228000"/>
            <a:ext cx="1621580" cy="349702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2 Februari 2018</a:t>
            </a:r>
          </a:p>
        </p:txBody>
      </p:sp>
    </p:spTree>
    <p:extLst>
      <p:ext uri="{BB962C8B-B14F-4D97-AF65-F5344CB8AC3E}">
        <p14:creationId xmlns:p14="http://schemas.microsoft.com/office/powerpoint/2010/main" val="6314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FD649-5CDF-2844-9720-84E9335A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10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695125-A5BD-E742-A236-EAC38AAB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083"/>
            <a:ext cx="9144000" cy="5439833"/>
          </a:xfrm>
          <a:prstGeom prst="rect">
            <a:avLst/>
          </a:prstGeom>
        </p:spPr>
      </p:pic>
      <p:sp>
        <p:nvSpPr>
          <p:cNvPr id="6" name="Titel 4">
            <a:extLst>
              <a:ext uri="{FF2B5EF4-FFF2-40B4-BE49-F238E27FC236}">
                <a16:creationId xmlns:a16="http://schemas.microsoft.com/office/drawing/2014/main" id="{33A92E85-61ED-2C49-BF0A-AFABD5992970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Transformation rule high </a:t>
            </a:r>
            <a:r>
              <a:rPr lang="en-GB" dirty="0">
                <a:sym typeface="Wingdings" pitchFamily="2" charset="2"/>
              </a:rPr>
              <a:t> low</a:t>
            </a:r>
            <a:endParaRPr lang="en-GB" dirty="0"/>
          </a:p>
        </p:txBody>
      </p:sp>
      <p:pic>
        <p:nvPicPr>
          <p:cNvPr id="7" name="Tijdelijke aanduiding voor afbeelding 5">
            <a:extLst>
              <a:ext uri="{FF2B5EF4-FFF2-40B4-BE49-F238E27FC236}">
                <a16:creationId xmlns:a16="http://schemas.microsoft.com/office/drawing/2014/main" id="{42F15F27-9886-594F-AA98-E8E09434F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>
          <a:xfrm>
            <a:off x="0" y="6024562"/>
            <a:ext cx="9162000" cy="833438"/>
          </a:xfrm>
          <a:prstGeom prst="rect">
            <a:avLst/>
          </a:prstGeom>
        </p:spPr>
      </p:pic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7EFAF6D-64C8-6E42-A5CA-90F5FE68D45C}"/>
              </a:ext>
            </a:extLst>
          </p:cNvPr>
          <p:cNvSpPr txBox="1">
            <a:spLocks/>
          </p:cNvSpPr>
          <p:nvPr/>
        </p:nvSpPr>
        <p:spPr>
          <a:xfrm>
            <a:off x="0" y="6612719"/>
            <a:ext cx="461556" cy="257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032377-C103-4EFE-98C1-80A6E5A7472A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9234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/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11</a:t>
            </a:fld>
            <a:endParaRPr lang="nl-NL"/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Future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2E39E-902C-F840-A5DF-1AB1C2B55214}"/>
              </a:ext>
            </a:extLst>
          </p:cNvPr>
          <p:cNvSpPr txBox="1"/>
          <p:nvPr/>
        </p:nvSpPr>
        <p:spPr>
          <a:xfrm>
            <a:off x="539552" y="908720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 single floor can be created by the higher level modelling language, but </a:t>
            </a:r>
            <a:r>
              <a:rPr lang="en-US" dirty="0" err="1">
                <a:solidFill>
                  <a:schemeClr val="tx2"/>
                </a:solidFill>
              </a:rPr>
              <a:t>EnergyPlus</a:t>
            </a:r>
            <a:r>
              <a:rPr lang="en-US" dirty="0">
                <a:solidFill>
                  <a:schemeClr val="tx2"/>
                </a:solidFill>
              </a:rPr>
              <a:t> supports multiple zones.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Other heating/cooling options exist in </a:t>
            </a:r>
            <a:r>
              <a:rPr lang="en-US" dirty="0" err="1">
                <a:solidFill>
                  <a:schemeClr val="tx2"/>
                </a:solidFill>
              </a:rPr>
              <a:t>EnergyPlus</a:t>
            </a:r>
            <a:r>
              <a:rPr lang="en-US" dirty="0">
                <a:solidFill>
                  <a:schemeClr val="tx2"/>
                </a:solidFill>
              </a:rPr>
              <a:t>, which can be added to both modelling languages.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Materials are predefined in the </a:t>
            </a:r>
            <a:r>
              <a:rPr lang="en-US" dirty="0" err="1">
                <a:solidFill>
                  <a:schemeClr val="tx2"/>
                </a:solidFill>
              </a:rPr>
              <a:t>codegeneration</a:t>
            </a:r>
            <a:r>
              <a:rPr lang="en-US" dirty="0">
                <a:solidFill>
                  <a:schemeClr val="tx2"/>
                </a:solidFill>
              </a:rPr>
              <a:t>, but they could be made part of the modelling languages themselves.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Constructions are also predefined with the materials. This can also be made part of the modelling language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Every floor is surrounded by outer walls while performing the </a:t>
            </a:r>
            <a:r>
              <a:rPr lang="en-US" dirty="0" err="1">
                <a:solidFill>
                  <a:schemeClr val="tx2"/>
                </a:solidFill>
              </a:rPr>
              <a:t>transforma</a:t>
            </a:r>
            <a:r>
              <a:rPr lang="en-US" dirty="0">
                <a:solidFill>
                  <a:schemeClr val="tx2"/>
                </a:solidFill>
              </a:rPr>
              <a:t>- </a:t>
            </a:r>
            <a:r>
              <a:rPr lang="en-US" dirty="0" err="1">
                <a:solidFill>
                  <a:schemeClr val="tx2"/>
                </a:solidFill>
              </a:rPr>
              <a:t>tion</a:t>
            </a:r>
            <a:r>
              <a:rPr lang="en-US" dirty="0">
                <a:solidFill>
                  <a:schemeClr val="tx2"/>
                </a:solidFill>
              </a:rPr>
              <a:t> between the two modelling languages, even if they are next to each other, but this can probably be improved.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Simulation information such as the </a:t>
            </a:r>
            <a:r>
              <a:rPr lang="en-US" dirty="0" err="1">
                <a:solidFill>
                  <a:schemeClr val="tx2"/>
                </a:solidFill>
              </a:rPr>
              <a:t>runperiod</a:t>
            </a:r>
            <a:r>
              <a:rPr lang="en-US" dirty="0">
                <a:solidFill>
                  <a:schemeClr val="tx2"/>
                </a:solidFill>
              </a:rPr>
              <a:t> can be made part of the modelling language.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Location information can be made part of the modelling language.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Building information can be made part of the modelling language.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Results of the simulation can be linked back to the higher level modelling language.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48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/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12</a:t>
            </a:fld>
            <a:endParaRPr lang="nl-NL"/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2E39E-902C-F840-A5DF-1AB1C2B55214}"/>
              </a:ext>
            </a:extLst>
          </p:cNvPr>
          <p:cNvSpPr txBox="1"/>
          <p:nvPr/>
        </p:nvSpPr>
        <p:spPr>
          <a:xfrm>
            <a:off x="539552" y="908720"/>
            <a:ext cx="7776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Simplified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Restricted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18 elements </a:t>
            </a:r>
            <a:r>
              <a:rPr lang="en-US" sz="3200" dirty="0">
                <a:solidFill>
                  <a:schemeClr val="tx2"/>
                </a:solidFill>
                <a:sym typeface="Wingdings" pitchFamily="2" charset="2"/>
              </a:rPr>
              <a:t> 23 elements  </a:t>
            </a:r>
            <a:r>
              <a:rPr lang="en-US" sz="3200">
                <a:solidFill>
                  <a:schemeClr val="tx2"/>
                </a:solidFill>
                <a:sym typeface="Wingdings" pitchFamily="2" charset="2"/>
              </a:rPr>
              <a:t>692 lines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32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r="358"/>
          <a:stretch/>
        </p:blipFill>
        <p:spPr/>
      </p:pic>
      <p:pic>
        <p:nvPicPr>
          <p:cNvPr id="28" name="Afbeelding 27" descr="logo_UA_U_wit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33" r="-1"/>
          <a:stretch/>
        </p:blipFill>
        <p:spPr>
          <a:xfrm>
            <a:off x="3229004" y="823913"/>
            <a:ext cx="2685991" cy="1803391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" b="1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406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Domain Specific Language for Indoor Air Quality Analysis in Museums</a:t>
            </a:r>
            <a:endParaRPr lang="nl-NL" dirty="0"/>
          </a:p>
        </p:txBody>
      </p:sp>
      <p:sp>
        <p:nvSpPr>
          <p:cNvPr id="8" name="Ond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By Bj</a:t>
            </a:r>
            <a:r>
              <a:rPr lang="en-US" dirty="0" err="1"/>
              <a:t>örn</a:t>
            </a:r>
            <a:r>
              <a:rPr lang="en-US" dirty="0"/>
              <a:t> de </a:t>
            </a:r>
            <a:r>
              <a:rPr lang="en-US" dirty="0" err="1"/>
              <a:t>Nijs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9459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2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853"/>
            <a:ext cx="9144000" cy="3657599"/>
          </a:xfrm>
        </p:spPr>
      </p:pic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/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3</a:t>
            </a:fld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251520" y="6022386"/>
            <a:ext cx="853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Who guidelines for indoor air quality: selected pollutants</a:t>
            </a:r>
          </a:p>
        </p:txBody>
      </p:sp>
    </p:spTree>
    <p:extLst>
      <p:ext uri="{BB962C8B-B14F-4D97-AF65-F5344CB8AC3E}">
        <p14:creationId xmlns:p14="http://schemas.microsoft.com/office/powerpoint/2010/main" val="1624536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/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4</a:t>
            </a:fld>
            <a:endParaRPr lang="nl-NL"/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EnergyPlus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E45F4-AE3D-BA42-96DA-960C6F37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8611"/>
            <a:ext cx="9144000" cy="278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80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/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5</a:t>
            </a:fld>
            <a:endParaRPr lang="nl-NL"/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EnergyPlus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76FE9-E6D9-814C-B8E8-E46BB34E8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780033"/>
            <a:ext cx="477012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5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B815A-0E26-984E-B38B-497D84625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6</a:t>
            </a:fld>
            <a:endParaRPr lang="nl-NL"/>
          </a:p>
        </p:txBody>
      </p:sp>
      <p:pic>
        <p:nvPicPr>
          <p:cNvPr id="8" name="Tijdelijke aanduiding voor afbeelding 5">
            <a:extLst>
              <a:ext uri="{FF2B5EF4-FFF2-40B4-BE49-F238E27FC236}">
                <a16:creationId xmlns:a16="http://schemas.microsoft.com/office/drawing/2014/main" id="{12A15F9A-4852-CA45-87F8-99BA86EB22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>
          <a:xfrm>
            <a:off x="0" y="6024562"/>
            <a:ext cx="9162000" cy="83343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31E639-9CB9-7C41-8886-1F2562369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195"/>
            <a:ext cx="9144000" cy="5575610"/>
          </a:xfrm>
          <a:prstGeom prst="rect">
            <a:avLst/>
          </a:prstGeom>
        </p:spPr>
      </p:pic>
      <p:sp>
        <p:nvSpPr>
          <p:cNvPr id="13" name="Titel 4">
            <a:extLst>
              <a:ext uri="{FF2B5EF4-FFF2-40B4-BE49-F238E27FC236}">
                <a16:creationId xmlns:a16="http://schemas.microsoft.com/office/drawing/2014/main" id="{4B6D9CE7-7FA5-E048-AA85-41A2FBC33F67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Roadmap</a:t>
            </a:r>
          </a:p>
        </p:txBody>
      </p:sp>
      <p:sp>
        <p:nvSpPr>
          <p:cNvPr id="14" name="Tijdelijke aanduiding voor dianummer 3">
            <a:extLst>
              <a:ext uri="{FF2B5EF4-FFF2-40B4-BE49-F238E27FC236}">
                <a16:creationId xmlns:a16="http://schemas.microsoft.com/office/drawing/2014/main" id="{6C507589-3B43-794C-B7DE-9401A83A20CA}"/>
              </a:ext>
            </a:extLst>
          </p:cNvPr>
          <p:cNvSpPr txBox="1">
            <a:spLocks/>
          </p:cNvSpPr>
          <p:nvPr/>
        </p:nvSpPr>
        <p:spPr>
          <a:xfrm>
            <a:off x="0" y="6600705"/>
            <a:ext cx="461556" cy="257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032377-C103-4EFE-98C1-80A6E5A7472A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098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/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7</a:t>
            </a:fld>
            <a:endParaRPr lang="nl-NL" dirty="0"/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Lower level modelling language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9C3C09-5492-9F4A-AD35-3F97223C9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18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/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8</a:t>
            </a:fld>
            <a:endParaRPr lang="nl-NL"/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Metadepth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76FE9-E6D9-814C-B8E8-E46BB34E8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780033"/>
            <a:ext cx="477012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50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/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9</a:t>
            </a:fld>
            <a:endParaRPr lang="nl-NL" dirty="0"/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Higher level modelling language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D3656-E315-6942-870F-1A4A3732F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343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UA">
      <a:dk1>
        <a:sysClr val="windowText" lastClr="000000"/>
      </a:dk1>
      <a:lt1>
        <a:sysClr val="window" lastClr="FFFFFF"/>
      </a:lt1>
      <a:dk2>
        <a:srgbClr val="004466"/>
      </a:dk2>
      <a:lt2>
        <a:srgbClr val="BBCCCC"/>
      </a:lt2>
      <a:accent1>
        <a:srgbClr val="004466"/>
      </a:accent1>
      <a:accent2>
        <a:srgbClr val="881133"/>
      </a:accent2>
      <a:accent3>
        <a:srgbClr val="889999"/>
      </a:accent3>
      <a:accent4>
        <a:srgbClr val="3399CC"/>
      </a:accent4>
      <a:accent5>
        <a:srgbClr val="DD9911"/>
      </a:accent5>
      <a:accent6>
        <a:srgbClr val="AAAA00"/>
      </a:accent6>
      <a:hlink>
        <a:srgbClr val="004466"/>
      </a:hlink>
      <a:folHlink>
        <a:srgbClr val="881133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Macintosh PowerPoint</Application>
  <PresentationFormat>On-screen Show (4:3)</PresentationFormat>
  <Paragraphs>43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Kantoorthema</vt:lpstr>
      <vt:lpstr>PowerPoint Presentation</vt:lpstr>
      <vt:lpstr>Domain Specific Language for Indoor Air Quality Analysis in Museums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2013-10-11T12:12:31Z</dcterms:created>
  <dcterms:modified xsi:type="dcterms:W3CDTF">2018-09-05T12:43:22Z</dcterms:modified>
</cp:coreProperties>
</file>