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56" r:id="rId5"/>
    <p:sldId id="257" r:id="rId6"/>
    <p:sldId id="258" r:id="rId7"/>
    <p:sldId id="259" r:id="rId8"/>
    <p:sldId id="261" r:id="rId9"/>
    <p:sldId id="260" r:id="rId10"/>
    <p:sldId id="262" r:id="rId11"/>
    <p:sldId id="264" r:id="rId12"/>
    <p:sldId id="266" r:id="rId13"/>
    <p:sldId id="265" r:id="rId14"/>
    <p:sldId id="263" r:id="rId15"/>
    <p:sldId id="267" r:id="rId16"/>
    <p:sldId id="268" r:id="rId17"/>
    <p:sldId id="269" r:id="rId18"/>
    <p:sldId id="270" r:id="rId19"/>
    <p:sldId id="271"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2A924-7192-410E-B513-6EED01DB35CD}" v="1415" dt="2021-01-16T20:22:25.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65108" autoAdjust="0"/>
  </p:normalViewPr>
  <p:slideViewPr>
    <p:cSldViewPr snapToGrid="0">
      <p:cViewPr varScale="1">
        <p:scale>
          <a:sx n="89" d="100"/>
          <a:sy n="89" d="100"/>
        </p:scale>
        <p:origin x="441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B26BC8-4DD4-4451-961F-FE88F8A115B3}" type="datetimeFigureOut">
              <a:rPr lang="en-US" smtClean="0"/>
              <a:t>1/19/2021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B620B-8726-4920-A396-CE19DBE5CAD5}" type="slidenum">
              <a:rPr lang="en-US" smtClean="0"/>
              <a:t>‹#›</a:t>
            </a:fld>
            <a:endParaRPr lang="en-US"/>
          </a:p>
        </p:txBody>
      </p:sp>
    </p:spTree>
    <p:extLst>
      <p:ext uri="{BB962C8B-B14F-4D97-AF65-F5344CB8AC3E}">
        <p14:creationId xmlns:p14="http://schemas.microsoft.com/office/powerpoint/2010/main" val="1827162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Stanislaw_Ula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n.wikipedia.org/wiki/John_von_Neuman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Hello, my name is Andrei Bondarenko</a:t>
            </a:r>
          </a:p>
          <a:p>
            <a:pPr marL="171450" indent="-171450">
              <a:buFontTx/>
              <a:buChar char="-"/>
            </a:pPr>
            <a:r>
              <a:rPr lang="en-US" dirty="0"/>
              <a:t>And I’m going to give you an introduction to cellular automata</a:t>
            </a:r>
          </a:p>
          <a:p>
            <a:pPr marL="171450" indent="-171450">
              <a:buFontTx/>
              <a:buChar char="-"/>
            </a:pPr>
            <a:r>
              <a:rPr lang="en-US" dirty="0"/>
              <a:t>Based on the paper: Cellular automata by Stephen Wolfram</a:t>
            </a:r>
          </a:p>
        </p:txBody>
      </p:sp>
      <p:sp>
        <p:nvSpPr>
          <p:cNvPr id="4" name="Slide Number Placeholder 3"/>
          <p:cNvSpPr>
            <a:spLocks noGrp="1"/>
          </p:cNvSpPr>
          <p:nvPr>
            <p:ph type="sldNum" sz="quarter" idx="5"/>
          </p:nvPr>
        </p:nvSpPr>
        <p:spPr/>
        <p:txBody>
          <a:bodyPr/>
          <a:lstStyle/>
          <a:p>
            <a:fld id="{D19B620B-8726-4920-A396-CE19DBE5CAD5}" type="slidenum">
              <a:rPr lang="en-US" smtClean="0"/>
              <a:t>1</a:t>
            </a:fld>
            <a:endParaRPr lang="en-US"/>
          </a:p>
        </p:txBody>
      </p:sp>
    </p:spTree>
    <p:extLst>
      <p:ext uri="{BB962C8B-B14F-4D97-AF65-F5344CB8AC3E}">
        <p14:creationId xmlns:p14="http://schemas.microsoft.com/office/powerpoint/2010/main" val="581910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 then goes on to generalize from rule 90 to more general rules</a:t>
            </a:r>
          </a:p>
          <a:p>
            <a:pPr marL="171450" indent="-171450">
              <a:buFontTx/>
              <a:buChar char="-"/>
            </a:pPr>
            <a:endParaRPr lang="en-US" dirty="0"/>
          </a:p>
          <a:p>
            <a:pPr marL="171450" indent="-171450">
              <a:buFontTx/>
              <a:buChar char="-"/>
            </a:pPr>
            <a:r>
              <a:rPr lang="en-US" dirty="0"/>
              <a:t>By allowing arbitrary functions of a cell’s current state and the state of its neighbors to determine a cell’s next state</a:t>
            </a:r>
          </a:p>
          <a:p>
            <a:pPr marL="171450" indent="-171450">
              <a:buFontTx/>
              <a:buChar char="-"/>
            </a:pPr>
            <a:endParaRPr lang="en-US" dirty="0"/>
          </a:p>
          <a:p>
            <a:pPr marL="171450" indent="-171450">
              <a:buFontTx/>
              <a:buChar char="-"/>
            </a:pPr>
            <a:r>
              <a:rPr lang="en-US" dirty="0"/>
              <a:t>This results in an additional 256</a:t>
            </a:r>
          </a:p>
          <a:p>
            <a:pPr marL="171450" indent="-171450">
              <a:buFontTx/>
              <a:buChar char="-"/>
            </a:pPr>
            <a:r>
              <a:rPr lang="en-US" dirty="0"/>
              <a:t>Explain where 256 comes from</a:t>
            </a:r>
          </a:p>
          <a:p>
            <a:pPr marL="171450" indent="-171450">
              <a:buFontTx/>
              <a:buChar char="-"/>
            </a:pPr>
            <a:endParaRPr lang="en-US" dirty="0"/>
          </a:p>
          <a:p>
            <a:pPr marL="171450" indent="-171450">
              <a:buFontTx/>
              <a:buChar char="-"/>
            </a:pPr>
            <a:r>
              <a:rPr lang="en-US" dirty="0"/>
              <a:t>This can be generalized even further by allowing cells to have k discrete states</a:t>
            </a:r>
          </a:p>
          <a:p>
            <a:pPr marL="171450" indent="-171450">
              <a:buFontTx/>
              <a:buChar char="-"/>
            </a:pPr>
            <a:r>
              <a:rPr lang="en-US" dirty="0"/>
              <a:t>And consider neighbors up to distance r (on both sides) from the cell</a:t>
            </a:r>
          </a:p>
          <a:p>
            <a:pPr marL="171450" indent="-171450">
              <a:buFontTx/>
              <a:buChar char="-"/>
            </a:pPr>
            <a:endParaRPr lang="en-US" dirty="0"/>
          </a:p>
          <a:p>
            <a:pPr marL="171450" indent="-171450">
              <a:buFontTx/>
              <a:buChar char="-"/>
            </a:pPr>
            <a:r>
              <a:rPr lang="en-US" dirty="0"/>
              <a:t>This results in </a:t>
            </a:r>
            <a:r>
              <a:rPr lang="en-US" dirty="0" err="1"/>
              <a:t>k^k</a:t>
            </a:r>
            <a:r>
              <a:rPr lang="en-US" dirty="0"/>
              <a:t>^(2r+1) rules depending on the value for k and r that are chosen</a:t>
            </a:r>
          </a:p>
        </p:txBody>
      </p:sp>
      <p:sp>
        <p:nvSpPr>
          <p:cNvPr id="4" name="Slide Number Placeholder 3"/>
          <p:cNvSpPr>
            <a:spLocks noGrp="1"/>
          </p:cNvSpPr>
          <p:nvPr>
            <p:ph type="sldNum" sz="quarter" idx="5"/>
          </p:nvPr>
        </p:nvSpPr>
        <p:spPr/>
        <p:txBody>
          <a:bodyPr/>
          <a:lstStyle/>
          <a:p>
            <a:fld id="{D19B620B-8726-4920-A396-CE19DBE5CAD5}" type="slidenum">
              <a:rPr lang="en-US" smtClean="0"/>
              <a:t>10</a:t>
            </a:fld>
            <a:endParaRPr lang="en-US"/>
          </a:p>
        </p:txBody>
      </p:sp>
    </p:spTree>
    <p:extLst>
      <p:ext uri="{BB962C8B-B14F-4D97-AF65-F5344CB8AC3E}">
        <p14:creationId xmlns:p14="http://schemas.microsoft.com/office/powerpoint/2010/main" val="1439076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Stephen Wolfram studied these 256 rules with r=1 </a:t>
            </a:r>
          </a:p>
          <a:p>
            <a:pPr marL="171450" indent="-171450">
              <a:buFontTx/>
              <a:buChar char="-"/>
            </a:pPr>
            <a:endParaRPr lang="en-US" dirty="0"/>
          </a:p>
          <a:p>
            <a:pPr marL="171450" indent="-171450">
              <a:buFontTx/>
              <a:buChar char="-"/>
            </a:pPr>
            <a:r>
              <a:rPr lang="en-US" dirty="0"/>
              <a:t>and others with different k and r values</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D19B620B-8726-4920-A396-CE19DBE5CAD5}" type="slidenum">
              <a:rPr lang="en-US" smtClean="0"/>
              <a:t>11</a:t>
            </a:fld>
            <a:endParaRPr lang="en-US"/>
          </a:p>
        </p:txBody>
      </p:sp>
    </p:spTree>
    <p:extLst>
      <p:ext uri="{BB962C8B-B14F-4D97-AF65-F5344CB8AC3E}">
        <p14:creationId xmlns:p14="http://schemas.microsoft.com/office/powerpoint/2010/main" val="1011572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What he observed was, is that given a random initial state</a:t>
            </a:r>
          </a:p>
          <a:p>
            <a:pPr marL="171450" indent="-171450">
              <a:buFontTx/>
              <a:buChar char="-"/>
            </a:pPr>
            <a:r>
              <a:rPr lang="en-US" dirty="0"/>
              <a:t>The patterns that are generated by these elementary cellular automata</a:t>
            </a:r>
          </a:p>
          <a:p>
            <a:pPr marL="171450" indent="-171450">
              <a:buFontTx/>
              <a:buChar char="-"/>
            </a:pPr>
            <a:r>
              <a:rPr lang="en-US" dirty="0"/>
              <a:t>Can be categorized into 4 qualitative classes</a:t>
            </a:r>
          </a:p>
          <a:p>
            <a:pPr marL="171450" indent="-171450">
              <a:buFontTx/>
              <a:buChar char="-"/>
            </a:pPr>
            <a:endParaRPr lang="en-US" dirty="0"/>
          </a:p>
          <a:p>
            <a:pPr marL="171450" indent="-171450">
              <a:buFontTx/>
              <a:buChar char="-"/>
            </a:pPr>
            <a:r>
              <a:rPr lang="en-US" dirty="0"/>
              <a:t>Class 1 CA’s evolve into a homogenous state</a:t>
            </a:r>
          </a:p>
          <a:p>
            <a:pPr marL="171450" indent="-171450">
              <a:buFontTx/>
              <a:buChar char="-"/>
            </a:pPr>
            <a:endParaRPr lang="en-US" dirty="0"/>
          </a:p>
          <a:p>
            <a:pPr marL="171450" indent="-171450">
              <a:buFontTx/>
              <a:buChar char="-"/>
            </a:pPr>
            <a:r>
              <a:rPr lang="en-US" dirty="0"/>
              <a:t>Class 2 CA’s evolve into stable or periodic structures</a:t>
            </a:r>
          </a:p>
          <a:p>
            <a:pPr marL="171450" indent="-171450">
              <a:buFontTx/>
              <a:buChar char="-"/>
            </a:pPr>
            <a:endParaRPr lang="en-US" dirty="0"/>
          </a:p>
          <a:p>
            <a:pPr marL="171450" indent="-171450">
              <a:buFontTx/>
              <a:buChar char="-"/>
            </a:pPr>
            <a:r>
              <a:rPr lang="en-US" dirty="0"/>
              <a:t>Class 3 CA’s evolve into chaotic, although not completely random, patterns</a:t>
            </a:r>
          </a:p>
          <a:p>
            <a:pPr marL="171450" indent="-171450">
              <a:buFontTx/>
              <a:buChar char="-"/>
            </a:pPr>
            <a:r>
              <a:rPr lang="en-US" dirty="0"/>
              <a:t>May exhibit self-organizing behavior</a:t>
            </a:r>
          </a:p>
          <a:p>
            <a:pPr marL="171450" indent="-171450">
              <a:buFontTx/>
              <a:buChar char="-"/>
            </a:pPr>
            <a:endParaRPr lang="en-US" dirty="0"/>
          </a:p>
          <a:p>
            <a:pPr marL="171450" indent="-171450">
              <a:buFontTx/>
              <a:buChar char="-"/>
            </a:pPr>
            <a:r>
              <a:rPr lang="en-US" dirty="0"/>
              <a:t>Class 4 CA’s evolve into complex structures that are sometimes long lived </a:t>
            </a:r>
          </a:p>
          <a:p>
            <a:pPr marL="171450" indent="-171450">
              <a:buFontTx/>
              <a:buChar char="-"/>
            </a:pPr>
            <a:endParaRPr lang="en-US" dirty="0"/>
          </a:p>
          <a:p>
            <a:pPr marL="171450" indent="-171450">
              <a:buFontTx/>
              <a:buChar char="-"/>
            </a:pPr>
            <a:r>
              <a:rPr lang="en-US" dirty="0"/>
              <a:t>Stephen Wolfram then goes on to point out that the behavior exhibited by the first three classes is analogous to the three types of behavior found in solutions to (partial) differential equations used to represent continuous dynamic systems</a:t>
            </a:r>
          </a:p>
          <a:p>
            <a:pPr marL="171450" indent="-171450">
              <a:buFontTx/>
              <a:buChar char="-"/>
            </a:pPr>
            <a:r>
              <a:rPr lang="en-US" dirty="0"/>
              <a:t>1) approach a fixed point over time 2) cycle in which the parameters vary periodically 3) complicated, apparently chaotic behavior depending on initial conditions</a:t>
            </a:r>
          </a:p>
          <a:p>
            <a:pPr marL="171450" indent="-171450">
              <a:buFontTx/>
              <a:buChar char="-"/>
            </a:pPr>
            <a:endParaRPr lang="en-US" dirty="0"/>
          </a:p>
          <a:p>
            <a:pPr marL="171450" indent="-171450">
              <a:buFontTx/>
              <a:buChar char="-"/>
            </a:pPr>
            <a:r>
              <a:rPr lang="en-US" dirty="0"/>
              <a:t>While arguing that the 4</a:t>
            </a:r>
            <a:r>
              <a:rPr lang="en-US" baseline="30000" dirty="0"/>
              <a:t>th</a:t>
            </a:r>
            <a:r>
              <a:rPr lang="en-US" dirty="0"/>
              <a:t> class may be capable of universal computation, i.e. be Turing complete. </a:t>
            </a:r>
          </a:p>
          <a:p>
            <a:pPr marL="171450" indent="-171450">
              <a:buFontTx/>
              <a:buChar char="-"/>
            </a:pPr>
            <a:r>
              <a:rPr lang="en-US" dirty="0"/>
              <a:t>Later it was proved by his colleague Matthew Cook that one of the class 4 rules, rule 110, is capable of universal computation</a:t>
            </a:r>
          </a:p>
          <a:p>
            <a:pPr marL="171450" indent="-171450">
              <a:buFontTx/>
              <a:buChar char="-"/>
            </a:pPr>
            <a:endParaRPr lang="en-US" dirty="0"/>
          </a:p>
          <a:p>
            <a:pPr marL="171450" indent="-171450">
              <a:buFontTx/>
              <a:buChar char="-"/>
            </a:pPr>
            <a:r>
              <a:rPr lang="en-US" dirty="0"/>
              <a:t>This is where we can neatly transition into …</a:t>
            </a:r>
          </a:p>
        </p:txBody>
      </p:sp>
      <p:sp>
        <p:nvSpPr>
          <p:cNvPr id="4" name="Slide Number Placeholder 3"/>
          <p:cNvSpPr>
            <a:spLocks noGrp="1"/>
          </p:cNvSpPr>
          <p:nvPr>
            <p:ph type="sldNum" sz="quarter" idx="5"/>
          </p:nvPr>
        </p:nvSpPr>
        <p:spPr/>
        <p:txBody>
          <a:bodyPr/>
          <a:lstStyle/>
          <a:p>
            <a:fld id="{D19B620B-8726-4920-A396-CE19DBE5CAD5}" type="slidenum">
              <a:rPr lang="en-US" smtClean="0"/>
              <a:t>12</a:t>
            </a:fld>
            <a:endParaRPr lang="en-US"/>
          </a:p>
        </p:txBody>
      </p:sp>
    </p:spTree>
    <p:extLst>
      <p:ext uri="{BB962C8B-B14F-4D97-AF65-F5344CB8AC3E}">
        <p14:creationId xmlns:p14="http://schemas.microsoft.com/office/powerpoint/2010/main" val="192234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Why these cellular automata are interesting to us, model driven engineers</a:t>
            </a:r>
          </a:p>
          <a:p>
            <a:pPr marL="171450" indent="-171450">
              <a:buFontTx/>
              <a:buChar char="-"/>
            </a:pPr>
            <a:endParaRPr lang="en-US" dirty="0"/>
          </a:p>
          <a:p>
            <a:pPr marL="171450" indent="-171450">
              <a:buFontTx/>
              <a:buChar char="-"/>
            </a:pPr>
            <a:r>
              <a:rPr lang="en-US" dirty="0"/>
              <a:t>During the course on modelling software intensive systems, taught by Prof. </a:t>
            </a:r>
            <a:r>
              <a:rPr lang="en-US" dirty="0" err="1"/>
              <a:t>Vangheluwe</a:t>
            </a:r>
            <a:r>
              <a:rPr lang="en-US" dirty="0"/>
              <a:t>, we saw many different formalisms</a:t>
            </a:r>
          </a:p>
          <a:p>
            <a:pPr marL="628650" lvl="1" indent="-171450">
              <a:buFontTx/>
              <a:buChar char="-"/>
            </a:pPr>
            <a:r>
              <a:rPr lang="en-US" dirty="0"/>
              <a:t>CBD’s</a:t>
            </a:r>
          </a:p>
          <a:p>
            <a:pPr marL="628650" lvl="1" indent="-171450">
              <a:buFontTx/>
              <a:buChar char="-"/>
            </a:pPr>
            <a:r>
              <a:rPr lang="en-US" dirty="0"/>
              <a:t>Petri nets</a:t>
            </a:r>
          </a:p>
          <a:p>
            <a:pPr marL="628650" lvl="1" indent="-171450">
              <a:buFontTx/>
              <a:buChar char="-"/>
            </a:pPr>
            <a:r>
              <a:rPr lang="en-US" dirty="0"/>
              <a:t>State charts</a:t>
            </a:r>
          </a:p>
          <a:p>
            <a:pPr marL="628650" lvl="1" indent="-171450">
              <a:buFontTx/>
              <a:buChar char="-"/>
            </a:pPr>
            <a:r>
              <a:rPr lang="en-US" dirty="0"/>
              <a:t>DEVS</a:t>
            </a:r>
          </a:p>
          <a:p>
            <a:pPr marL="171450" lvl="0" indent="-171450">
              <a:buFontTx/>
              <a:buChar char="-"/>
            </a:pPr>
            <a:endParaRPr lang="en-US" dirty="0"/>
          </a:p>
          <a:p>
            <a:pPr marL="171450" lvl="0" indent="-171450">
              <a:buFontTx/>
              <a:buChar char="-"/>
            </a:pPr>
            <a:r>
              <a:rPr lang="en-US" dirty="0"/>
              <a:t>All lack a sense of locality</a:t>
            </a:r>
          </a:p>
          <a:p>
            <a:pPr marL="628650" lvl="1" indent="-171450">
              <a:buFontTx/>
              <a:buChar char="-"/>
            </a:pPr>
            <a:r>
              <a:rPr lang="en-US" dirty="0"/>
              <a:t>In order to model some complex systems, this sense of locality is essential</a:t>
            </a:r>
          </a:p>
          <a:p>
            <a:pPr marL="628650" lvl="1" indent="-171450">
              <a:buFontTx/>
              <a:buChar char="-"/>
            </a:pPr>
            <a:r>
              <a:rPr lang="en-US" dirty="0"/>
              <a:t>Biological ecosystems, social networks, telecommunications</a:t>
            </a:r>
          </a:p>
          <a:p>
            <a:pPr marL="171450" lvl="0" indent="-171450">
              <a:buFontTx/>
              <a:buChar char="-"/>
            </a:pPr>
            <a:endParaRPr lang="en-US" dirty="0"/>
          </a:p>
          <a:p>
            <a:pPr marL="171450" lvl="0" indent="-171450">
              <a:buFontTx/>
              <a:buChar char="-"/>
            </a:pPr>
            <a:endParaRPr lang="en-US" dirty="0"/>
          </a:p>
        </p:txBody>
      </p:sp>
      <p:sp>
        <p:nvSpPr>
          <p:cNvPr id="4" name="Slide Number Placeholder 3"/>
          <p:cNvSpPr>
            <a:spLocks noGrp="1"/>
          </p:cNvSpPr>
          <p:nvPr>
            <p:ph type="sldNum" sz="quarter" idx="5"/>
          </p:nvPr>
        </p:nvSpPr>
        <p:spPr/>
        <p:txBody>
          <a:bodyPr/>
          <a:lstStyle/>
          <a:p>
            <a:fld id="{D19B620B-8726-4920-A396-CE19DBE5CAD5}" type="slidenum">
              <a:rPr lang="en-US" smtClean="0"/>
              <a:t>13</a:t>
            </a:fld>
            <a:endParaRPr lang="en-US"/>
          </a:p>
        </p:txBody>
      </p:sp>
    </p:spTree>
    <p:extLst>
      <p:ext uri="{BB962C8B-B14F-4D97-AF65-F5344CB8AC3E}">
        <p14:creationId xmlns:p14="http://schemas.microsoft.com/office/powerpoint/2010/main" val="2582048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9B620B-8726-4920-A396-CE19DBE5CAD5}" type="slidenum">
              <a:rPr lang="en-US" smtClean="0"/>
              <a:t>14</a:t>
            </a:fld>
            <a:endParaRPr lang="en-US"/>
          </a:p>
        </p:txBody>
      </p:sp>
    </p:spTree>
    <p:extLst>
      <p:ext uri="{BB962C8B-B14F-4D97-AF65-F5344CB8AC3E}">
        <p14:creationId xmlns:p14="http://schemas.microsoft.com/office/powerpoint/2010/main" val="341318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9B620B-8726-4920-A396-CE19DBE5CAD5}" type="slidenum">
              <a:rPr lang="en-US" smtClean="0"/>
              <a:t>15</a:t>
            </a:fld>
            <a:endParaRPr lang="en-US"/>
          </a:p>
        </p:txBody>
      </p:sp>
    </p:spTree>
    <p:extLst>
      <p:ext uri="{BB962C8B-B14F-4D97-AF65-F5344CB8AC3E}">
        <p14:creationId xmlns:p14="http://schemas.microsoft.com/office/powerpoint/2010/main" val="586366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9B620B-8726-4920-A396-CE19DBE5CAD5}" type="slidenum">
              <a:rPr lang="en-US" smtClean="0"/>
              <a:t>16</a:t>
            </a:fld>
            <a:endParaRPr lang="en-US"/>
          </a:p>
        </p:txBody>
      </p:sp>
    </p:spTree>
    <p:extLst>
      <p:ext uri="{BB962C8B-B14F-4D97-AF65-F5344CB8AC3E}">
        <p14:creationId xmlns:p14="http://schemas.microsoft.com/office/powerpoint/2010/main" val="61668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is me</a:t>
            </a:r>
          </a:p>
          <a:p>
            <a:pPr marL="171450" indent="-171450">
              <a:buFontTx/>
              <a:buChar char="-"/>
            </a:pPr>
            <a:endParaRPr lang="en-US" dirty="0"/>
          </a:p>
          <a:p>
            <a:pPr marL="171450" indent="-171450">
              <a:buFontTx/>
              <a:buChar char="-"/>
            </a:pPr>
            <a:r>
              <a:rPr lang="en-US" dirty="0"/>
              <a:t>2</a:t>
            </a:r>
            <a:r>
              <a:rPr lang="en-US" baseline="30000" dirty="0"/>
              <a:t>nd</a:t>
            </a:r>
            <a:r>
              <a:rPr lang="en-US" dirty="0"/>
              <a:t> year master student in CS at the UA</a:t>
            </a:r>
          </a:p>
          <a:p>
            <a:pPr marL="171450" indent="-171450">
              <a:buFontTx/>
              <a:buChar char="-"/>
            </a:pPr>
            <a:endParaRPr lang="en-US" dirty="0"/>
          </a:p>
          <a:p>
            <a:pPr marL="171450" indent="-171450">
              <a:buFontTx/>
              <a:buChar char="-"/>
            </a:pPr>
            <a:r>
              <a:rPr lang="en-US" dirty="0"/>
              <a:t>Specializing in DS and AI</a:t>
            </a:r>
          </a:p>
          <a:p>
            <a:pPr marL="171450" indent="-171450">
              <a:buFontTx/>
              <a:buChar char="-"/>
            </a:pPr>
            <a:endParaRPr lang="en-US" dirty="0"/>
          </a:p>
          <a:p>
            <a:pPr marL="171450" indent="-171450">
              <a:buFontTx/>
              <a:buChar char="-"/>
            </a:pPr>
            <a:r>
              <a:rPr lang="en-US" dirty="0"/>
              <a:t>However, my passion for CS isn’t limited to my specialization</a:t>
            </a:r>
          </a:p>
          <a:p>
            <a:pPr marL="171450" indent="-171450">
              <a:buFontTx/>
              <a:buChar char="-"/>
            </a:pPr>
            <a:r>
              <a:rPr lang="en-US" dirty="0"/>
              <a:t>Hence my interest in software engineering topics and participation in this course</a:t>
            </a:r>
          </a:p>
          <a:p>
            <a:pPr marL="171450" indent="-171450">
              <a:buFontTx/>
              <a:buChar char="-"/>
            </a:pPr>
            <a:r>
              <a:rPr lang="en-US" dirty="0"/>
              <a:t>Besides CS and technology in general, I also love travelling and experiencing new cultures, so you can imagine how I’ve been feeling these past couple of months.</a:t>
            </a:r>
          </a:p>
          <a:p>
            <a:pPr marL="171450" indent="-171450">
              <a:buFontTx/>
              <a:buChar char="-"/>
            </a:pPr>
            <a:endParaRPr lang="en-US" dirty="0"/>
          </a:p>
          <a:p>
            <a:pPr marL="171450" indent="-171450">
              <a:buFontTx/>
              <a:buChar char="-"/>
            </a:pPr>
            <a:r>
              <a:rPr lang="en-US" dirty="0"/>
              <a:t>End</a:t>
            </a:r>
          </a:p>
        </p:txBody>
      </p:sp>
      <p:sp>
        <p:nvSpPr>
          <p:cNvPr id="4" name="Slide Number Placeholder 3"/>
          <p:cNvSpPr>
            <a:spLocks noGrp="1"/>
          </p:cNvSpPr>
          <p:nvPr>
            <p:ph type="sldNum" sz="quarter" idx="5"/>
          </p:nvPr>
        </p:nvSpPr>
        <p:spPr/>
        <p:txBody>
          <a:bodyPr/>
          <a:lstStyle/>
          <a:p>
            <a:fld id="{D19B620B-8726-4920-A396-CE19DBE5CAD5}" type="slidenum">
              <a:rPr lang="en-US" smtClean="0"/>
              <a:t>2</a:t>
            </a:fld>
            <a:endParaRPr lang="en-US"/>
          </a:p>
        </p:txBody>
      </p:sp>
    </p:spTree>
    <p:extLst>
      <p:ext uri="{BB962C8B-B14F-4D97-AF65-F5344CB8AC3E}">
        <p14:creationId xmlns:p14="http://schemas.microsoft.com/office/powerpoint/2010/main" val="3797298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Let’s have a look at what I’m going to talk about</a:t>
            </a:r>
          </a:p>
          <a:p>
            <a:pPr marL="171450" indent="-171450">
              <a:buFontTx/>
              <a:buChar char="-"/>
            </a:pPr>
            <a:endParaRPr lang="en-US" dirty="0"/>
          </a:p>
          <a:p>
            <a:pPr marL="171450" indent="-171450">
              <a:buFontTx/>
              <a:buChar char="-"/>
            </a:pPr>
            <a:r>
              <a:rPr lang="en-US" dirty="0"/>
              <a:t>I’ll explain what cellular automata are</a:t>
            </a:r>
          </a:p>
          <a:p>
            <a:pPr marL="628650" lvl="1" indent="-171450">
              <a:buFontTx/>
              <a:buChar char="-"/>
            </a:pPr>
            <a:r>
              <a:rPr lang="en-US" dirty="0"/>
              <a:t>Look at the basics</a:t>
            </a:r>
          </a:p>
          <a:p>
            <a:pPr marL="628650" lvl="1" indent="-171450">
              <a:buFontTx/>
              <a:buChar char="-"/>
            </a:pPr>
            <a:r>
              <a:rPr lang="en-US" dirty="0"/>
              <a:t>Focus on elementary cellular automata (focus of Stephen Wolfram’s research and the paper I read)</a:t>
            </a:r>
            <a:br>
              <a:rPr lang="en-US" dirty="0"/>
            </a:br>
            <a:endParaRPr lang="en-US" dirty="0"/>
          </a:p>
          <a:p>
            <a:pPr marL="171450" lvl="0" indent="-171450">
              <a:buFontTx/>
              <a:buChar char="-"/>
            </a:pPr>
            <a:r>
              <a:rPr lang="en-US" dirty="0"/>
              <a:t>Then we’ll talk about why they’re of interest to us, members of the modelling / model driven engineering community</a:t>
            </a:r>
          </a:p>
          <a:p>
            <a:pPr marL="171450" lvl="0" indent="-171450">
              <a:buFontTx/>
              <a:buChar char="-"/>
            </a:pPr>
            <a:endParaRPr lang="en-US" dirty="0"/>
          </a:p>
          <a:p>
            <a:pPr marL="171450" lvl="0" indent="-171450">
              <a:buFontTx/>
              <a:buChar char="-"/>
            </a:pPr>
            <a:r>
              <a:rPr lang="en-US" dirty="0"/>
              <a:t>Finally, we’ll close of the presentation with two practical application examples where CA’s were applied</a:t>
            </a:r>
          </a:p>
        </p:txBody>
      </p:sp>
      <p:sp>
        <p:nvSpPr>
          <p:cNvPr id="4" name="Slide Number Placeholder 3"/>
          <p:cNvSpPr>
            <a:spLocks noGrp="1"/>
          </p:cNvSpPr>
          <p:nvPr>
            <p:ph type="sldNum" sz="quarter" idx="5"/>
          </p:nvPr>
        </p:nvSpPr>
        <p:spPr/>
        <p:txBody>
          <a:bodyPr/>
          <a:lstStyle/>
          <a:p>
            <a:fld id="{D19B620B-8726-4920-A396-CE19DBE5CAD5}" type="slidenum">
              <a:rPr lang="en-US" smtClean="0"/>
              <a:t>3</a:t>
            </a:fld>
            <a:endParaRPr lang="en-US"/>
          </a:p>
        </p:txBody>
      </p:sp>
    </p:spTree>
    <p:extLst>
      <p:ext uri="{BB962C8B-B14F-4D97-AF65-F5344CB8AC3E}">
        <p14:creationId xmlns:p14="http://schemas.microsoft.com/office/powerpoint/2010/main" val="376415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Grid of cells (finite number of dimensions)</a:t>
            </a:r>
          </a:p>
          <a:p>
            <a:pPr marL="171450" indent="-171450">
              <a:buFontTx/>
              <a:buChar char="-"/>
            </a:pPr>
            <a:endParaRPr lang="en-US" dirty="0"/>
          </a:p>
          <a:p>
            <a:pPr marL="171450" indent="-171450">
              <a:buFontTx/>
              <a:buChar char="-"/>
            </a:pPr>
            <a:r>
              <a:rPr lang="en-US" dirty="0"/>
              <a:t>Each cell has a finite number of states that it can have</a:t>
            </a:r>
          </a:p>
          <a:p>
            <a:pPr marL="628650" lvl="1" indent="-171450">
              <a:buFontTx/>
              <a:buChar char="-"/>
            </a:pPr>
            <a:r>
              <a:rPr lang="en-US" dirty="0"/>
              <a:t>Extensions of CA’s where states are continuous exist, but out of scope for this presentation</a:t>
            </a:r>
          </a:p>
          <a:p>
            <a:pPr marL="171450" lvl="0" indent="-171450">
              <a:buFontTx/>
              <a:buChar char="-"/>
            </a:pPr>
            <a:endParaRPr lang="en-US" dirty="0"/>
          </a:p>
          <a:p>
            <a:pPr marL="171450" lvl="0" indent="-171450">
              <a:buFontTx/>
              <a:buChar char="-"/>
            </a:pPr>
            <a:r>
              <a:rPr lang="en-US" dirty="0"/>
              <a:t>Cell states evolve in discrete time steps</a:t>
            </a:r>
          </a:p>
          <a:p>
            <a:pPr marL="171450" lvl="0" indent="-171450">
              <a:buFontTx/>
              <a:buChar char="-"/>
            </a:pPr>
            <a:r>
              <a:rPr lang="en-US" dirty="0"/>
              <a:t>Each global state of the grid is called a generation</a:t>
            </a:r>
          </a:p>
          <a:p>
            <a:pPr marL="171450" lvl="0" indent="-171450">
              <a:buFontTx/>
              <a:buChar char="-"/>
            </a:pPr>
            <a:endParaRPr lang="en-US" dirty="0"/>
          </a:p>
          <a:p>
            <a:pPr marL="171450" lvl="0" indent="-171450">
              <a:buFontTx/>
              <a:buChar char="-"/>
            </a:pPr>
            <a:r>
              <a:rPr lang="en-US" dirty="0"/>
              <a:t>A cell’s state is updated based on the states of its neighbors</a:t>
            </a:r>
          </a:p>
          <a:p>
            <a:pPr marL="628650" lvl="1" indent="-171450">
              <a:buFontTx/>
              <a:buChar char="-"/>
            </a:pPr>
            <a:r>
              <a:rPr lang="en-US" dirty="0"/>
              <a:t>Different neighborhoods exist: Von Neumann, Moore, extended Moore</a:t>
            </a:r>
          </a:p>
          <a:p>
            <a:pPr marL="171450" lvl="0" indent="-171450">
              <a:buFontTx/>
              <a:buChar char="-"/>
            </a:pPr>
            <a:endParaRPr lang="en-US" dirty="0"/>
          </a:p>
          <a:p>
            <a:pPr marL="171450" lvl="0" indent="-171450">
              <a:buFontTx/>
              <a:buChar char="-"/>
            </a:pPr>
            <a:r>
              <a:rPr lang="en-US" dirty="0"/>
              <a:t>All cells are updated simultaneously</a:t>
            </a:r>
          </a:p>
          <a:p>
            <a:pPr marL="628650" lvl="1" indent="-171450">
              <a:buFontTx/>
              <a:buChar char="-"/>
            </a:pPr>
            <a:r>
              <a:rPr lang="en-US" dirty="0"/>
              <a:t>Asynchronous CA’s exist, but are out of scope</a:t>
            </a:r>
          </a:p>
          <a:p>
            <a:pPr marL="628650" lvl="1" indent="-171450">
              <a:buFontTx/>
              <a:buChar char="-"/>
            </a:pPr>
            <a:endParaRPr lang="en-US" dirty="0"/>
          </a:p>
          <a:p>
            <a:pPr marL="171450" lvl="0" indent="-171450">
              <a:buFontTx/>
              <a:buChar char="-"/>
            </a:pPr>
            <a:r>
              <a:rPr lang="en-US" dirty="0"/>
              <a:t>According to a fixed set of rules</a:t>
            </a:r>
          </a:p>
          <a:p>
            <a:pPr marL="628650" lvl="1" indent="-171450">
              <a:buFontTx/>
              <a:buChar char="-"/>
            </a:pPr>
            <a:r>
              <a:rPr lang="en-US" dirty="0"/>
              <a:t>Stochastic CA’s exist, but are also out of scope</a:t>
            </a:r>
          </a:p>
          <a:p>
            <a:pPr marL="628650" lvl="1" indent="-171450">
              <a:buFontTx/>
              <a:buChar char="-"/>
            </a:pPr>
            <a:endParaRPr lang="en-US" dirty="0"/>
          </a:p>
          <a:p>
            <a:pPr marL="171450" lvl="0" indent="-171450">
              <a:buFontTx/>
              <a:buChar char="-"/>
            </a:pPr>
            <a:r>
              <a:rPr lang="en-US" dirty="0"/>
              <a:t>This concept was first studied in the 1940’s by </a:t>
            </a:r>
            <a:r>
              <a:rPr lang="en-US" dirty="0">
                <a:hlinkClick r:id="rId3" tooltip="Stanislaw Ulam"/>
              </a:rPr>
              <a:t>Stanislaw </a:t>
            </a:r>
            <a:r>
              <a:rPr lang="en-US" dirty="0" err="1">
                <a:hlinkClick r:id="rId3" tooltip="Stanislaw Ulam"/>
              </a:rPr>
              <a:t>Ulam</a:t>
            </a:r>
            <a:r>
              <a:rPr lang="en-US" dirty="0"/>
              <a:t> and </a:t>
            </a:r>
            <a:r>
              <a:rPr lang="en-US" dirty="0">
                <a:hlinkClick r:id="rId4" tooltip="John von Neumann"/>
              </a:rPr>
              <a:t>John von Neumann</a:t>
            </a:r>
            <a:endParaRPr lang="en-US" dirty="0"/>
          </a:p>
          <a:p>
            <a:pPr marL="171450" lvl="0" indent="-171450">
              <a:buFontTx/>
              <a:buChar char="-"/>
            </a:pPr>
            <a:endParaRPr lang="en-US" dirty="0"/>
          </a:p>
          <a:p>
            <a:pPr marL="171450" lvl="0" indent="-171450">
              <a:buFontTx/>
              <a:buChar char="-"/>
            </a:pPr>
            <a:r>
              <a:rPr lang="en-US" dirty="0"/>
              <a:t>Subject didn't gain much traction until…</a:t>
            </a:r>
          </a:p>
        </p:txBody>
      </p:sp>
      <p:sp>
        <p:nvSpPr>
          <p:cNvPr id="4" name="Slide Number Placeholder 3"/>
          <p:cNvSpPr>
            <a:spLocks noGrp="1"/>
          </p:cNvSpPr>
          <p:nvPr>
            <p:ph type="sldNum" sz="quarter" idx="5"/>
          </p:nvPr>
        </p:nvSpPr>
        <p:spPr/>
        <p:txBody>
          <a:bodyPr/>
          <a:lstStyle/>
          <a:p>
            <a:fld id="{D19B620B-8726-4920-A396-CE19DBE5CAD5}" type="slidenum">
              <a:rPr lang="en-US" smtClean="0"/>
              <a:t>4</a:t>
            </a:fld>
            <a:endParaRPr lang="en-US"/>
          </a:p>
        </p:txBody>
      </p:sp>
    </p:spTree>
    <p:extLst>
      <p:ext uri="{BB962C8B-B14F-4D97-AF65-F5344CB8AC3E}">
        <p14:creationId xmlns:p14="http://schemas.microsoft.com/office/powerpoint/2010/main" val="3859700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1970’s when John Conway published his “Game of life” CA</a:t>
            </a:r>
          </a:p>
          <a:p>
            <a:pPr marL="171450" indent="-171450">
              <a:buFontTx/>
              <a:buChar char="-"/>
            </a:pPr>
            <a:r>
              <a:rPr lang="en-US" dirty="0"/>
              <a:t>This CA was proven to be capable of universal computation, i.e. Turing complete</a:t>
            </a:r>
          </a:p>
          <a:p>
            <a:pPr marL="171450" indent="-171450">
              <a:buFontTx/>
              <a:buChar char="-"/>
            </a:pPr>
            <a:r>
              <a:rPr lang="en-US" dirty="0"/>
              <a:t>Then…</a:t>
            </a:r>
          </a:p>
        </p:txBody>
      </p:sp>
      <p:sp>
        <p:nvSpPr>
          <p:cNvPr id="4" name="Slide Number Placeholder 3"/>
          <p:cNvSpPr>
            <a:spLocks noGrp="1"/>
          </p:cNvSpPr>
          <p:nvPr>
            <p:ph type="sldNum" sz="quarter" idx="5"/>
          </p:nvPr>
        </p:nvSpPr>
        <p:spPr/>
        <p:txBody>
          <a:bodyPr/>
          <a:lstStyle/>
          <a:p>
            <a:fld id="{D19B620B-8726-4920-A396-CE19DBE5CAD5}" type="slidenum">
              <a:rPr lang="en-US" smtClean="0"/>
              <a:t>5</a:t>
            </a:fld>
            <a:endParaRPr lang="en-US"/>
          </a:p>
        </p:txBody>
      </p:sp>
    </p:spTree>
    <p:extLst>
      <p:ext uri="{BB962C8B-B14F-4D97-AF65-F5344CB8AC3E}">
        <p14:creationId xmlns:p14="http://schemas.microsoft.com/office/powerpoint/2010/main" val="78499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the 1980’s engaged in a systematic study of 1-dimensional CA’s</a:t>
            </a:r>
          </a:p>
          <a:p>
            <a:pPr marL="171450" indent="-171450">
              <a:buFontTx/>
              <a:buChar char="-"/>
            </a:pPr>
            <a:r>
              <a:rPr lang="en-US" dirty="0"/>
              <a:t>ELEMENTARY CELLULAR AUTOMATA, also called the simplest CA’s possible by Wolfram</a:t>
            </a:r>
          </a:p>
          <a:p>
            <a:pPr marL="171450" indent="-171450">
              <a:buFontTx/>
              <a:buChar char="-"/>
            </a:pPr>
            <a:endParaRPr lang="en-US" dirty="0"/>
          </a:p>
          <a:p>
            <a:pPr marL="171450" indent="-171450">
              <a:buFontTx/>
              <a:buChar char="-"/>
            </a:pPr>
            <a:r>
              <a:rPr lang="en-US" dirty="0"/>
              <a:t>Let us now zoom in on one of these ECA’s</a:t>
            </a:r>
          </a:p>
          <a:p>
            <a:pPr marL="0" indent="0">
              <a:buFontTx/>
              <a:buNone/>
            </a:pPr>
            <a:endParaRPr lang="en-US" dirty="0"/>
          </a:p>
        </p:txBody>
      </p:sp>
      <p:sp>
        <p:nvSpPr>
          <p:cNvPr id="4" name="Slide Number Placeholder 3"/>
          <p:cNvSpPr>
            <a:spLocks noGrp="1"/>
          </p:cNvSpPr>
          <p:nvPr>
            <p:ph type="sldNum" sz="quarter" idx="5"/>
          </p:nvPr>
        </p:nvSpPr>
        <p:spPr/>
        <p:txBody>
          <a:bodyPr/>
          <a:lstStyle/>
          <a:p>
            <a:fld id="{D19B620B-8726-4920-A396-CE19DBE5CAD5}" type="slidenum">
              <a:rPr lang="en-US" smtClean="0"/>
              <a:t>6</a:t>
            </a:fld>
            <a:endParaRPr lang="en-US"/>
          </a:p>
        </p:txBody>
      </p:sp>
    </p:spTree>
    <p:extLst>
      <p:ext uri="{BB962C8B-B14F-4D97-AF65-F5344CB8AC3E}">
        <p14:creationId xmlns:p14="http://schemas.microsoft.com/office/powerpoint/2010/main" val="401550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Rule 90</a:t>
            </a:r>
          </a:p>
          <a:p>
            <a:pPr marL="171450" indent="-171450">
              <a:buFontTx/>
              <a:buChar char="-"/>
            </a:pPr>
            <a:r>
              <a:rPr lang="en-US" dirty="0"/>
              <a:t>Mathematical notation in the top right</a:t>
            </a:r>
          </a:p>
          <a:p>
            <a:pPr marL="171450" indent="-171450">
              <a:buFontTx/>
              <a:buChar char="-"/>
            </a:pPr>
            <a:r>
              <a:rPr lang="en-US" dirty="0"/>
              <a:t>Visual representation of the rule</a:t>
            </a:r>
          </a:p>
          <a:p>
            <a:pPr marL="171450" indent="-171450">
              <a:buFontTx/>
              <a:buChar char="-"/>
            </a:pPr>
            <a:r>
              <a:rPr lang="en-US" dirty="0"/>
              <a:t>Semantics of this rule: next state of a cell is the XOR of its </a:t>
            </a:r>
            <a:r>
              <a:rPr lang="en-US" dirty="0" err="1"/>
              <a:t>nieghbours</a:t>
            </a:r>
            <a:endParaRPr lang="en-US" dirty="0"/>
          </a:p>
          <a:p>
            <a:pPr marL="171450" indent="-171450">
              <a:buFontTx/>
              <a:buChar char="-"/>
            </a:pPr>
            <a:r>
              <a:rPr lang="en-US" dirty="0"/>
              <a:t>So, if exactly one of the </a:t>
            </a:r>
            <a:r>
              <a:rPr lang="en-US" dirty="0" err="1"/>
              <a:t>neighbours</a:t>
            </a:r>
            <a:r>
              <a:rPr lang="en-US" dirty="0"/>
              <a:t> of the cell being updated is black, then it becomes black</a:t>
            </a:r>
          </a:p>
          <a:p>
            <a:pPr marL="171450" indent="-171450">
              <a:buFontTx/>
              <a:buChar char="-"/>
            </a:pPr>
            <a:endParaRPr lang="en-US" dirty="0"/>
          </a:p>
          <a:p>
            <a:pPr marL="171450" indent="-171450">
              <a:buFontTx/>
              <a:buChar char="-"/>
            </a:pPr>
            <a:r>
              <a:rPr lang="en-US" dirty="0"/>
              <a:t>Even if we start at an initial state with one black cell</a:t>
            </a:r>
          </a:p>
          <a:p>
            <a:pPr marL="171450" indent="-171450">
              <a:buFontTx/>
              <a:buChar char="-"/>
            </a:pPr>
            <a:r>
              <a:rPr lang="en-US" dirty="0"/>
              <a:t>And keep applying this very simple rule</a:t>
            </a:r>
          </a:p>
          <a:p>
            <a:pPr marL="171450" indent="-171450">
              <a:buFontTx/>
              <a:buChar char="-"/>
            </a:pPr>
            <a:r>
              <a:rPr lang="en-US" dirty="0"/>
              <a:t>(and print each generation below the previous one)</a:t>
            </a:r>
          </a:p>
          <a:p>
            <a:pPr marL="171450" indent="-171450">
              <a:buFontTx/>
              <a:buChar char="-"/>
            </a:pPr>
            <a:r>
              <a:rPr lang="en-US" dirty="0"/>
              <a:t>We get quite complicated behavior</a:t>
            </a:r>
          </a:p>
          <a:p>
            <a:pPr marL="171450" indent="-171450">
              <a:buFontTx/>
              <a:buChar char="-"/>
            </a:pPr>
            <a:endParaRPr lang="en-US" dirty="0"/>
          </a:p>
          <a:p>
            <a:pPr marL="171450" indent="-171450">
              <a:buFontTx/>
              <a:buChar char="-"/>
            </a:pPr>
            <a:r>
              <a:rPr lang="en-US" dirty="0"/>
              <a:t>It is here that Wolfram made his first observation</a:t>
            </a:r>
          </a:p>
          <a:p>
            <a:pPr marL="171450" indent="-171450">
              <a:buFontTx/>
              <a:buChar char="-"/>
            </a:pPr>
            <a:r>
              <a:rPr lang="en-US" dirty="0"/>
              <a:t>The structures generated by these simple rules were self-similar/ fractal like in</a:t>
            </a:r>
          </a:p>
          <a:p>
            <a:pPr marL="171450" indent="-171450">
              <a:buFontTx/>
              <a:buChar char="-"/>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D19B620B-8726-4920-A396-CE19DBE5CAD5}" type="slidenum">
              <a:rPr lang="en-US" smtClean="0"/>
              <a:t>7</a:t>
            </a:fld>
            <a:endParaRPr lang="en-US"/>
          </a:p>
        </p:txBody>
      </p:sp>
    </p:spTree>
    <p:extLst>
      <p:ext uri="{BB962C8B-B14F-4D97-AF65-F5344CB8AC3E}">
        <p14:creationId xmlns:p14="http://schemas.microsoft.com/office/powerpoint/2010/main" val="1192144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If we randomize the initial state</a:t>
            </a:r>
          </a:p>
          <a:p>
            <a:pPr marL="171450" indent="-171450">
              <a:buFontTx/>
              <a:buChar char="-"/>
            </a:pPr>
            <a:endParaRPr lang="en-US" dirty="0"/>
          </a:p>
          <a:p>
            <a:pPr marL="171450" indent="-171450">
              <a:buFontTx/>
              <a:buChar char="-"/>
            </a:pPr>
            <a:r>
              <a:rPr lang="en-US" dirty="0"/>
              <a:t>We get the following pattern</a:t>
            </a:r>
          </a:p>
          <a:p>
            <a:pPr marL="171450" indent="-171450">
              <a:buFontTx/>
              <a:buChar char="-"/>
            </a:pPr>
            <a:endParaRPr lang="en-US" dirty="0"/>
          </a:p>
          <a:p>
            <a:pPr marL="171450" indent="-171450">
              <a:buFontTx/>
              <a:buChar char="-"/>
            </a:pPr>
            <a:r>
              <a:rPr lang="en-US" dirty="0"/>
              <a:t>This is where Wolfram made his second observation</a:t>
            </a:r>
          </a:p>
          <a:p>
            <a:pPr marL="171450" indent="-171450">
              <a:buFontTx/>
              <a:buChar char="-"/>
            </a:pPr>
            <a:endParaRPr lang="en-US" dirty="0"/>
          </a:p>
          <a:p>
            <a:pPr marL="171450" indent="-171450">
              <a:buFontTx/>
              <a:buChar char="-"/>
            </a:pPr>
            <a:r>
              <a:rPr lang="en-US" dirty="0"/>
              <a:t>Namely, that there was some form of organization present in the chaotic patterns generated by this rule</a:t>
            </a:r>
          </a:p>
        </p:txBody>
      </p:sp>
      <p:sp>
        <p:nvSpPr>
          <p:cNvPr id="4" name="Slide Number Placeholder 3"/>
          <p:cNvSpPr>
            <a:spLocks noGrp="1"/>
          </p:cNvSpPr>
          <p:nvPr>
            <p:ph type="sldNum" sz="quarter" idx="5"/>
          </p:nvPr>
        </p:nvSpPr>
        <p:spPr/>
        <p:txBody>
          <a:bodyPr/>
          <a:lstStyle/>
          <a:p>
            <a:fld id="{D19B620B-8726-4920-A396-CE19DBE5CAD5}" type="slidenum">
              <a:rPr lang="en-US" smtClean="0"/>
              <a:t>8</a:t>
            </a:fld>
            <a:endParaRPr lang="en-US"/>
          </a:p>
        </p:txBody>
      </p:sp>
    </p:spTree>
    <p:extLst>
      <p:ext uri="{BB962C8B-B14F-4D97-AF65-F5344CB8AC3E}">
        <p14:creationId xmlns:p14="http://schemas.microsoft.com/office/powerpoint/2010/main" val="2493566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Stephen Wolfram argues that these self-similar and self-organized patterns</a:t>
            </a:r>
          </a:p>
          <a:p>
            <a:pPr marL="171450" indent="-171450">
              <a:buFontTx/>
              <a:buChar char="-"/>
            </a:pPr>
            <a:r>
              <a:rPr lang="en-US" dirty="0"/>
              <a:t>Are reminiscent of patterns found in natural systems</a:t>
            </a:r>
          </a:p>
          <a:p>
            <a:pPr marL="171450" indent="-171450">
              <a:buFontTx/>
              <a:buChar char="-"/>
            </a:pPr>
            <a:r>
              <a:rPr lang="en-US" dirty="0"/>
              <a:t>Could have been generated by processes analogous to cellular automata</a:t>
            </a:r>
          </a:p>
        </p:txBody>
      </p:sp>
      <p:sp>
        <p:nvSpPr>
          <p:cNvPr id="4" name="Slide Number Placeholder 3"/>
          <p:cNvSpPr>
            <a:spLocks noGrp="1"/>
          </p:cNvSpPr>
          <p:nvPr>
            <p:ph type="sldNum" sz="quarter" idx="5"/>
          </p:nvPr>
        </p:nvSpPr>
        <p:spPr/>
        <p:txBody>
          <a:bodyPr/>
          <a:lstStyle/>
          <a:p>
            <a:fld id="{D19B620B-8726-4920-A396-CE19DBE5CAD5}" type="slidenum">
              <a:rPr lang="en-US" smtClean="0"/>
              <a:t>9</a:t>
            </a:fld>
            <a:endParaRPr lang="en-US"/>
          </a:p>
        </p:txBody>
      </p:sp>
    </p:spTree>
    <p:extLst>
      <p:ext uri="{BB962C8B-B14F-4D97-AF65-F5344CB8AC3E}">
        <p14:creationId xmlns:p14="http://schemas.microsoft.com/office/powerpoint/2010/main" val="2730061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6921B9-888C-4E99-AE80-3DBC4BB42D95}"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08C0A-B587-4500-9A67-B9042E847EB9}" type="slidenum">
              <a:rPr lang="en-US" smtClean="0"/>
              <a:t>‹#›</a:t>
            </a:fld>
            <a:endParaRPr lang="en-US"/>
          </a:p>
        </p:txBody>
      </p:sp>
    </p:spTree>
    <p:extLst>
      <p:ext uri="{BB962C8B-B14F-4D97-AF65-F5344CB8AC3E}">
        <p14:creationId xmlns:p14="http://schemas.microsoft.com/office/powerpoint/2010/main" val="651259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6921B9-888C-4E99-AE80-3DBC4BB42D95}"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08C0A-B587-4500-9A67-B9042E847EB9}" type="slidenum">
              <a:rPr lang="en-US" smtClean="0"/>
              <a:t>‹#›</a:t>
            </a:fld>
            <a:endParaRPr lang="en-US"/>
          </a:p>
        </p:txBody>
      </p:sp>
    </p:spTree>
    <p:extLst>
      <p:ext uri="{BB962C8B-B14F-4D97-AF65-F5344CB8AC3E}">
        <p14:creationId xmlns:p14="http://schemas.microsoft.com/office/powerpoint/2010/main" val="1300544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6921B9-888C-4E99-AE80-3DBC4BB42D95}"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08C0A-B587-4500-9A67-B9042E847EB9}" type="slidenum">
              <a:rPr lang="en-US" smtClean="0"/>
              <a:t>‹#›</a:t>
            </a:fld>
            <a:endParaRPr lang="en-US"/>
          </a:p>
        </p:txBody>
      </p:sp>
    </p:spTree>
    <p:extLst>
      <p:ext uri="{BB962C8B-B14F-4D97-AF65-F5344CB8AC3E}">
        <p14:creationId xmlns:p14="http://schemas.microsoft.com/office/powerpoint/2010/main" val="58333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6921B9-888C-4E99-AE80-3DBC4BB42D95}"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08C0A-B587-4500-9A67-B9042E847EB9}" type="slidenum">
              <a:rPr lang="en-US" smtClean="0"/>
              <a:t>‹#›</a:t>
            </a:fld>
            <a:endParaRPr lang="en-US"/>
          </a:p>
        </p:txBody>
      </p:sp>
    </p:spTree>
    <p:extLst>
      <p:ext uri="{BB962C8B-B14F-4D97-AF65-F5344CB8AC3E}">
        <p14:creationId xmlns:p14="http://schemas.microsoft.com/office/powerpoint/2010/main" val="1658529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6921B9-888C-4E99-AE80-3DBC4BB42D95}"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08C0A-B587-4500-9A67-B9042E847EB9}" type="slidenum">
              <a:rPr lang="en-US" smtClean="0"/>
              <a:t>‹#›</a:t>
            </a:fld>
            <a:endParaRPr lang="en-US"/>
          </a:p>
        </p:txBody>
      </p:sp>
    </p:spTree>
    <p:extLst>
      <p:ext uri="{BB962C8B-B14F-4D97-AF65-F5344CB8AC3E}">
        <p14:creationId xmlns:p14="http://schemas.microsoft.com/office/powerpoint/2010/main" val="173894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6921B9-888C-4E99-AE80-3DBC4BB42D95}"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08C0A-B587-4500-9A67-B9042E847EB9}" type="slidenum">
              <a:rPr lang="en-US" smtClean="0"/>
              <a:t>‹#›</a:t>
            </a:fld>
            <a:endParaRPr lang="en-US"/>
          </a:p>
        </p:txBody>
      </p:sp>
    </p:spTree>
    <p:extLst>
      <p:ext uri="{BB962C8B-B14F-4D97-AF65-F5344CB8AC3E}">
        <p14:creationId xmlns:p14="http://schemas.microsoft.com/office/powerpoint/2010/main" val="596640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6921B9-888C-4E99-AE80-3DBC4BB42D95}" type="datetimeFigureOut">
              <a:rPr lang="en-US" smtClean="0"/>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608C0A-B587-4500-9A67-B9042E847EB9}" type="slidenum">
              <a:rPr lang="en-US" smtClean="0"/>
              <a:t>‹#›</a:t>
            </a:fld>
            <a:endParaRPr lang="en-US"/>
          </a:p>
        </p:txBody>
      </p:sp>
    </p:spTree>
    <p:extLst>
      <p:ext uri="{BB962C8B-B14F-4D97-AF65-F5344CB8AC3E}">
        <p14:creationId xmlns:p14="http://schemas.microsoft.com/office/powerpoint/2010/main" val="2505697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6921B9-888C-4E99-AE80-3DBC4BB42D95}" type="datetimeFigureOut">
              <a:rPr lang="en-US" smtClean="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608C0A-B587-4500-9A67-B9042E847EB9}" type="slidenum">
              <a:rPr lang="en-US" smtClean="0"/>
              <a:t>‹#›</a:t>
            </a:fld>
            <a:endParaRPr lang="en-US"/>
          </a:p>
        </p:txBody>
      </p:sp>
    </p:spTree>
    <p:extLst>
      <p:ext uri="{BB962C8B-B14F-4D97-AF65-F5344CB8AC3E}">
        <p14:creationId xmlns:p14="http://schemas.microsoft.com/office/powerpoint/2010/main" val="136364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6921B9-888C-4E99-AE80-3DBC4BB42D95}" type="datetimeFigureOut">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608C0A-B587-4500-9A67-B9042E847EB9}" type="slidenum">
              <a:rPr lang="en-US" smtClean="0"/>
              <a:t>‹#›</a:t>
            </a:fld>
            <a:endParaRPr lang="en-US"/>
          </a:p>
        </p:txBody>
      </p:sp>
    </p:spTree>
    <p:extLst>
      <p:ext uri="{BB962C8B-B14F-4D97-AF65-F5344CB8AC3E}">
        <p14:creationId xmlns:p14="http://schemas.microsoft.com/office/powerpoint/2010/main" val="3134342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6921B9-888C-4E99-AE80-3DBC4BB42D95}"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08C0A-B587-4500-9A67-B9042E847EB9}" type="slidenum">
              <a:rPr lang="en-US" smtClean="0"/>
              <a:t>‹#›</a:t>
            </a:fld>
            <a:endParaRPr lang="en-US"/>
          </a:p>
        </p:txBody>
      </p:sp>
    </p:spTree>
    <p:extLst>
      <p:ext uri="{BB962C8B-B14F-4D97-AF65-F5344CB8AC3E}">
        <p14:creationId xmlns:p14="http://schemas.microsoft.com/office/powerpoint/2010/main" val="266506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6921B9-888C-4E99-AE80-3DBC4BB42D95}"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08C0A-B587-4500-9A67-B9042E847EB9}" type="slidenum">
              <a:rPr lang="en-US" smtClean="0"/>
              <a:t>‹#›</a:t>
            </a:fld>
            <a:endParaRPr lang="en-US"/>
          </a:p>
        </p:txBody>
      </p:sp>
    </p:spTree>
    <p:extLst>
      <p:ext uri="{BB962C8B-B14F-4D97-AF65-F5344CB8AC3E}">
        <p14:creationId xmlns:p14="http://schemas.microsoft.com/office/powerpoint/2010/main" val="770668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6921B9-888C-4E99-AE80-3DBC4BB42D95}" type="datetimeFigureOut">
              <a:rPr lang="en-US" smtClean="0"/>
              <a:t>1/19/2021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08C0A-B587-4500-9A67-B9042E847EB9}" type="slidenum">
              <a:rPr lang="en-US" smtClean="0"/>
              <a:t>‹#›</a:t>
            </a:fld>
            <a:endParaRPr lang="en-US"/>
          </a:p>
        </p:txBody>
      </p:sp>
    </p:spTree>
    <p:extLst>
      <p:ext uri="{BB962C8B-B14F-4D97-AF65-F5344CB8AC3E}">
        <p14:creationId xmlns:p14="http://schemas.microsoft.com/office/powerpoint/2010/main" val="3972859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sa/3.0/"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hyperlink" Target="https://mathworld.wolfram.com/about/author.html" TargetMode="External"/><Relationship Id="rId3" Type="http://schemas.openxmlformats.org/officeDocument/2006/relationships/image" Target="../media/image18.gif"/><Relationship Id="rId7"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20.gif"/><Relationship Id="rId10" Type="http://schemas.openxmlformats.org/officeDocument/2006/relationships/hyperlink" Target="https://mathworld.wolfram.com/CellularAutomaton.html" TargetMode="External"/><Relationship Id="rId4" Type="http://schemas.openxmlformats.org/officeDocument/2006/relationships/image" Target="../media/image19.gif"/><Relationship Id="rId9" Type="http://schemas.openxmlformats.org/officeDocument/2006/relationships/hyperlink" Target="https://mathworld.wolfram.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9mvEJSlWZa8?feature=oembed" TargetMode="Externa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qeltZU2GFgU?feature=oembed" TargetMode="Externa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sa/4.0/deed.en" TargetMode="Externa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hyperlink" Target="https://mathworld.wolfram.com/about/author.html" TargetMode="External"/><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mathworld.wolfram.com/Rule90.html" TargetMode="External"/><Relationship Id="rId4" Type="http://schemas.openxmlformats.org/officeDocument/2006/relationships/hyperlink" Target="https://mathworld.wolfram.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84BFB915-7A54-44AE-8304-57E763A9118B}"/>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58496" y="0"/>
            <a:ext cx="9778350" cy="7034784"/>
          </a:xfrm>
          <a:prstGeom prst="rect">
            <a:avLst/>
          </a:prstGeom>
        </p:spPr>
      </p:pic>
      <p:sp>
        <p:nvSpPr>
          <p:cNvPr id="2" name="Title 1">
            <a:extLst>
              <a:ext uri="{FF2B5EF4-FFF2-40B4-BE49-F238E27FC236}">
                <a16:creationId xmlns:a16="http://schemas.microsoft.com/office/drawing/2014/main" id="{EFD1A7C7-DD2B-4A68-A457-93EB8D5529C3}"/>
              </a:ext>
            </a:extLst>
          </p:cNvPr>
          <p:cNvSpPr>
            <a:spLocks noGrp="1"/>
          </p:cNvSpPr>
          <p:nvPr>
            <p:ph type="ctrTitle"/>
          </p:nvPr>
        </p:nvSpPr>
        <p:spPr/>
        <p:txBody>
          <a:bodyPr/>
          <a:lstStyle/>
          <a:p>
            <a:r>
              <a:rPr lang="en-US" dirty="0">
                <a:latin typeface="Bebas" panose="020B0606020202050201" pitchFamily="34" charset="0"/>
              </a:rPr>
              <a:t>Cellular Automata</a:t>
            </a:r>
          </a:p>
        </p:txBody>
      </p:sp>
      <p:sp>
        <p:nvSpPr>
          <p:cNvPr id="3" name="Subtitle 2">
            <a:extLst>
              <a:ext uri="{FF2B5EF4-FFF2-40B4-BE49-F238E27FC236}">
                <a16:creationId xmlns:a16="http://schemas.microsoft.com/office/drawing/2014/main" id="{3C0C220D-6AD0-4793-8057-F081AFFFAC25}"/>
              </a:ext>
            </a:extLst>
          </p:cNvPr>
          <p:cNvSpPr>
            <a:spLocks noGrp="1"/>
          </p:cNvSpPr>
          <p:nvPr>
            <p:ph type="subTitle" idx="1"/>
          </p:nvPr>
        </p:nvSpPr>
        <p:spPr>
          <a:xfrm>
            <a:off x="1143000" y="3616611"/>
            <a:ext cx="6858000" cy="1655762"/>
          </a:xfrm>
        </p:spPr>
        <p:txBody>
          <a:bodyPr/>
          <a:lstStyle/>
          <a:p>
            <a:r>
              <a:rPr lang="en-US" dirty="0"/>
              <a:t>By Andrei Bondarenko</a:t>
            </a:r>
          </a:p>
        </p:txBody>
      </p:sp>
      <p:sp>
        <p:nvSpPr>
          <p:cNvPr id="6" name="TextBox 5">
            <a:extLst>
              <a:ext uri="{FF2B5EF4-FFF2-40B4-BE49-F238E27FC236}">
                <a16:creationId xmlns:a16="http://schemas.microsoft.com/office/drawing/2014/main" id="{7F55F348-DF65-49BE-BA14-E3424E78A04F}"/>
              </a:ext>
            </a:extLst>
          </p:cNvPr>
          <p:cNvSpPr txBox="1"/>
          <p:nvPr/>
        </p:nvSpPr>
        <p:spPr>
          <a:xfrm>
            <a:off x="3374136" y="6581001"/>
            <a:ext cx="2395728" cy="276999"/>
          </a:xfrm>
          <a:prstGeom prst="rect">
            <a:avLst/>
          </a:prstGeom>
          <a:noFill/>
        </p:spPr>
        <p:txBody>
          <a:bodyPr wrap="square" rtlCol="0">
            <a:spAutoFit/>
          </a:bodyPr>
          <a:lstStyle/>
          <a:p>
            <a:pPr algn="ctr"/>
            <a:r>
              <a:rPr lang="en-US" sz="1200" dirty="0"/>
              <a:t>Animation by Lucas Vieira under </a:t>
            </a:r>
            <a:r>
              <a:rPr lang="en-US" sz="1200" dirty="0">
                <a:hlinkClick r:id="rId4"/>
              </a:rPr>
              <a:t>CC BY-SA 3.0 </a:t>
            </a:r>
            <a:endParaRPr lang="en-US" sz="1200" dirty="0"/>
          </a:p>
        </p:txBody>
      </p:sp>
      <p:sp>
        <p:nvSpPr>
          <p:cNvPr id="7" name="Subtitle 2">
            <a:extLst>
              <a:ext uri="{FF2B5EF4-FFF2-40B4-BE49-F238E27FC236}">
                <a16:creationId xmlns:a16="http://schemas.microsoft.com/office/drawing/2014/main" id="{99988CFB-CB9A-42CE-A792-3B000972159B}"/>
              </a:ext>
            </a:extLst>
          </p:cNvPr>
          <p:cNvSpPr txBox="1">
            <a:spLocks/>
          </p:cNvSpPr>
          <p:nvPr/>
        </p:nvSpPr>
        <p:spPr>
          <a:xfrm>
            <a:off x="1143000" y="4079875"/>
            <a:ext cx="6858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eaLnBrk="0" fontAlgn="base" hangingPunct="0">
              <a:lnSpc>
                <a:spcPct val="100000"/>
              </a:lnSpc>
              <a:spcBef>
                <a:spcPct val="0"/>
              </a:spcBef>
              <a:spcAft>
                <a:spcPct val="0"/>
              </a:spcAft>
            </a:pPr>
            <a:r>
              <a:rPr lang="en-US" altLang="en-US" sz="1400" dirty="0"/>
              <a:t>Paper:</a:t>
            </a:r>
          </a:p>
          <a:p>
            <a:pPr lvl="0" eaLnBrk="0" fontAlgn="base" hangingPunct="0">
              <a:lnSpc>
                <a:spcPct val="100000"/>
              </a:lnSpc>
              <a:spcBef>
                <a:spcPct val="0"/>
              </a:spcBef>
              <a:spcAft>
                <a:spcPct val="0"/>
              </a:spcAft>
            </a:pPr>
            <a:r>
              <a:rPr lang="en-US" altLang="en-US" sz="1400" dirty="0"/>
              <a:t>Cellular Automata, Wolfram, S. Los Alamos Science 9 (1983): 2 - 21.</a:t>
            </a:r>
            <a:r>
              <a:rPr lang="en-US" altLang="en-US" sz="400" dirty="0"/>
              <a:t> </a:t>
            </a:r>
            <a:endParaRPr lang="en-US" altLang="en-US" sz="3200" dirty="0"/>
          </a:p>
        </p:txBody>
      </p:sp>
    </p:spTree>
    <p:extLst>
      <p:ext uri="{BB962C8B-B14F-4D97-AF65-F5344CB8AC3E}">
        <p14:creationId xmlns:p14="http://schemas.microsoft.com/office/powerpoint/2010/main" val="433246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D1A2C-4771-4496-9289-5D801E7CBBFA}"/>
              </a:ext>
            </a:extLst>
          </p:cNvPr>
          <p:cNvSpPr>
            <a:spLocks noGrp="1"/>
          </p:cNvSpPr>
          <p:nvPr>
            <p:ph type="title"/>
          </p:nvPr>
        </p:nvSpPr>
        <p:spPr/>
        <p:txBody>
          <a:bodyPr/>
          <a:lstStyle/>
          <a:p>
            <a:r>
              <a:rPr lang="en-US" dirty="0"/>
              <a:t>Generalizing from rule 90</a:t>
            </a:r>
          </a:p>
        </p:txBody>
      </p:sp>
      <p:pic>
        <p:nvPicPr>
          <p:cNvPr id="41" name="Picture 40" descr="Diagram&#10;&#10;Description automatically generated">
            <a:extLst>
              <a:ext uri="{FF2B5EF4-FFF2-40B4-BE49-F238E27FC236}">
                <a16:creationId xmlns:a16="http://schemas.microsoft.com/office/drawing/2014/main" id="{F7982282-FDEA-4E94-99ED-47AECAB3F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36511"/>
            <a:ext cx="4972383" cy="714565"/>
          </a:xfrm>
          <a:prstGeom prst="rect">
            <a:avLst/>
          </a:prstGeom>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A332CCC-C553-4CB1-9775-B4109C394B38}"/>
                  </a:ext>
                </a:extLst>
              </p:cNvPr>
              <p:cNvSpPr txBox="1"/>
              <p:nvPr/>
            </p:nvSpPr>
            <p:spPr>
              <a:xfrm>
                <a:off x="5794704" y="1951165"/>
                <a:ext cx="2526974" cy="352597"/>
              </a:xfrm>
              <a:prstGeom prst="rect">
                <a:avLst/>
              </a:prstGeom>
              <a:noFill/>
            </p:spPr>
            <p:txBody>
              <a:bodyPr wrap="none" lIns="0" tIns="0" rIns="0" bIns="0" rtlCol="0">
                <a:spAutoFit/>
              </a:bodyPr>
              <a:lstStyle/>
              <a:p>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𝑖</m:t>
                        </m:r>
                      </m:sub>
                      <m:sup>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+1)</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sup>
                    </m:sSubSup>
                    <m:r>
                      <a:rPr lang="en-US">
                        <a:latin typeface="Cambria Math" panose="02040503050406030204" pitchFamily="18" charset="0"/>
                      </a:rPr>
                      <m:t> </m:t>
                    </m:r>
                    <m:r>
                      <m:rPr>
                        <m:sty m:val="p"/>
                      </m:rPr>
                      <a:rPr lang="en-US">
                        <a:latin typeface="Cambria Math" panose="02040503050406030204" pitchFamily="18" charset="0"/>
                      </a:rPr>
                      <m:t>mod</m:t>
                    </m:r>
                    <m:r>
                      <a:rPr lang="en-US">
                        <a:latin typeface="Cambria Math" panose="02040503050406030204" pitchFamily="18" charset="0"/>
                      </a:rPr>
                      <m:t> 2</m:t>
                    </m:r>
                  </m:oMath>
                </a14:m>
                <a:endParaRPr lang="en-US" dirty="0"/>
              </a:p>
            </p:txBody>
          </p:sp>
        </mc:Choice>
        <mc:Fallback xmlns="">
          <p:sp>
            <p:nvSpPr>
              <p:cNvPr id="42" name="TextBox 41">
                <a:extLst>
                  <a:ext uri="{FF2B5EF4-FFF2-40B4-BE49-F238E27FC236}">
                    <a16:creationId xmlns:a16="http://schemas.microsoft.com/office/drawing/2014/main" id="{8A332CCC-C553-4CB1-9775-B4109C394B38}"/>
                  </a:ext>
                </a:extLst>
              </p:cNvPr>
              <p:cNvSpPr txBox="1">
                <a:spLocks noRot="1" noChangeAspect="1" noMove="1" noResize="1" noEditPoints="1" noAdjustHandles="1" noChangeArrowheads="1" noChangeShapeType="1" noTextEdit="1"/>
              </p:cNvSpPr>
              <p:nvPr/>
            </p:nvSpPr>
            <p:spPr>
              <a:xfrm>
                <a:off x="5794704" y="1951165"/>
                <a:ext cx="2526974" cy="352597"/>
              </a:xfrm>
              <a:prstGeom prst="rect">
                <a:avLst/>
              </a:prstGeom>
              <a:blipFill>
                <a:blip r:embed="rId4"/>
                <a:stretch>
                  <a:fillRect l="-2415" t="-5172" r="-2174"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F548055-B0F4-4084-BFBC-A9D2D8E13EBB}"/>
                  </a:ext>
                </a:extLst>
              </p:cNvPr>
              <p:cNvSpPr txBox="1"/>
              <p:nvPr/>
            </p:nvSpPr>
            <p:spPr>
              <a:xfrm>
                <a:off x="5794704" y="3524041"/>
                <a:ext cx="2602636" cy="352597"/>
              </a:xfrm>
              <a:prstGeom prst="rect">
                <a:avLst/>
              </a:prstGeom>
              <a:noFill/>
            </p:spPr>
            <p:txBody>
              <a:bodyPr wrap="none" lIns="0" tIns="0" rIns="0" bIns="0" rtlCol="0">
                <a:spAutoFit/>
              </a:bodyPr>
              <a:lstStyle/>
              <a:p>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𝑖</m:t>
                        </m:r>
                      </m:sub>
                      <m:sup>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+1)</m:t>
                        </m:r>
                      </m:sup>
                    </m:sSubSup>
                    <m:r>
                      <a:rPr lang="en-US" i="1">
                        <a:latin typeface="Cambria Math" panose="02040503050406030204" pitchFamily="18" charset="0"/>
                      </a:rPr>
                      <m:t>=</m:t>
                    </m:r>
                    <m:r>
                      <a:rPr lang="en-US" i="1">
                        <a:latin typeface="Cambria Math" panose="02040503050406030204" pitchFamily="18" charset="0"/>
                      </a:rPr>
                      <m:t>𝐹</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𝑖</m:t>
                        </m:r>
                        <m:r>
                          <a:rPr lang="en-US" i="1">
                            <a:latin typeface="Cambria Math" panose="02040503050406030204" pitchFamily="18" charset="0"/>
                          </a:rPr>
                          <m:t>−1</m:t>
                        </m:r>
                      </m:sub>
                      <m:sup>
                        <m:d>
                          <m:dPr>
                            <m:ctrlPr>
                              <a:rPr lang="en-US" i="1">
                                <a:latin typeface="Cambria Math" panose="02040503050406030204" pitchFamily="18" charset="0"/>
                              </a:rPr>
                            </m:ctrlPr>
                          </m:dPr>
                          <m:e>
                            <m:r>
                              <a:rPr lang="en-US" i="1">
                                <a:latin typeface="Cambria Math" panose="02040503050406030204" pitchFamily="18" charset="0"/>
                              </a:rPr>
                              <m:t>𝑡</m:t>
                            </m:r>
                          </m:e>
                        </m:d>
                      </m:sup>
                    </m:sSubSup>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𝑖</m:t>
                        </m:r>
                      </m:sub>
                      <m:sup>
                        <m:d>
                          <m:dPr>
                            <m:ctrlPr>
                              <a:rPr lang="en-US" i="1">
                                <a:latin typeface="Cambria Math" panose="02040503050406030204" pitchFamily="18" charset="0"/>
                              </a:rPr>
                            </m:ctrlPr>
                          </m:dPr>
                          <m:e>
                            <m:r>
                              <a:rPr lang="en-US" i="1">
                                <a:latin typeface="Cambria Math" panose="02040503050406030204" pitchFamily="18" charset="0"/>
                              </a:rPr>
                              <m:t>𝑡</m:t>
                            </m:r>
                          </m:e>
                        </m:d>
                      </m:sup>
                    </m:sSubSup>
                    <m:r>
                      <a:rPr lang="en-US">
                        <a:latin typeface="Cambria Math" panose="02040503050406030204" pitchFamily="18" charset="0"/>
                      </a:rPr>
                      <m:t>,</m:t>
                    </m:r>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sup>
                    </m:sSubSup>
                    <m:r>
                      <a:rPr lang="en-US">
                        <a:latin typeface="Cambria Math" panose="02040503050406030204" pitchFamily="18" charset="0"/>
                      </a:rPr>
                      <m:t>)</m:t>
                    </m:r>
                  </m:oMath>
                </a14:m>
                <a:endParaRPr lang="en-US" dirty="0"/>
              </a:p>
            </p:txBody>
          </p:sp>
        </mc:Choice>
        <mc:Fallback xmlns="">
          <p:sp>
            <p:nvSpPr>
              <p:cNvPr id="43" name="TextBox 42">
                <a:extLst>
                  <a:ext uri="{FF2B5EF4-FFF2-40B4-BE49-F238E27FC236}">
                    <a16:creationId xmlns:a16="http://schemas.microsoft.com/office/drawing/2014/main" id="{FF548055-B0F4-4084-BFBC-A9D2D8E13EBB}"/>
                  </a:ext>
                </a:extLst>
              </p:cNvPr>
              <p:cNvSpPr txBox="1">
                <a:spLocks noRot="1" noChangeAspect="1" noMove="1" noResize="1" noEditPoints="1" noAdjustHandles="1" noChangeArrowheads="1" noChangeShapeType="1" noTextEdit="1"/>
              </p:cNvSpPr>
              <p:nvPr/>
            </p:nvSpPr>
            <p:spPr>
              <a:xfrm>
                <a:off x="5794704" y="3524041"/>
                <a:ext cx="2602636" cy="352597"/>
              </a:xfrm>
              <a:prstGeom prst="rect">
                <a:avLst/>
              </a:prstGeom>
              <a:blipFill>
                <a:blip r:embed="rId5"/>
                <a:stretch>
                  <a:fillRect l="-2342" t="-3448" r="-3513" b="-224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2AE1FC83-B024-444F-B2DE-11B182CC6A2A}"/>
                  </a:ext>
                </a:extLst>
              </p:cNvPr>
              <p:cNvSpPr txBox="1"/>
              <p:nvPr/>
            </p:nvSpPr>
            <p:spPr>
              <a:xfrm>
                <a:off x="5833913" y="5123982"/>
                <a:ext cx="2524217" cy="35259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𝑖</m:t>
                          </m:r>
                        </m:sub>
                        <m:sup>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+1)</m:t>
                          </m:r>
                        </m:sup>
                      </m:sSubSup>
                      <m:r>
                        <a:rPr lang="en-US" i="1">
                          <a:latin typeface="Cambria Math" panose="02040503050406030204" pitchFamily="18" charset="0"/>
                        </a:rPr>
                        <m:t>=</m:t>
                      </m:r>
                      <m:r>
                        <a:rPr lang="en-US" i="1">
                          <a:latin typeface="Cambria Math" panose="02040503050406030204" pitchFamily="18" charset="0"/>
                        </a:rPr>
                        <m:t>𝐹</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𝑟</m:t>
                          </m:r>
                        </m:sub>
                        <m:sup>
                          <m:d>
                            <m:dPr>
                              <m:ctrlPr>
                                <a:rPr lang="en-US" i="1">
                                  <a:latin typeface="Cambria Math" panose="02040503050406030204" pitchFamily="18" charset="0"/>
                                </a:rPr>
                              </m:ctrlPr>
                            </m:dPr>
                            <m:e>
                              <m:r>
                                <a:rPr lang="en-US" i="1">
                                  <a:latin typeface="Cambria Math" panose="02040503050406030204" pitchFamily="18" charset="0"/>
                                </a:rPr>
                                <m:t>𝑡</m:t>
                              </m:r>
                            </m:e>
                          </m:d>
                        </m:sup>
                      </m:sSubSup>
                      <m:r>
                        <a:rPr lang="en-US" b="0" i="0" smtClean="0">
                          <a:latin typeface="Cambria Math" panose="02040503050406030204" pitchFamily="18" charset="0"/>
                        </a:rPr>
                        <m:t>,</m:t>
                      </m:r>
                      <m:r>
                        <a:rPr lang="en-US" i="1" smtClean="0">
                          <a:latin typeface="Cambria Math" panose="02040503050406030204" pitchFamily="18" charset="0"/>
                        </a:rPr>
                        <m:t> </m:t>
                      </m:r>
                      <m:sSubSup>
                        <m:sSubSupPr>
                          <m:ctrlPr>
                            <a:rPr lang="en-US" i="1">
                              <a:latin typeface="Cambria Math" panose="02040503050406030204" pitchFamily="18" charset="0"/>
                            </a:rPr>
                          </m:ctrlPr>
                        </m:sSubSupPr>
                        <m:e>
                          <m:r>
                            <a:rPr lang="en-US" b="0" i="1" smtClean="0">
                              <a:latin typeface="Cambria Math" panose="02040503050406030204" pitchFamily="18" charset="0"/>
                            </a:rPr>
                            <m:t>…,</m:t>
                          </m:r>
                          <m:r>
                            <a:rPr lang="en-US" i="1">
                              <a:latin typeface="Cambria Math" panose="02040503050406030204" pitchFamily="18" charset="0"/>
                            </a:rPr>
                            <m:t>𝑎</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𝑟</m:t>
                          </m:r>
                        </m:sub>
                        <m:sup>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sup>
                      </m:sSubSup>
                      <m:r>
                        <a:rPr lang="en-US">
                          <a:latin typeface="Cambria Math" panose="02040503050406030204" pitchFamily="18" charset="0"/>
                        </a:rPr>
                        <m:t>)</m:t>
                      </m:r>
                    </m:oMath>
                  </m:oMathPara>
                </a14:m>
                <a:endParaRPr lang="en-US" dirty="0"/>
              </a:p>
            </p:txBody>
          </p:sp>
        </mc:Choice>
        <mc:Fallback>
          <p:sp>
            <p:nvSpPr>
              <p:cNvPr id="6" name="TextBox 5">
                <a:extLst>
                  <a:ext uri="{FF2B5EF4-FFF2-40B4-BE49-F238E27FC236}">
                    <a16:creationId xmlns:a16="http://schemas.microsoft.com/office/drawing/2014/main" id="{2AE1FC83-B024-444F-B2DE-11B182CC6A2A}"/>
                  </a:ext>
                </a:extLst>
              </p:cNvPr>
              <p:cNvSpPr txBox="1">
                <a:spLocks noRot="1" noChangeAspect="1" noMove="1" noResize="1" noEditPoints="1" noAdjustHandles="1" noChangeArrowheads="1" noChangeShapeType="1" noTextEdit="1"/>
              </p:cNvSpPr>
              <p:nvPr/>
            </p:nvSpPr>
            <p:spPr>
              <a:xfrm>
                <a:off x="5833913" y="5123982"/>
                <a:ext cx="2524217" cy="352597"/>
              </a:xfrm>
              <a:prstGeom prst="rect">
                <a:avLst/>
              </a:prstGeom>
              <a:blipFill>
                <a:blip r:embed="rId6"/>
                <a:stretch>
                  <a:fillRect l="-1208" t="-3509" r="-3382" b="-24561"/>
                </a:stretch>
              </a:blipFill>
            </p:spPr>
            <p:txBody>
              <a:bodyPr/>
              <a:lstStyle/>
              <a:p>
                <a:r>
                  <a:rPr lang="en-US">
                    <a:noFill/>
                  </a:rPr>
                  <a:t> </a:t>
                </a:r>
              </a:p>
            </p:txBody>
          </p:sp>
        </mc:Fallback>
      </mc:AlternateContent>
      <p:sp>
        <p:nvSpPr>
          <p:cNvPr id="3" name="Arrow: Down 2">
            <a:extLst>
              <a:ext uri="{FF2B5EF4-FFF2-40B4-BE49-F238E27FC236}">
                <a16:creationId xmlns:a16="http://schemas.microsoft.com/office/drawing/2014/main" id="{4E6C687B-D3E1-4186-BDEB-20B1DCBA6E7F}"/>
              </a:ext>
            </a:extLst>
          </p:cNvPr>
          <p:cNvSpPr/>
          <p:nvPr/>
        </p:nvSpPr>
        <p:spPr>
          <a:xfrm>
            <a:off x="2659927" y="2719042"/>
            <a:ext cx="591312" cy="524256"/>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Arrow: Down 7">
            <a:extLst>
              <a:ext uri="{FF2B5EF4-FFF2-40B4-BE49-F238E27FC236}">
                <a16:creationId xmlns:a16="http://schemas.microsoft.com/office/drawing/2014/main" id="{2F379308-CCD9-4F8B-B1C1-BA59127AE1BA}"/>
              </a:ext>
            </a:extLst>
          </p:cNvPr>
          <p:cNvSpPr/>
          <p:nvPr/>
        </p:nvSpPr>
        <p:spPr>
          <a:xfrm>
            <a:off x="2659927" y="4238182"/>
            <a:ext cx="591312" cy="524256"/>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AF70C088-22C4-4CFA-A524-D032EA9F8AD7}"/>
              </a:ext>
            </a:extLst>
          </p:cNvPr>
          <p:cNvSpPr txBox="1"/>
          <p:nvPr/>
        </p:nvSpPr>
        <p:spPr>
          <a:xfrm>
            <a:off x="4666268" y="2808024"/>
            <a:ext cx="3874506" cy="338554"/>
          </a:xfrm>
          <a:prstGeom prst="rect">
            <a:avLst/>
          </a:prstGeom>
          <a:noFill/>
        </p:spPr>
        <p:txBody>
          <a:bodyPr wrap="square" rtlCol="0">
            <a:spAutoFit/>
          </a:bodyPr>
          <a:lstStyle/>
          <a:p>
            <a:r>
              <a:rPr lang="en-US" sz="1600" dirty="0">
                <a:solidFill>
                  <a:schemeClr val="bg1">
                    <a:lumMod val="65000"/>
                  </a:schemeClr>
                </a:solidFill>
              </a:rPr>
              <a:t>Arbitrary function of cell state and its two neighbors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F522B85-73C2-4D9D-A08D-B62E27FB4E59}"/>
                  </a:ext>
                </a:extLst>
              </p:cNvPr>
              <p:cNvSpPr txBox="1"/>
              <p:nvPr/>
            </p:nvSpPr>
            <p:spPr>
              <a:xfrm>
                <a:off x="3677959" y="4331033"/>
                <a:ext cx="4837391" cy="338554"/>
              </a:xfrm>
              <a:prstGeom prst="rect">
                <a:avLst/>
              </a:prstGeom>
              <a:noFill/>
            </p:spPr>
            <p:txBody>
              <a:bodyPr wrap="square" rtlCol="0">
                <a:spAutoFit/>
              </a:bodyPr>
              <a:lstStyle/>
              <a:p>
                <a14:m>
                  <m:oMath xmlns:m="http://schemas.openxmlformats.org/officeDocument/2006/math">
                    <m:r>
                      <a:rPr lang="en-US" sz="1600" b="0" i="1" smtClean="0">
                        <a:solidFill>
                          <a:schemeClr val="bg1">
                            <a:lumMod val="65000"/>
                          </a:schemeClr>
                        </a:solidFill>
                        <a:latin typeface="Cambria Math" panose="02040503050406030204" pitchFamily="18" charset="0"/>
                      </a:rPr>
                      <m:t>𝑘</m:t>
                    </m:r>
                  </m:oMath>
                </a14:m>
                <a:r>
                  <a:rPr lang="en-US" sz="1600" dirty="0">
                    <a:solidFill>
                      <a:schemeClr val="bg1">
                        <a:lumMod val="65000"/>
                      </a:schemeClr>
                    </a:solidFill>
                  </a:rPr>
                  <a:t>  discrete states, consider neighbors up to distance </a:t>
                </a:r>
                <a14:m>
                  <m:oMath xmlns:m="http://schemas.openxmlformats.org/officeDocument/2006/math">
                    <m:r>
                      <a:rPr lang="en-US" sz="1600" b="0" i="1" smtClean="0">
                        <a:solidFill>
                          <a:schemeClr val="bg1">
                            <a:lumMod val="65000"/>
                          </a:schemeClr>
                        </a:solidFill>
                        <a:latin typeface="Cambria Math" panose="02040503050406030204" pitchFamily="18" charset="0"/>
                      </a:rPr>
                      <m:t>𝑟</m:t>
                    </m:r>
                  </m:oMath>
                </a14:m>
                <a:r>
                  <a:rPr lang="en-US" sz="1600" dirty="0">
                    <a:solidFill>
                      <a:schemeClr val="bg1">
                        <a:lumMod val="65000"/>
                      </a:schemeClr>
                    </a:solidFill>
                  </a:rPr>
                  <a:t> on both sides   </a:t>
                </a:r>
              </a:p>
            </p:txBody>
          </p:sp>
        </mc:Choice>
        <mc:Fallback xmlns="">
          <p:sp>
            <p:nvSpPr>
              <p:cNvPr id="10" name="TextBox 9">
                <a:extLst>
                  <a:ext uri="{FF2B5EF4-FFF2-40B4-BE49-F238E27FC236}">
                    <a16:creationId xmlns:a16="http://schemas.microsoft.com/office/drawing/2014/main" id="{5F522B85-73C2-4D9D-A08D-B62E27FB4E59}"/>
                  </a:ext>
                </a:extLst>
              </p:cNvPr>
              <p:cNvSpPr txBox="1">
                <a:spLocks noRot="1" noChangeAspect="1" noMove="1" noResize="1" noEditPoints="1" noAdjustHandles="1" noChangeArrowheads="1" noChangeShapeType="1" noTextEdit="1"/>
              </p:cNvSpPr>
              <p:nvPr/>
            </p:nvSpPr>
            <p:spPr>
              <a:xfrm>
                <a:off x="3677959" y="4331033"/>
                <a:ext cx="4837391" cy="338554"/>
              </a:xfrm>
              <a:prstGeom prst="rect">
                <a:avLst/>
              </a:prstGeom>
              <a:blipFill>
                <a:blip r:embed="rId7"/>
                <a:stretch>
                  <a:fillRect t="-5357" r="-1511" b="-2142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D6A7173-437F-4AED-ACF7-D218E7F39386}"/>
              </a:ext>
            </a:extLst>
          </p:cNvPr>
          <p:cNvSpPr txBox="1"/>
          <p:nvPr/>
        </p:nvSpPr>
        <p:spPr>
          <a:xfrm>
            <a:off x="2300263" y="3457794"/>
            <a:ext cx="1310640" cy="523220"/>
          </a:xfrm>
          <a:prstGeom prst="rect">
            <a:avLst/>
          </a:prstGeom>
          <a:noFill/>
        </p:spPr>
        <p:txBody>
          <a:bodyPr wrap="square" rtlCol="0">
            <a:spAutoFit/>
          </a:bodyPr>
          <a:lstStyle/>
          <a:p>
            <a:r>
              <a:rPr lang="en-US" sz="2800" dirty="0"/>
              <a:t>256 rules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738E57C-A11E-4595-AE32-798DE30D75D6}"/>
                  </a:ext>
                </a:extLst>
              </p:cNvPr>
              <p:cNvSpPr txBox="1"/>
              <p:nvPr/>
            </p:nvSpPr>
            <p:spPr>
              <a:xfrm>
                <a:off x="2023930" y="5019606"/>
                <a:ext cx="1863305" cy="582211"/>
              </a:xfrm>
              <a:prstGeom prst="rect">
                <a:avLst/>
              </a:prstGeom>
              <a:noFill/>
            </p:spPr>
            <p:txBody>
              <a:bodyPr wrap="square" rtlCol="0">
                <a:spAutoFit/>
              </a:bodyPr>
              <a:lstStyle/>
              <a:p>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𝑘</m:t>
                        </m:r>
                      </m:e>
                      <m:sup>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𝑘</m:t>
                            </m:r>
                          </m:e>
                          <m:sup>
                            <m:r>
                              <a:rPr lang="en-US" sz="2800" b="0" i="1" smtClean="0">
                                <a:latin typeface="Cambria Math" panose="02040503050406030204" pitchFamily="18" charset="0"/>
                              </a:rPr>
                              <m:t>2</m:t>
                            </m:r>
                            <m:r>
                              <a:rPr lang="en-US" sz="2800" b="0" i="1" smtClean="0">
                                <a:latin typeface="Cambria Math" panose="02040503050406030204" pitchFamily="18" charset="0"/>
                              </a:rPr>
                              <m:t>𝑟</m:t>
                            </m:r>
                            <m:r>
                              <a:rPr lang="en-US" sz="2800" b="0" i="1" smtClean="0">
                                <a:latin typeface="Cambria Math" panose="02040503050406030204" pitchFamily="18" charset="0"/>
                              </a:rPr>
                              <m:t>+1</m:t>
                            </m:r>
                          </m:sup>
                        </m:sSup>
                      </m:sup>
                    </m:sSup>
                  </m:oMath>
                </a14:m>
                <a:r>
                  <a:rPr lang="en-US" sz="2800" dirty="0"/>
                  <a:t> rules</a:t>
                </a:r>
              </a:p>
            </p:txBody>
          </p:sp>
        </mc:Choice>
        <mc:Fallback xmlns="">
          <p:sp>
            <p:nvSpPr>
              <p:cNvPr id="12" name="TextBox 11">
                <a:extLst>
                  <a:ext uri="{FF2B5EF4-FFF2-40B4-BE49-F238E27FC236}">
                    <a16:creationId xmlns:a16="http://schemas.microsoft.com/office/drawing/2014/main" id="{7738E57C-A11E-4595-AE32-798DE30D75D6}"/>
                  </a:ext>
                </a:extLst>
              </p:cNvPr>
              <p:cNvSpPr txBox="1">
                <a:spLocks noRot="1" noChangeAspect="1" noMove="1" noResize="1" noEditPoints="1" noAdjustHandles="1" noChangeArrowheads="1" noChangeShapeType="1" noTextEdit="1"/>
              </p:cNvSpPr>
              <p:nvPr/>
            </p:nvSpPr>
            <p:spPr>
              <a:xfrm>
                <a:off x="2023930" y="5019606"/>
                <a:ext cx="1863305" cy="582211"/>
              </a:xfrm>
              <a:prstGeom prst="rect">
                <a:avLst/>
              </a:prstGeom>
              <a:blipFill>
                <a:blip r:embed="rId8"/>
                <a:stretch>
                  <a:fillRect r="-5229" b="-28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719995C-1E0E-4E17-8D40-72F40891836F}"/>
                  </a:ext>
                </a:extLst>
              </p:cNvPr>
              <p:cNvSpPr txBox="1"/>
              <p:nvPr/>
            </p:nvSpPr>
            <p:spPr>
              <a:xfrm>
                <a:off x="276670" y="4331033"/>
                <a:ext cx="1251414" cy="338554"/>
              </a:xfrm>
              <a:prstGeom prst="rect">
                <a:avLst/>
              </a:prstGeom>
              <a:noFill/>
            </p:spPr>
            <p:txBody>
              <a:bodyPr wrap="square" rtlCol="0">
                <a:spAutoFit/>
              </a:bodyPr>
              <a:lstStyle/>
              <a:p>
                <a14:m>
                  <m:oMath xmlns:m="http://schemas.openxmlformats.org/officeDocument/2006/math">
                    <m:r>
                      <a:rPr lang="en-US" sz="1600" b="0" i="1" smtClean="0">
                        <a:solidFill>
                          <a:schemeClr val="bg1">
                            <a:lumMod val="65000"/>
                          </a:schemeClr>
                        </a:solidFill>
                        <a:latin typeface="Cambria Math" panose="02040503050406030204" pitchFamily="18" charset="0"/>
                      </a:rPr>
                      <m:t>𝑘</m:t>
                    </m:r>
                    <m:r>
                      <a:rPr lang="en-US" sz="1600" b="0" i="0" smtClean="0">
                        <a:solidFill>
                          <a:schemeClr val="bg1">
                            <a:lumMod val="65000"/>
                          </a:schemeClr>
                        </a:solidFill>
                        <a:latin typeface="Cambria Math" panose="02040503050406030204" pitchFamily="18" charset="0"/>
                      </a:rPr>
                      <m:t>=2</m:t>
                    </m:r>
                  </m:oMath>
                </a14:m>
                <a:r>
                  <a:rPr lang="en-US" sz="1600" dirty="0">
                    <a:solidFill>
                      <a:schemeClr val="bg1">
                        <a:lumMod val="65000"/>
                      </a:schemeClr>
                    </a:solidFill>
                  </a:rPr>
                  <a:t>, </a:t>
                </a:r>
                <a14:m>
                  <m:oMath xmlns:m="http://schemas.openxmlformats.org/officeDocument/2006/math">
                    <m:r>
                      <a:rPr lang="en-US" sz="1600" b="0" i="1" smtClean="0">
                        <a:solidFill>
                          <a:schemeClr val="bg1">
                            <a:lumMod val="65000"/>
                          </a:schemeClr>
                        </a:solidFill>
                        <a:latin typeface="Cambria Math" panose="02040503050406030204" pitchFamily="18" charset="0"/>
                      </a:rPr>
                      <m:t>𝑟</m:t>
                    </m:r>
                    <m:r>
                      <a:rPr lang="en-US" sz="1600" b="0" i="0" smtClean="0">
                        <a:solidFill>
                          <a:schemeClr val="bg1">
                            <a:lumMod val="65000"/>
                          </a:schemeClr>
                        </a:solidFill>
                        <a:latin typeface="Cambria Math" panose="02040503050406030204" pitchFamily="18" charset="0"/>
                      </a:rPr>
                      <m:t>=1</m:t>
                    </m:r>
                  </m:oMath>
                </a14:m>
                <a:r>
                  <a:rPr lang="en-US" sz="1600" dirty="0">
                    <a:solidFill>
                      <a:schemeClr val="bg1">
                        <a:lumMod val="65000"/>
                      </a:schemeClr>
                    </a:solidFill>
                  </a:rPr>
                  <a:t>   </a:t>
                </a:r>
              </a:p>
            </p:txBody>
          </p:sp>
        </mc:Choice>
        <mc:Fallback xmlns="">
          <p:sp>
            <p:nvSpPr>
              <p:cNvPr id="13" name="TextBox 12">
                <a:extLst>
                  <a:ext uri="{FF2B5EF4-FFF2-40B4-BE49-F238E27FC236}">
                    <a16:creationId xmlns:a16="http://schemas.microsoft.com/office/drawing/2014/main" id="{9719995C-1E0E-4E17-8D40-72F40891836F}"/>
                  </a:ext>
                </a:extLst>
              </p:cNvPr>
              <p:cNvSpPr txBox="1">
                <a:spLocks noRot="1" noChangeAspect="1" noMove="1" noResize="1" noEditPoints="1" noAdjustHandles="1" noChangeArrowheads="1" noChangeShapeType="1" noTextEdit="1"/>
              </p:cNvSpPr>
              <p:nvPr/>
            </p:nvSpPr>
            <p:spPr>
              <a:xfrm>
                <a:off x="276670" y="4331033"/>
                <a:ext cx="1251414" cy="338554"/>
              </a:xfrm>
              <a:prstGeom prst="rect">
                <a:avLst/>
              </a:prstGeom>
              <a:blipFill>
                <a:blip r:embed="rId9"/>
                <a:stretch>
                  <a:fillRect t="-5357" b="-21429"/>
                </a:stretch>
              </a:blipFill>
            </p:spPr>
            <p:txBody>
              <a:bodyPr/>
              <a:lstStyle/>
              <a:p>
                <a:r>
                  <a:rPr lang="en-US">
                    <a:noFill/>
                  </a:rPr>
                  <a:t> </a:t>
                </a:r>
              </a:p>
            </p:txBody>
          </p:sp>
        </mc:Fallback>
      </mc:AlternateContent>
      <p:cxnSp>
        <p:nvCxnSpPr>
          <p:cNvPr id="9" name="Connector: Curved 8">
            <a:extLst>
              <a:ext uri="{FF2B5EF4-FFF2-40B4-BE49-F238E27FC236}">
                <a16:creationId xmlns:a16="http://schemas.microsoft.com/office/drawing/2014/main" id="{31E5B001-BACF-477A-9EA4-18E40347F5CD}"/>
              </a:ext>
            </a:extLst>
          </p:cNvPr>
          <p:cNvCxnSpPr>
            <a:cxnSpLocks/>
            <a:stCxn id="12" idx="1"/>
            <a:endCxn id="5" idx="1"/>
          </p:cNvCxnSpPr>
          <p:nvPr/>
        </p:nvCxnSpPr>
        <p:spPr>
          <a:xfrm rot="10800000" flipH="1">
            <a:off x="2023929" y="3719404"/>
            <a:ext cx="276333" cy="1591308"/>
          </a:xfrm>
          <a:prstGeom prst="curvedConnector3">
            <a:avLst>
              <a:gd name="adj1" fmla="val -177585"/>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90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6" grpId="0"/>
      <p:bldP spid="3" grpId="0" animBg="1"/>
      <p:bldP spid="8" grpId="0" animBg="1"/>
      <p:bldP spid="4" grpId="0"/>
      <p:bldP spid="10" grpId="0"/>
      <p:bldP spid="5"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B36495D-8970-4BA5-BABD-679B7FA02A60}"/>
              </a:ext>
            </a:extLst>
          </p:cNvPr>
          <p:cNvGrpSpPr/>
          <p:nvPr/>
        </p:nvGrpSpPr>
        <p:grpSpPr>
          <a:xfrm>
            <a:off x="1477124" y="0"/>
            <a:ext cx="6889635" cy="30731312"/>
            <a:chOff x="1385684" y="-7256"/>
            <a:chExt cx="6889635" cy="30731312"/>
          </a:xfrm>
        </p:grpSpPr>
        <p:grpSp>
          <p:nvGrpSpPr>
            <p:cNvPr id="17" name="Group 16">
              <a:extLst>
                <a:ext uri="{FF2B5EF4-FFF2-40B4-BE49-F238E27FC236}">
                  <a16:creationId xmlns:a16="http://schemas.microsoft.com/office/drawing/2014/main" id="{194F72E1-F13A-48D9-AE81-2436726A6983}"/>
                </a:ext>
              </a:extLst>
            </p:cNvPr>
            <p:cNvGrpSpPr/>
            <p:nvPr/>
          </p:nvGrpSpPr>
          <p:grpSpPr>
            <a:xfrm>
              <a:off x="1743321" y="195096"/>
              <a:ext cx="5657358" cy="30528960"/>
              <a:chOff x="1745702" y="0"/>
              <a:chExt cx="5657358" cy="30528960"/>
            </a:xfrm>
          </p:grpSpPr>
          <p:pic>
            <p:nvPicPr>
              <p:cNvPr id="7" name="Picture 6" descr="A picture containing graphical user interface&#10;&#10;Description automatically generated">
                <a:extLst>
                  <a:ext uri="{FF2B5EF4-FFF2-40B4-BE49-F238E27FC236}">
                    <a16:creationId xmlns:a16="http://schemas.microsoft.com/office/drawing/2014/main" id="{76819DCD-8636-4D16-A194-3E539F30A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702" y="5870763"/>
                <a:ext cx="5652594" cy="5870763"/>
              </a:xfrm>
              <a:prstGeom prst="rect">
                <a:avLst/>
              </a:prstGeom>
            </p:spPr>
          </p:pic>
          <p:pic>
            <p:nvPicPr>
              <p:cNvPr id="9" name="Picture 8" descr="A picture containing text, black, dark&#10;&#10;Description automatically generated">
                <a:extLst>
                  <a:ext uri="{FF2B5EF4-FFF2-40B4-BE49-F238E27FC236}">
                    <a16:creationId xmlns:a16="http://schemas.microsoft.com/office/drawing/2014/main" id="{D45E8F12-E1DB-41A4-8313-C468ADD34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620" y="0"/>
                <a:ext cx="5632759" cy="5870763"/>
              </a:xfrm>
              <a:prstGeom prst="rect">
                <a:avLst/>
              </a:prstGeom>
            </p:spPr>
          </p:pic>
          <p:pic>
            <p:nvPicPr>
              <p:cNvPr id="14" name="Picture 13">
                <a:extLst>
                  <a:ext uri="{FF2B5EF4-FFF2-40B4-BE49-F238E27FC236}">
                    <a16:creationId xmlns:a16="http://schemas.microsoft.com/office/drawing/2014/main" id="{903F036F-905E-4B6C-AD05-8062716C62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60771" y="17612289"/>
                <a:ext cx="5642289" cy="5870763"/>
              </a:xfrm>
              <a:prstGeom prst="rect">
                <a:avLst/>
              </a:prstGeom>
            </p:spPr>
          </p:pic>
          <p:pic>
            <p:nvPicPr>
              <p:cNvPr id="15" name="Picture 14">
                <a:extLst>
                  <a:ext uri="{FF2B5EF4-FFF2-40B4-BE49-F238E27FC236}">
                    <a16:creationId xmlns:a16="http://schemas.microsoft.com/office/drawing/2014/main" id="{2A5F4657-02A9-40FB-AE36-593EEC17D56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65537" y="11746484"/>
                <a:ext cx="5632759" cy="5860846"/>
              </a:xfrm>
              <a:prstGeom prst="rect">
                <a:avLst/>
              </a:prstGeom>
            </p:spPr>
          </p:pic>
          <p:pic>
            <p:nvPicPr>
              <p:cNvPr id="16" name="Picture 15">
                <a:extLst>
                  <a:ext uri="{FF2B5EF4-FFF2-40B4-BE49-F238E27FC236}">
                    <a16:creationId xmlns:a16="http://schemas.microsoft.com/office/drawing/2014/main" id="{3C5A3648-B286-4CF8-B8C7-91DA3CC529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65536" y="23488011"/>
                <a:ext cx="5632759" cy="7040949"/>
              </a:xfrm>
              <a:prstGeom prst="rect">
                <a:avLst/>
              </a:prstGeom>
            </p:spPr>
          </p:pic>
        </p:grpSp>
        <p:sp>
          <p:nvSpPr>
            <p:cNvPr id="18" name="TextBox 17">
              <a:extLst>
                <a:ext uri="{FF2B5EF4-FFF2-40B4-BE49-F238E27FC236}">
                  <a16:creationId xmlns:a16="http://schemas.microsoft.com/office/drawing/2014/main" id="{84129D51-6728-4B4A-8373-74CE8667C24E}"/>
                </a:ext>
              </a:extLst>
            </p:cNvPr>
            <p:cNvSpPr txBox="1"/>
            <p:nvPr/>
          </p:nvSpPr>
          <p:spPr>
            <a:xfrm>
              <a:off x="1385684" y="-7256"/>
              <a:ext cx="6889635" cy="400110"/>
            </a:xfrm>
            <a:prstGeom prst="rect">
              <a:avLst/>
            </a:prstGeom>
            <a:noFill/>
          </p:spPr>
          <p:txBody>
            <a:bodyPr wrap="square" rtlCol="0">
              <a:spAutoFit/>
            </a:bodyPr>
            <a:lstStyle/>
            <a:p>
              <a:r>
                <a:rPr lang="en-US" sz="1000" dirty="0" err="1"/>
                <a:t>IMaGEs</a:t>
              </a:r>
              <a:r>
                <a:rPr lang="en-US" sz="1000" dirty="0"/>
                <a:t> FROM: </a:t>
              </a:r>
              <a:r>
                <a:rPr lang="en-US" sz="1000" dirty="0" err="1">
                  <a:hlinkClick r:id="rId8"/>
                </a:rPr>
                <a:t>Weisstein</a:t>
              </a:r>
              <a:r>
                <a:rPr lang="en-US" sz="1000" dirty="0">
                  <a:hlinkClick r:id="rId8"/>
                </a:rPr>
                <a:t>, Eric W.</a:t>
              </a:r>
              <a:r>
                <a:rPr lang="en-US" sz="1000" dirty="0"/>
                <a:t> "Cellular Automaton." From </a:t>
              </a:r>
              <a:r>
                <a:rPr lang="en-US" sz="1000" i="1" dirty="0" err="1">
                  <a:hlinkClick r:id="rId9"/>
                </a:rPr>
                <a:t>MathWorld</a:t>
              </a:r>
              <a:r>
                <a:rPr lang="en-US" sz="1000" dirty="0"/>
                <a:t>--A Wolfram Web Resource. </a:t>
              </a:r>
              <a:r>
                <a:rPr lang="en-US" sz="1000" dirty="0">
                  <a:hlinkClick r:id="rId10"/>
                </a:rPr>
                <a:t>https://mathworld.wolfram.com/CellularAutomaton.html</a:t>
              </a:r>
              <a:r>
                <a:rPr lang="en-US" sz="1000" dirty="0"/>
                <a:t> </a:t>
              </a:r>
            </a:p>
            <a:p>
              <a:endParaRPr lang="en-US" sz="1000" dirty="0"/>
            </a:p>
          </p:txBody>
        </p:sp>
      </p:grpSp>
    </p:spTree>
    <p:extLst>
      <p:ext uri="{BB962C8B-B14F-4D97-AF65-F5344CB8AC3E}">
        <p14:creationId xmlns:p14="http://schemas.microsoft.com/office/powerpoint/2010/main" val="100898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44444E-6 7.40741E-7 L -0.00156 -3.51157 " pathEditMode="relative" rAng="0" ptsTypes="AA">
                                      <p:cBhvr>
                                        <p:cTn id="6" dur="6000" fill="hold"/>
                                        <p:tgtEl>
                                          <p:spTgt spid="19"/>
                                        </p:tgtEl>
                                        <p:attrNameLst>
                                          <p:attrName>ppt_x</p:attrName>
                                          <p:attrName>ppt_y</p:attrName>
                                        </p:attrNameLst>
                                      </p:cBhvr>
                                      <p:rCtr x="-87" y="-175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26E5-111A-4DEF-8033-91AB6D1EABA8}"/>
              </a:ext>
            </a:extLst>
          </p:cNvPr>
          <p:cNvSpPr>
            <a:spLocks noGrp="1"/>
          </p:cNvSpPr>
          <p:nvPr>
            <p:ph type="title"/>
          </p:nvPr>
        </p:nvSpPr>
        <p:spPr/>
        <p:txBody>
          <a:bodyPr/>
          <a:lstStyle/>
          <a:p>
            <a:r>
              <a:rPr lang="en-US" dirty="0"/>
              <a:t>Four Qualitative classes</a:t>
            </a:r>
          </a:p>
        </p:txBody>
      </p:sp>
      <p:sp>
        <p:nvSpPr>
          <p:cNvPr id="4" name="TextBox 3">
            <a:extLst>
              <a:ext uri="{FF2B5EF4-FFF2-40B4-BE49-F238E27FC236}">
                <a16:creationId xmlns:a16="http://schemas.microsoft.com/office/drawing/2014/main" id="{13C6AF32-BBA2-4FED-A9EA-1CA0BF082D56}"/>
              </a:ext>
            </a:extLst>
          </p:cNvPr>
          <p:cNvSpPr txBox="1"/>
          <p:nvPr/>
        </p:nvSpPr>
        <p:spPr>
          <a:xfrm>
            <a:off x="628650" y="2099121"/>
            <a:ext cx="1788298" cy="523221"/>
          </a:xfrm>
          <a:prstGeom prst="rect">
            <a:avLst/>
          </a:prstGeom>
          <a:solidFill>
            <a:schemeClr val="bg1">
              <a:lumMod val="85000"/>
            </a:schemeClr>
          </a:solidFill>
        </p:spPr>
        <p:txBody>
          <a:bodyPr wrap="square" rtlCol="0">
            <a:spAutoFit/>
          </a:bodyPr>
          <a:lstStyle/>
          <a:p>
            <a:pPr algn="ctr"/>
            <a:r>
              <a:rPr lang="en-US" sz="2800" dirty="0"/>
              <a:t>CLASS 1</a:t>
            </a:r>
          </a:p>
        </p:txBody>
      </p:sp>
      <p:sp>
        <p:nvSpPr>
          <p:cNvPr id="5" name="TextBox 4">
            <a:extLst>
              <a:ext uri="{FF2B5EF4-FFF2-40B4-BE49-F238E27FC236}">
                <a16:creationId xmlns:a16="http://schemas.microsoft.com/office/drawing/2014/main" id="{C056253C-714B-4DB2-B5E1-AE934B808AB8}"/>
              </a:ext>
            </a:extLst>
          </p:cNvPr>
          <p:cNvSpPr txBox="1"/>
          <p:nvPr/>
        </p:nvSpPr>
        <p:spPr>
          <a:xfrm>
            <a:off x="2677997" y="2099122"/>
            <a:ext cx="1788298" cy="523221"/>
          </a:xfrm>
          <a:prstGeom prst="rect">
            <a:avLst/>
          </a:prstGeom>
          <a:solidFill>
            <a:schemeClr val="bg1">
              <a:lumMod val="85000"/>
            </a:schemeClr>
          </a:solidFill>
        </p:spPr>
        <p:txBody>
          <a:bodyPr wrap="square" rtlCol="0">
            <a:spAutoFit/>
          </a:bodyPr>
          <a:lstStyle/>
          <a:p>
            <a:pPr algn="ctr"/>
            <a:r>
              <a:rPr lang="en-US" sz="2800" dirty="0"/>
              <a:t>CLASS 2</a:t>
            </a:r>
          </a:p>
        </p:txBody>
      </p:sp>
      <p:sp>
        <p:nvSpPr>
          <p:cNvPr id="6" name="TextBox 5">
            <a:extLst>
              <a:ext uri="{FF2B5EF4-FFF2-40B4-BE49-F238E27FC236}">
                <a16:creationId xmlns:a16="http://schemas.microsoft.com/office/drawing/2014/main" id="{52B9C3E6-86EA-4629-AF8D-9E511DC8EC77}"/>
              </a:ext>
            </a:extLst>
          </p:cNvPr>
          <p:cNvSpPr txBox="1"/>
          <p:nvPr/>
        </p:nvSpPr>
        <p:spPr>
          <a:xfrm>
            <a:off x="4727344" y="2099122"/>
            <a:ext cx="1788298" cy="523221"/>
          </a:xfrm>
          <a:prstGeom prst="rect">
            <a:avLst/>
          </a:prstGeom>
          <a:solidFill>
            <a:schemeClr val="bg1">
              <a:lumMod val="85000"/>
            </a:schemeClr>
          </a:solidFill>
        </p:spPr>
        <p:txBody>
          <a:bodyPr wrap="square" rtlCol="0">
            <a:spAutoFit/>
          </a:bodyPr>
          <a:lstStyle/>
          <a:p>
            <a:pPr algn="ctr"/>
            <a:r>
              <a:rPr lang="en-US" sz="2800" dirty="0"/>
              <a:t>CLASS 3</a:t>
            </a:r>
          </a:p>
        </p:txBody>
      </p:sp>
      <p:sp>
        <p:nvSpPr>
          <p:cNvPr id="7" name="TextBox 6">
            <a:extLst>
              <a:ext uri="{FF2B5EF4-FFF2-40B4-BE49-F238E27FC236}">
                <a16:creationId xmlns:a16="http://schemas.microsoft.com/office/drawing/2014/main" id="{2A3597BB-B844-428E-8615-27DB79CB59CC}"/>
              </a:ext>
            </a:extLst>
          </p:cNvPr>
          <p:cNvSpPr txBox="1"/>
          <p:nvPr/>
        </p:nvSpPr>
        <p:spPr>
          <a:xfrm>
            <a:off x="6776691" y="2099122"/>
            <a:ext cx="1788298" cy="523221"/>
          </a:xfrm>
          <a:prstGeom prst="rect">
            <a:avLst/>
          </a:prstGeom>
          <a:solidFill>
            <a:schemeClr val="bg1">
              <a:lumMod val="85000"/>
            </a:schemeClr>
          </a:solidFill>
        </p:spPr>
        <p:txBody>
          <a:bodyPr wrap="square" rtlCol="0">
            <a:spAutoFit/>
          </a:bodyPr>
          <a:lstStyle/>
          <a:p>
            <a:pPr algn="ctr"/>
            <a:r>
              <a:rPr lang="en-US" sz="2800" dirty="0"/>
              <a:t>CLASS 4</a:t>
            </a:r>
          </a:p>
        </p:txBody>
      </p:sp>
      <p:sp>
        <p:nvSpPr>
          <p:cNvPr id="8" name="TextBox 7">
            <a:extLst>
              <a:ext uri="{FF2B5EF4-FFF2-40B4-BE49-F238E27FC236}">
                <a16:creationId xmlns:a16="http://schemas.microsoft.com/office/drawing/2014/main" id="{F113DBF1-471C-4F25-A9BC-A3E3CD149644}"/>
              </a:ext>
            </a:extLst>
          </p:cNvPr>
          <p:cNvSpPr txBox="1"/>
          <p:nvPr/>
        </p:nvSpPr>
        <p:spPr>
          <a:xfrm>
            <a:off x="548640" y="1690689"/>
            <a:ext cx="2535936" cy="369332"/>
          </a:xfrm>
          <a:prstGeom prst="rect">
            <a:avLst/>
          </a:prstGeom>
          <a:noFill/>
        </p:spPr>
        <p:txBody>
          <a:bodyPr wrap="square" rtlCol="0">
            <a:spAutoFit/>
          </a:bodyPr>
          <a:lstStyle/>
          <a:p>
            <a:r>
              <a:rPr lang="en-US" dirty="0"/>
              <a:t>Given a random initial state . . .</a:t>
            </a:r>
          </a:p>
        </p:txBody>
      </p:sp>
      <p:sp>
        <p:nvSpPr>
          <p:cNvPr id="9" name="TextBox 8">
            <a:extLst>
              <a:ext uri="{FF2B5EF4-FFF2-40B4-BE49-F238E27FC236}">
                <a16:creationId xmlns:a16="http://schemas.microsoft.com/office/drawing/2014/main" id="{417548A9-B9F1-42A8-84A9-4F11555F6632}"/>
              </a:ext>
            </a:extLst>
          </p:cNvPr>
          <p:cNvSpPr txBox="1"/>
          <p:nvPr/>
        </p:nvSpPr>
        <p:spPr>
          <a:xfrm>
            <a:off x="566108" y="2680338"/>
            <a:ext cx="1913382" cy="707886"/>
          </a:xfrm>
          <a:prstGeom prst="rect">
            <a:avLst/>
          </a:prstGeom>
          <a:noFill/>
        </p:spPr>
        <p:txBody>
          <a:bodyPr wrap="square" rtlCol="0">
            <a:spAutoFit/>
          </a:bodyPr>
          <a:lstStyle/>
          <a:p>
            <a:pPr algn="ctr"/>
            <a:r>
              <a:rPr lang="en-US" sz="2000" dirty="0"/>
              <a:t>Evolution leads to a homogeneous state</a:t>
            </a:r>
          </a:p>
        </p:txBody>
      </p:sp>
      <p:sp>
        <p:nvSpPr>
          <p:cNvPr id="10" name="TextBox 9">
            <a:extLst>
              <a:ext uri="{FF2B5EF4-FFF2-40B4-BE49-F238E27FC236}">
                <a16:creationId xmlns:a16="http://schemas.microsoft.com/office/drawing/2014/main" id="{98A49FC1-48F2-40CE-985C-51843F0D71A7}"/>
              </a:ext>
            </a:extLst>
          </p:cNvPr>
          <p:cNvSpPr txBox="1"/>
          <p:nvPr/>
        </p:nvSpPr>
        <p:spPr>
          <a:xfrm>
            <a:off x="2649528" y="2678241"/>
            <a:ext cx="1845235" cy="1015663"/>
          </a:xfrm>
          <a:prstGeom prst="rect">
            <a:avLst/>
          </a:prstGeom>
          <a:noFill/>
        </p:spPr>
        <p:txBody>
          <a:bodyPr wrap="square" rtlCol="0">
            <a:spAutoFit/>
          </a:bodyPr>
          <a:lstStyle/>
          <a:p>
            <a:pPr algn="ctr"/>
            <a:r>
              <a:rPr lang="en-US" sz="2000" dirty="0"/>
              <a:t>Evolution leads to a set of stable or periodic structures</a:t>
            </a:r>
          </a:p>
        </p:txBody>
      </p:sp>
      <p:sp>
        <p:nvSpPr>
          <p:cNvPr id="11" name="TextBox 10">
            <a:extLst>
              <a:ext uri="{FF2B5EF4-FFF2-40B4-BE49-F238E27FC236}">
                <a16:creationId xmlns:a16="http://schemas.microsoft.com/office/drawing/2014/main" id="{4EE1BB23-02FD-4E05-BEA5-D80C95431EC5}"/>
              </a:ext>
            </a:extLst>
          </p:cNvPr>
          <p:cNvSpPr txBox="1"/>
          <p:nvPr/>
        </p:nvSpPr>
        <p:spPr>
          <a:xfrm>
            <a:off x="4733440" y="2678242"/>
            <a:ext cx="1788298" cy="707886"/>
          </a:xfrm>
          <a:prstGeom prst="rect">
            <a:avLst/>
          </a:prstGeom>
          <a:noFill/>
        </p:spPr>
        <p:txBody>
          <a:bodyPr wrap="square" rtlCol="0">
            <a:spAutoFit/>
          </a:bodyPr>
          <a:lstStyle/>
          <a:p>
            <a:pPr algn="ctr"/>
            <a:r>
              <a:rPr lang="en-US" sz="2000" dirty="0"/>
              <a:t>Evolution leads to a chaotic pattern</a:t>
            </a:r>
          </a:p>
        </p:txBody>
      </p:sp>
      <p:sp>
        <p:nvSpPr>
          <p:cNvPr id="12" name="TextBox 11">
            <a:extLst>
              <a:ext uri="{FF2B5EF4-FFF2-40B4-BE49-F238E27FC236}">
                <a16:creationId xmlns:a16="http://schemas.microsoft.com/office/drawing/2014/main" id="{D0EEB09A-7E3C-441E-8D81-1BFC030F90F7}"/>
              </a:ext>
            </a:extLst>
          </p:cNvPr>
          <p:cNvSpPr txBox="1"/>
          <p:nvPr/>
        </p:nvSpPr>
        <p:spPr>
          <a:xfrm>
            <a:off x="6748222" y="2678241"/>
            <a:ext cx="1845235" cy="923330"/>
          </a:xfrm>
          <a:prstGeom prst="rect">
            <a:avLst/>
          </a:prstGeom>
          <a:noFill/>
        </p:spPr>
        <p:txBody>
          <a:bodyPr wrap="square" rtlCol="0">
            <a:spAutoFit/>
          </a:bodyPr>
          <a:lstStyle/>
          <a:p>
            <a:pPr algn="ctr"/>
            <a:r>
              <a:rPr lang="en-US" dirty="0"/>
              <a:t>Evolution leads to complex structures, sometimes long-lived</a:t>
            </a:r>
          </a:p>
        </p:txBody>
      </p:sp>
      <p:pic>
        <p:nvPicPr>
          <p:cNvPr id="14" name="Picture 13" descr="Qr code&#10;&#10;Description automatically generated">
            <a:extLst>
              <a:ext uri="{FF2B5EF4-FFF2-40B4-BE49-F238E27FC236}">
                <a16:creationId xmlns:a16="http://schemas.microsoft.com/office/drawing/2014/main" id="{1A64558F-0A04-4D40-B9B6-25BB664C7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691" y="3832403"/>
            <a:ext cx="1788298" cy="1806181"/>
          </a:xfrm>
          <a:prstGeom prst="rect">
            <a:avLst/>
          </a:prstGeom>
          <a:ln w="12700">
            <a:solidFill>
              <a:schemeClr val="tx1"/>
            </a:solidFill>
          </a:ln>
        </p:spPr>
      </p:pic>
      <p:pic>
        <p:nvPicPr>
          <p:cNvPr id="21" name="Picture 20" descr="Text&#10;&#10;Description automatically generated">
            <a:extLst>
              <a:ext uri="{FF2B5EF4-FFF2-40B4-BE49-F238E27FC236}">
                <a16:creationId xmlns:a16="http://schemas.microsoft.com/office/drawing/2014/main" id="{F42BE757-0D2B-4740-9874-280B5FFB0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344" y="3832404"/>
            <a:ext cx="1788298" cy="1806181"/>
          </a:xfrm>
          <a:prstGeom prst="rect">
            <a:avLst/>
          </a:prstGeom>
          <a:ln w="12700">
            <a:solidFill>
              <a:schemeClr val="tx1"/>
            </a:solidFill>
          </a:ln>
        </p:spPr>
      </p:pic>
      <p:pic>
        <p:nvPicPr>
          <p:cNvPr id="22" name="Picture 21">
            <a:extLst>
              <a:ext uri="{FF2B5EF4-FFF2-40B4-BE49-F238E27FC236}">
                <a16:creationId xmlns:a16="http://schemas.microsoft.com/office/drawing/2014/main" id="{4C2AA577-673C-4EE7-BA18-82FCDDA08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7997" y="3832405"/>
            <a:ext cx="1788298" cy="1806181"/>
          </a:xfrm>
          <a:prstGeom prst="rect">
            <a:avLst/>
          </a:prstGeom>
          <a:ln w="12700">
            <a:solidFill>
              <a:schemeClr val="tx1"/>
            </a:solidFill>
          </a:ln>
        </p:spPr>
      </p:pic>
      <p:pic>
        <p:nvPicPr>
          <p:cNvPr id="23" name="Picture 22" descr="A picture containing text&#10;&#10;Description automatically generated">
            <a:extLst>
              <a:ext uri="{FF2B5EF4-FFF2-40B4-BE49-F238E27FC236}">
                <a16:creationId xmlns:a16="http://schemas.microsoft.com/office/drawing/2014/main" id="{BB130A4F-7FAE-459D-B563-B44A61D71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 y="3832405"/>
            <a:ext cx="1788298" cy="1806181"/>
          </a:xfrm>
          <a:prstGeom prst="rect">
            <a:avLst/>
          </a:prstGeom>
          <a:ln w="12700">
            <a:solidFill>
              <a:schemeClr val="tx1"/>
            </a:solidFill>
          </a:ln>
        </p:spPr>
      </p:pic>
      <p:sp>
        <p:nvSpPr>
          <p:cNvPr id="25" name="TextBox 24">
            <a:extLst>
              <a:ext uri="{FF2B5EF4-FFF2-40B4-BE49-F238E27FC236}">
                <a16:creationId xmlns:a16="http://schemas.microsoft.com/office/drawing/2014/main" id="{676A7EF4-A8BB-436A-B49B-C46FA322F6A9}"/>
              </a:ext>
            </a:extLst>
          </p:cNvPr>
          <p:cNvSpPr txBox="1"/>
          <p:nvPr/>
        </p:nvSpPr>
        <p:spPr>
          <a:xfrm>
            <a:off x="445769" y="5718048"/>
            <a:ext cx="5759959" cy="369332"/>
          </a:xfrm>
          <a:prstGeom prst="rect">
            <a:avLst/>
          </a:prstGeom>
          <a:noFill/>
        </p:spPr>
        <p:txBody>
          <a:bodyPr wrap="square" rtlCol="0">
            <a:spAutoFit/>
          </a:bodyPr>
          <a:lstStyle/>
          <a:p>
            <a:r>
              <a:rPr lang="en-US" dirty="0">
                <a:solidFill>
                  <a:srgbClr val="FF0000"/>
                </a:solidFill>
              </a:rPr>
              <a:t>(partial) differential equations </a:t>
            </a:r>
            <a:r>
              <a:rPr lang="en-US" dirty="0">
                <a:solidFill>
                  <a:srgbClr val="FF0000"/>
                </a:solidFill>
                <a:sym typeface="Wingdings" panose="05000000000000000000" pitchFamily="2" charset="2"/>
              </a:rPr>
              <a:t></a:t>
            </a:r>
            <a:r>
              <a:rPr lang="en-US" dirty="0">
                <a:solidFill>
                  <a:srgbClr val="FF0000"/>
                </a:solidFill>
              </a:rPr>
              <a:t> continuous dynamical systems</a:t>
            </a:r>
          </a:p>
        </p:txBody>
      </p:sp>
      <p:sp>
        <p:nvSpPr>
          <p:cNvPr id="27" name="Rectangle 26">
            <a:extLst>
              <a:ext uri="{FF2B5EF4-FFF2-40B4-BE49-F238E27FC236}">
                <a16:creationId xmlns:a16="http://schemas.microsoft.com/office/drawing/2014/main" id="{232E4D3F-6ABE-4519-AC17-52397404F038}"/>
              </a:ext>
            </a:extLst>
          </p:cNvPr>
          <p:cNvSpPr/>
          <p:nvPr/>
        </p:nvSpPr>
        <p:spPr>
          <a:xfrm>
            <a:off x="548640" y="2020501"/>
            <a:ext cx="6053328" cy="3697547"/>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88C7947-7832-41F0-A0E3-468235021A24}"/>
              </a:ext>
            </a:extLst>
          </p:cNvPr>
          <p:cNvSpPr/>
          <p:nvPr/>
        </p:nvSpPr>
        <p:spPr>
          <a:xfrm>
            <a:off x="6704839" y="2020501"/>
            <a:ext cx="1943318" cy="3697547"/>
          </a:xfrm>
          <a:prstGeom prst="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9" name="TextBox 28">
            <a:extLst>
              <a:ext uri="{FF2B5EF4-FFF2-40B4-BE49-F238E27FC236}">
                <a16:creationId xmlns:a16="http://schemas.microsoft.com/office/drawing/2014/main" id="{827F97F3-23E8-4629-850C-98FAA97D26A7}"/>
              </a:ext>
            </a:extLst>
          </p:cNvPr>
          <p:cNvSpPr txBox="1"/>
          <p:nvPr/>
        </p:nvSpPr>
        <p:spPr>
          <a:xfrm>
            <a:off x="6704839" y="5718048"/>
            <a:ext cx="1993392" cy="369332"/>
          </a:xfrm>
          <a:prstGeom prst="rect">
            <a:avLst/>
          </a:prstGeom>
          <a:noFill/>
        </p:spPr>
        <p:txBody>
          <a:bodyPr wrap="square" rtlCol="0">
            <a:spAutoFit/>
          </a:bodyPr>
          <a:lstStyle/>
          <a:p>
            <a:pPr algn="r"/>
            <a:r>
              <a:rPr lang="en-US" dirty="0">
                <a:solidFill>
                  <a:srgbClr val="00B050"/>
                </a:solidFill>
              </a:rPr>
              <a:t>Universal computation</a:t>
            </a:r>
          </a:p>
        </p:txBody>
      </p:sp>
    </p:spTree>
    <p:extLst>
      <p:ext uri="{BB962C8B-B14F-4D97-AF65-F5344CB8AC3E}">
        <p14:creationId xmlns:p14="http://schemas.microsoft.com/office/powerpoint/2010/main" val="120178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p:bldP spid="10" grpId="0"/>
      <p:bldP spid="11" grpId="0"/>
      <p:bldP spid="12" grpId="0"/>
      <p:bldP spid="25" grpId="0"/>
      <p:bldP spid="27" grpId="0" animBg="1"/>
      <p:bldP spid="28" grpId="0" animBg="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978F-5202-4023-A34B-1CCDBA731C99}"/>
              </a:ext>
            </a:extLst>
          </p:cNvPr>
          <p:cNvSpPr>
            <a:spLocks noGrp="1"/>
          </p:cNvSpPr>
          <p:nvPr>
            <p:ph type="title"/>
          </p:nvPr>
        </p:nvSpPr>
        <p:spPr/>
        <p:txBody>
          <a:bodyPr/>
          <a:lstStyle/>
          <a:p>
            <a:r>
              <a:rPr lang="en-US" dirty="0"/>
              <a:t>Why is this interesting to us?</a:t>
            </a:r>
          </a:p>
        </p:txBody>
      </p:sp>
      <p:sp>
        <p:nvSpPr>
          <p:cNvPr id="3" name="Content Placeholder 2">
            <a:extLst>
              <a:ext uri="{FF2B5EF4-FFF2-40B4-BE49-F238E27FC236}">
                <a16:creationId xmlns:a16="http://schemas.microsoft.com/office/drawing/2014/main" id="{16C97E45-825A-4B66-8701-89CFB6CA1EFB}"/>
              </a:ext>
            </a:extLst>
          </p:cNvPr>
          <p:cNvSpPr>
            <a:spLocks noGrp="1"/>
          </p:cNvSpPr>
          <p:nvPr>
            <p:ph idx="1"/>
          </p:nvPr>
        </p:nvSpPr>
        <p:spPr>
          <a:xfrm>
            <a:off x="628650" y="1825625"/>
            <a:ext cx="4918710" cy="4351338"/>
          </a:xfrm>
        </p:spPr>
        <p:txBody>
          <a:bodyPr/>
          <a:lstStyle/>
          <a:p>
            <a:r>
              <a:rPr lang="en-US" dirty="0"/>
              <a:t>Formalism we’ve studied in MOSIS:</a:t>
            </a:r>
          </a:p>
          <a:p>
            <a:pPr lvl="1"/>
            <a:r>
              <a:rPr lang="en-US" dirty="0"/>
              <a:t>Causal block diagrams</a:t>
            </a:r>
          </a:p>
          <a:p>
            <a:pPr lvl="1"/>
            <a:r>
              <a:rPr lang="en-US" dirty="0"/>
              <a:t>Petri nets</a:t>
            </a:r>
          </a:p>
          <a:p>
            <a:pPr lvl="1"/>
            <a:r>
              <a:rPr lang="en-US" dirty="0"/>
              <a:t>. . .</a:t>
            </a:r>
          </a:p>
          <a:p>
            <a:r>
              <a:rPr lang="en-US" dirty="0"/>
              <a:t>Lack sense of LOCALITY</a:t>
            </a:r>
          </a:p>
          <a:p>
            <a:r>
              <a:rPr lang="en-US" dirty="0"/>
              <a:t>cellular automata to the rescue</a:t>
            </a:r>
          </a:p>
          <a:p>
            <a:pPr lvl="1"/>
            <a:r>
              <a:rPr lang="en-US" dirty="0"/>
              <a:t>Spatial structure</a:t>
            </a:r>
          </a:p>
          <a:p>
            <a:pPr lvl="1"/>
            <a:r>
              <a:rPr lang="en-US" dirty="0"/>
              <a:t>Local interaction (neighborhood) </a:t>
            </a:r>
          </a:p>
        </p:txBody>
      </p:sp>
      <p:graphicFrame>
        <p:nvGraphicFramePr>
          <p:cNvPr id="4" name="Table 4">
            <a:extLst>
              <a:ext uri="{FF2B5EF4-FFF2-40B4-BE49-F238E27FC236}">
                <a16:creationId xmlns:a16="http://schemas.microsoft.com/office/drawing/2014/main" id="{30261913-A516-41B8-8363-686EF8034167}"/>
              </a:ext>
            </a:extLst>
          </p:cNvPr>
          <p:cNvGraphicFramePr>
            <a:graphicFrameLocks noGrp="1"/>
          </p:cNvGraphicFramePr>
          <p:nvPr>
            <p:extLst>
              <p:ext uri="{D42A27DB-BD31-4B8C-83A1-F6EECF244321}">
                <p14:modId xmlns:p14="http://schemas.microsoft.com/office/powerpoint/2010/main" val="4200355960"/>
              </p:ext>
            </p:extLst>
          </p:nvPr>
        </p:nvGraphicFramePr>
        <p:xfrm>
          <a:off x="6388608" y="2676144"/>
          <a:ext cx="1853184" cy="1755648"/>
        </p:xfrm>
        <a:graphic>
          <a:graphicData uri="http://schemas.openxmlformats.org/drawingml/2006/table">
            <a:tbl>
              <a:tblPr firstRow="1" bandRow="1">
                <a:tableStyleId>{2D5ABB26-0587-4C30-8999-92F81FD0307C}</a:tableStyleId>
              </a:tblPr>
              <a:tblGrid>
                <a:gridCol w="617728">
                  <a:extLst>
                    <a:ext uri="{9D8B030D-6E8A-4147-A177-3AD203B41FA5}">
                      <a16:colId xmlns:a16="http://schemas.microsoft.com/office/drawing/2014/main" val="256260396"/>
                    </a:ext>
                  </a:extLst>
                </a:gridCol>
                <a:gridCol w="617728">
                  <a:extLst>
                    <a:ext uri="{9D8B030D-6E8A-4147-A177-3AD203B41FA5}">
                      <a16:colId xmlns:a16="http://schemas.microsoft.com/office/drawing/2014/main" val="507841035"/>
                    </a:ext>
                  </a:extLst>
                </a:gridCol>
                <a:gridCol w="617728">
                  <a:extLst>
                    <a:ext uri="{9D8B030D-6E8A-4147-A177-3AD203B41FA5}">
                      <a16:colId xmlns:a16="http://schemas.microsoft.com/office/drawing/2014/main" val="589763596"/>
                    </a:ext>
                  </a:extLst>
                </a:gridCol>
              </a:tblGrid>
              <a:tr h="58521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0792719"/>
                  </a:ext>
                </a:extLst>
              </a:tr>
              <a:tr h="58521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1106065"/>
                  </a:ext>
                </a:extLst>
              </a:tr>
              <a:tr h="58521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6759439"/>
                  </a:ext>
                </a:extLst>
              </a:tr>
            </a:tbl>
          </a:graphicData>
        </a:graphic>
      </p:graphicFrame>
      <p:cxnSp>
        <p:nvCxnSpPr>
          <p:cNvPr id="7" name="Straight Arrow Connector 6">
            <a:extLst>
              <a:ext uri="{FF2B5EF4-FFF2-40B4-BE49-F238E27FC236}">
                <a16:creationId xmlns:a16="http://schemas.microsoft.com/office/drawing/2014/main" id="{87A171BF-EAA1-4451-BED3-C1009E35AE3D}"/>
              </a:ext>
            </a:extLst>
          </p:cNvPr>
          <p:cNvCxnSpPr>
            <a:cxnSpLocks/>
          </p:cNvCxnSpPr>
          <p:nvPr/>
        </p:nvCxnSpPr>
        <p:spPr>
          <a:xfrm>
            <a:off x="6723888" y="3011424"/>
            <a:ext cx="5913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BA78205-7827-4C8C-85FD-19F9021E1F58}"/>
              </a:ext>
            </a:extLst>
          </p:cNvPr>
          <p:cNvCxnSpPr>
            <a:cxnSpLocks/>
          </p:cNvCxnSpPr>
          <p:nvPr/>
        </p:nvCxnSpPr>
        <p:spPr>
          <a:xfrm>
            <a:off x="7174992" y="3633216"/>
            <a:ext cx="0" cy="6096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1DD317F-4767-4B43-83CB-E22A3881DEEB}"/>
              </a:ext>
            </a:extLst>
          </p:cNvPr>
          <p:cNvCxnSpPr>
            <a:cxnSpLocks/>
          </p:cNvCxnSpPr>
          <p:nvPr/>
        </p:nvCxnSpPr>
        <p:spPr>
          <a:xfrm flipV="1">
            <a:off x="7473696" y="3553968"/>
            <a:ext cx="0" cy="6888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DB8FD9F-807E-4926-AB38-36F3C9D5A818}"/>
              </a:ext>
            </a:extLst>
          </p:cNvPr>
          <p:cNvCxnSpPr>
            <a:cxnSpLocks/>
          </p:cNvCxnSpPr>
          <p:nvPr/>
        </p:nvCxnSpPr>
        <p:spPr>
          <a:xfrm flipV="1">
            <a:off x="7248144" y="2883408"/>
            <a:ext cx="633984" cy="5455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B9D1A3B-5873-4F22-87B7-5D027232207C}"/>
              </a:ext>
            </a:extLst>
          </p:cNvPr>
          <p:cNvCxnSpPr>
            <a:cxnSpLocks/>
          </p:cNvCxnSpPr>
          <p:nvPr/>
        </p:nvCxnSpPr>
        <p:spPr>
          <a:xfrm flipH="1">
            <a:off x="6723888" y="3553968"/>
            <a:ext cx="5913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2B6407B-A9CE-4AC1-891E-8B6D14FAE90D}"/>
              </a:ext>
            </a:extLst>
          </p:cNvPr>
          <p:cNvCxnSpPr>
            <a:cxnSpLocks/>
          </p:cNvCxnSpPr>
          <p:nvPr/>
        </p:nvCxnSpPr>
        <p:spPr>
          <a:xfrm flipH="1">
            <a:off x="7315200" y="4151376"/>
            <a:ext cx="5913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99A7863-9A34-45A8-BF9A-D5E39B3B1235}"/>
              </a:ext>
            </a:extLst>
          </p:cNvPr>
          <p:cNvCxnSpPr>
            <a:cxnSpLocks/>
          </p:cNvCxnSpPr>
          <p:nvPr/>
        </p:nvCxnSpPr>
        <p:spPr>
          <a:xfrm flipV="1">
            <a:off x="6675120" y="3630168"/>
            <a:ext cx="615696" cy="521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BEE9746-AB5C-4CF4-9DE8-050C635B1674}"/>
              </a:ext>
            </a:extLst>
          </p:cNvPr>
          <p:cNvCxnSpPr>
            <a:cxnSpLocks/>
          </p:cNvCxnSpPr>
          <p:nvPr/>
        </p:nvCxnSpPr>
        <p:spPr>
          <a:xfrm>
            <a:off x="7976616" y="3587496"/>
            <a:ext cx="0" cy="5638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0E5DDFC-4533-4B5D-8335-171EC518081C}"/>
              </a:ext>
            </a:extLst>
          </p:cNvPr>
          <p:cNvCxnSpPr>
            <a:cxnSpLocks/>
          </p:cNvCxnSpPr>
          <p:nvPr/>
        </p:nvCxnSpPr>
        <p:spPr>
          <a:xfrm flipV="1">
            <a:off x="7976616" y="2883408"/>
            <a:ext cx="0" cy="6050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26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500"/>
                                        <p:tgtEl>
                                          <p:spTgt spid="3">
                                            <p:txEl>
                                              <p:pRg st="5" end="5"/>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500"/>
                                        <p:tgtEl>
                                          <p:spTgt spid="3">
                                            <p:txEl>
                                              <p:pRg st="6" end="6"/>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fade">
                                      <p:cBhvr>
                                        <p:cTn id="6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600DD-D463-44B3-9311-714C5FAF66CB}"/>
              </a:ext>
            </a:extLst>
          </p:cNvPr>
          <p:cNvSpPr>
            <a:spLocks noGrp="1"/>
          </p:cNvSpPr>
          <p:nvPr>
            <p:ph type="title"/>
          </p:nvPr>
        </p:nvSpPr>
        <p:spPr>
          <a:xfrm>
            <a:off x="445389" y="365126"/>
            <a:ext cx="8253222" cy="1325563"/>
          </a:xfrm>
        </p:spPr>
        <p:txBody>
          <a:bodyPr/>
          <a:lstStyle/>
          <a:p>
            <a:r>
              <a:rPr lang="en-US" dirty="0"/>
              <a:t>Example – Nagel–</a:t>
            </a:r>
            <a:r>
              <a:rPr lang="en-US" dirty="0" err="1"/>
              <a:t>Schreckenberg</a:t>
            </a:r>
            <a:r>
              <a:rPr lang="en-US" dirty="0"/>
              <a:t> model</a:t>
            </a:r>
          </a:p>
        </p:txBody>
      </p:sp>
      <p:pic>
        <p:nvPicPr>
          <p:cNvPr id="3" name="Online Media 2" title="Nagel Schreckenberg n-lanes model">
            <a:hlinkClick r:id="" action="ppaction://media"/>
            <a:extLst>
              <a:ext uri="{FF2B5EF4-FFF2-40B4-BE49-F238E27FC236}">
                <a16:creationId xmlns:a16="http://schemas.microsoft.com/office/drawing/2014/main" id="{1EA0B97E-78BC-4C68-AEFB-D5FBF3B08E7D}"/>
              </a:ext>
            </a:extLst>
          </p:cNvPr>
          <p:cNvPicPr>
            <a:picLocks noGrp="1" noRot="1" noChangeAspect="1"/>
          </p:cNvPicPr>
          <p:nvPr>
            <p:ph idx="1"/>
            <a:videoFile r:link="rId1"/>
          </p:nvPr>
        </p:nvPicPr>
        <p:blipFill>
          <a:blip r:embed="rId4"/>
          <a:stretch>
            <a:fillRect/>
          </a:stretch>
        </p:blipFill>
        <p:spPr>
          <a:xfrm>
            <a:off x="628650" y="1690689"/>
            <a:ext cx="7886700" cy="4452699"/>
          </a:xfrm>
          <a:prstGeom prst="rect">
            <a:avLst/>
          </a:prstGeom>
        </p:spPr>
      </p:pic>
    </p:spTree>
    <p:extLst>
      <p:ext uri="{BB962C8B-B14F-4D97-AF65-F5344CB8AC3E}">
        <p14:creationId xmlns:p14="http://schemas.microsoft.com/office/powerpoint/2010/main" val="404863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EF1-82B6-46C0-BE64-FDF7D30534D3}"/>
              </a:ext>
            </a:extLst>
          </p:cNvPr>
          <p:cNvSpPr>
            <a:spLocks noGrp="1"/>
          </p:cNvSpPr>
          <p:nvPr>
            <p:ph type="title"/>
          </p:nvPr>
        </p:nvSpPr>
        <p:spPr/>
        <p:txBody>
          <a:bodyPr/>
          <a:lstStyle/>
          <a:p>
            <a:r>
              <a:rPr lang="en-US" dirty="0"/>
              <a:t>Example – sound wave propagation</a:t>
            </a:r>
          </a:p>
        </p:txBody>
      </p:sp>
      <p:pic>
        <p:nvPicPr>
          <p:cNvPr id="4" name="Online Media 3" title="Wave propagation - Python  cellular automaton">
            <a:hlinkClick r:id="" action="ppaction://media"/>
            <a:extLst>
              <a:ext uri="{FF2B5EF4-FFF2-40B4-BE49-F238E27FC236}">
                <a16:creationId xmlns:a16="http://schemas.microsoft.com/office/drawing/2014/main" id="{C1032A98-DA1C-4CBD-A1FD-9F0AF66C649D}"/>
              </a:ext>
            </a:extLst>
          </p:cNvPr>
          <p:cNvPicPr>
            <a:picLocks noGrp="1" noRot="1" noChangeAspect="1"/>
          </p:cNvPicPr>
          <p:nvPr>
            <p:ph idx="1"/>
            <a:videoFile r:link="rId1"/>
          </p:nvPr>
        </p:nvPicPr>
        <p:blipFill>
          <a:blip r:embed="rId4"/>
          <a:stretch>
            <a:fillRect/>
          </a:stretch>
        </p:blipFill>
        <p:spPr>
          <a:xfrm>
            <a:off x="1517964" y="1495617"/>
            <a:ext cx="6108072" cy="4580637"/>
          </a:xfrm>
          <a:prstGeom prst="rect">
            <a:avLst/>
          </a:prstGeom>
        </p:spPr>
      </p:pic>
      <p:sp>
        <p:nvSpPr>
          <p:cNvPr id="5" name="TextBox 4">
            <a:extLst>
              <a:ext uri="{FF2B5EF4-FFF2-40B4-BE49-F238E27FC236}">
                <a16:creationId xmlns:a16="http://schemas.microsoft.com/office/drawing/2014/main" id="{2C1C8532-D7E6-4A3E-86C3-A237A1AF24DD}"/>
              </a:ext>
            </a:extLst>
          </p:cNvPr>
          <p:cNvSpPr txBox="1"/>
          <p:nvPr/>
        </p:nvSpPr>
        <p:spPr>
          <a:xfrm>
            <a:off x="475488" y="6273225"/>
            <a:ext cx="8668512" cy="584775"/>
          </a:xfrm>
          <a:prstGeom prst="rect">
            <a:avLst/>
          </a:prstGeom>
          <a:noFill/>
        </p:spPr>
        <p:txBody>
          <a:bodyPr wrap="square" rtlCol="0">
            <a:spAutoFit/>
          </a:bodyPr>
          <a:lstStyle/>
          <a:p>
            <a:r>
              <a:rPr lang="en-US" sz="1600" dirty="0" err="1"/>
              <a:t>Komatsuzaki</a:t>
            </a:r>
            <a:r>
              <a:rPr lang="en-US" sz="1600" dirty="0"/>
              <a:t>, Toshihiko, Yoshio Iwata, and Shin </a:t>
            </a:r>
            <a:r>
              <a:rPr lang="en-US" sz="1600" dirty="0" err="1"/>
              <a:t>Morishita</a:t>
            </a:r>
            <a:r>
              <a:rPr lang="en-US" sz="1600" dirty="0"/>
              <a:t>. "Modelling of incident sound wave propagation around sound barriers using cellular automata." </a:t>
            </a:r>
            <a:r>
              <a:rPr lang="en-US" sz="1600" i="1" dirty="0"/>
              <a:t>International Conference on Cellular Automata</a:t>
            </a:r>
            <a:r>
              <a:rPr lang="en-US" sz="1600" dirty="0"/>
              <a:t>. Springer, Berlin, Heidelberg, 2012.</a:t>
            </a:r>
          </a:p>
        </p:txBody>
      </p:sp>
    </p:spTree>
    <p:extLst>
      <p:ext uri="{BB962C8B-B14F-4D97-AF65-F5344CB8AC3E}">
        <p14:creationId xmlns:p14="http://schemas.microsoft.com/office/powerpoint/2010/main" val="221406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F7D95E-8C36-4B8C-8CEC-5DC9BF51A67E}"/>
              </a:ext>
            </a:extLst>
          </p:cNvPr>
          <p:cNvSpPr>
            <a:spLocks noGrp="1"/>
          </p:cNvSpPr>
          <p:nvPr>
            <p:ph type="ctrTitle"/>
          </p:nvPr>
        </p:nvSpPr>
        <p:spPr/>
        <p:txBody>
          <a:bodyPr/>
          <a:lstStyle/>
          <a:p>
            <a:r>
              <a:rPr lang="en-US" dirty="0"/>
              <a:t>Questions?</a:t>
            </a:r>
          </a:p>
        </p:txBody>
      </p:sp>
      <p:sp>
        <p:nvSpPr>
          <p:cNvPr id="5" name="Subtitle 4">
            <a:extLst>
              <a:ext uri="{FF2B5EF4-FFF2-40B4-BE49-F238E27FC236}">
                <a16:creationId xmlns:a16="http://schemas.microsoft.com/office/drawing/2014/main" id="{8FF9ACF4-0935-4844-BA07-B794DD5F87B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43251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6FE619-3246-4FFA-9F97-37E3FB7E3C9B}"/>
              </a:ext>
            </a:extLst>
          </p:cNvPr>
          <p:cNvSpPr>
            <a:spLocks noGrp="1"/>
          </p:cNvSpPr>
          <p:nvPr>
            <p:ph type="title"/>
          </p:nvPr>
        </p:nvSpPr>
        <p:spPr/>
        <p:txBody>
          <a:bodyPr/>
          <a:lstStyle/>
          <a:p>
            <a:pPr algn="ctr"/>
            <a:r>
              <a:rPr lang="en-US" dirty="0">
                <a:latin typeface="Bebas" panose="020B0606020202050201" pitchFamily="34" charset="0"/>
              </a:rPr>
              <a:t>About Me</a:t>
            </a:r>
          </a:p>
        </p:txBody>
      </p:sp>
      <p:sp>
        <p:nvSpPr>
          <p:cNvPr id="5" name="Content Placeholder 4">
            <a:extLst>
              <a:ext uri="{FF2B5EF4-FFF2-40B4-BE49-F238E27FC236}">
                <a16:creationId xmlns:a16="http://schemas.microsoft.com/office/drawing/2014/main" id="{B5F259F7-E802-4AB6-9E7C-DA45901F258A}"/>
              </a:ext>
            </a:extLst>
          </p:cNvPr>
          <p:cNvSpPr>
            <a:spLocks noGrp="1"/>
          </p:cNvSpPr>
          <p:nvPr>
            <p:ph sz="half" idx="1"/>
          </p:nvPr>
        </p:nvSpPr>
        <p:spPr>
          <a:xfrm>
            <a:off x="600836" y="1690689"/>
            <a:ext cx="7942326" cy="1405255"/>
          </a:xfrm>
        </p:spPr>
        <p:txBody>
          <a:bodyPr/>
          <a:lstStyle/>
          <a:p>
            <a:pPr marL="0" indent="0" algn="ctr">
              <a:buNone/>
            </a:pPr>
            <a:r>
              <a:rPr lang="en-US" dirty="0"/>
              <a:t>2</a:t>
            </a:r>
            <a:r>
              <a:rPr lang="en-US" baseline="30000" dirty="0"/>
              <a:t>nd</a:t>
            </a:r>
            <a:r>
              <a:rPr lang="en-US" dirty="0"/>
              <a:t> year Master student in computer science</a:t>
            </a:r>
          </a:p>
          <a:p>
            <a:pPr marL="0" indent="0" algn="ctr">
              <a:buNone/>
            </a:pPr>
            <a:r>
              <a:rPr lang="en-US" dirty="0"/>
              <a:t>specializing in </a:t>
            </a:r>
            <a:br>
              <a:rPr lang="en-US" dirty="0"/>
            </a:br>
            <a:r>
              <a:rPr lang="en-US" dirty="0"/>
              <a:t>Data Science and Artificial Intelligence</a:t>
            </a:r>
          </a:p>
          <a:p>
            <a:pPr algn="ctr"/>
            <a:endParaRPr lang="en-US" dirty="0"/>
          </a:p>
          <a:p>
            <a:pPr algn="ctr"/>
            <a:endParaRPr lang="en-US" dirty="0"/>
          </a:p>
        </p:txBody>
      </p:sp>
      <p:pic>
        <p:nvPicPr>
          <p:cNvPr id="8" name="Content Placeholder 7">
            <a:extLst>
              <a:ext uri="{FF2B5EF4-FFF2-40B4-BE49-F238E27FC236}">
                <a16:creationId xmlns:a16="http://schemas.microsoft.com/office/drawing/2014/main" id="{3D63031B-9DD8-44A3-A06C-971AEE31524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408262" y="3095944"/>
            <a:ext cx="2327473" cy="3429053"/>
          </a:xfrm>
          <a:prstGeom prst="rect">
            <a:avLst/>
          </a:prstGeom>
          <a:ln>
            <a:noFill/>
          </a:ln>
          <a:effectLst>
            <a:softEdge rad="112500"/>
          </a:effectLst>
        </p:spPr>
      </p:pic>
      <p:pic>
        <p:nvPicPr>
          <p:cNvPr id="10" name="Picture 9" descr="A picture containing text&#10;&#10;Description automatically generated">
            <a:extLst>
              <a:ext uri="{FF2B5EF4-FFF2-40B4-BE49-F238E27FC236}">
                <a16:creationId xmlns:a16="http://schemas.microsoft.com/office/drawing/2014/main" id="{0A2675BD-B9F8-46DB-987B-E33C9BB7B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062" y="4158588"/>
            <a:ext cx="1663065" cy="1676641"/>
          </a:xfrm>
          <a:prstGeom prst="rect">
            <a:avLst/>
          </a:prstGeom>
        </p:spPr>
      </p:pic>
      <p:grpSp>
        <p:nvGrpSpPr>
          <p:cNvPr id="14" name="Group 13">
            <a:extLst>
              <a:ext uri="{FF2B5EF4-FFF2-40B4-BE49-F238E27FC236}">
                <a16:creationId xmlns:a16="http://schemas.microsoft.com/office/drawing/2014/main" id="{1993902F-FAC2-474B-A666-E5D43C8AFFA8}"/>
              </a:ext>
            </a:extLst>
          </p:cNvPr>
          <p:cNvGrpSpPr/>
          <p:nvPr/>
        </p:nvGrpSpPr>
        <p:grpSpPr>
          <a:xfrm>
            <a:off x="6376870" y="4699446"/>
            <a:ext cx="2229920" cy="1135783"/>
            <a:chOff x="6376870" y="4699446"/>
            <a:chExt cx="2229920" cy="1135783"/>
          </a:xfrm>
        </p:grpSpPr>
        <p:pic>
          <p:nvPicPr>
            <p:cNvPr id="12" name="Graphic 11">
              <a:extLst>
                <a:ext uri="{FF2B5EF4-FFF2-40B4-BE49-F238E27FC236}">
                  <a16:creationId xmlns:a16="http://schemas.microsoft.com/office/drawing/2014/main" id="{3FD2A0AE-9A13-405C-8A13-95DEA80BE0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76870" y="4699446"/>
              <a:ext cx="2229920" cy="935728"/>
            </a:xfrm>
            <a:prstGeom prst="rect">
              <a:avLst/>
            </a:prstGeom>
          </p:spPr>
        </p:pic>
        <p:sp>
          <p:nvSpPr>
            <p:cNvPr id="13" name="TextBox 12">
              <a:extLst>
                <a:ext uri="{FF2B5EF4-FFF2-40B4-BE49-F238E27FC236}">
                  <a16:creationId xmlns:a16="http://schemas.microsoft.com/office/drawing/2014/main" id="{7ACDEDF5-CC14-4848-807C-906A67334EBF}"/>
                </a:ext>
              </a:extLst>
            </p:cNvPr>
            <p:cNvSpPr txBox="1"/>
            <p:nvPr/>
          </p:nvSpPr>
          <p:spPr>
            <a:xfrm>
              <a:off x="7640191" y="5635174"/>
              <a:ext cx="966599" cy="200055"/>
            </a:xfrm>
            <a:prstGeom prst="rect">
              <a:avLst/>
            </a:prstGeom>
            <a:noFill/>
          </p:spPr>
          <p:txBody>
            <a:bodyPr wrap="square" rtlCol="0">
              <a:spAutoFit/>
            </a:bodyPr>
            <a:lstStyle/>
            <a:p>
              <a:r>
                <a:rPr lang="en-US" sz="700" dirty="0">
                  <a:latin typeface="Bebas" panose="020B0606020202050201" pitchFamily="34" charset="0"/>
                </a:rPr>
                <a:t>Image via Stockio.com</a:t>
              </a:r>
            </a:p>
          </p:txBody>
        </p:sp>
      </p:grpSp>
    </p:spTree>
    <p:extLst>
      <p:ext uri="{BB962C8B-B14F-4D97-AF65-F5344CB8AC3E}">
        <p14:creationId xmlns:p14="http://schemas.microsoft.com/office/powerpoint/2010/main" val="359794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250" fill="hold"/>
                                        <p:tgtEl>
                                          <p:spTgt spid="14"/>
                                        </p:tgtEl>
                                        <p:attrNameLst>
                                          <p:attrName>ppt_x</p:attrName>
                                        </p:attrNameLst>
                                      </p:cBhvr>
                                      <p:tavLst>
                                        <p:tav tm="0">
                                          <p:val>
                                            <p:strVal val="1+#ppt_w/2"/>
                                          </p:val>
                                        </p:tav>
                                        <p:tav tm="100000">
                                          <p:val>
                                            <p:strVal val="#ppt_x"/>
                                          </p:val>
                                        </p:tav>
                                      </p:tavLst>
                                    </p:anim>
                                    <p:anim calcmode="lin" valueType="num">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D985-1301-40AE-BF12-981B3A2A4AB7}"/>
              </a:ext>
            </a:extLst>
          </p:cNvPr>
          <p:cNvSpPr>
            <a:spLocks noGrp="1"/>
          </p:cNvSpPr>
          <p:nvPr>
            <p:ph type="title"/>
          </p:nvPr>
        </p:nvSpPr>
        <p:spPr/>
        <p:txBody>
          <a:bodyPr/>
          <a:lstStyle/>
          <a:p>
            <a:r>
              <a:rPr lang="en-US" dirty="0">
                <a:latin typeface="Bebas" panose="020B0606020202050201" pitchFamily="34" charset="0"/>
              </a:rPr>
              <a:t>Overview</a:t>
            </a:r>
          </a:p>
        </p:txBody>
      </p:sp>
      <p:sp>
        <p:nvSpPr>
          <p:cNvPr id="5" name="Content Placeholder 4">
            <a:extLst>
              <a:ext uri="{FF2B5EF4-FFF2-40B4-BE49-F238E27FC236}">
                <a16:creationId xmlns:a16="http://schemas.microsoft.com/office/drawing/2014/main" id="{383EF143-EE94-4199-8662-77037D81568D}"/>
              </a:ext>
            </a:extLst>
          </p:cNvPr>
          <p:cNvSpPr>
            <a:spLocks noGrp="1"/>
          </p:cNvSpPr>
          <p:nvPr>
            <p:ph idx="1"/>
          </p:nvPr>
        </p:nvSpPr>
        <p:spPr/>
        <p:txBody>
          <a:bodyPr/>
          <a:lstStyle/>
          <a:p>
            <a:pPr>
              <a:spcAft>
                <a:spcPts val="600"/>
              </a:spcAft>
            </a:pPr>
            <a:r>
              <a:rPr lang="en-US" dirty="0"/>
              <a:t>What is a cellular automaton?</a:t>
            </a:r>
          </a:p>
          <a:p>
            <a:pPr lvl="1">
              <a:spcAft>
                <a:spcPts val="600"/>
              </a:spcAft>
            </a:pPr>
            <a:r>
              <a:rPr lang="en-US" dirty="0"/>
              <a:t>Basic structure and properties</a:t>
            </a:r>
          </a:p>
          <a:p>
            <a:pPr lvl="1">
              <a:spcAft>
                <a:spcPts val="600"/>
              </a:spcAft>
            </a:pPr>
            <a:r>
              <a:rPr lang="en-US" dirty="0"/>
              <a:t>Elementary cellular automata</a:t>
            </a:r>
          </a:p>
          <a:p>
            <a:pPr>
              <a:spcAft>
                <a:spcPts val="600"/>
              </a:spcAft>
            </a:pPr>
            <a:r>
              <a:rPr lang="en-US" dirty="0"/>
              <a:t>Why are they interesting to us?</a:t>
            </a:r>
          </a:p>
          <a:p>
            <a:pPr>
              <a:spcAft>
                <a:spcPts val="600"/>
              </a:spcAft>
            </a:pPr>
            <a:r>
              <a:rPr lang="en-US" dirty="0"/>
              <a:t>Practical examples</a:t>
            </a:r>
          </a:p>
        </p:txBody>
      </p:sp>
      <p:graphicFrame>
        <p:nvGraphicFramePr>
          <p:cNvPr id="11" name="Table 23">
            <a:extLst>
              <a:ext uri="{FF2B5EF4-FFF2-40B4-BE49-F238E27FC236}">
                <a16:creationId xmlns:a16="http://schemas.microsoft.com/office/drawing/2014/main" id="{59AA4641-60A7-4431-A5EF-E82CA5110C02}"/>
              </a:ext>
            </a:extLst>
          </p:cNvPr>
          <p:cNvGraphicFramePr>
            <a:graphicFrameLocks/>
          </p:cNvGraphicFramePr>
          <p:nvPr>
            <p:extLst>
              <p:ext uri="{D42A27DB-BD31-4B8C-83A1-F6EECF244321}">
                <p14:modId xmlns:p14="http://schemas.microsoft.com/office/powerpoint/2010/main" val="83644351"/>
              </p:ext>
            </p:extLst>
          </p:nvPr>
        </p:nvGraphicFramePr>
        <p:xfrm>
          <a:off x="7379970" y="2589776"/>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12" name="Table 23">
            <a:extLst>
              <a:ext uri="{FF2B5EF4-FFF2-40B4-BE49-F238E27FC236}">
                <a16:creationId xmlns:a16="http://schemas.microsoft.com/office/drawing/2014/main" id="{8E4EF4DC-5C10-4FE4-BFAE-0FA11AD873B0}"/>
              </a:ext>
            </a:extLst>
          </p:cNvPr>
          <p:cNvGraphicFramePr>
            <a:graphicFrameLocks/>
          </p:cNvGraphicFramePr>
          <p:nvPr>
            <p:extLst>
              <p:ext uri="{D42A27DB-BD31-4B8C-83A1-F6EECF244321}">
                <p14:modId xmlns:p14="http://schemas.microsoft.com/office/powerpoint/2010/main" val="108539410"/>
              </p:ext>
            </p:extLst>
          </p:nvPr>
        </p:nvGraphicFramePr>
        <p:xfrm>
          <a:off x="7892034" y="3123304"/>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13" name="Table 23">
            <a:extLst>
              <a:ext uri="{FF2B5EF4-FFF2-40B4-BE49-F238E27FC236}">
                <a16:creationId xmlns:a16="http://schemas.microsoft.com/office/drawing/2014/main" id="{2B245EC6-B630-45DB-B35E-4CF504EFE08F}"/>
              </a:ext>
            </a:extLst>
          </p:cNvPr>
          <p:cNvGraphicFramePr>
            <a:graphicFrameLocks/>
          </p:cNvGraphicFramePr>
          <p:nvPr>
            <p:extLst>
              <p:ext uri="{D42A27DB-BD31-4B8C-83A1-F6EECF244321}">
                <p14:modId xmlns:p14="http://schemas.microsoft.com/office/powerpoint/2010/main" val="1427143393"/>
              </p:ext>
            </p:extLst>
          </p:nvPr>
        </p:nvGraphicFramePr>
        <p:xfrm>
          <a:off x="6880860" y="3123304"/>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14" name="Table 23">
            <a:extLst>
              <a:ext uri="{FF2B5EF4-FFF2-40B4-BE49-F238E27FC236}">
                <a16:creationId xmlns:a16="http://schemas.microsoft.com/office/drawing/2014/main" id="{C1693E45-CB3A-47C7-8A95-4D88CFC6FFD2}"/>
              </a:ext>
            </a:extLst>
          </p:cNvPr>
          <p:cNvGraphicFramePr>
            <a:graphicFrameLocks/>
          </p:cNvGraphicFramePr>
          <p:nvPr>
            <p:extLst>
              <p:ext uri="{D42A27DB-BD31-4B8C-83A1-F6EECF244321}">
                <p14:modId xmlns:p14="http://schemas.microsoft.com/office/powerpoint/2010/main" val="1741758376"/>
              </p:ext>
            </p:extLst>
          </p:nvPr>
        </p:nvGraphicFramePr>
        <p:xfrm>
          <a:off x="6369558" y="3656832"/>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15" name="Table 23">
            <a:extLst>
              <a:ext uri="{FF2B5EF4-FFF2-40B4-BE49-F238E27FC236}">
                <a16:creationId xmlns:a16="http://schemas.microsoft.com/office/drawing/2014/main" id="{274379E6-748C-4249-9F05-7FE0F4E2CEC5}"/>
              </a:ext>
            </a:extLst>
          </p:cNvPr>
          <p:cNvGraphicFramePr>
            <a:graphicFrameLocks/>
          </p:cNvGraphicFramePr>
          <p:nvPr>
            <p:extLst>
              <p:ext uri="{D42A27DB-BD31-4B8C-83A1-F6EECF244321}">
                <p14:modId xmlns:p14="http://schemas.microsoft.com/office/powerpoint/2010/main" val="2312506349"/>
              </p:ext>
            </p:extLst>
          </p:nvPr>
        </p:nvGraphicFramePr>
        <p:xfrm>
          <a:off x="6881622" y="4190360"/>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16" name="Table 23">
            <a:extLst>
              <a:ext uri="{FF2B5EF4-FFF2-40B4-BE49-F238E27FC236}">
                <a16:creationId xmlns:a16="http://schemas.microsoft.com/office/drawing/2014/main" id="{8636546E-61B7-488B-97F6-36DB80675306}"/>
              </a:ext>
            </a:extLst>
          </p:cNvPr>
          <p:cNvGraphicFramePr>
            <a:graphicFrameLocks/>
          </p:cNvGraphicFramePr>
          <p:nvPr>
            <p:extLst>
              <p:ext uri="{D42A27DB-BD31-4B8C-83A1-F6EECF244321}">
                <p14:modId xmlns:p14="http://schemas.microsoft.com/office/powerpoint/2010/main" val="1363340314"/>
              </p:ext>
            </p:extLst>
          </p:nvPr>
        </p:nvGraphicFramePr>
        <p:xfrm>
          <a:off x="5870448" y="4190360"/>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17" name="Table 23">
            <a:extLst>
              <a:ext uri="{FF2B5EF4-FFF2-40B4-BE49-F238E27FC236}">
                <a16:creationId xmlns:a16="http://schemas.microsoft.com/office/drawing/2014/main" id="{EBE03F92-7B70-45F4-86DA-40F72D7DB342}"/>
              </a:ext>
            </a:extLst>
          </p:cNvPr>
          <p:cNvGraphicFramePr>
            <a:graphicFrameLocks/>
          </p:cNvGraphicFramePr>
          <p:nvPr>
            <p:extLst>
              <p:ext uri="{D42A27DB-BD31-4B8C-83A1-F6EECF244321}">
                <p14:modId xmlns:p14="http://schemas.microsoft.com/office/powerpoint/2010/main" val="2781900327"/>
              </p:ext>
            </p:extLst>
          </p:nvPr>
        </p:nvGraphicFramePr>
        <p:xfrm>
          <a:off x="8379714" y="3656832"/>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18" name="Table 23">
            <a:extLst>
              <a:ext uri="{FF2B5EF4-FFF2-40B4-BE49-F238E27FC236}">
                <a16:creationId xmlns:a16="http://schemas.microsoft.com/office/drawing/2014/main" id="{EF750EA3-5C4A-46C8-9919-7C9E98B0384C}"/>
              </a:ext>
            </a:extLst>
          </p:cNvPr>
          <p:cNvGraphicFramePr>
            <a:graphicFrameLocks/>
          </p:cNvGraphicFramePr>
          <p:nvPr>
            <p:extLst>
              <p:ext uri="{D42A27DB-BD31-4B8C-83A1-F6EECF244321}">
                <p14:modId xmlns:p14="http://schemas.microsoft.com/office/powerpoint/2010/main" val="4079679578"/>
              </p:ext>
            </p:extLst>
          </p:nvPr>
        </p:nvGraphicFramePr>
        <p:xfrm>
          <a:off x="8891778" y="4190360"/>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19" name="Table 23">
            <a:extLst>
              <a:ext uri="{FF2B5EF4-FFF2-40B4-BE49-F238E27FC236}">
                <a16:creationId xmlns:a16="http://schemas.microsoft.com/office/drawing/2014/main" id="{ECF5BB32-477A-49E1-AD1C-79DF1214EAC9}"/>
              </a:ext>
            </a:extLst>
          </p:cNvPr>
          <p:cNvGraphicFramePr>
            <a:graphicFrameLocks/>
          </p:cNvGraphicFramePr>
          <p:nvPr>
            <p:extLst>
              <p:ext uri="{D42A27DB-BD31-4B8C-83A1-F6EECF244321}">
                <p14:modId xmlns:p14="http://schemas.microsoft.com/office/powerpoint/2010/main" val="3367169439"/>
              </p:ext>
            </p:extLst>
          </p:nvPr>
        </p:nvGraphicFramePr>
        <p:xfrm>
          <a:off x="7880604" y="4190360"/>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20" name="Table 23">
            <a:extLst>
              <a:ext uri="{FF2B5EF4-FFF2-40B4-BE49-F238E27FC236}">
                <a16:creationId xmlns:a16="http://schemas.microsoft.com/office/drawing/2014/main" id="{9771BA70-34A4-4901-A60E-1E48453C58CD}"/>
              </a:ext>
            </a:extLst>
          </p:cNvPr>
          <p:cNvGraphicFramePr>
            <a:graphicFrameLocks/>
          </p:cNvGraphicFramePr>
          <p:nvPr>
            <p:extLst>
              <p:ext uri="{D42A27DB-BD31-4B8C-83A1-F6EECF244321}">
                <p14:modId xmlns:p14="http://schemas.microsoft.com/office/powerpoint/2010/main" val="2822527055"/>
              </p:ext>
            </p:extLst>
          </p:nvPr>
        </p:nvGraphicFramePr>
        <p:xfrm>
          <a:off x="5369052" y="4723888"/>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21" name="Table 23">
            <a:extLst>
              <a:ext uri="{FF2B5EF4-FFF2-40B4-BE49-F238E27FC236}">
                <a16:creationId xmlns:a16="http://schemas.microsoft.com/office/drawing/2014/main" id="{A59A1AB8-5530-4D4A-AD83-570199B52CAC}"/>
              </a:ext>
            </a:extLst>
          </p:cNvPr>
          <p:cNvGraphicFramePr>
            <a:graphicFrameLocks/>
          </p:cNvGraphicFramePr>
          <p:nvPr>
            <p:extLst>
              <p:ext uri="{D42A27DB-BD31-4B8C-83A1-F6EECF244321}">
                <p14:modId xmlns:p14="http://schemas.microsoft.com/office/powerpoint/2010/main" val="1036555222"/>
              </p:ext>
            </p:extLst>
          </p:nvPr>
        </p:nvGraphicFramePr>
        <p:xfrm>
          <a:off x="5881116" y="5257416"/>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22" name="Table 23">
            <a:extLst>
              <a:ext uri="{FF2B5EF4-FFF2-40B4-BE49-F238E27FC236}">
                <a16:creationId xmlns:a16="http://schemas.microsoft.com/office/drawing/2014/main" id="{64468A5F-07E9-4BC5-BF91-216A00CE953E}"/>
              </a:ext>
            </a:extLst>
          </p:cNvPr>
          <p:cNvGraphicFramePr>
            <a:graphicFrameLocks/>
          </p:cNvGraphicFramePr>
          <p:nvPr>
            <p:extLst>
              <p:ext uri="{D42A27DB-BD31-4B8C-83A1-F6EECF244321}">
                <p14:modId xmlns:p14="http://schemas.microsoft.com/office/powerpoint/2010/main" val="2326371030"/>
              </p:ext>
            </p:extLst>
          </p:nvPr>
        </p:nvGraphicFramePr>
        <p:xfrm>
          <a:off x="4869942" y="5257416"/>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23" name="Table 23">
            <a:extLst>
              <a:ext uri="{FF2B5EF4-FFF2-40B4-BE49-F238E27FC236}">
                <a16:creationId xmlns:a16="http://schemas.microsoft.com/office/drawing/2014/main" id="{AC91827A-0B14-4E91-A43D-897643A99DA8}"/>
              </a:ext>
            </a:extLst>
          </p:cNvPr>
          <p:cNvGraphicFramePr>
            <a:graphicFrameLocks/>
          </p:cNvGraphicFramePr>
          <p:nvPr>
            <p:extLst>
              <p:ext uri="{D42A27DB-BD31-4B8C-83A1-F6EECF244321}">
                <p14:modId xmlns:p14="http://schemas.microsoft.com/office/powerpoint/2010/main" val="170478340"/>
              </p:ext>
            </p:extLst>
          </p:nvPr>
        </p:nvGraphicFramePr>
        <p:xfrm>
          <a:off x="4358640" y="5790944"/>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24" name="Table 23">
            <a:extLst>
              <a:ext uri="{FF2B5EF4-FFF2-40B4-BE49-F238E27FC236}">
                <a16:creationId xmlns:a16="http://schemas.microsoft.com/office/drawing/2014/main" id="{FA0E6B12-FA2D-40EC-AC72-CBE5B3AD700D}"/>
              </a:ext>
            </a:extLst>
          </p:cNvPr>
          <p:cNvGraphicFramePr>
            <a:graphicFrameLocks/>
          </p:cNvGraphicFramePr>
          <p:nvPr>
            <p:extLst>
              <p:ext uri="{D42A27DB-BD31-4B8C-83A1-F6EECF244321}">
                <p14:modId xmlns:p14="http://schemas.microsoft.com/office/powerpoint/2010/main" val="201845006"/>
              </p:ext>
            </p:extLst>
          </p:nvPr>
        </p:nvGraphicFramePr>
        <p:xfrm>
          <a:off x="4870704" y="6324472"/>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25" name="Table 23">
            <a:extLst>
              <a:ext uri="{FF2B5EF4-FFF2-40B4-BE49-F238E27FC236}">
                <a16:creationId xmlns:a16="http://schemas.microsoft.com/office/drawing/2014/main" id="{9C040E50-3865-4616-A96A-E4ACD37A746E}"/>
              </a:ext>
            </a:extLst>
          </p:cNvPr>
          <p:cNvGraphicFramePr>
            <a:graphicFrameLocks/>
          </p:cNvGraphicFramePr>
          <p:nvPr>
            <p:extLst>
              <p:ext uri="{D42A27DB-BD31-4B8C-83A1-F6EECF244321}">
                <p14:modId xmlns:p14="http://schemas.microsoft.com/office/powerpoint/2010/main" val="191309666"/>
              </p:ext>
            </p:extLst>
          </p:nvPr>
        </p:nvGraphicFramePr>
        <p:xfrm>
          <a:off x="3859530" y="6324472"/>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26" name="Table 23">
            <a:extLst>
              <a:ext uri="{FF2B5EF4-FFF2-40B4-BE49-F238E27FC236}">
                <a16:creationId xmlns:a16="http://schemas.microsoft.com/office/drawing/2014/main" id="{872A487B-EBB4-4B2C-ADED-2773ABCC37DE}"/>
              </a:ext>
            </a:extLst>
          </p:cNvPr>
          <p:cNvGraphicFramePr>
            <a:graphicFrameLocks/>
          </p:cNvGraphicFramePr>
          <p:nvPr>
            <p:extLst>
              <p:ext uri="{D42A27DB-BD31-4B8C-83A1-F6EECF244321}">
                <p14:modId xmlns:p14="http://schemas.microsoft.com/office/powerpoint/2010/main" val="4258184324"/>
              </p:ext>
            </p:extLst>
          </p:nvPr>
        </p:nvGraphicFramePr>
        <p:xfrm>
          <a:off x="6368796" y="5790944"/>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27" name="Table 23">
            <a:extLst>
              <a:ext uri="{FF2B5EF4-FFF2-40B4-BE49-F238E27FC236}">
                <a16:creationId xmlns:a16="http://schemas.microsoft.com/office/drawing/2014/main" id="{7002CE0F-743D-4A0D-9DEE-142981536D28}"/>
              </a:ext>
            </a:extLst>
          </p:cNvPr>
          <p:cNvGraphicFramePr>
            <a:graphicFrameLocks/>
          </p:cNvGraphicFramePr>
          <p:nvPr>
            <p:extLst>
              <p:ext uri="{D42A27DB-BD31-4B8C-83A1-F6EECF244321}">
                <p14:modId xmlns:p14="http://schemas.microsoft.com/office/powerpoint/2010/main" val="853456666"/>
              </p:ext>
            </p:extLst>
          </p:nvPr>
        </p:nvGraphicFramePr>
        <p:xfrm>
          <a:off x="6880860" y="6324472"/>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28" name="Table 23">
            <a:extLst>
              <a:ext uri="{FF2B5EF4-FFF2-40B4-BE49-F238E27FC236}">
                <a16:creationId xmlns:a16="http://schemas.microsoft.com/office/drawing/2014/main" id="{6B3C640C-5F10-46D0-857C-7961668FEC0A}"/>
              </a:ext>
            </a:extLst>
          </p:cNvPr>
          <p:cNvGraphicFramePr>
            <a:graphicFrameLocks/>
          </p:cNvGraphicFramePr>
          <p:nvPr>
            <p:extLst>
              <p:ext uri="{D42A27DB-BD31-4B8C-83A1-F6EECF244321}">
                <p14:modId xmlns:p14="http://schemas.microsoft.com/office/powerpoint/2010/main" val="2572935016"/>
              </p:ext>
            </p:extLst>
          </p:nvPr>
        </p:nvGraphicFramePr>
        <p:xfrm>
          <a:off x="5869686" y="6324472"/>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29" name="Table 23">
            <a:extLst>
              <a:ext uri="{FF2B5EF4-FFF2-40B4-BE49-F238E27FC236}">
                <a16:creationId xmlns:a16="http://schemas.microsoft.com/office/drawing/2014/main" id="{3A2ECEEF-56AE-4A62-B02D-0AD03BFB6C26}"/>
              </a:ext>
            </a:extLst>
          </p:cNvPr>
          <p:cNvGraphicFramePr>
            <a:graphicFrameLocks/>
          </p:cNvGraphicFramePr>
          <p:nvPr>
            <p:extLst>
              <p:ext uri="{D42A27DB-BD31-4B8C-83A1-F6EECF244321}">
                <p14:modId xmlns:p14="http://schemas.microsoft.com/office/powerpoint/2010/main" val="1233716009"/>
              </p:ext>
            </p:extLst>
          </p:nvPr>
        </p:nvGraphicFramePr>
        <p:xfrm>
          <a:off x="9400794" y="4723888"/>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30" name="Table 23">
            <a:extLst>
              <a:ext uri="{FF2B5EF4-FFF2-40B4-BE49-F238E27FC236}">
                <a16:creationId xmlns:a16="http://schemas.microsoft.com/office/drawing/2014/main" id="{E9D9C290-295F-4A5F-B4B9-2D8B3B83AFB4}"/>
              </a:ext>
            </a:extLst>
          </p:cNvPr>
          <p:cNvGraphicFramePr>
            <a:graphicFrameLocks/>
          </p:cNvGraphicFramePr>
          <p:nvPr>
            <p:extLst>
              <p:ext uri="{D42A27DB-BD31-4B8C-83A1-F6EECF244321}">
                <p14:modId xmlns:p14="http://schemas.microsoft.com/office/powerpoint/2010/main" val="3566926397"/>
              </p:ext>
            </p:extLst>
          </p:nvPr>
        </p:nvGraphicFramePr>
        <p:xfrm>
          <a:off x="9912858" y="5257416"/>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31" name="Table 23">
            <a:extLst>
              <a:ext uri="{FF2B5EF4-FFF2-40B4-BE49-F238E27FC236}">
                <a16:creationId xmlns:a16="http://schemas.microsoft.com/office/drawing/2014/main" id="{0AA99E53-B406-484E-BBB3-BA69F5A939A2}"/>
              </a:ext>
            </a:extLst>
          </p:cNvPr>
          <p:cNvGraphicFramePr>
            <a:graphicFrameLocks/>
          </p:cNvGraphicFramePr>
          <p:nvPr>
            <p:extLst>
              <p:ext uri="{D42A27DB-BD31-4B8C-83A1-F6EECF244321}">
                <p14:modId xmlns:p14="http://schemas.microsoft.com/office/powerpoint/2010/main" val="1143641491"/>
              </p:ext>
            </p:extLst>
          </p:nvPr>
        </p:nvGraphicFramePr>
        <p:xfrm>
          <a:off x="8901684" y="5257416"/>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32" name="Table 23">
            <a:extLst>
              <a:ext uri="{FF2B5EF4-FFF2-40B4-BE49-F238E27FC236}">
                <a16:creationId xmlns:a16="http://schemas.microsoft.com/office/drawing/2014/main" id="{E9C62E87-13A0-4A33-A2DA-C9F6B4687E5B}"/>
              </a:ext>
            </a:extLst>
          </p:cNvPr>
          <p:cNvGraphicFramePr>
            <a:graphicFrameLocks/>
          </p:cNvGraphicFramePr>
          <p:nvPr>
            <p:extLst>
              <p:ext uri="{D42A27DB-BD31-4B8C-83A1-F6EECF244321}">
                <p14:modId xmlns:p14="http://schemas.microsoft.com/office/powerpoint/2010/main" val="3725362654"/>
              </p:ext>
            </p:extLst>
          </p:nvPr>
        </p:nvGraphicFramePr>
        <p:xfrm>
          <a:off x="8390382" y="5790944"/>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33" name="Table 23">
            <a:extLst>
              <a:ext uri="{FF2B5EF4-FFF2-40B4-BE49-F238E27FC236}">
                <a16:creationId xmlns:a16="http://schemas.microsoft.com/office/drawing/2014/main" id="{D6E293C1-21C4-4148-98EE-97D60DA2BD04}"/>
              </a:ext>
            </a:extLst>
          </p:cNvPr>
          <p:cNvGraphicFramePr>
            <a:graphicFrameLocks/>
          </p:cNvGraphicFramePr>
          <p:nvPr>
            <p:extLst>
              <p:ext uri="{D42A27DB-BD31-4B8C-83A1-F6EECF244321}">
                <p14:modId xmlns:p14="http://schemas.microsoft.com/office/powerpoint/2010/main" val="928175049"/>
              </p:ext>
            </p:extLst>
          </p:nvPr>
        </p:nvGraphicFramePr>
        <p:xfrm>
          <a:off x="8902446" y="6324472"/>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34" name="Table 23">
            <a:extLst>
              <a:ext uri="{FF2B5EF4-FFF2-40B4-BE49-F238E27FC236}">
                <a16:creationId xmlns:a16="http://schemas.microsoft.com/office/drawing/2014/main" id="{BD231063-E42E-45FA-B1B7-1BAEDAC6DBE5}"/>
              </a:ext>
            </a:extLst>
          </p:cNvPr>
          <p:cNvGraphicFramePr>
            <a:graphicFrameLocks/>
          </p:cNvGraphicFramePr>
          <p:nvPr>
            <p:extLst>
              <p:ext uri="{D42A27DB-BD31-4B8C-83A1-F6EECF244321}">
                <p14:modId xmlns:p14="http://schemas.microsoft.com/office/powerpoint/2010/main" val="2893896901"/>
              </p:ext>
            </p:extLst>
          </p:nvPr>
        </p:nvGraphicFramePr>
        <p:xfrm>
          <a:off x="7891272" y="6324472"/>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35" name="Table 23">
            <a:extLst>
              <a:ext uri="{FF2B5EF4-FFF2-40B4-BE49-F238E27FC236}">
                <a16:creationId xmlns:a16="http://schemas.microsoft.com/office/drawing/2014/main" id="{A46551C3-FC1F-4F8E-8A26-FF4EB7C95E1F}"/>
              </a:ext>
            </a:extLst>
          </p:cNvPr>
          <p:cNvGraphicFramePr>
            <a:graphicFrameLocks/>
          </p:cNvGraphicFramePr>
          <p:nvPr>
            <p:extLst>
              <p:ext uri="{D42A27DB-BD31-4B8C-83A1-F6EECF244321}">
                <p14:modId xmlns:p14="http://schemas.microsoft.com/office/powerpoint/2010/main" val="3464513873"/>
              </p:ext>
            </p:extLst>
          </p:nvPr>
        </p:nvGraphicFramePr>
        <p:xfrm>
          <a:off x="10400538" y="5790944"/>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36" name="Table 23">
            <a:extLst>
              <a:ext uri="{FF2B5EF4-FFF2-40B4-BE49-F238E27FC236}">
                <a16:creationId xmlns:a16="http://schemas.microsoft.com/office/drawing/2014/main" id="{61C3C9C0-F008-46D5-AECB-E5C55F6883C8}"/>
              </a:ext>
            </a:extLst>
          </p:cNvPr>
          <p:cNvGraphicFramePr>
            <a:graphicFrameLocks/>
          </p:cNvGraphicFramePr>
          <p:nvPr>
            <p:extLst>
              <p:ext uri="{D42A27DB-BD31-4B8C-83A1-F6EECF244321}">
                <p14:modId xmlns:p14="http://schemas.microsoft.com/office/powerpoint/2010/main" val="3732829157"/>
              </p:ext>
            </p:extLst>
          </p:nvPr>
        </p:nvGraphicFramePr>
        <p:xfrm>
          <a:off x="10912602" y="6324472"/>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graphicFrame>
        <p:nvGraphicFramePr>
          <p:cNvPr id="37" name="Table 23">
            <a:extLst>
              <a:ext uri="{FF2B5EF4-FFF2-40B4-BE49-F238E27FC236}">
                <a16:creationId xmlns:a16="http://schemas.microsoft.com/office/drawing/2014/main" id="{63120792-0569-4955-97B9-DAE50B1F921F}"/>
              </a:ext>
            </a:extLst>
          </p:cNvPr>
          <p:cNvGraphicFramePr>
            <a:graphicFrameLocks/>
          </p:cNvGraphicFramePr>
          <p:nvPr>
            <p:extLst>
              <p:ext uri="{D42A27DB-BD31-4B8C-83A1-F6EECF244321}">
                <p14:modId xmlns:p14="http://schemas.microsoft.com/office/powerpoint/2010/main" val="2151130943"/>
              </p:ext>
            </p:extLst>
          </p:nvPr>
        </p:nvGraphicFramePr>
        <p:xfrm>
          <a:off x="9901428" y="6324472"/>
          <a:ext cx="755142" cy="533528"/>
        </p:xfrm>
        <a:graphic>
          <a:graphicData uri="http://schemas.openxmlformats.org/drawingml/2006/table">
            <a:tbl>
              <a:tblPr firstRow="1" bandRow="1">
                <a:tableStyleId>{2D5ABB26-0587-4C30-8999-92F81FD0307C}</a:tableStyleId>
              </a:tblPr>
              <a:tblGrid>
                <a:gridCol w="251714">
                  <a:extLst>
                    <a:ext uri="{9D8B030D-6E8A-4147-A177-3AD203B41FA5}">
                      <a16:colId xmlns:a16="http://schemas.microsoft.com/office/drawing/2014/main" val="1290854761"/>
                    </a:ext>
                  </a:extLst>
                </a:gridCol>
                <a:gridCol w="251714">
                  <a:extLst>
                    <a:ext uri="{9D8B030D-6E8A-4147-A177-3AD203B41FA5}">
                      <a16:colId xmlns:a16="http://schemas.microsoft.com/office/drawing/2014/main" val="3383844116"/>
                    </a:ext>
                  </a:extLst>
                </a:gridCol>
                <a:gridCol w="251714">
                  <a:extLst>
                    <a:ext uri="{9D8B030D-6E8A-4147-A177-3AD203B41FA5}">
                      <a16:colId xmlns:a16="http://schemas.microsoft.com/office/drawing/2014/main" val="1478397856"/>
                    </a:ext>
                  </a:extLst>
                </a:gridCol>
              </a:tblGrid>
              <a:tr h="266764">
                <a:tc>
                  <a:txBody>
                    <a:bodyPr/>
                    <a:lstStyle/>
                    <a:p>
                      <a:endParaRPr lang="en-US"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12791"/>
                  </a:ext>
                </a:extLst>
              </a:tr>
              <a:tr h="266764">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158362086"/>
                  </a:ext>
                </a:extLst>
              </a:tr>
            </a:tbl>
          </a:graphicData>
        </a:graphic>
      </p:graphicFrame>
    </p:spTree>
    <p:extLst>
      <p:ext uri="{BB962C8B-B14F-4D97-AF65-F5344CB8AC3E}">
        <p14:creationId xmlns:p14="http://schemas.microsoft.com/office/powerpoint/2010/main" val="400040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767-59A1-4A3D-9A2B-FC874EC27757}"/>
              </a:ext>
            </a:extLst>
          </p:cNvPr>
          <p:cNvSpPr>
            <a:spLocks noGrp="1"/>
          </p:cNvSpPr>
          <p:nvPr>
            <p:ph type="title"/>
          </p:nvPr>
        </p:nvSpPr>
        <p:spPr/>
        <p:txBody>
          <a:bodyPr/>
          <a:lstStyle/>
          <a:p>
            <a:r>
              <a:rPr lang="en-US" dirty="0"/>
              <a:t>Cellular automaton?</a:t>
            </a:r>
          </a:p>
        </p:txBody>
      </p:sp>
      <p:sp>
        <p:nvSpPr>
          <p:cNvPr id="4" name="Content Placeholder 3">
            <a:extLst>
              <a:ext uri="{FF2B5EF4-FFF2-40B4-BE49-F238E27FC236}">
                <a16:creationId xmlns:a16="http://schemas.microsoft.com/office/drawing/2014/main" id="{B382B456-8D97-4AE6-8C0F-5F8F9D095374}"/>
              </a:ext>
            </a:extLst>
          </p:cNvPr>
          <p:cNvSpPr>
            <a:spLocks noGrp="1"/>
          </p:cNvSpPr>
          <p:nvPr>
            <p:ph sz="half" idx="1"/>
          </p:nvPr>
        </p:nvSpPr>
        <p:spPr/>
        <p:txBody>
          <a:bodyPr>
            <a:normAutofit lnSpcReduction="10000"/>
          </a:bodyPr>
          <a:lstStyle/>
          <a:p>
            <a:r>
              <a:rPr lang="en-US" dirty="0"/>
              <a:t>Grid of Cells (n-dimensional)</a:t>
            </a:r>
          </a:p>
          <a:p>
            <a:r>
              <a:rPr lang="en-US" dirty="0"/>
              <a:t>Finite number of (cell) states</a:t>
            </a:r>
          </a:p>
          <a:p>
            <a:r>
              <a:rPr lang="en-US" dirty="0"/>
              <a:t>Cell states evolve in discrete time (generations)</a:t>
            </a:r>
          </a:p>
          <a:p>
            <a:r>
              <a:rPr lang="en-US" dirty="0"/>
              <a:t>Based on the state of neighboring cells</a:t>
            </a:r>
          </a:p>
          <a:p>
            <a:r>
              <a:rPr lang="en-US" dirty="0"/>
              <a:t>According to a fixed set of update rules</a:t>
            </a:r>
          </a:p>
          <a:p>
            <a:r>
              <a:rPr lang="en-US" dirty="0"/>
              <a:t>ALL cells are updated synchronously</a:t>
            </a:r>
          </a:p>
        </p:txBody>
      </p:sp>
      <p:graphicFrame>
        <p:nvGraphicFramePr>
          <p:cNvPr id="11" name="Table 8">
            <a:extLst>
              <a:ext uri="{FF2B5EF4-FFF2-40B4-BE49-F238E27FC236}">
                <a16:creationId xmlns:a16="http://schemas.microsoft.com/office/drawing/2014/main" id="{63825D17-2F86-40D9-9F6A-D1B5E848EAD7}"/>
              </a:ext>
            </a:extLst>
          </p:cNvPr>
          <p:cNvGraphicFramePr>
            <a:graphicFrameLocks noGrp="1"/>
          </p:cNvGraphicFramePr>
          <p:nvPr>
            <p:extLst>
              <p:ext uri="{D42A27DB-BD31-4B8C-83A1-F6EECF244321}">
                <p14:modId xmlns:p14="http://schemas.microsoft.com/office/powerpoint/2010/main" val="4164319321"/>
              </p:ext>
            </p:extLst>
          </p:nvPr>
        </p:nvGraphicFramePr>
        <p:xfrm>
          <a:off x="6419698" y="3335298"/>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13" name="Table 8">
            <a:extLst>
              <a:ext uri="{FF2B5EF4-FFF2-40B4-BE49-F238E27FC236}">
                <a16:creationId xmlns:a16="http://schemas.microsoft.com/office/drawing/2014/main" id="{D1BCAD42-2620-410B-BA1E-41C2BAAC7379}"/>
              </a:ext>
            </a:extLst>
          </p:cNvPr>
          <p:cNvGraphicFramePr>
            <a:graphicFrameLocks noGrp="1"/>
          </p:cNvGraphicFramePr>
          <p:nvPr>
            <p:extLst>
              <p:ext uri="{D42A27DB-BD31-4B8C-83A1-F6EECF244321}">
                <p14:modId xmlns:p14="http://schemas.microsoft.com/office/powerpoint/2010/main" val="1134864017"/>
              </p:ext>
            </p:extLst>
          </p:nvPr>
        </p:nvGraphicFramePr>
        <p:xfrm>
          <a:off x="6419698" y="3335298"/>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35521803"/>
                  </a:ext>
                </a:extLst>
              </a:tr>
            </a:tbl>
          </a:graphicData>
        </a:graphic>
      </p:graphicFrame>
      <p:graphicFrame>
        <p:nvGraphicFramePr>
          <p:cNvPr id="8" name="Table 8">
            <a:extLst>
              <a:ext uri="{FF2B5EF4-FFF2-40B4-BE49-F238E27FC236}">
                <a16:creationId xmlns:a16="http://schemas.microsoft.com/office/drawing/2014/main" id="{464BCEFB-E1EB-4BC1-BAC7-A980B371AABE}"/>
              </a:ext>
            </a:extLst>
          </p:cNvPr>
          <p:cNvGraphicFramePr>
            <a:graphicFrameLocks noGrp="1"/>
          </p:cNvGraphicFramePr>
          <p:nvPr>
            <p:extLst>
              <p:ext uri="{D42A27DB-BD31-4B8C-83A1-F6EECF244321}">
                <p14:modId xmlns:p14="http://schemas.microsoft.com/office/powerpoint/2010/main" val="1087978402"/>
              </p:ext>
            </p:extLst>
          </p:nvPr>
        </p:nvGraphicFramePr>
        <p:xfrm>
          <a:off x="6419698" y="3340610"/>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235521803"/>
                  </a:ext>
                </a:extLst>
              </a:tr>
            </a:tbl>
          </a:graphicData>
        </a:graphic>
      </p:graphicFrame>
      <p:graphicFrame>
        <p:nvGraphicFramePr>
          <p:cNvPr id="12" name="Table 8">
            <a:extLst>
              <a:ext uri="{FF2B5EF4-FFF2-40B4-BE49-F238E27FC236}">
                <a16:creationId xmlns:a16="http://schemas.microsoft.com/office/drawing/2014/main" id="{79744B86-C6C3-4B02-A362-2BA85D83E5B5}"/>
              </a:ext>
            </a:extLst>
          </p:cNvPr>
          <p:cNvGraphicFramePr>
            <a:graphicFrameLocks noGrp="1"/>
          </p:cNvGraphicFramePr>
          <p:nvPr>
            <p:extLst>
              <p:ext uri="{D42A27DB-BD31-4B8C-83A1-F6EECF244321}">
                <p14:modId xmlns:p14="http://schemas.microsoft.com/office/powerpoint/2010/main" val="264865165"/>
              </p:ext>
            </p:extLst>
          </p:nvPr>
        </p:nvGraphicFramePr>
        <p:xfrm>
          <a:off x="6419698" y="3329986"/>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235521803"/>
                  </a:ext>
                </a:extLst>
              </a:tr>
            </a:tbl>
          </a:graphicData>
        </a:graphic>
      </p:graphicFrame>
      <p:graphicFrame>
        <p:nvGraphicFramePr>
          <p:cNvPr id="10" name="Table 8">
            <a:extLst>
              <a:ext uri="{FF2B5EF4-FFF2-40B4-BE49-F238E27FC236}">
                <a16:creationId xmlns:a16="http://schemas.microsoft.com/office/drawing/2014/main" id="{93FA9853-4BAB-41DA-A2B6-D313AF9654E5}"/>
              </a:ext>
            </a:extLst>
          </p:cNvPr>
          <p:cNvGraphicFramePr>
            <a:graphicFrameLocks noGrp="1"/>
          </p:cNvGraphicFramePr>
          <p:nvPr>
            <p:extLst>
              <p:ext uri="{D42A27DB-BD31-4B8C-83A1-F6EECF244321}">
                <p14:modId xmlns:p14="http://schemas.microsoft.com/office/powerpoint/2010/main" val="3753811199"/>
              </p:ext>
            </p:extLst>
          </p:nvPr>
        </p:nvGraphicFramePr>
        <p:xfrm>
          <a:off x="6419698" y="3329986"/>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14" name="Table 8">
            <a:extLst>
              <a:ext uri="{FF2B5EF4-FFF2-40B4-BE49-F238E27FC236}">
                <a16:creationId xmlns:a16="http://schemas.microsoft.com/office/drawing/2014/main" id="{35FB022A-88C4-4812-8B62-B575A02BD8F2}"/>
              </a:ext>
            </a:extLst>
          </p:cNvPr>
          <p:cNvGraphicFramePr>
            <a:graphicFrameLocks noGrp="1"/>
          </p:cNvGraphicFramePr>
          <p:nvPr>
            <p:extLst>
              <p:ext uri="{D42A27DB-BD31-4B8C-83A1-F6EECF244321}">
                <p14:modId xmlns:p14="http://schemas.microsoft.com/office/powerpoint/2010/main" val="3926004914"/>
              </p:ext>
            </p:extLst>
          </p:nvPr>
        </p:nvGraphicFramePr>
        <p:xfrm>
          <a:off x="5848735" y="2794704"/>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6" name="Table 6">
            <a:extLst>
              <a:ext uri="{FF2B5EF4-FFF2-40B4-BE49-F238E27FC236}">
                <a16:creationId xmlns:a16="http://schemas.microsoft.com/office/drawing/2014/main" id="{0569EDDE-F093-4919-A6F5-97364D09DA85}"/>
              </a:ext>
            </a:extLst>
          </p:cNvPr>
          <p:cNvGraphicFramePr>
            <a:graphicFrameLocks noGrp="1"/>
          </p:cNvGraphicFramePr>
          <p:nvPr>
            <p:ph sz="half" idx="2"/>
            <p:extLst>
              <p:ext uri="{D42A27DB-BD31-4B8C-83A1-F6EECF244321}">
                <p14:modId xmlns:p14="http://schemas.microsoft.com/office/powerpoint/2010/main" val="905525078"/>
              </p:ext>
            </p:extLst>
          </p:nvPr>
        </p:nvGraphicFramePr>
        <p:xfrm>
          <a:off x="4708400" y="1690689"/>
          <a:ext cx="3993332" cy="3830603"/>
        </p:xfrm>
        <a:graphic>
          <a:graphicData uri="http://schemas.openxmlformats.org/drawingml/2006/table">
            <a:tbl>
              <a:tblPr firstRow="1" bandRow="1">
                <a:tableStyleId>{2D5ABB26-0587-4C30-8999-92F81FD0307C}</a:tableStyleId>
              </a:tblPr>
              <a:tblGrid>
                <a:gridCol w="570476">
                  <a:extLst>
                    <a:ext uri="{9D8B030D-6E8A-4147-A177-3AD203B41FA5}">
                      <a16:colId xmlns:a16="http://schemas.microsoft.com/office/drawing/2014/main" val="1670498484"/>
                    </a:ext>
                  </a:extLst>
                </a:gridCol>
                <a:gridCol w="570476">
                  <a:extLst>
                    <a:ext uri="{9D8B030D-6E8A-4147-A177-3AD203B41FA5}">
                      <a16:colId xmlns:a16="http://schemas.microsoft.com/office/drawing/2014/main" val="1926101881"/>
                    </a:ext>
                  </a:extLst>
                </a:gridCol>
                <a:gridCol w="570476">
                  <a:extLst>
                    <a:ext uri="{9D8B030D-6E8A-4147-A177-3AD203B41FA5}">
                      <a16:colId xmlns:a16="http://schemas.microsoft.com/office/drawing/2014/main" val="1821470533"/>
                    </a:ext>
                  </a:extLst>
                </a:gridCol>
                <a:gridCol w="570476">
                  <a:extLst>
                    <a:ext uri="{9D8B030D-6E8A-4147-A177-3AD203B41FA5}">
                      <a16:colId xmlns:a16="http://schemas.microsoft.com/office/drawing/2014/main" val="4148877020"/>
                    </a:ext>
                  </a:extLst>
                </a:gridCol>
                <a:gridCol w="570476">
                  <a:extLst>
                    <a:ext uri="{9D8B030D-6E8A-4147-A177-3AD203B41FA5}">
                      <a16:colId xmlns:a16="http://schemas.microsoft.com/office/drawing/2014/main" val="758489789"/>
                    </a:ext>
                  </a:extLst>
                </a:gridCol>
                <a:gridCol w="570476">
                  <a:extLst>
                    <a:ext uri="{9D8B030D-6E8A-4147-A177-3AD203B41FA5}">
                      <a16:colId xmlns:a16="http://schemas.microsoft.com/office/drawing/2014/main" val="436755933"/>
                    </a:ext>
                  </a:extLst>
                </a:gridCol>
                <a:gridCol w="570476">
                  <a:extLst>
                    <a:ext uri="{9D8B030D-6E8A-4147-A177-3AD203B41FA5}">
                      <a16:colId xmlns:a16="http://schemas.microsoft.com/office/drawing/2014/main" val="1300892596"/>
                    </a:ext>
                  </a:extLst>
                </a:gridCol>
              </a:tblGrid>
              <a:tr h="547229">
                <a:tc>
                  <a:txBody>
                    <a:bodyPr/>
                    <a:lstStyle/>
                    <a:p>
                      <a:endParaRPr lang="en-US" sz="2100" dirty="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dirty="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dirty="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dirty="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dirty="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6392186"/>
                  </a:ext>
                </a:extLst>
              </a:tr>
              <a:tr h="547229">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dirty="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8015060"/>
                  </a:ext>
                </a:extLst>
              </a:tr>
              <a:tr h="547229">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dirty="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dirty="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457555"/>
                  </a:ext>
                </a:extLst>
              </a:tr>
              <a:tr h="547229">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dirty="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3234447"/>
                  </a:ext>
                </a:extLst>
              </a:tr>
              <a:tr h="547229">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dirty="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dirty="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8307425"/>
                  </a:ext>
                </a:extLst>
              </a:tr>
              <a:tr h="547229">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0021814"/>
                  </a:ext>
                </a:extLst>
              </a:tr>
              <a:tr h="547229">
                <a:tc>
                  <a:txBody>
                    <a:bodyPr/>
                    <a:lstStyle/>
                    <a:p>
                      <a:endParaRPr lang="en-US" sz="2100" dirty="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100" dirty="0"/>
                    </a:p>
                  </a:txBody>
                  <a:tcPr marL="107384" marR="107384" marT="53692" marB="536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9703090"/>
                  </a:ext>
                </a:extLst>
              </a:tr>
            </a:tbl>
          </a:graphicData>
        </a:graphic>
      </p:graphicFrame>
      <p:graphicFrame>
        <p:nvGraphicFramePr>
          <p:cNvPr id="15" name="Table 8">
            <a:extLst>
              <a:ext uri="{FF2B5EF4-FFF2-40B4-BE49-F238E27FC236}">
                <a16:creationId xmlns:a16="http://schemas.microsoft.com/office/drawing/2014/main" id="{49074CDA-9547-40AD-AB49-2C17B618C3FB}"/>
              </a:ext>
            </a:extLst>
          </p:cNvPr>
          <p:cNvGraphicFramePr>
            <a:graphicFrameLocks noGrp="1"/>
          </p:cNvGraphicFramePr>
          <p:nvPr>
            <p:extLst>
              <p:ext uri="{D42A27DB-BD31-4B8C-83A1-F6EECF244321}">
                <p14:modId xmlns:p14="http://schemas.microsoft.com/office/powerpoint/2010/main" val="937289118"/>
              </p:ext>
            </p:extLst>
          </p:nvPr>
        </p:nvGraphicFramePr>
        <p:xfrm>
          <a:off x="5848962" y="3887306"/>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16" name="Table 8">
            <a:extLst>
              <a:ext uri="{FF2B5EF4-FFF2-40B4-BE49-F238E27FC236}">
                <a16:creationId xmlns:a16="http://schemas.microsoft.com/office/drawing/2014/main" id="{708E976A-F011-4038-81F1-67266A75C397}"/>
              </a:ext>
            </a:extLst>
          </p:cNvPr>
          <p:cNvGraphicFramePr>
            <a:graphicFrameLocks noGrp="1"/>
          </p:cNvGraphicFramePr>
          <p:nvPr>
            <p:extLst>
              <p:ext uri="{D42A27DB-BD31-4B8C-83A1-F6EECF244321}">
                <p14:modId xmlns:p14="http://schemas.microsoft.com/office/powerpoint/2010/main" val="2353640410"/>
              </p:ext>
            </p:extLst>
          </p:nvPr>
        </p:nvGraphicFramePr>
        <p:xfrm>
          <a:off x="6989979" y="3887306"/>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17" name="Table 8">
            <a:extLst>
              <a:ext uri="{FF2B5EF4-FFF2-40B4-BE49-F238E27FC236}">
                <a16:creationId xmlns:a16="http://schemas.microsoft.com/office/drawing/2014/main" id="{37524BE5-7A3F-4784-B7C0-F3274EDAB702}"/>
              </a:ext>
            </a:extLst>
          </p:cNvPr>
          <p:cNvGraphicFramePr>
            <a:graphicFrameLocks noGrp="1"/>
          </p:cNvGraphicFramePr>
          <p:nvPr>
            <p:extLst>
              <p:ext uri="{D42A27DB-BD31-4B8C-83A1-F6EECF244321}">
                <p14:modId xmlns:p14="http://schemas.microsoft.com/office/powerpoint/2010/main" val="3615608192"/>
              </p:ext>
            </p:extLst>
          </p:nvPr>
        </p:nvGraphicFramePr>
        <p:xfrm>
          <a:off x="6989979" y="2795440"/>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18" name="Table 8">
            <a:extLst>
              <a:ext uri="{FF2B5EF4-FFF2-40B4-BE49-F238E27FC236}">
                <a16:creationId xmlns:a16="http://schemas.microsoft.com/office/drawing/2014/main" id="{2C560462-BADA-476C-A077-A6E5F0C02090}"/>
              </a:ext>
            </a:extLst>
          </p:cNvPr>
          <p:cNvGraphicFramePr>
            <a:graphicFrameLocks noGrp="1"/>
          </p:cNvGraphicFramePr>
          <p:nvPr>
            <p:extLst>
              <p:ext uri="{D42A27DB-BD31-4B8C-83A1-F6EECF244321}">
                <p14:modId xmlns:p14="http://schemas.microsoft.com/office/powerpoint/2010/main" val="2297319838"/>
              </p:ext>
            </p:extLst>
          </p:nvPr>
        </p:nvGraphicFramePr>
        <p:xfrm>
          <a:off x="5277999" y="2239645"/>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19" name="Table 8">
            <a:extLst>
              <a:ext uri="{FF2B5EF4-FFF2-40B4-BE49-F238E27FC236}">
                <a16:creationId xmlns:a16="http://schemas.microsoft.com/office/drawing/2014/main" id="{C43E1A14-1C64-427A-8D1D-F47ED3D88A06}"/>
              </a:ext>
            </a:extLst>
          </p:cNvPr>
          <p:cNvGraphicFramePr>
            <a:graphicFrameLocks noGrp="1"/>
          </p:cNvGraphicFramePr>
          <p:nvPr>
            <p:extLst>
              <p:ext uri="{D42A27DB-BD31-4B8C-83A1-F6EECF244321}">
                <p14:modId xmlns:p14="http://schemas.microsoft.com/office/powerpoint/2010/main" val="4023205606"/>
              </p:ext>
            </p:extLst>
          </p:nvPr>
        </p:nvGraphicFramePr>
        <p:xfrm>
          <a:off x="8130428" y="1693563"/>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20" name="Table 8">
            <a:extLst>
              <a:ext uri="{FF2B5EF4-FFF2-40B4-BE49-F238E27FC236}">
                <a16:creationId xmlns:a16="http://schemas.microsoft.com/office/drawing/2014/main" id="{2AD5F6E5-E9BC-407D-A5D6-38776B091661}"/>
              </a:ext>
            </a:extLst>
          </p:cNvPr>
          <p:cNvGraphicFramePr>
            <a:graphicFrameLocks noGrp="1"/>
          </p:cNvGraphicFramePr>
          <p:nvPr>
            <p:extLst>
              <p:ext uri="{D42A27DB-BD31-4B8C-83A1-F6EECF244321}">
                <p14:modId xmlns:p14="http://schemas.microsoft.com/office/powerpoint/2010/main" val="1142232864"/>
              </p:ext>
            </p:extLst>
          </p:nvPr>
        </p:nvGraphicFramePr>
        <p:xfrm>
          <a:off x="5276408" y="3332206"/>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21" name="Table 8">
            <a:extLst>
              <a:ext uri="{FF2B5EF4-FFF2-40B4-BE49-F238E27FC236}">
                <a16:creationId xmlns:a16="http://schemas.microsoft.com/office/drawing/2014/main" id="{59698118-F420-455D-A4C9-D0E318084ED3}"/>
              </a:ext>
            </a:extLst>
          </p:cNvPr>
          <p:cNvGraphicFramePr>
            <a:graphicFrameLocks noGrp="1"/>
          </p:cNvGraphicFramePr>
          <p:nvPr>
            <p:extLst>
              <p:ext uri="{D42A27DB-BD31-4B8C-83A1-F6EECF244321}">
                <p14:modId xmlns:p14="http://schemas.microsoft.com/office/powerpoint/2010/main" val="2856575082"/>
              </p:ext>
            </p:extLst>
          </p:nvPr>
        </p:nvGraphicFramePr>
        <p:xfrm>
          <a:off x="5277999" y="4428690"/>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22" name="Table 8">
            <a:extLst>
              <a:ext uri="{FF2B5EF4-FFF2-40B4-BE49-F238E27FC236}">
                <a16:creationId xmlns:a16="http://schemas.microsoft.com/office/drawing/2014/main" id="{F1B67104-B0D8-4DFD-B188-F02946A03F82}"/>
              </a:ext>
            </a:extLst>
          </p:cNvPr>
          <p:cNvGraphicFramePr>
            <a:graphicFrameLocks noGrp="1"/>
          </p:cNvGraphicFramePr>
          <p:nvPr>
            <p:extLst>
              <p:ext uri="{D42A27DB-BD31-4B8C-83A1-F6EECF244321}">
                <p14:modId xmlns:p14="http://schemas.microsoft.com/office/powerpoint/2010/main" val="1130478267"/>
              </p:ext>
            </p:extLst>
          </p:nvPr>
        </p:nvGraphicFramePr>
        <p:xfrm>
          <a:off x="6418334" y="4428690"/>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23" name="Table 8">
            <a:extLst>
              <a:ext uri="{FF2B5EF4-FFF2-40B4-BE49-F238E27FC236}">
                <a16:creationId xmlns:a16="http://schemas.microsoft.com/office/drawing/2014/main" id="{84A60B95-17E3-48D2-8C51-067AACFA2FBA}"/>
              </a:ext>
            </a:extLst>
          </p:cNvPr>
          <p:cNvGraphicFramePr>
            <a:graphicFrameLocks noGrp="1"/>
          </p:cNvGraphicFramePr>
          <p:nvPr>
            <p:extLst>
              <p:ext uri="{D42A27DB-BD31-4B8C-83A1-F6EECF244321}">
                <p14:modId xmlns:p14="http://schemas.microsoft.com/office/powerpoint/2010/main" val="1406038623"/>
              </p:ext>
            </p:extLst>
          </p:nvPr>
        </p:nvGraphicFramePr>
        <p:xfrm>
          <a:off x="7558669" y="4428690"/>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24" name="Table 8">
            <a:extLst>
              <a:ext uri="{FF2B5EF4-FFF2-40B4-BE49-F238E27FC236}">
                <a16:creationId xmlns:a16="http://schemas.microsoft.com/office/drawing/2014/main" id="{F04F6653-5DE1-43CC-A784-173B3F1AE10C}"/>
              </a:ext>
            </a:extLst>
          </p:cNvPr>
          <p:cNvGraphicFramePr>
            <a:graphicFrameLocks noGrp="1"/>
          </p:cNvGraphicFramePr>
          <p:nvPr>
            <p:extLst>
              <p:ext uri="{D42A27DB-BD31-4B8C-83A1-F6EECF244321}">
                <p14:modId xmlns:p14="http://schemas.microsoft.com/office/powerpoint/2010/main" val="813231258"/>
              </p:ext>
            </p:extLst>
          </p:nvPr>
        </p:nvGraphicFramePr>
        <p:xfrm>
          <a:off x="7558669" y="3329986"/>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25" name="Table 8">
            <a:extLst>
              <a:ext uri="{FF2B5EF4-FFF2-40B4-BE49-F238E27FC236}">
                <a16:creationId xmlns:a16="http://schemas.microsoft.com/office/drawing/2014/main" id="{92841725-98A0-436E-B1B9-9690CA4E14D9}"/>
              </a:ext>
            </a:extLst>
          </p:cNvPr>
          <p:cNvGraphicFramePr>
            <a:graphicFrameLocks noGrp="1"/>
          </p:cNvGraphicFramePr>
          <p:nvPr>
            <p:extLst>
              <p:ext uri="{D42A27DB-BD31-4B8C-83A1-F6EECF244321}">
                <p14:modId xmlns:p14="http://schemas.microsoft.com/office/powerpoint/2010/main" val="4149979574"/>
              </p:ext>
            </p:extLst>
          </p:nvPr>
        </p:nvGraphicFramePr>
        <p:xfrm>
          <a:off x="7558669" y="2239645"/>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26" name="Table 8">
            <a:extLst>
              <a:ext uri="{FF2B5EF4-FFF2-40B4-BE49-F238E27FC236}">
                <a16:creationId xmlns:a16="http://schemas.microsoft.com/office/drawing/2014/main" id="{F75E4495-B42F-425E-968C-CA07B25A7D49}"/>
              </a:ext>
            </a:extLst>
          </p:cNvPr>
          <p:cNvGraphicFramePr>
            <a:graphicFrameLocks noGrp="1"/>
          </p:cNvGraphicFramePr>
          <p:nvPr>
            <p:extLst>
              <p:ext uri="{D42A27DB-BD31-4B8C-83A1-F6EECF244321}">
                <p14:modId xmlns:p14="http://schemas.microsoft.com/office/powerpoint/2010/main" val="1601962373"/>
              </p:ext>
            </p:extLst>
          </p:nvPr>
        </p:nvGraphicFramePr>
        <p:xfrm>
          <a:off x="6418334" y="2239645"/>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27" name="Table 8">
            <a:extLst>
              <a:ext uri="{FF2B5EF4-FFF2-40B4-BE49-F238E27FC236}">
                <a16:creationId xmlns:a16="http://schemas.microsoft.com/office/drawing/2014/main" id="{553629BF-1050-4C7B-9F89-252FE9648B66}"/>
              </a:ext>
            </a:extLst>
          </p:cNvPr>
          <p:cNvGraphicFramePr>
            <a:graphicFrameLocks noGrp="1"/>
          </p:cNvGraphicFramePr>
          <p:nvPr>
            <p:extLst>
              <p:ext uri="{D42A27DB-BD31-4B8C-83A1-F6EECF244321}">
                <p14:modId xmlns:p14="http://schemas.microsoft.com/office/powerpoint/2010/main" val="1210443940"/>
              </p:ext>
            </p:extLst>
          </p:nvPr>
        </p:nvGraphicFramePr>
        <p:xfrm>
          <a:off x="6993651" y="1693563"/>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28" name="Table 8">
            <a:extLst>
              <a:ext uri="{FF2B5EF4-FFF2-40B4-BE49-F238E27FC236}">
                <a16:creationId xmlns:a16="http://schemas.microsoft.com/office/drawing/2014/main" id="{48AD03DD-05B9-4AC4-9117-5311586D9357}"/>
              </a:ext>
            </a:extLst>
          </p:cNvPr>
          <p:cNvGraphicFramePr>
            <a:graphicFrameLocks noGrp="1"/>
          </p:cNvGraphicFramePr>
          <p:nvPr>
            <p:extLst>
              <p:ext uri="{D42A27DB-BD31-4B8C-83A1-F6EECF244321}">
                <p14:modId xmlns:p14="http://schemas.microsoft.com/office/powerpoint/2010/main" val="1134254931"/>
              </p:ext>
            </p:extLst>
          </p:nvPr>
        </p:nvGraphicFramePr>
        <p:xfrm>
          <a:off x="5847144" y="1688423"/>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29" name="Table 8">
            <a:extLst>
              <a:ext uri="{FF2B5EF4-FFF2-40B4-BE49-F238E27FC236}">
                <a16:creationId xmlns:a16="http://schemas.microsoft.com/office/drawing/2014/main" id="{184F6379-1F9C-4152-9292-0246ED150963}"/>
              </a:ext>
            </a:extLst>
          </p:cNvPr>
          <p:cNvGraphicFramePr>
            <a:graphicFrameLocks noGrp="1"/>
          </p:cNvGraphicFramePr>
          <p:nvPr>
            <p:extLst>
              <p:ext uri="{D42A27DB-BD31-4B8C-83A1-F6EECF244321}">
                <p14:modId xmlns:p14="http://schemas.microsoft.com/office/powerpoint/2010/main" val="3891476853"/>
              </p:ext>
            </p:extLst>
          </p:nvPr>
        </p:nvGraphicFramePr>
        <p:xfrm>
          <a:off x="4711901" y="1686807"/>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30" name="Table 8">
            <a:extLst>
              <a:ext uri="{FF2B5EF4-FFF2-40B4-BE49-F238E27FC236}">
                <a16:creationId xmlns:a16="http://schemas.microsoft.com/office/drawing/2014/main" id="{ED2713E3-7F65-44E2-AEC3-E8CFC7929A41}"/>
              </a:ext>
            </a:extLst>
          </p:cNvPr>
          <p:cNvGraphicFramePr>
            <a:graphicFrameLocks noGrp="1"/>
          </p:cNvGraphicFramePr>
          <p:nvPr>
            <p:extLst>
              <p:ext uri="{D42A27DB-BD31-4B8C-83A1-F6EECF244321}">
                <p14:modId xmlns:p14="http://schemas.microsoft.com/office/powerpoint/2010/main" val="29415236"/>
              </p:ext>
            </p:extLst>
          </p:nvPr>
        </p:nvGraphicFramePr>
        <p:xfrm>
          <a:off x="8126904" y="2786197"/>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31" name="Table 8">
            <a:extLst>
              <a:ext uri="{FF2B5EF4-FFF2-40B4-BE49-F238E27FC236}">
                <a16:creationId xmlns:a16="http://schemas.microsoft.com/office/drawing/2014/main" id="{FF8556E4-C680-4812-A5DC-2B2C903644BE}"/>
              </a:ext>
            </a:extLst>
          </p:cNvPr>
          <p:cNvGraphicFramePr>
            <a:graphicFrameLocks noGrp="1"/>
          </p:cNvGraphicFramePr>
          <p:nvPr>
            <p:extLst>
              <p:ext uri="{D42A27DB-BD31-4B8C-83A1-F6EECF244321}">
                <p14:modId xmlns:p14="http://schemas.microsoft.com/office/powerpoint/2010/main" val="820478940"/>
              </p:ext>
            </p:extLst>
          </p:nvPr>
        </p:nvGraphicFramePr>
        <p:xfrm>
          <a:off x="4711810" y="2786197"/>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32" name="Table 8">
            <a:extLst>
              <a:ext uri="{FF2B5EF4-FFF2-40B4-BE49-F238E27FC236}">
                <a16:creationId xmlns:a16="http://schemas.microsoft.com/office/drawing/2014/main" id="{78FCD4AE-6EF1-4F1D-9DA6-D97B19A9CF4D}"/>
              </a:ext>
            </a:extLst>
          </p:cNvPr>
          <p:cNvGraphicFramePr>
            <a:graphicFrameLocks noGrp="1"/>
          </p:cNvGraphicFramePr>
          <p:nvPr>
            <p:extLst>
              <p:ext uri="{D42A27DB-BD31-4B8C-83A1-F6EECF244321}">
                <p14:modId xmlns:p14="http://schemas.microsoft.com/office/powerpoint/2010/main" val="965188293"/>
              </p:ext>
            </p:extLst>
          </p:nvPr>
        </p:nvGraphicFramePr>
        <p:xfrm>
          <a:off x="4706737" y="3881780"/>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33" name="Table 8">
            <a:extLst>
              <a:ext uri="{FF2B5EF4-FFF2-40B4-BE49-F238E27FC236}">
                <a16:creationId xmlns:a16="http://schemas.microsoft.com/office/drawing/2014/main" id="{D7BB17F8-4DE5-4EE9-8B4B-EA6C212E2370}"/>
              </a:ext>
            </a:extLst>
          </p:cNvPr>
          <p:cNvGraphicFramePr>
            <a:graphicFrameLocks noGrp="1"/>
          </p:cNvGraphicFramePr>
          <p:nvPr>
            <p:extLst>
              <p:ext uri="{D42A27DB-BD31-4B8C-83A1-F6EECF244321}">
                <p14:modId xmlns:p14="http://schemas.microsoft.com/office/powerpoint/2010/main" val="2003601125"/>
              </p:ext>
            </p:extLst>
          </p:nvPr>
        </p:nvGraphicFramePr>
        <p:xfrm>
          <a:off x="8126904" y="3883052"/>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34" name="Table 8">
            <a:extLst>
              <a:ext uri="{FF2B5EF4-FFF2-40B4-BE49-F238E27FC236}">
                <a16:creationId xmlns:a16="http://schemas.microsoft.com/office/drawing/2014/main" id="{FAC1624A-9A82-4E47-976F-CDEDA3C93C47}"/>
              </a:ext>
            </a:extLst>
          </p:cNvPr>
          <p:cNvGraphicFramePr>
            <a:graphicFrameLocks noGrp="1"/>
          </p:cNvGraphicFramePr>
          <p:nvPr>
            <p:extLst>
              <p:ext uri="{D42A27DB-BD31-4B8C-83A1-F6EECF244321}">
                <p14:modId xmlns:p14="http://schemas.microsoft.com/office/powerpoint/2010/main" val="1848529717"/>
              </p:ext>
            </p:extLst>
          </p:nvPr>
        </p:nvGraphicFramePr>
        <p:xfrm>
          <a:off x="4706354" y="4979172"/>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35" name="Table 8">
            <a:extLst>
              <a:ext uri="{FF2B5EF4-FFF2-40B4-BE49-F238E27FC236}">
                <a16:creationId xmlns:a16="http://schemas.microsoft.com/office/drawing/2014/main" id="{4B8BF06D-9E1F-464C-A635-5E2DAD7B925E}"/>
              </a:ext>
            </a:extLst>
          </p:cNvPr>
          <p:cNvGraphicFramePr>
            <a:graphicFrameLocks noGrp="1"/>
          </p:cNvGraphicFramePr>
          <p:nvPr>
            <p:extLst>
              <p:ext uri="{D42A27DB-BD31-4B8C-83A1-F6EECF244321}">
                <p14:modId xmlns:p14="http://schemas.microsoft.com/office/powerpoint/2010/main" val="4163473377"/>
              </p:ext>
            </p:extLst>
          </p:nvPr>
        </p:nvGraphicFramePr>
        <p:xfrm>
          <a:off x="5856306" y="4973070"/>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36" name="Table 8">
            <a:extLst>
              <a:ext uri="{FF2B5EF4-FFF2-40B4-BE49-F238E27FC236}">
                <a16:creationId xmlns:a16="http://schemas.microsoft.com/office/drawing/2014/main" id="{A11F9968-5EE1-4A6A-AE71-8C6E912A86A2}"/>
              </a:ext>
            </a:extLst>
          </p:cNvPr>
          <p:cNvGraphicFramePr>
            <a:graphicFrameLocks noGrp="1"/>
          </p:cNvGraphicFramePr>
          <p:nvPr>
            <p:extLst>
              <p:ext uri="{D42A27DB-BD31-4B8C-83A1-F6EECF244321}">
                <p14:modId xmlns:p14="http://schemas.microsoft.com/office/powerpoint/2010/main" val="3729684717"/>
              </p:ext>
            </p:extLst>
          </p:nvPr>
        </p:nvGraphicFramePr>
        <p:xfrm>
          <a:off x="6993651" y="4979172"/>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graphicFrame>
        <p:nvGraphicFramePr>
          <p:cNvPr id="37" name="Table 8">
            <a:extLst>
              <a:ext uri="{FF2B5EF4-FFF2-40B4-BE49-F238E27FC236}">
                <a16:creationId xmlns:a16="http://schemas.microsoft.com/office/drawing/2014/main" id="{765BF2B4-DF60-49BE-8015-7CC427240DD3}"/>
              </a:ext>
            </a:extLst>
          </p:cNvPr>
          <p:cNvGraphicFramePr>
            <a:graphicFrameLocks noGrp="1"/>
          </p:cNvGraphicFramePr>
          <p:nvPr>
            <p:extLst>
              <p:ext uri="{D42A27DB-BD31-4B8C-83A1-F6EECF244321}">
                <p14:modId xmlns:p14="http://schemas.microsoft.com/office/powerpoint/2010/main" val="3675417112"/>
              </p:ext>
            </p:extLst>
          </p:nvPr>
        </p:nvGraphicFramePr>
        <p:xfrm>
          <a:off x="8130996" y="4979908"/>
          <a:ext cx="570736" cy="541384"/>
        </p:xfrm>
        <a:graphic>
          <a:graphicData uri="http://schemas.openxmlformats.org/drawingml/2006/table">
            <a:tbl>
              <a:tblPr firstRow="1" bandRow="1">
                <a:tableStyleId>{2D5ABB26-0587-4C30-8999-92F81FD0307C}</a:tableStyleId>
              </a:tblPr>
              <a:tblGrid>
                <a:gridCol w="570736">
                  <a:extLst>
                    <a:ext uri="{9D8B030D-6E8A-4147-A177-3AD203B41FA5}">
                      <a16:colId xmlns:a16="http://schemas.microsoft.com/office/drawing/2014/main" val="2841412613"/>
                    </a:ext>
                  </a:extLst>
                </a:gridCol>
              </a:tblGrid>
              <a:tr h="54138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35521803"/>
                  </a:ext>
                </a:extLst>
              </a:tr>
            </a:tbl>
          </a:graphicData>
        </a:graphic>
      </p:graphicFrame>
      <p:pic>
        <p:nvPicPr>
          <p:cNvPr id="39" name="Picture 38">
            <a:extLst>
              <a:ext uri="{FF2B5EF4-FFF2-40B4-BE49-F238E27FC236}">
                <a16:creationId xmlns:a16="http://schemas.microsoft.com/office/drawing/2014/main" id="{BBB99D17-7A3A-440A-8C26-F5B5AE7164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6500" l="1764" r="92356">
                        <a14:foregroundMark x1="25206" y1="25094" x2="53744" y2="12406"/>
                        <a14:foregroundMark x1="19600" y1="24219" x2="19600" y2="49094"/>
                        <a14:foregroundMark x1="16111" y1="40375" x2="18463" y2="49531"/>
                        <a14:foregroundMark x1="15837" y1="37031" x2="19169" y2="50875"/>
                        <a14:foregroundMark x1="18463" y1="36031" x2="17640" y2="32031"/>
                        <a14:foregroundMark x1="17915" y1="34688" x2="20031" y2="21531"/>
                        <a14:foregroundMark x1="20698" y1="50969" x2="7801" y2="77781"/>
                        <a14:foregroundMark x1="7801" y1="77781" x2="42415" y2="72656"/>
                        <a14:foregroundMark x1="42415" y1="72656" x2="12505" y2="87063"/>
                        <a14:foregroundMark x1="12505" y1="87063" x2="48452" y2="88563"/>
                        <a14:foregroundMark x1="48452" y1="88563" x2="49549" y2="88250"/>
                        <a14:foregroundMark x1="13171" y1="57219" x2="4782" y2="64156"/>
                        <a14:foregroundMark x1="38769" y1="36594" x2="35280" y2="37594"/>
                        <a14:foregroundMark x1="58487" y1="40938" x2="61309" y2="40938"/>
                        <a14:foregroundMark x1="33320" y1="38500" x2="45904" y2="39844"/>
                        <a14:foregroundMark x1="38612" y1="42406" x2="36260" y2="43063"/>
                        <a14:foregroundMark x1="24226" y1="24875" x2="19326" y2="24000"/>
                        <a14:foregroundMark x1="27871" y1="16844" x2="63897" y2="18125"/>
                        <a14:foregroundMark x1="63897" y1="18125" x2="68993" y2="41625"/>
                        <a14:foregroundMark x1="44100" y1="72281" x2="50804" y2="77094"/>
                        <a14:foregroundMark x1="42807" y1="74969" x2="49392" y2="81000"/>
                        <a14:foregroundMark x1="47315" y1="78750" x2="54292" y2="88781"/>
                        <a14:foregroundMark x1="53038" y1="91125" x2="15680" y2="93469"/>
                        <a14:foregroundMark x1="13563" y1="95938" x2="50333" y2="94938"/>
                        <a14:foregroundMark x1="50333" y1="94938" x2="60016" y2="94938"/>
                        <a14:foregroundMark x1="56527" y1="90594" x2="52215" y2="70156"/>
                        <a14:foregroundMark x1="59349" y1="68719" x2="57507" y2="94813"/>
                        <a14:foregroundMark x1="68130" y1="55656" x2="89690" y2="76625"/>
                        <a14:foregroundMark x1="59741" y1="93688" x2="88005" y2="76500"/>
                        <a14:foregroundMark x1="88005" y1="76500" x2="91102" y2="75844"/>
                        <a14:foregroundMark x1="3097" y1="64688" x2="3097" y2="64688"/>
                        <a14:foregroundMark x1="2940" y1="64938" x2="1842" y2="69625"/>
                        <a14:foregroundMark x1="1960" y1="63156" x2="11211" y2="57781"/>
                        <a14:foregroundMark x1="2234" y1="62594" x2="10937" y2="57219"/>
                        <a14:foregroundMark x1="5057" y1="60469" x2="13015" y2="55000"/>
                        <a14:foregroundMark x1="6311" y1="58562" x2="6311" y2="58562"/>
                        <a14:foregroundMark x1="7017" y1="58125" x2="4782" y2="60031"/>
                        <a14:foregroundMark x1="9251" y1="56437" x2="7840" y2="57000"/>
                        <a14:foregroundMark x1="10662" y1="55437" x2="7722" y2="57219"/>
                        <a14:foregroundMark x1="16229" y1="52438" x2="13015" y2="53875"/>
                        <a14:foregroundMark x1="13015" y1="54781" x2="9957" y2="56000"/>
                        <a14:foregroundMark x1="40729" y1="77875" x2="42689" y2="83000"/>
                        <a14:foregroundMark x1="88710" y1="75406" x2="92356" y2="87000"/>
                        <a14:foregroundMark x1="91219" y1="84781" x2="84790" y2="96500"/>
                        <a14:foregroundMark x1="15680" y1="38031" x2="14700" y2="37500"/>
                        <a14:backgroundMark x1="5880" y1="21750" x2="3920" y2="49188"/>
                        <a14:backgroundMark x1="1842" y1="54094" x2="8977" y2="52875"/>
                      </a14:backgroundRemoval>
                    </a14:imgEffect>
                  </a14:imgLayer>
                </a14:imgProps>
              </a:ext>
              <a:ext uri="{28A0092B-C50C-407E-A947-70E740481C1C}">
                <a14:useLocalDpi xmlns:a14="http://schemas.microsoft.com/office/drawing/2010/main" val="0"/>
              </a:ext>
            </a:extLst>
          </a:blip>
          <a:srcRect/>
          <a:stretch/>
        </p:blipFill>
        <p:spPr>
          <a:xfrm>
            <a:off x="3108477" y="5638906"/>
            <a:ext cx="1361546" cy="1707936"/>
          </a:xfrm>
          <a:prstGeom prst="rect">
            <a:avLst/>
          </a:prstGeom>
        </p:spPr>
      </p:pic>
      <p:pic>
        <p:nvPicPr>
          <p:cNvPr id="41" name="Picture 40">
            <a:extLst>
              <a:ext uri="{FF2B5EF4-FFF2-40B4-BE49-F238E27FC236}">
                <a16:creationId xmlns:a16="http://schemas.microsoft.com/office/drawing/2014/main" id="{B1A172DF-AC3D-401B-BBD2-0572BC2213F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6" b="99798" l="2613" r="99245">
                        <a14:foregroundMark x1="41289" y1="10218" x2="67654" y2="12601"/>
                        <a14:foregroundMark x1="71603" y1="52827" x2="42683" y2="80372"/>
                        <a14:foregroundMark x1="56969" y1="64095" x2="41289" y2="63126"/>
                        <a14:foregroundMark x1="40244" y1="62076" x2="3775" y2="78554"/>
                        <a14:foregroundMark x1="3775" y1="78554" x2="2729" y2="98829"/>
                        <a14:foregroundMark x1="63182" y1="73910" x2="55401" y2="89015"/>
                        <a14:foregroundMark x1="85714" y1="57633" x2="99303" y2="62924"/>
                        <a14:foregroundMark x1="93786" y1="74758" x2="94135" y2="89378"/>
                        <a14:foregroundMark x1="74855" y1="97617" x2="88328" y2="96648"/>
                        <a14:foregroundMark x1="86585" y1="99798" x2="89663" y2="99556"/>
                        <a14:backgroundMark x1="4646" y1="69507" x2="639" y2="71527"/>
                        <a14:backgroundMark x1="5633" y1="70679" x2="5633" y2="70679"/>
                        <a14:backgroundMark x1="4646" y1="70194" x2="5168" y2="70436"/>
                        <a14:backgroundMark x1="6504" y1="69628" x2="4297" y2="70921"/>
                      </a14:backgroundRemoval>
                    </a14:imgEffect>
                  </a14:imgLayer>
                </a14:imgProps>
              </a:ext>
              <a:ext uri="{28A0092B-C50C-407E-A947-70E740481C1C}">
                <a14:useLocalDpi xmlns:a14="http://schemas.microsoft.com/office/drawing/2010/main" val="0"/>
              </a:ext>
            </a:extLst>
          </a:blip>
          <a:stretch>
            <a:fillRect/>
          </a:stretch>
        </p:blipFill>
        <p:spPr>
          <a:xfrm>
            <a:off x="4505301" y="5511458"/>
            <a:ext cx="1341843" cy="1929599"/>
          </a:xfrm>
          <a:prstGeom prst="rect">
            <a:avLst/>
          </a:prstGeom>
        </p:spPr>
      </p:pic>
      <p:sp>
        <p:nvSpPr>
          <p:cNvPr id="43" name="TextBox 42">
            <a:extLst>
              <a:ext uri="{FF2B5EF4-FFF2-40B4-BE49-F238E27FC236}">
                <a16:creationId xmlns:a16="http://schemas.microsoft.com/office/drawing/2014/main" id="{5F11409B-716B-4AA3-8E6A-4ECBE0A712C9}"/>
              </a:ext>
            </a:extLst>
          </p:cNvPr>
          <p:cNvSpPr txBox="1"/>
          <p:nvPr/>
        </p:nvSpPr>
        <p:spPr>
          <a:xfrm>
            <a:off x="5796291" y="6632590"/>
            <a:ext cx="1261501" cy="253916"/>
          </a:xfrm>
          <a:prstGeom prst="rect">
            <a:avLst/>
          </a:prstGeom>
          <a:noFill/>
        </p:spPr>
        <p:txBody>
          <a:bodyPr wrap="square" rtlCol="0">
            <a:spAutoFit/>
          </a:bodyPr>
          <a:lstStyle/>
          <a:p>
            <a:r>
              <a:rPr lang="en-US" sz="1000" dirty="0" err="1">
                <a:solidFill>
                  <a:schemeClr val="bg1">
                    <a:lumMod val="65000"/>
                  </a:schemeClr>
                </a:solidFill>
              </a:rPr>
              <a:t>Bettmann</a:t>
            </a:r>
            <a:r>
              <a:rPr lang="en-US" sz="1000" dirty="0">
                <a:solidFill>
                  <a:schemeClr val="bg1">
                    <a:lumMod val="65000"/>
                  </a:schemeClr>
                </a:solidFill>
              </a:rPr>
              <a:t>/Getty Images</a:t>
            </a:r>
          </a:p>
        </p:txBody>
      </p:sp>
      <p:sp>
        <p:nvSpPr>
          <p:cNvPr id="44" name="TextBox 43">
            <a:extLst>
              <a:ext uri="{FF2B5EF4-FFF2-40B4-BE49-F238E27FC236}">
                <a16:creationId xmlns:a16="http://schemas.microsoft.com/office/drawing/2014/main" id="{D650DB9B-58CA-4BBA-9E26-8B7B08AAC179}"/>
              </a:ext>
            </a:extLst>
          </p:cNvPr>
          <p:cNvSpPr txBox="1"/>
          <p:nvPr/>
        </p:nvSpPr>
        <p:spPr>
          <a:xfrm>
            <a:off x="6362872" y="643186"/>
            <a:ext cx="2334768" cy="769441"/>
          </a:xfrm>
          <a:prstGeom prst="rect">
            <a:avLst/>
          </a:prstGeom>
          <a:noFill/>
        </p:spPr>
        <p:txBody>
          <a:bodyPr wrap="square" rtlCol="0">
            <a:spAutoFit/>
          </a:bodyPr>
          <a:lstStyle/>
          <a:p>
            <a:pPr algn="r"/>
            <a:r>
              <a:rPr lang="en-US" sz="4400" dirty="0">
                <a:solidFill>
                  <a:schemeClr val="bg1">
                    <a:lumMod val="75000"/>
                  </a:schemeClr>
                </a:solidFill>
              </a:rPr>
              <a:t>1940’s</a:t>
            </a:r>
          </a:p>
        </p:txBody>
      </p:sp>
    </p:spTree>
    <p:extLst>
      <p:ext uri="{BB962C8B-B14F-4D97-AF65-F5344CB8AC3E}">
        <p14:creationId xmlns:p14="http://schemas.microsoft.com/office/powerpoint/2010/main" val="367624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500"/>
                                        <p:tgtEl>
                                          <p:spTgt spid="4">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childTnLst>
                                </p:cTn>
                              </p:par>
                              <p:par>
                                <p:cTn id="55" presetID="10"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4" end="4"/>
                                            </p:txEl>
                                          </p:spTgt>
                                        </p:tgtEl>
                                        <p:attrNameLst>
                                          <p:attrName>style.visibility</p:attrName>
                                        </p:attrNameLst>
                                      </p:cBhvr>
                                      <p:to>
                                        <p:strVal val="visible"/>
                                      </p:to>
                                    </p:set>
                                    <p:animEffect transition="in" filter="fade">
                                      <p:cBhvr>
                                        <p:cTn id="62" dur="500"/>
                                        <p:tgtEl>
                                          <p:spTgt spid="4">
                                            <p:txEl>
                                              <p:pRg st="4" end="4"/>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childTnLst>
                                </p:cTn>
                              </p:par>
                              <p:par>
                                <p:cTn id="66" presetID="10" presetClass="entr" presetSubtype="0"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childTnLst>
                                </p:cTn>
                              </p:par>
                              <p:par>
                                <p:cTn id="69" presetID="10"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childTnLst>
                                </p:cTn>
                              </p:par>
                              <p:par>
                                <p:cTn id="72" presetID="10" presetClass="entr" presetSubtype="0"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0"/>
                                        <p:tgtEl>
                                          <p:spTgt spid="22"/>
                                        </p:tgtEl>
                                      </p:cBhvr>
                                    </p:animEffect>
                                  </p:childTnLst>
                                </p:cTn>
                              </p:par>
                              <p:par>
                                <p:cTn id="75" presetID="10"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childTnLst>
                                </p:cTn>
                              </p:par>
                              <p:par>
                                <p:cTn id="78" presetID="10" presetClass="entr" presetSubtype="0"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childTnLst>
                                </p:cTn>
                              </p:par>
                              <p:par>
                                <p:cTn id="81" presetID="10" presetClass="entr" presetSubtype="0"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childTnLst>
                                </p:cTn>
                              </p:par>
                              <p:par>
                                <p:cTn id="84" presetID="10"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1000"/>
                                        <p:tgtEl>
                                          <p:spTgt spid="2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
                                            <p:txEl>
                                              <p:pRg st="5" end="5"/>
                                            </p:txEl>
                                          </p:spTgt>
                                        </p:tgtEl>
                                        <p:attrNameLst>
                                          <p:attrName>style.visibility</p:attrName>
                                        </p:attrNameLst>
                                      </p:cBhvr>
                                      <p:to>
                                        <p:strVal val="visible"/>
                                      </p:to>
                                    </p:set>
                                    <p:animEffect transition="in" filter="fade">
                                      <p:cBhvr>
                                        <p:cTn id="91" dur="500"/>
                                        <p:tgtEl>
                                          <p:spTgt spid="4">
                                            <p:txEl>
                                              <p:pRg st="5" end="5"/>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1000"/>
                                        <p:tgtEl>
                                          <p:spTgt spid="19"/>
                                        </p:tgtEl>
                                      </p:cBhvr>
                                    </p:animEffect>
                                  </p:childTnLst>
                                </p:cTn>
                              </p:par>
                              <p:par>
                                <p:cTn id="95" presetID="10" presetClass="entr" presetSubtype="0"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1000"/>
                                        <p:tgtEl>
                                          <p:spTgt spid="27"/>
                                        </p:tgtEl>
                                      </p:cBhvr>
                                    </p:animEffect>
                                  </p:childTnLst>
                                </p:cTn>
                              </p:par>
                              <p:par>
                                <p:cTn id="98" presetID="10" presetClass="entr" presetSubtype="0" fill="hold" nodeType="with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fade">
                                      <p:cBhvr>
                                        <p:cTn id="100" dur="1000"/>
                                        <p:tgtEl>
                                          <p:spTgt spid="28"/>
                                        </p:tgtEl>
                                      </p:cBhvr>
                                    </p:animEffect>
                                  </p:childTnLst>
                                </p:cTn>
                              </p:par>
                              <p:par>
                                <p:cTn id="101" presetID="10" presetClass="entr" presetSubtype="0" fill="hold"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1000"/>
                                        <p:tgtEl>
                                          <p:spTgt spid="29"/>
                                        </p:tgtEl>
                                      </p:cBhvr>
                                    </p:animEffect>
                                  </p:childTnLst>
                                </p:cTn>
                              </p:par>
                              <p:par>
                                <p:cTn id="104" presetID="10" presetClass="entr" presetSubtype="0" fill="hold" nodeType="with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1000"/>
                                        <p:tgtEl>
                                          <p:spTgt spid="30"/>
                                        </p:tgtEl>
                                      </p:cBhvr>
                                    </p:animEffect>
                                  </p:childTnLst>
                                </p:cTn>
                              </p:par>
                              <p:par>
                                <p:cTn id="107" presetID="10" presetClass="entr" presetSubtype="0"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1000"/>
                                        <p:tgtEl>
                                          <p:spTgt spid="31"/>
                                        </p:tgtEl>
                                      </p:cBhvr>
                                    </p:animEffect>
                                  </p:childTnLst>
                                </p:cTn>
                              </p:par>
                              <p:par>
                                <p:cTn id="110" presetID="10" presetClass="entr" presetSubtype="0" fill="hold" nodeType="with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1000"/>
                                        <p:tgtEl>
                                          <p:spTgt spid="32"/>
                                        </p:tgtEl>
                                      </p:cBhvr>
                                    </p:animEffect>
                                  </p:childTnLst>
                                </p:cTn>
                              </p:par>
                              <p:par>
                                <p:cTn id="113" presetID="10" presetClass="entr" presetSubtype="0" fill="hold" nodeType="with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fade">
                                      <p:cBhvr>
                                        <p:cTn id="115" dur="1000"/>
                                        <p:tgtEl>
                                          <p:spTgt spid="33"/>
                                        </p:tgtEl>
                                      </p:cBhvr>
                                    </p:animEffect>
                                  </p:childTnLst>
                                </p:cTn>
                              </p:par>
                              <p:par>
                                <p:cTn id="116" presetID="10" presetClass="entr" presetSubtype="0" fill="hold"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fade">
                                      <p:cBhvr>
                                        <p:cTn id="118" dur="1000"/>
                                        <p:tgtEl>
                                          <p:spTgt spid="34"/>
                                        </p:tgtEl>
                                      </p:cBhvr>
                                    </p:animEffect>
                                  </p:childTnLst>
                                </p:cTn>
                              </p:par>
                              <p:par>
                                <p:cTn id="119" presetID="10" presetClass="entr" presetSubtype="0" fill="hold" nodeType="with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fade">
                                      <p:cBhvr>
                                        <p:cTn id="121" dur="1000"/>
                                        <p:tgtEl>
                                          <p:spTgt spid="35"/>
                                        </p:tgtEl>
                                      </p:cBhvr>
                                    </p:animEffect>
                                  </p:childTnLst>
                                </p:cTn>
                              </p:par>
                              <p:par>
                                <p:cTn id="122" presetID="10" presetClass="entr" presetSubtype="0" fill="hold" nodeType="with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fade">
                                      <p:cBhvr>
                                        <p:cTn id="124" dur="1000"/>
                                        <p:tgtEl>
                                          <p:spTgt spid="36"/>
                                        </p:tgtEl>
                                      </p:cBhvr>
                                    </p:animEffect>
                                  </p:childTnLst>
                                </p:cTn>
                              </p:par>
                              <p:par>
                                <p:cTn id="125" presetID="10" presetClass="entr" presetSubtype="0" fill="hold" nodeType="withEffect">
                                  <p:stCondLst>
                                    <p:cond delay="0"/>
                                  </p:stCondLst>
                                  <p:childTnLst>
                                    <p:set>
                                      <p:cBhvr>
                                        <p:cTn id="126" dur="1" fill="hold">
                                          <p:stCondLst>
                                            <p:cond delay="0"/>
                                          </p:stCondLst>
                                        </p:cTn>
                                        <p:tgtEl>
                                          <p:spTgt spid="37"/>
                                        </p:tgtEl>
                                        <p:attrNameLst>
                                          <p:attrName>style.visibility</p:attrName>
                                        </p:attrNameLst>
                                      </p:cBhvr>
                                      <p:to>
                                        <p:strVal val="visible"/>
                                      </p:to>
                                    </p:set>
                                    <p:animEffect transition="in" filter="fade">
                                      <p:cBhvr>
                                        <p:cTn id="127" dur="1000"/>
                                        <p:tgtEl>
                                          <p:spTgt spid="37"/>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fade">
                                      <p:cBhvr>
                                        <p:cTn id="132" dur="500"/>
                                        <p:tgtEl>
                                          <p:spTgt spid="41"/>
                                        </p:tgtEl>
                                      </p:cBhvr>
                                    </p:animEffect>
                                  </p:childTnLst>
                                </p:cTn>
                              </p:par>
                              <p:par>
                                <p:cTn id="133" presetID="10" presetClass="entr" presetSubtype="0" fill="hold"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fade">
                                      <p:cBhvr>
                                        <p:cTn id="135" dur="500"/>
                                        <p:tgtEl>
                                          <p:spTgt spid="39"/>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43"/>
                                        </p:tgtEl>
                                        <p:attrNameLst>
                                          <p:attrName>style.visibility</p:attrName>
                                        </p:attrNameLst>
                                      </p:cBhvr>
                                      <p:to>
                                        <p:strVal val="visible"/>
                                      </p:to>
                                    </p:set>
                                    <p:animEffect transition="in" filter="fade">
                                      <p:cBhvr>
                                        <p:cTn id="138" dur="500"/>
                                        <p:tgtEl>
                                          <p:spTgt spid="43"/>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44"/>
                                        </p:tgtEl>
                                        <p:attrNameLst>
                                          <p:attrName>style.visibility</p:attrName>
                                        </p:attrNameLst>
                                      </p:cBhvr>
                                      <p:to>
                                        <p:strVal val="visible"/>
                                      </p:to>
                                    </p:set>
                                    <p:animEffect transition="in" filter="fade">
                                      <p:cBhvr>
                                        <p:cTn id="14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4CD18-7FEE-4464-95C3-D17ECA38068B}"/>
              </a:ext>
            </a:extLst>
          </p:cNvPr>
          <p:cNvSpPr>
            <a:spLocks noGrp="1"/>
          </p:cNvSpPr>
          <p:nvPr>
            <p:ph type="title"/>
          </p:nvPr>
        </p:nvSpPr>
        <p:spPr/>
        <p:txBody>
          <a:bodyPr/>
          <a:lstStyle/>
          <a:p>
            <a:r>
              <a:rPr lang="en-US" dirty="0"/>
              <a:t>Conway’s game of life</a:t>
            </a:r>
          </a:p>
        </p:txBody>
      </p:sp>
      <p:pic>
        <p:nvPicPr>
          <p:cNvPr id="6" name="Content Placeholder 5" descr="Chart&#10;&#10;Description automatically generated">
            <a:extLst>
              <a:ext uri="{FF2B5EF4-FFF2-40B4-BE49-F238E27FC236}">
                <a16:creationId xmlns:a16="http://schemas.microsoft.com/office/drawing/2014/main" id="{95BC0DFF-FB97-4011-9DE1-92A1BED929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7557" y="1690689"/>
            <a:ext cx="7088886" cy="5099918"/>
          </a:xfrm>
        </p:spPr>
      </p:pic>
      <p:sp>
        <p:nvSpPr>
          <p:cNvPr id="7" name="TextBox 6">
            <a:extLst>
              <a:ext uri="{FF2B5EF4-FFF2-40B4-BE49-F238E27FC236}">
                <a16:creationId xmlns:a16="http://schemas.microsoft.com/office/drawing/2014/main" id="{F4D3ADB6-FEBA-476B-8FB1-CDDF6024FCB7}"/>
              </a:ext>
            </a:extLst>
          </p:cNvPr>
          <p:cNvSpPr txBox="1"/>
          <p:nvPr/>
        </p:nvSpPr>
        <p:spPr>
          <a:xfrm>
            <a:off x="6362872" y="643186"/>
            <a:ext cx="2334768" cy="769441"/>
          </a:xfrm>
          <a:prstGeom prst="rect">
            <a:avLst/>
          </a:prstGeom>
          <a:noFill/>
        </p:spPr>
        <p:txBody>
          <a:bodyPr wrap="square" rtlCol="0">
            <a:spAutoFit/>
          </a:bodyPr>
          <a:lstStyle/>
          <a:p>
            <a:pPr algn="r"/>
            <a:r>
              <a:rPr lang="en-US" sz="4400" dirty="0">
                <a:solidFill>
                  <a:schemeClr val="bg1">
                    <a:lumMod val="75000"/>
                  </a:schemeClr>
                </a:solidFill>
              </a:rPr>
              <a:t>1970’s</a:t>
            </a:r>
          </a:p>
        </p:txBody>
      </p:sp>
      <p:sp>
        <p:nvSpPr>
          <p:cNvPr id="8" name="TextBox 7">
            <a:extLst>
              <a:ext uri="{FF2B5EF4-FFF2-40B4-BE49-F238E27FC236}">
                <a16:creationId xmlns:a16="http://schemas.microsoft.com/office/drawing/2014/main" id="{722B04BB-FAA3-48AA-9D2C-0093450C9EE5}"/>
              </a:ext>
            </a:extLst>
          </p:cNvPr>
          <p:cNvSpPr txBox="1"/>
          <p:nvPr/>
        </p:nvSpPr>
        <p:spPr>
          <a:xfrm>
            <a:off x="3374136" y="6581001"/>
            <a:ext cx="2395728" cy="276999"/>
          </a:xfrm>
          <a:prstGeom prst="rect">
            <a:avLst/>
          </a:prstGeom>
          <a:noFill/>
        </p:spPr>
        <p:txBody>
          <a:bodyPr wrap="square" rtlCol="0">
            <a:spAutoFit/>
          </a:bodyPr>
          <a:lstStyle/>
          <a:p>
            <a:pPr algn="ctr"/>
            <a:r>
              <a:rPr lang="en-US" sz="1200" dirty="0"/>
              <a:t>Animation by Lucas Vieira under </a:t>
            </a:r>
            <a:r>
              <a:rPr lang="en-US" sz="1200" dirty="0">
                <a:hlinkClick r:id="rId4"/>
              </a:rPr>
              <a:t>CC BY-SA 3.0 </a:t>
            </a:r>
            <a:endParaRPr lang="en-US" sz="1200" dirty="0"/>
          </a:p>
        </p:txBody>
      </p:sp>
    </p:spTree>
    <p:extLst>
      <p:ext uri="{BB962C8B-B14F-4D97-AF65-F5344CB8AC3E}">
        <p14:creationId xmlns:p14="http://schemas.microsoft.com/office/powerpoint/2010/main" val="536211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7E7773-4CFD-49D1-A035-2C79D802873D}"/>
              </a:ext>
            </a:extLst>
          </p:cNvPr>
          <p:cNvSpPr>
            <a:spLocks noGrp="1"/>
          </p:cNvSpPr>
          <p:nvPr>
            <p:ph type="title"/>
          </p:nvPr>
        </p:nvSpPr>
        <p:spPr/>
        <p:txBody>
          <a:bodyPr/>
          <a:lstStyle/>
          <a:p>
            <a:r>
              <a:rPr lang="en-US" dirty="0"/>
              <a:t>Elementary </a:t>
            </a:r>
            <a:br>
              <a:rPr lang="en-US" dirty="0"/>
            </a:br>
            <a:r>
              <a:rPr lang="en-US" dirty="0"/>
              <a:t>cellular automata</a:t>
            </a:r>
          </a:p>
        </p:txBody>
      </p:sp>
      <p:pic>
        <p:nvPicPr>
          <p:cNvPr id="6" name="Content Placeholder 5" descr="Chart&#10;&#10;Description automatically generated">
            <a:extLst>
              <a:ext uri="{FF2B5EF4-FFF2-40B4-BE49-F238E27FC236}">
                <a16:creationId xmlns:a16="http://schemas.microsoft.com/office/drawing/2014/main" id="{2321F04D-1A57-48D1-AC5B-3BF9EEC043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468" y="2370334"/>
            <a:ext cx="4053532" cy="2756402"/>
          </a:xfrm>
        </p:spPr>
      </p:pic>
      <p:pic>
        <p:nvPicPr>
          <p:cNvPr id="9" name="Picture 8">
            <a:extLst>
              <a:ext uri="{FF2B5EF4-FFF2-40B4-BE49-F238E27FC236}">
                <a16:creationId xmlns:a16="http://schemas.microsoft.com/office/drawing/2014/main" id="{9DD196F3-A552-4A58-9BF4-C1EA89D22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2370334"/>
            <a:ext cx="4121723" cy="2756402"/>
          </a:xfrm>
          <a:prstGeom prst="rect">
            <a:avLst/>
          </a:prstGeom>
        </p:spPr>
      </p:pic>
      <p:sp>
        <p:nvSpPr>
          <p:cNvPr id="10" name="TextBox 9">
            <a:extLst>
              <a:ext uri="{FF2B5EF4-FFF2-40B4-BE49-F238E27FC236}">
                <a16:creationId xmlns:a16="http://schemas.microsoft.com/office/drawing/2014/main" id="{C8A068FC-61FF-4C1E-A7DF-90087BCCACA3}"/>
              </a:ext>
            </a:extLst>
          </p:cNvPr>
          <p:cNvSpPr txBox="1"/>
          <p:nvPr/>
        </p:nvSpPr>
        <p:spPr>
          <a:xfrm>
            <a:off x="4571998" y="5126736"/>
            <a:ext cx="1798320" cy="261610"/>
          </a:xfrm>
          <a:prstGeom prst="rect">
            <a:avLst/>
          </a:prstGeom>
          <a:noFill/>
        </p:spPr>
        <p:txBody>
          <a:bodyPr wrap="square" rtlCol="0">
            <a:spAutoFit/>
          </a:bodyPr>
          <a:lstStyle/>
          <a:p>
            <a:r>
              <a:rPr lang="en-US" sz="1050" dirty="0"/>
              <a:t>© Stephen Wolfram</a:t>
            </a:r>
          </a:p>
        </p:txBody>
      </p:sp>
      <p:sp>
        <p:nvSpPr>
          <p:cNvPr id="11" name="TextBox 10">
            <a:extLst>
              <a:ext uri="{FF2B5EF4-FFF2-40B4-BE49-F238E27FC236}">
                <a16:creationId xmlns:a16="http://schemas.microsoft.com/office/drawing/2014/main" id="{3A6ED2A9-330E-40C0-8763-809341914B36}"/>
              </a:ext>
            </a:extLst>
          </p:cNvPr>
          <p:cNvSpPr txBox="1"/>
          <p:nvPr/>
        </p:nvSpPr>
        <p:spPr>
          <a:xfrm>
            <a:off x="518468" y="5134430"/>
            <a:ext cx="2395728" cy="246221"/>
          </a:xfrm>
          <a:prstGeom prst="rect">
            <a:avLst/>
          </a:prstGeom>
          <a:noFill/>
        </p:spPr>
        <p:txBody>
          <a:bodyPr wrap="square" rtlCol="0">
            <a:spAutoFit/>
          </a:bodyPr>
          <a:lstStyle/>
          <a:p>
            <a:r>
              <a:rPr lang="en-US" sz="1000" dirty="0"/>
              <a:t>Animation by CORMULLION under </a:t>
            </a:r>
            <a:r>
              <a:rPr lang="en-US" sz="1000" dirty="0">
                <a:hlinkClick r:id="rId5"/>
              </a:rPr>
              <a:t>CC BY-SA 4.0</a:t>
            </a:r>
            <a:endParaRPr lang="en-US" sz="1000" dirty="0"/>
          </a:p>
        </p:txBody>
      </p:sp>
      <p:sp>
        <p:nvSpPr>
          <p:cNvPr id="12" name="TextBox 11">
            <a:extLst>
              <a:ext uri="{FF2B5EF4-FFF2-40B4-BE49-F238E27FC236}">
                <a16:creationId xmlns:a16="http://schemas.microsoft.com/office/drawing/2014/main" id="{3F5B6C70-CE54-484B-9435-61965D234732}"/>
              </a:ext>
            </a:extLst>
          </p:cNvPr>
          <p:cNvSpPr txBox="1"/>
          <p:nvPr/>
        </p:nvSpPr>
        <p:spPr>
          <a:xfrm>
            <a:off x="6362872" y="643186"/>
            <a:ext cx="2334768" cy="769441"/>
          </a:xfrm>
          <a:prstGeom prst="rect">
            <a:avLst/>
          </a:prstGeom>
          <a:noFill/>
        </p:spPr>
        <p:txBody>
          <a:bodyPr wrap="square" rtlCol="0">
            <a:spAutoFit/>
          </a:bodyPr>
          <a:lstStyle/>
          <a:p>
            <a:pPr algn="r"/>
            <a:r>
              <a:rPr lang="en-US" sz="4400" dirty="0">
                <a:solidFill>
                  <a:schemeClr val="bg1">
                    <a:lumMod val="75000"/>
                  </a:schemeClr>
                </a:solidFill>
              </a:rPr>
              <a:t>1980’s</a:t>
            </a:r>
          </a:p>
        </p:txBody>
      </p:sp>
    </p:spTree>
    <p:extLst>
      <p:ext uri="{BB962C8B-B14F-4D97-AF65-F5344CB8AC3E}">
        <p14:creationId xmlns:p14="http://schemas.microsoft.com/office/powerpoint/2010/main" val="3483440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6118-3584-4CE3-B433-DFD5C3452707}"/>
              </a:ext>
            </a:extLst>
          </p:cNvPr>
          <p:cNvSpPr>
            <a:spLocks noGrp="1"/>
          </p:cNvSpPr>
          <p:nvPr>
            <p:ph type="title"/>
          </p:nvPr>
        </p:nvSpPr>
        <p:spPr/>
        <p:txBody>
          <a:bodyPr/>
          <a:lstStyle/>
          <a:p>
            <a:r>
              <a:rPr lang="en-US" dirty="0"/>
              <a:t>Rule 90</a:t>
            </a:r>
          </a:p>
        </p:txBody>
      </p:sp>
      <p:graphicFrame>
        <p:nvGraphicFramePr>
          <p:cNvPr id="54" name="Table 54">
            <a:extLst>
              <a:ext uri="{FF2B5EF4-FFF2-40B4-BE49-F238E27FC236}">
                <a16:creationId xmlns:a16="http://schemas.microsoft.com/office/drawing/2014/main" id="{A84DF0CE-2F61-4F07-B96F-397A4D2EF500}"/>
              </a:ext>
            </a:extLst>
          </p:cNvPr>
          <p:cNvGraphicFramePr>
            <a:graphicFrameLocks noGrp="1"/>
          </p:cNvGraphicFramePr>
          <p:nvPr>
            <p:ph idx="1"/>
            <p:extLst>
              <p:ext uri="{D42A27DB-BD31-4B8C-83A1-F6EECF244321}">
                <p14:modId xmlns:p14="http://schemas.microsoft.com/office/powerpoint/2010/main" val="1990105274"/>
              </p:ext>
            </p:extLst>
          </p:nvPr>
        </p:nvGraphicFramePr>
        <p:xfrm>
          <a:off x="1196377" y="259810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56" name="Table 54">
            <a:extLst>
              <a:ext uri="{FF2B5EF4-FFF2-40B4-BE49-F238E27FC236}">
                <a16:creationId xmlns:a16="http://schemas.microsoft.com/office/drawing/2014/main" id="{02FE4B11-C864-4A08-A132-DD3FC8C6B0A5}"/>
              </a:ext>
            </a:extLst>
          </p:cNvPr>
          <p:cNvGraphicFramePr>
            <a:graphicFrameLocks/>
          </p:cNvGraphicFramePr>
          <p:nvPr>
            <p:extLst>
              <p:ext uri="{D42A27DB-BD31-4B8C-83A1-F6EECF244321}">
                <p14:modId xmlns:p14="http://schemas.microsoft.com/office/powerpoint/2010/main" val="855509383"/>
              </p:ext>
            </p:extLst>
          </p:nvPr>
        </p:nvGraphicFramePr>
        <p:xfrm>
          <a:off x="1196377" y="284194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57" name="Table 54">
            <a:extLst>
              <a:ext uri="{FF2B5EF4-FFF2-40B4-BE49-F238E27FC236}">
                <a16:creationId xmlns:a16="http://schemas.microsoft.com/office/drawing/2014/main" id="{D355FD02-BBBD-4797-9F40-8029B47177B5}"/>
              </a:ext>
            </a:extLst>
          </p:cNvPr>
          <p:cNvGraphicFramePr>
            <a:graphicFrameLocks/>
          </p:cNvGraphicFramePr>
          <p:nvPr>
            <p:extLst>
              <p:ext uri="{D42A27DB-BD31-4B8C-83A1-F6EECF244321}">
                <p14:modId xmlns:p14="http://schemas.microsoft.com/office/powerpoint/2010/main" val="2259161512"/>
              </p:ext>
            </p:extLst>
          </p:nvPr>
        </p:nvGraphicFramePr>
        <p:xfrm>
          <a:off x="1196377" y="308578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58" name="Table 54">
            <a:extLst>
              <a:ext uri="{FF2B5EF4-FFF2-40B4-BE49-F238E27FC236}">
                <a16:creationId xmlns:a16="http://schemas.microsoft.com/office/drawing/2014/main" id="{AFB0F4BE-AFDB-456A-B147-166F6CC32F6E}"/>
              </a:ext>
            </a:extLst>
          </p:cNvPr>
          <p:cNvGraphicFramePr>
            <a:graphicFrameLocks/>
          </p:cNvGraphicFramePr>
          <p:nvPr>
            <p:extLst>
              <p:ext uri="{D42A27DB-BD31-4B8C-83A1-F6EECF244321}">
                <p14:modId xmlns:p14="http://schemas.microsoft.com/office/powerpoint/2010/main" val="1946298765"/>
              </p:ext>
            </p:extLst>
          </p:nvPr>
        </p:nvGraphicFramePr>
        <p:xfrm>
          <a:off x="1196377" y="332962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59" name="Table 54">
            <a:extLst>
              <a:ext uri="{FF2B5EF4-FFF2-40B4-BE49-F238E27FC236}">
                <a16:creationId xmlns:a16="http://schemas.microsoft.com/office/drawing/2014/main" id="{97535647-CE9A-4DF5-8A73-507752A1A6C8}"/>
              </a:ext>
            </a:extLst>
          </p:cNvPr>
          <p:cNvGraphicFramePr>
            <a:graphicFrameLocks/>
          </p:cNvGraphicFramePr>
          <p:nvPr>
            <p:extLst>
              <p:ext uri="{D42A27DB-BD31-4B8C-83A1-F6EECF244321}">
                <p14:modId xmlns:p14="http://schemas.microsoft.com/office/powerpoint/2010/main" val="2366761791"/>
              </p:ext>
            </p:extLst>
          </p:nvPr>
        </p:nvGraphicFramePr>
        <p:xfrm>
          <a:off x="1196377" y="357346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60" name="Table 54">
            <a:extLst>
              <a:ext uri="{FF2B5EF4-FFF2-40B4-BE49-F238E27FC236}">
                <a16:creationId xmlns:a16="http://schemas.microsoft.com/office/drawing/2014/main" id="{68E9AFA5-F1AD-4B08-9E6C-3BC5964D4DD6}"/>
              </a:ext>
            </a:extLst>
          </p:cNvPr>
          <p:cNvGraphicFramePr>
            <a:graphicFrameLocks/>
          </p:cNvGraphicFramePr>
          <p:nvPr>
            <p:extLst>
              <p:ext uri="{D42A27DB-BD31-4B8C-83A1-F6EECF244321}">
                <p14:modId xmlns:p14="http://schemas.microsoft.com/office/powerpoint/2010/main" val="4144043904"/>
              </p:ext>
            </p:extLst>
          </p:nvPr>
        </p:nvGraphicFramePr>
        <p:xfrm>
          <a:off x="1196377" y="381730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61" name="Table 54">
            <a:extLst>
              <a:ext uri="{FF2B5EF4-FFF2-40B4-BE49-F238E27FC236}">
                <a16:creationId xmlns:a16="http://schemas.microsoft.com/office/drawing/2014/main" id="{6E9A5CF3-8EDC-444D-B62E-9CF3C0190C16}"/>
              </a:ext>
            </a:extLst>
          </p:cNvPr>
          <p:cNvGraphicFramePr>
            <a:graphicFrameLocks/>
          </p:cNvGraphicFramePr>
          <p:nvPr>
            <p:extLst>
              <p:ext uri="{D42A27DB-BD31-4B8C-83A1-F6EECF244321}">
                <p14:modId xmlns:p14="http://schemas.microsoft.com/office/powerpoint/2010/main" val="186638338"/>
              </p:ext>
            </p:extLst>
          </p:nvPr>
        </p:nvGraphicFramePr>
        <p:xfrm>
          <a:off x="1196377" y="406114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62" name="Table 54">
            <a:extLst>
              <a:ext uri="{FF2B5EF4-FFF2-40B4-BE49-F238E27FC236}">
                <a16:creationId xmlns:a16="http://schemas.microsoft.com/office/drawing/2014/main" id="{10872AD1-EDB6-474B-AE16-F3508AF974E1}"/>
              </a:ext>
            </a:extLst>
          </p:cNvPr>
          <p:cNvGraphicFramePr>
            <a:graphicFrameLocks/>
          </p:cNvGraphicFramePr>
          <p:nvPr>
            <p:extLst>
              <p:ext uri="{D42A27DB-BD31-4B8C-83A1-F6EECF244321}">
                <p14:modId xmlns:p14="http://schemas.microsoft.com/office/powerpoint/2010/main" val="1845924211"/>
              </p:ext>
            </p:extLst>
          </p:nvPr>
        </p:nvGraphicFramePr>
        <p:xfrm>
          <a:off x="1196377" y="430498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63" name="Table 54">
            <a:extLst>
              <a:ext uri="{FF2B5EF4-FFF2-40B4-BE49-F238E27FC236}">
                <a16:creationId xmlns:a16="http://schemas.microsoft.com/office/drawing/2014/main" id="{E26B3F75-9A50-4AD4-AE48-E09E92BF9144}"/>
              </a:ext>
            </a:extLst>
          </p:cNvPr>
          <p:cNvGraphicFramePr>
            <a:graphicFrameLocks/>
          </p:cNvGraphicFramePr>
          <p:nvPr>
            <p:extLst>
              <p:ext uri="{D42A27DB-BD31-4B8C-83A1-F6EECF244321}">
                <p14:modId xmlns:p14="http://schemas.microsoft.com/office/powerpoint/2010/main" val="2240861755"/>
              </p:ext>
            </p:extLst>
          </p:nvPr>
        </p:nvGraphicFramePr>
        <p:xfrm>
          <a:off x="1196377" y="454882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64" name="Table 54">
            <a:extLst>
              <a:ext uri="{FF2B5EF4-FFF2-40B4-BE49-F238E27FC236}">
                <a16:creationId xmlns:a16="http://schemas.microsoft.com/office/drawing/2014/main" id="{4DB059BA-2459-4420-A625-0B0F19365DC9}"/>
              </a:ext>
            </a:extLst>
          </p:cNvPr>
          <p:cNvGraphicFramePr>
            <a:graphicFrameLocks/>
          </p:cNvGraphicFramePr>
          <p:nvPr>
            <p:extLst>
              <p:ext uri="{D42A27DB-BD31-4B8C-83A1-F6EECF244321}">
                <p14:modId xmlns:p14="http://schemas.microsoft.com/office/powerpoint/2010/main" val="1251642989"/>
              </p:ext>
            </p:extLst>
          </p:nvPr>
        </p:nvGraphicFramePr>
        <p:xfrm>
          <a:off x="1196377" y="479266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65" name="Table 54">
            <a:extLst>
              <a:ext uri="{FF2B5EF4-FFF2-40B4-BE49-F238E27FC236}">
                <a16:creationId xmlns:a16="http://schemas.microsoft.com/office/drawing/2014/main" id="{5612A6D4-899A-43B6-8907-08DE9C5CC4BF}"/>
              </a:ext>
            </a:extLst>
          </p:cNvPr>
          <p:cNvGraphicFramePr>
            <a:graphicFrameLocks/>
          </p:cNvGraphicFramePr>
          <p:nvPr>
            <p:extLst>
              <p:ext uri="{D42A27DB-BD31-4B8C-83A1-F6EECF244321}">
                <p14:modId xmlns:p14="http://schemas.microsoft.com/office/powerpoint/2010/main" val="3527706843"/>
              </p:ext>
            </p:extLst>
          </p:nvPr>
        </p:nvGraphicFramePr>
        <p:xfrm>
          <a:off x="1196377" y="503650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66" name="Table 54">
            <a:extLst>
              <a:ext uri="{FF2B5EF4-FFF2-40B4-BE49-F238E27FC236}">
                <a16:creationId xmlns:a16="http://schemas.microsoft.com/office/drawing/2014/main" id="{FE4C8795-DCFE-4685-9AB2-9BBE26713539}"/>
              </a:ext>
            </a:extLst>
          </p:cNvPr>
          <p:cNvGraphicFramePr>
            <a:graphicFrameLocks/>
          </p:cNvGraphicFramePr>
          <p:nvPr>
            <p:extLst>
              <p:ext uri="{D42A27DB-BD31-4B8C-83A1-F6EECF244321}">
                <p14:modId xmlns:p14="http://schemas.microsoft.com/office/powerpoint/2010/main" val="2574097755"/>
              </p:ext>
            </p:extLst>
          </p:nvPr>
        </p:nvGraphicFramePr>
        <p:xfrm>
          <a:off x="1196377" y="528034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67" name="Table 54">
            <a:extLst>
              <a:ext uri="{FF2B5EF4-FFF2-40B4-BE49-F238E27FC236}">
                <a16:creationId xmlns:a16="http://schemas.microsoft.com/office/drawing/2014/main" id="{FB607439-5DC5-464C-B009-6F010288A3DD}"/>
              </a:ext>
            </a:extLst>
          </p:cNvPr>
          <p:cNvGraphicFramePr>
            <a:graphicFrameLocks/>
          </p:cNvGraphicFramePr>
          <p:nvPr>
            <p:extLst>
              <p:ext uri="{D42A27DB-BD31-4B8C-83A1-F6EECF244321}">
                <p14:modId xmlns:p14="http://schemas.microsoft.com/office/powerpoint/2010/main" val="2851345727"/>
              </p:ext>
            </p:extLst>
          </p:nvPr>
        </p:nvGraphicFramePr>
        <p:xfrm>
          <a:off x="1196377" y="552418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68" name="Table 54">
            <a:extLst>
              <a:ext uri="{FF2B5EF4-FFF2-40B4-BE49-F238E27FC236}">
                <a16:creationId xmlns:a16="http://schemas.microsoft.com/office/drawing/2014/main" id="{8A398FA6-E9C4-4F1B-94FF-28A56C3E7BD3}"/>
              </a:ext>
            </a:extLst>
          </p:cNvPr>
          <p:cNvGraphicFramePr>
            <a:graphicFrameLocks/>
          </p:cNvGraphicFramePr>
          <p:nvPr>
            <p:extLst>
              <p:ext uri="{D42A27DB-BD31-4B8C-83A1-F6EECF244321}">
                <p14:modId xmlns:p14="http://schemas.microsoft.com/office/powerpoint/2010/main" val="1336247223"/>
              </p:ext>
            </p:extLst>
          </p:nvPr>
        </p:nvGraphicFramePr>
        <p:xfrm>
          <a:off x="1196377" y="576802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69" name="Table 54">
            <a:extLst>
              <a:ext uri="{FF2B5EF4-FFF2-40B4-BE49-F238E27FC236}">
                <a16:creationId xmlns:a16="http://schemas.microsoft.com/office/drawing/2014/main" id="{7AE7CC69-C699-4006-B998-F1F1CAEC3CB6}"/>
              </a:ext>
            </a:extLst>
          </p:cNvPr>
          <p:cNvGraphicFramePr>
            <a:graphicFrameLocks/>
          </p:cNvGraphicFramePr>
          <p:nvPr>
            <p:extLst>
              <p:ext uri="{D42A27DB-BD31-4B8C-83A1-F6EECF244321}">
                <p14:modId xmlns:p14="http://schemas.microsoft.com/office/powerpoint/2010/main" val="90073655"/>
              </p:ext>
            </p:extLst>
          </p:nvPr>
        </p:nvGraphicFramePr>
        <p:xfrm>
          <a:off x="1196377" y="601186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722634"/>
                  </a:ext>
                </a:extLst>
              </a:tr>
            </a:tbl>
          </a:graphicData>
        </a:graphic>
      </p:graphicFrame>
      <p:graphicFrame>
        <p:nvGraphicFramePr>
          <p:cNvPr id="70" name="Table 54">
            <a:extLst>
              <a:ext uri="{FF2B5EF4-FFF2-40B4-BE49-F238E27FC236}">
                <a16:creationId xmlns:a16="http://schemas.microsoft.com/office/drawing/2014/main" id="{16835CB9-5E85-439D-94B2-FF3E661A849C}"/>
              </a:ext>
            </a:extLst>
          </p:cNvPr>
          <p:cNvGraphicFramePr>
            <a:graphicFrameLocks/>
          </p:cNvGraphicFramePr>
          <p:nvPr>
            <p:extLst>
              <p:ext uri="{D42A27DB-BD31-4B8C-83A1-F6EECF244321}">
                <p14:modId xmlns:p14="http://schemas.microsoft.com/office/powerpoint/2010/main" val="2204747680"/>
              </p:ext>
            </p:extLst>
          </p:nvPr>
        </p:nvGraphicFramePr>
        <p:xfrm>
          <a:off x="1196377" y="6255703"/>
          <a:ext cx="6751246" cy="243840"/>
        </p:xfrm>
        <a:graphic>
          <a:graphicData uri="http://schemas.openxmlformats.org/drawingml/2006/table">
            <a:tbl>
              <a:tblPr firstRow="1" bandRow="1">
                <a:tableStyleId>{2D5ABB26-0587-4C30-8999-92F81FD0307C}</a:tableStyleId>
              </a:tblPr>
              <a:tblGrid>
                <a:gridCol w="217805">
                  <a:extLst>
                    <a:ext uri="{9D8B030D-6E8A-4147-A177-3AD203B41FA5}">
                      <a16:colId xmlns:a16="http://schemas.microsoft.com/office/drawing/2014/main" val="2529460530"/>
                    </a:ext>
                  </a:extLst>
                </a:gridCol>
                <a:gridCol w="217805">
                  <a:extLst>
                    <a:ext uri="{9D8B030D-6E8A-4147-A177-3AD203B41FA5}">
                      <a16:colId xmlns:a16="http://schemas.microsoft.com/office/drawing/2014/main" val="2591528607"/>
                    </a:ext>
                  </a:extLst>
                </a:gridCol>
                <a:gridCol w="217805">
                  <a:extLst>
                    <a:ext uri="{9D8B030D-6E8A-4147-A177-3AD203B41FA5}">
                      <a16:colId xmlns:a16="http://schemas.microsoft.com/office/drawing/2014/main" val="2430721722"/>
                    </a:ext>
                  </a:extLst>
                </a:gridCol>
                <a:gridCol w="217805">
                  <a:extLst>
                    <a:ext uri="{9D8B030D-6E8A-4147-A177-3AD203B41FA5}">
                      <a16:colId xmlns:a16="http://schemas.microsoft.com/office/drawing/2014/main" val="1426501080"/>
                    </a:ext>
                  </a:extLst>
                </a:gridCol>
                <a:gridCol w="217805">
                  <a:extLst>
                    <a:ext uri="{9D8B030D-6E8A-4147-A177-3AD203B41FA5}">
                      <a16:colId xmlns:a16="http://schemas.microsoft.com/office/drawing/2014/main" val="500941072"/>
                    </a:ext>
                  </a:extLst>
                </a:gridCol>
                <a:gridCol w="217805">
                  <a:extLst>
                    <a:ext uri="{9D8B030D-6E8A-4147-A177-3AD203B41FA5}">
                      <a16:colId xmlns:a16="http://schemas.microsoft.com/office/drawing/2014/main" val="2515151061"/>
                    </a:ext>
                  </a:extLst>
                </a:gridCol>
                <a:gridCol w="217805">
                  <a:extLst>
                    <a:ext uri="{9D8B030D-6E8A-4147-A177-3AD203B41FA5}">
                      <a16:colId xmlns:a16="http://schemas.microsoft.com/office/drawing/2014/main" val="1643485972"/>
                    </a:ext>
                  </a:extLst>
                </a:gridCol>
                <a:gridCol w="217805">
                  <a:extLst>
                    <a:ext uri="{9D8B030D-6E8A-4147-A177-3AD203B41FA5}">
                      <a16:colId xmlns:a16="http://schemas.microsoft.com/office/drawing/2014/main" val="1826257435"/>
                    </a:ext>
                  </a:extLst>
                </a:gridCol>
                <a:gridCol w="217805">
                  <a:extLst>
                    <a:ext uri="{9D8B030D-6E8A-4147-A177-3AD203B41FA5}">
                      <a16:colId xmlns:a16="http://schemas.microsoft.com/office/drawing/2014/main" val="779410424"/>
                    </a:ext>
                  </a:extLst>
                </a:gridCol>
                <a:gridCol w="217805">
                  <a:extLst>
                    <a:ext uri="{9D8B030D-6E8A-4147-A177-3AD203B41FA5}">
                      <a16:colId xmlns:a16="http://schemas.microsoft.com/office/drawing/2014/main" val="3831276371"/>
                    </a:ext>
                  </a:extLst>
                </a:gridCol>
                <a:gridCol w="217805">
                  <a:extLst>
                    <a:ext uri="{9D8B030D-6E8A-4147-A177-3AD203B41FA5}">
                      <a16:colId xmlns:a16="http://schemas.microsoft.com/office/drawing/2014/main" val="141281179"/>
                    </a:ext>
                  </a:extLst>
                </a:gridCol>
                <a:gridCol w="217805">
                  <a:extLst>
                    <a:ext uri="{9D8B030D-6E8A-4147-A177-3AD203B41FA5}">
                      <a16:colId xmlns:a16="http://schemas.microsoft.com/office/drawing/2014/main" val="1292595045"/>
                    </a:ext>
                  </a:extLst>
                </a:gridCol>
                <a:gridCol w="217805">
                  <a:extLst>
                    <a:ext uri="{9D8B030D-6E8A-4147-A177-3AD203B41FA5}">
                      <a16:colId xmlns:a16="http://schemas.microsoft.com/office/drawing/2014/main" val="2727310561"/>
                    </a:ext>
                  </a:extLst>
                </a:gridCol>
                <a:gridCol w="217805">
                  <a:extLst>
                    <a:ext uri="{9D8B030D-6E8A-4147-A177-3AD203B41FA5}">
                      <a16:colId xmlns:a16="http://schemas.microsoft.com/office/drawing/2014/main" val="336509340"/>
                    </a:ext>
                  </a:extLst>
                </a:gridCol>
                <a:gridCol w="217805">
                  <a:extLst>
                    <a:ext uri="{9D8B030D-6E8A-4147-A177-3AD203B41FA5}">
                      <a16:colId xmlns:a16="http://schemas.microsoft.com/office/drawing/2014/main" val="418395424"/>
                    </a:ext>
                  </a:extLst>
                </a:gridCol>
                <a:gridCol w="217805">
                  <a:extLst>
                    <a:ext uri="{9D8B030D-6E8A-4147-A177-3AD203B41FA5}">
                      <a16:colId xmlns:a16="http://schemas.microsoft.com/office/drawing/2014/main" val="3125691063"/>
                    </a:ext>
                  </a:extLst>
                </a:gridCol>
                <a:gridCol w="217805">
                  <a:extLst>
                    <a:ext uri="{9D8B030D-6E8A-4147-A177-3AD203B41FA5}">
                      <a16:colId xmlns:a16="http://schemas.microsoft.com/office/drawing/2014/main" val="1034249074"/>
                    </a:ext>
                  </a:extLst>
                </a:gridCol>
                <a:gridCol w="217805">
                  <a:extLst>
                    <a:ext uri="{9D8B030D-6E8A-4147-A177-3AD203B41FA5}">
                      <a16:colId xmlns:a16="http://schemas.microsoft.com/office/drawing/2014/main" val="1309524356"/>
                    </a:ext>
                  </a:extLst>
                </a:gridCol>
                <a:gridCol w="217805">
                  <a:extLst>
                    <a:ext uri="{9D8B030D-6E8A-4147-A177-3AD203B41FA5}">
                      <a16:colId xmlns:a16="http://schemas.microsoft.com/office/drawing/2014/main" val="735702395"/>
                    </a:ext>
                  </a:extLst>
                </a:gridCol>
                <a:gridCol w="217805">
                  <a:extLst>
                    <a:ext uri="{9D8B030D-6E8A-4147-A177-3AD203B41FA5}">
                      <a16:colId xmlns:a16="http://schemas.microsoft.com/office/drawing/2014/main" val="3137508243"/>
                    </a:ext>
                  </a:extLst>
                </a:gridCol>
                <a:gridCol w="217805">
                  <a:extLst>
                    <a:ext uri="{9D8B030D-6E8A-4147-A177-3AD203B41FA5}">
                      <a16:colId xmlns:a16="http://schemas.microsoft.com/office/drawing/2014/main" val="396143063"/>
                    </a:ext>
                  </a:extLst>
                </a:gridCol>
                <a:gridCol w="217805">
                  <a:extLst>
                    <a:ext uri="{9D8B030D-6E8A-4147-A177-3AD203B41FA5}">
                      <a16:colId xmlns:a16="http://schemas.microsoft.com/office/drawing/2014/main" val="2066916796"/>
                    </a:ext>
                  </a:extLst>
                </a:gridCol>
                <a:gridCol w="217805">
                  <a:extLst>
                    <a:ext uri="{9D8B030D-6E8A-4147-A177-3AD203B41FA5}">
                      <a16:colId xmlns:a16="http://schemas.microsoft.com/office/drawing/2014/main" val="2246721480"/>
                    </a:ext>
                  </a:extLst>
                </a:gridCol>
                <a:gridCol w="217805">
                  <a:extLst>
                    <a:ext uri="{9D8B030D-6E8A-4147-A177-3AD203B41FA5}">
                      <a16:colId xmlns:a16="http://schemas.microsoft.com/office/drawing/2014/main" val="3372128697"/>
                    </a:ext>
                  </a:extLst>
                </a:gridCol>
                <a:gridCol w="217805">
                  <a:extLst>
                    <a:ext uri="{9D8B030D-6E8A-4147-A177-3AD203B41FA5}">
                      <a16:colId xmlns:a16="http://schemas.microsoft.com/office/drawing/2014/main" val="3841477542"/>
                    </a:ext>
                  </a:extLst>
                </a:gridCol>
                <a:gridCol w="217805">
                  <a:extLst>
                    <a:ext uri="{9D8B030D-6E8A-4147-A177-3AD203B41FA5}">
                      <a16:colId xmlns:a16="http://schemas.microsoft.com/office/drawing/2014/main" val="3695913136"/>
                    </a:ext>
                  </a:extLst>
                </a:gridCol>
                <a:gridCol w="217805">
                  <a:extLst>
                    <a:ext uri="{9D8B030D-6E8A-4147-A177-3AD203B41FA5}">
                      <a16:colId xmlns:a16="http://schemas.microsoft.com/office/drawing/2014/main" val="1818718757"/>
                    </a:ext>
                  </a:extLst>
                </a:gridCol>
                <a:gridCol w="217805">
                  <a:extLst>
                    <a:ext uri="{9D8B030D-6E8A-4147-A177-3AD203B41FA5}">
                      <a16:colId xmlns:a16="http://schemas.microsoft.com/office/drawing/2014/main" val="1499600622"/>
                    </a:ext>
                  </a:extLst>
                </a:gridCol>
                <a:gridCol w="217805">
                  <a:extLst>
                    <a:ext uri="{9D8B030D-6E8A-4147-A177-3AD203B41FA5}">
                      <a16:colId xmlns:a16="http://schemas.microsoft.com/office/drawing/2014/main" val="3417043823"/>
                    </a:ext>
                  </a:extLst>
                </a:gridCol>
                <a:gridCol w="217805">
                  <a:extLst>
                    <a:ext uri="{9D8B030D-6E8A-4147-A177-3AD203B41FA5}">
                      <a16:colId xmlns:a16="http://schemas.microsoft.com/office/drawing/2014/main" val="3581253243"/>
                    </a:ext>
                  </a:extLst>
                </a:gridCol>
                <a:gridCol w="217096">
                  <a:extLst>
                    <a:ext uri="{9D8B030D-6E8A-4147-A177-3AD203B41FA5}">
                      <a16:colId xmlns:a16="http://schemas.microsoft.com/office/drawing/2014/main" val="1118670364"/>
                    </a:ext>
                  </a:extLst>
                </a:gridCol>
              </a:tblGrid>
              <a:tr h="216535">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069722634"/>
                  </a:ext>
                </a:extLst>
              </a:tr>
            </a:tbl>
          </a:graphicData>
        </a:graphic>
      </p:graphicFrame>
      <p:sp>
        <p:nvSpPr>
          <p:cNvPr id="73" name="TextBox 72">
            <a:extLst>
              <a:ext uri="{FF2B5EF4-FFF2-40B4-BE49-F238E27FC236}">
                <a16:creationId xmlns:a16="http://schemas.microsoft.com/office/drawing/2014/main" id="{470497A3-F1CA-4D2F-BCB5-21EA7B1771F2}"/>
              </a:ext>
            </a:extLst>
          </p:cNvPr>
          <p:cNvSpPr txBox="1"/>
          <p:nvPr/>
        </p:nvSpPr>
        <p:spPr>
          <a:xfrm>
            <a:off x="0" y="6596687"/>
            <a:ext cx="6850380" cy="461665"/>
          </a:xfrm>
          <a:prstGeom prst="rect">
            <a:avLst/>
          </a:prstGeom>
          <a:noFill/>
        </p:spPr>
        <p:txBody>
          <a:bodyPr wrap="square" rtlCol="0">
            <a:spAutoFit/>
          </a:bodyPr>
          <a:lstStyle/>
          <a:p>
            <a:r>
              <a:rPr lang="en-US" sz="1200" dirty="0"/>
              <a:t>Image from: </a:t>
            </a:r>
            <a:r>
              <a:rPr lang="en-US" sz="1200" dirty="0" err="1">
                <a:hlinkClick r:id="rId3"/>
              </a:rPr>
              <a:t>Weisstein</a:t>
            </a:r>
            <a:r>
              <a:rPr lang="en-US" sz="1200" dirty="0">
                <a:hlinkClick r:id="rId3"/>
              </a:rPr>
              <a:t>, Eric W.</a:t>
            </a:r>
            <a:r>
              <a:rPr lang="en-US" sz="1200" dirty="0"/>
              <a:t> "Rule 90." From </a:t>
            </a:r>
            <a:r>
              <a:rPr lang="en-US" sz="1200" i="1" dirty="0" err="1">
                <a:hlinkClick r:id="rId4"/>
              </a:rPr>
              <a:t>MathWorld</a:t>
            </a:r>
            <a:r>
              <a:rPr lang="en-US" sz="1200" dirty="0"/>
              <a:t>--A Wolfram Web Resource. </a:t>
            </a:r>
            <a:r>
              <a:rPr lang="en-US" sz="1200" dirty="0">
                <a:hlinkClick r:id="rId5"/>
              </a:rPr>
              <a:t>https://mathworld.wolfram.com/Rule90.html</a:t>
            </a:r>
            <a:r>
              <a:rPr lang="en-US" sz="1200" dirty="0"/>
              <a:t> </a:t>
            </a:r>
          </a:p>
          <a:p>
            <a:endParaRPr lang="en-US" sz="1200" dirty="0"/>
          </a:p>
        </p:txBody>
      </p:sp>
      <p:pic>
        <p:nvPicPr>
          <p:cNvPr id="75" name="Picture 74" descr="Diagram&#10;&#10;Description automatically generated">
            <a:extLst>
              <a:ext uri="{FF2B5EF4-FFF2-40B4-BE49-F238E27FC236}">
                <a16:creationId xmlns:a16="http://schemas.microsoft.com/office/drawing/2014/main" id="{E7C0CDA7-88AA-49DD-A0FE-A357839561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377" y="1395963"/>
            <a:ext cx="7689246" cy="1104996"/>
          </a:xfrm>
          <a:prstGeom prst="rect">
            <a:avLst/>
          </a:prstGeom>
        </p:spPr>
      </p:pic>
      <p:sp>
        <p:nvSpPr>
          <p:cNvPr id="77" name="Isosceles Triangle 76">
            <a:extLst>
              <a:ext uri="{FF2B5EF4-FFF2-40B4-BE49-F238E27FC236}">
                <a16:creationId xmlns:a16="http://schemas.microsoft.com/office/drawing/2014/main" id="{9ACC138F-78F6-4952-8FAF-431FF2FC72EB}"/>
              </a:ext>
            </a:extLst>
          </p:cNvPr>
          <p:cNvSpPr/>
          <p:nvPr/>
        </p:nvSpPr>
        <p:spPr>
          <a:xfrm>
            <a:off x="4526280" y="4434523"/>
            <a:ext cx="3604260" cy="2072323"/>
          </a:xfrm>
          <a:prstGeom prst="triangle">
            <a:avLst>
              <a:gd name="adj" fmla="val 4955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475C5D10-7E83-419A-BBE5-094695FD0CD7}"/>
              </a:ext>
            </a:extLst>
          </p:cNvPr>
          <p:cNvSpPr/>
          <p:nvPr/>
        </p:nvSpPr>
        <p:spPr>
          <a:xfrm>
            <a:off x="1134343" y="2461576"/>
            <a:ext cx="6996197" cy="4022568"/>
          </a:xfrm>
          <a:prstGeom prst="triangle">
            <a:avLst>
              <a:gd name="adj" fmla="val 49557"/>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6F42A914-348F-4632-8612-519AF5EBA2EF}"/>
                  </a:ext>
                </a:extLst>
              </p:cNvPr>
              <p:cNvSpPr txBox="1"/>
              <p:nvPr/>
            </p:nvSpPr>
            <p:spPr>
              <a:xfrm>
                <a:off x="5889649" y="846137"/>
                <a:ext cx="2526974" cy="352597"/>
              </a:xfrm>
              <a:prstGeom prst="rect">
                <a:avLst/>
              </a:prstGeom>
              <a:noFill/>
            </p:spPr>
            <p:txBody>
              <a:bodyPr wrap="none" lIns="0" tIns="0" rIns="0" bIns="0" rtlCol="0">
                <a:spAutoFit/>
              </a:bodyPr>
              <a:lstStyle/>
              <a:p>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𝑎</m:t>
                        </m:r>
                      </m:e>
                      <m:sub>
                        <m:r>
                          <a:rPr lang="en-US" b="0" i="1" smtClean="0">
                            <a:latin typeface="Cambria Math" panose="02040503050406030204" pitchFamily="18" charset="0"/>
                          </a:rPr>
                          <m:t>𝑖</m:t>
                        </m:r>
                      </m:sub>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𝑖</m:t>
                        </m:r>
                        <m:r>
                          <a:rPr lang="en-US" b="0" i="1" smtClean="0">
                            <a:latin typeface="Cambria Math" panose="02040503050406030204" pitchFamily="18" charset="0"/>
                          </a:rPr>
                          <m:t>−1</m:t>
                        </m:r>
                      </m:sub>
                      <m:sup>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i="1">
                            <a:latin typeface="Cambria Math" panose="02040503050406030204" pitchFamily="18" charset="0"/>
                          </a:rPr>
                          <m:t>𝑖</m:t>
                        </m:r>
                        <m:r>
                          <a:rPr lang="en-US" b="0" i="1" smtClean="0">
                            <a:latin typeface="Cambria Math" panose="02040503050406030204" pitchFamily="18" charset="0"/>
                          </a:rPr>
                          <m:t>+1</m:t>
                        </m:r>
                      </m:sub>
                      <m:sup>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sup>
                    </m:sSubSup>
                    <m:r>
                      <a:rPr lang="en-US" b="0" i="0" smtClean="0">
                        <a:latin typeface="Cambria Math" panose="02040503050406030204" pitchFamily="18" charset="0"/>
                      </a:rPr>
                      <m:t> </m:t>
                    </m:r>
                    <m:r>
                      <m:rPr>
                        <m:sty m:val="p"/>
                      </m:rPr>
                      <a:rPr lang="en-US" b="0" i="0" smtClean="0">
                        <a:latin typeface="Cambria Math" panose="02040503050406030204" pitchFamily="18" charset="0"/>
                      </a:rPr>
                      <m:t>mod</m:t>
                    </m:r>
                    <m:r>
                      <a:rPr lang="en-US" b="0" i="0" smtClean="0">
                        <a:latin typeface="Cambria Math" panose="02040503050406030204" pitchFamily="18" charset="0"/>
                      </a:rPr>
                      <m:t> 2</m:t>
                    </m:r>
                  </m:oMath>
                </a14:m>
                <a:endParaRPr lang="en-US" dirty="0"/>
              </a:p>
            </p:txBody>
          </p:sp>
        </mc:Choice>
        <mc:Fallback xmlns="">
          <p:sp>
            <p:nvSpPr>
              <p:cNvPr id="79" name="TextBox 78">
                <a:extLst>
                  <a:ext uri="{FF2B5EF4-FFF2-40B4-BE49-F238E27FC236}">
                    <a16:creationId xmlns:a16="http://schemas.microsoft.com/office/drawing/2014/main" id="{6F42A914-348F-4632-8612-519AF5EBA2EF}"/>
                  </a:ext>
                </a:extLst>
              </p:cNvPr>
              <p:cNvSpPr txBox="1">
                <a:spLocks noRot="1" noChangeAspect="1" noMove="1" noResize="1" noEditPoints="1" noAdjustHandles="1" noChangeArrowheads="1" noChangeShapeType="1" noTextEdit="1"/>
              </p:cNvSpPr>
              <p:nvPr/>
            </p:nvSpPr>
            <p:spPr>
              <a:xfrm>
                <a:off x="5889649" y="846137"/>
                <a:ext cx="2526974" cy="352597"/>
              </a:xfrm>
              <a:prstGeom prst="rect">
                <a:avLst/>
              </a:prstGeom>
              <a:blipFill>
                <a:blip r:embed="rId7"/>
                <a:stretch>
                  <a:fillRect l="-2410" t="-5172" r="-2169" b="-34483"/>
                </a:stretch>
              </a:blipFill>
            </p:spPr>
            <p:txBody>
              <a:bodyPr/>
              <a:lstStyle/>
              <a:p>
                <a:r>
                  <a:rPr lang="en-US">
                    <a:noFill/>
                  </a:rPr>
                  <a:t> </a:t>
                </a:r>
              </a:p>
            </p:txBody>
          </p:sp>
        </mc:Fallback>
      </mc:AlternateContent>
      <p:sp>
        <p:nvSpPr>
          <p:cNvPr id="80" name="TextBox 79">
            <a:extLst>
              <a:ext uri="{FF2B5EF4-FFF2-40B4-BE49-F238E27FC236}">
                <a16:creationId xmlns:a16="http://schemas.microsoft.com/office/drawing/2014/main" id="{483B6585-6153-417F-B407-F0EF979E6238}"/>
              </a:ext>
            </a:extLst>
          </p:cNvPr>
          <p:cNvSpPr txBox="1"/>
          <p:nvPr/>
        </p:nvSpPr>
        <p:spPr>
          <a:xfrm>
            <a:off x="628650" y="4041002"/>
            <a:ext cx="1788297" cy="523220"/>
          </a:xfrm>
          <a:prstGeom prst="rect">
            <a:avLst/>
          </a:prstGeom>
          <a:solidFill>
            <a:schemeClr val="bg1">
              <a:lumMod val="85000"/>
            </a:schemeClr>
          </a:solidFill>
        </p:spPr>
        <p:txBody>
          <a:bodyPr wrap="square" rtlCol="0">
            <a:spAutoFit/>
          </a:bodyPr>
          <a:lstStyle/>
          <a:p>
            <a:r>
              <a:rPr lang="en-US" sz="2800" dirty="0"/>
              <a:t>OBSERVATION?</a:t>
            </a:r>
          </a:p>
        </p:txBody>
      </p:sp>
      <p:sp>
        <p:nvSpPr>
          <p:cNvPr id="81" name="TextBox 80">
            <a:extLst>
              <a:ext uri="{FF2B5EF4-FFF2-40B4-BE49-F238E27FC236}">
                <a16:creationId xmlns:a16="http://schemas.microsoft.com/office/drawing/2014/main" id="{B29C0F0B-B26A-476C-932E-EEF70D8D14BA}"/>
              </a:ext>
            </a:extLst>
          </p:cNvPr>
          <p:cNvSpPr txBox="1"/>
          <p:nvPr/>
        </p:nvSpPr>
        <p:spPr>
          <a:xfrm>
            <a:off x="6727055" y="4038155"/>
            <a:ext cx="1989894" cy="523220"/>
          </a:xfrm>
          <a:prstGeom prst="rect">
            <a:avLst/>
          </a:prstGeom>
          <a:solidFill>
            <a:schemeClr val="bg1">
              <a:lumMod val="85000"/>
            </a:schemeClr>
          </a:solidFill>
        </p:spPr>
        <p:txBody>
          <a:bodyPr wrap="square" rtlCol="0">
            <a:spAutoFit/>
          </a:bodyPr>
          <a:lstStyle/>
          <a:p>
            <a:r>
              <a:rPr lang="en-US" sz="2800" dirty="0"/>
              <a:t>Self-similarity</a:t>
            </a:r>
          </a:p>
        </p:txBody>
      </p:sp>
    </p:spTree>
    <p:extLst>
      <p:ext uri="{BB962C8B-B14F-4D97-AF65-F5344CB8AC3E}">
        <p14:creationId xmlns:p14="http://schemas.microsoft.com/office/powerpoint/2010/main" val="383142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up)">
                                      <p:cBhvr>
                                        <p:cTn id="12" dur="10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up)">
                                      <p:cBhvr>
                                        <p:cTn id="17" dur="1000"/>
                                        <p:tgtEl>
                                          <p:spTgt spid="57"/>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up)">
                                      <p:cBhvr>
                                        <p:cTn id="21" dur="1000"/>
                                        <p:tgtEl>
                                          <p:spTgt spid="58"/>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up)">
                                      <p:cBhvr>
                                        <p:cTn id="25" dur="1000"/>
                                        <p:tgtEl>
                                          <p:spTgt spid="59"/>
                                        </p:tgtEl>
                                      </p:cBhvr>
                                    </p:animEffect>
                                  </p:childTnLst>
                                </p:cTn>
                              </p:par>
                            </p:childTnLst>
                          </p:cTn>
                        </p:par>
                        <p:par>
                          <p:cTn id="26" fill="hold">
                            <p:stCondLst>
                              <p:cond delay="3000"/>
                            </p:stCondLst>
                            <p:childTnLst>
                              <p:par>
                                <p:cTn id="27" presetID="22" presetClass="entr" presetSubtype="1"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up)">
                                      <p:cBhvr>
                                        <p:cTn id="29" dur="1000"/>
                                        <p:tgtEl>
                                          <p:spTgt spid="60"/>
                                        </p:tgtEl>
                                      </p:cBhvr>
                                    </p:animEffect>
                                  </p:childTnLst>
                                </p:cTn>
                              </p:par>
                            </p:childTnLst>
                          </p:cTn>
                        </p:par>
                        <p:par>
                          <p:cTn id="30" fill="hold">
                            <p:stCondLst>
                              <p:cond delay="4000"/>
                            </p:stCondLst>
                            <p:childTnLst>
                              <p:par>
                                <p:cTn id="31" presetID="22" presetClass="entr" presetSubtype="1"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wipe(up)">
                                      <p:cBhvr>
                                        <p:cTn id="33" dur="1000"/>
                                        <p:tgtEl>
                                          <p:spTgt spid="61"/>
                                        </p:tgtEl>
                                      </p:cBhvr>
                                    </p:animEffect>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up)">
                                      <p:cBhvr>
                                        <p:cTn id="37" dur="1000"/>
                                        <p:tgtEl>
                                          <p:spTgt spid="62"/>
                                        </p:tgtEl>
                                      </p:cBhvr>
                                    </p:animEffect>
                                  </p:childTnLst>
                                </p:cTn>
                              </p:par>
                            </p:childTnLst>
                          </p:cTn>
                        </p:par>
                        <p:par>
                          <p:cTn id="38" fill="hold">
                            <p:stCondLst>
                              <p:cond delay="6000"/>
                            </p:stCondLst>
                            <p:childTnLst>
                              <p:par>
                                <p:cTn id="39" presetID="22" presetClass="entr" presetSubtype="1"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up)">
                                      <p:cBhvr>
                                        <p:cTn id="41" dur="1000"/>
                                        <p:tgtEl>
                                          <p:spTgt spid="63"/>
                                        </p:tgtEl>
                                      </p:cBhvr>
                                    </p:animEffect>
                                  </p:childTnLst>
                                </p:cTn>
                              </p:par>
                            </p:childTnLst>
                          </p:cTn>
                        </p:par>
                        <p:par>
                          <p:cTn id="42" fill="hold">
                            <p:stCondLst>
                              <p:cond delay="7000"/>
                            </p:stCondLst>
                            <p:childTnLst>
                              <p:par>
                                <p:cTn id="43" presetID="22" presetClass="entr" presetSubtype="1"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up)">
                                      <p:cBhvr>
                                        <p:cTn id="45" dur="1000"/>
                                        <p:tgtEl>
                                          <p:spTgt spid="64"/>
                                        </p:tgtEl>
                                      </p:cBhvr>
                                    </p:animEffect>
                                  </p:childTnLst>
                                </p:cTn>
                              </p:par>
                            </p:childTnLst>
                          </p:cTn>
                        </p:par>
                        <p:par>
                          <p:cTn id="46" fill="hold">
                            <p:stCondLst>
                              <p:cond delay="8000"/>
                            </p:stCondLst>
                            <p:childTnLst>
                              <p:par>
                                <p:cTn id="47" presetID="22" presetClass="entr" presetSubtype="1"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1000"/>
                                        <p:tgtEl>
                                          <p:spTgt spid="65"/>
                                        </p:tgtEl>
                                      </p:cBhvr>
                                    </p:animEffect>
                                  </p:childTnLst>
                                </p:cTn>
                              </p:par>
                            </p:childTnLst>
                          </p:cTn>
                        </p:par>
                        <p:par>
                          <p:cTn id="50" fill="hold">
                            <p:stCondLst>
                              <p:cond delay="9000"/>
                            </p:stCondLst>
                            <p:childTnLst>
                              <p:par>
                                <p:cTn id="51" presetID="22" presetClass="entr" presetSubtype="1" fill="hold" nodeType="after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wipe(up)">
                                      <p:cBhvr>
                                        <p:cTn id="53" dur="1000"/>
                                        <p:tgtEl>
                                          <p:spTgt spid="66"/>
                                        </p:tgtEl>
                                      </p:cBhvr>
                                    </p:animEffect>
                                  </p:childTnLst>
                                </p:cTn>
                              </p:par>
                            </p:childTnLst>
                          </p:cTn>
                        </p:par>
                        <p:par>
                          <p:cTn id="54" fill="hold">
                            <p:stCondLst>
                              <p:cond delay="10000"/>
                            </p:stCondLst>
                            <p:childTnLst>
                              <p:par>
                                <p:cTn id="55" presetID="22" presetClass="entr" presetSubtype="1" fill="hold"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wipe(up)">
                                      <p:cBhvr>
                                        <p:cTn id="57" dur="1000"/>
                                        <p:tgtEl>
                                          <p:spTgt spid="67"/>
                                        </p:tgtEl>
                                      </p:cBhvr>
                                    </p:animEffect>
                                  </p:childTnLst>
                                </p:cTn>
                              </p:par>
                            </p:childTnLst>
                          </p:cTn>
                        </p:par>
                        <p:par>
                          <p:cTn id="58" fill="hold">
                            <p:stCondLst>
                              <p:cond delay="11000"/>
                            </p:stCondLst>
                            <p:childTnLst>
                              <p:par>
                                <p:cTn id="59" presetID="22" presetClass="entr" presetSubtype="1" fill="hold"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wipe(up)">
                                      <p:cBhvr>
                                        <p:cTn id="61" dur="1000"/>
                                        <p:tgtEl>
                                          <p:spTgt spid="68"/>
                                        </p:tgtEl>
                                      </p:cBhvr>
                                    </p:animEffect>
                                  </p:childTnLst>
                                </p:cTn>
                              </p:par>
                            </p:childTnLst>
                          </p:cTn>
                        </p:par>
                        <p:par>
                          <p:cTn id="62" fill="hold">
                            <p:stCondLst>
                              <p:cond delay="12000"/>
                            </p:stCondLst>
                            <p:childTnLst>
                              <p:par>
                                <p:cTn id="63" presetID="22" presetClass="entr" presetSubtype="1" fill="hold" nodeType="after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wipe(up)">
                                      <p:cBhvr>
                                        <p:cTn id="65" dur="1000"/>
                                        <p:tgtEl>
                                          <p:spTgt spid="69"/>
                                        </p:tgtEl>
                                      </p:cBhvr>
                                    </p:animEffect>
                                  </p:childTnLst>
                                </p:cTn>
                              </p:par>
                            </p:childTnLst>
                          </p:cTn>
                        </p:par>
                        <p:par>
                          <p:cTn id="66" fill="hold">
                            <p:stCondLst>
                              <p:cond delay="13000"/>
                            </p:stCondLst>
                            <p:childTnLst>
                              <p:par>
                                <p:cTn id="67" presetID="22" presetClass="entr" presetSubtype="1" fill="hold" nodeType="after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10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fade">
                                      <p:cBhvr>
                                        <p:cTn id="74" dur="500"/>
                                        <p:tgtEl>
                                          <p:spTgt spid="8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81"/>
                                        </p:tgtEl>
                                        <p:attrNameLst>
                                          <p:attrName>style.visibility</p:attrName>
                                        </p:attrNameLst>
                                      </p:cBhvr>
                                      <p:to>
                                        <p:strVal val="visible"/>
                                      </p:to>
                                    </p:set>
                                    <p:animEffect transition="in" filter="fade">
                                      <p:cBhvr>
                                        <p:cTn id="79" dur="500"/>
                                        <p:tgtEl>
                                          <p:spTgt spid="8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8"/>
                                        </p:tgtEl>
                                        <p:attrNameLst>
                                          <p:attrName>style.visibility</p:attrName>
                                        </p:attrNameLst>
                                      </p:cBhvr>
                                      <p:to>
                                        <p:strVal val="visible"/>
                                      </p:to>
                                    </p:set>
                                    <p:animEffect transition="in" filter="fade">
                                      <p:cBhvr>
                                        <p:cTn id="8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80" grpId="0" animBg="1"/>
      <p:bldP spid="8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D7C06-1A79-4545-ACAE-070773EAAE23}"/>
              </a:ext>
            </a:extLst>
          </p:cNvPr>
          <p:cNvSpPr>
            <a:spLocks noGrp="1"/>
          </p:cNvSpPr>
          <p:nvPr>
            <p:ph type="title"/>
          </p:nvPr>
        </p:nvSpPr>
        <p:spPr/>
        <p:txBody>
          <a:bodyPr/>
          <a:lstStyle/>
          <a:p>
            <a:r>
              <a:rPr lang="en-US" dirty="0"/>
              <a:t>RULE 90 – disordered initial state</a:t>
            </a:r>
          </a:p>
        </p:txBody>
      </p:sp>
      <p:pic>
        <p:nvPicPr>
          <p:cNvPr id="5" name="Content Placeholder 4" descr="A picture containing people&#10;&#10;Description automatically generated">
            <a:extLst>
              <a:ext uri="{FF2B5EF4-FFF2-40B4-BE49-F238E27FC236}">
                <a16:creationId xmlns:a16="http://schemas.microsoft.com/office/drawing/2014/main" id="{09061786-723C-48AE-B4FA-0A5FEB8E35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0360" y="1690689"/>
            <a:ext cx="7083280" cy="17720593"/>
          </a:xfrm>
        </p:spPr>
      </p:pic>
      <p:sp>
        <p:nvSpPr>
          <p:cNvPr id="6" name="TextBox 5">
            <a:extLst>
              <a:ext uri="{FF2B5EF4-FFF2-40B4-BE49-F238E27FC236}">
                <a16:creationId xmlns:a16="http://schemas.microsoft.com/office/drawing/2014/main" id="{E55F73AF-3B9D-4C1D-9378-699467C05D15}"/>
              </a:ext>
            </a:extLst>
          </p:cNvPr>
          <p:cNvSpPr txBox="1"/>
          <p:nvPr/>
        </p:nvSpPr>
        <p:spPr>
          <a:xfrm>
            <a:off x="628650" y="4041002"/>
            <a:ext cx="1788297" cy="523220"/>
          </a:xfrm>
          <a:prstGeom prst="rect">
            <a:avLst/>
          </a:prstGeom>
          <a:solidFill>
            <a:schemeClr val="bg1">
              <a:lumMod val="85000"/>
            </a:schemeClr>
          </a:solidFill>
        </p:spPr>
        <p:txBody>
          <a:bodyPr wrap="square" rtlCol="0">
            <a:spAutoFit/>
          </a:bodyPr>
          <a:lstStyle/>
          <a:p>
            <a:r>
              <a:rPr lang="en-US" sz="2800" dirty="0"/>
              <a:t>OBSERVATION?</a:t>
            </a:r>
          </a:p>
        </p:txBody>
      </p:sp>
      <p:sp>
        <p:nvSpPr>
          <p:cNvPr id="7" name="TextBox 6">
            <a:extLst>
              <a:ext uri="{FF2B5EF4-FFF2-40B4-BE49-F238E27FC236}">
                <a16:creationId xmlns:a16="http://schemas.microsoft.com/office/drawing/2014/main" id="{D24F2CF9-C968-4FDF-AB29-22893BA41996}"/>
              </a:ext>
            </a:extLst>
          </p:cNvPr>
          <p:cNvSpPr txBox="1"/>
          <p:nvPr/>
        </p:nvSpPr>
        <p:spPr>
          <a:xfrm>
            <a:off x="6239374" y="4032937"/>
            <a:ext cx="2302646" cy="523220"/>
          </a:xfrm>
          <a:prstGeom prst="rect">
            <a:avLst/>
          </a:prstGeom>
          <a:solidFill>
            <a:schemeClr val="bg1">
              <a:lumMod val="85000"/>
            </a:schemeClr>
          </a:solidFill>
        </p:spPr>
        <p:txBody>
          <a:bodyPr wrap="square" rtlCol="0">
            <a:spAutoFit/>
          </a:bodyPr>
          <a:lstStyle/>
          <a:p>
            <a:r>
              <a:rPr lang="en-US" sz="2800" dirty="0"/>
              <a:t>Self-organization</a:t>
            </a:r>
          </a:p>
        </p:txBody>
      </p:sp>
      <p:grpSp>
        <p:nvGrpSpPr>
          <p:cNvPr id="3" name="Group 2">
            <a:extLst>
              <a:ext uri="{FF2B5EF4-FFF2-40B4-BE49-F238E27FC236}">
                <a16:creationId xmlns:a16="http://schemas.microsoft.com/office/drawing/2014/main" id="{0D8AFE40-7F01-4170-9162-25727BE333C9}"/>
              </a:ext>
            </a:extLst>
          </p:cNvPr>
          <p:cNvGrpSpPr/>
          <p:nvPr/>
        </p:nvGrpSpPr>
        <p:grpSpPr>
          <a:xfrm>
            <a:off x="1374360" y="2007737"/>
            <a:ext cx="6271921" cy="4573619"/>
            <a:chOff x="1354040" y="2017681"/>
            <a:chExt cx="6271921" cy="4573619"/>
          </a:xfrm>
        </p:grpSpPr>
        <p:sp>
          <p:nvSpPr>
            <p:cNvPr id="24" name="Isosceles Triangle 23">
              <a:extLst>
                <a:ext uri="{FF2B5EF4-FFF2-40B4-BE49-F238E27FC236}">
                  <a16:creationId xmlns:a16="http://schemas.microsoft.com/office/drawing/2014/main" id="{6142817E-0717-431F-8068-DB0BEE8A21CD}"/>
                </a:ext>
              </a:extLst>
            </p:cNvPr>
            <p:cNvSpPr/>
            <p:nvPr/>
          </p:nvSpPr>
          <p:spPr>
            <a:xfrm rot="10800000">
              <a:off x="3220940" y="3421380"/>
              <a:ext cx="579120" cy="32766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7898840A-454A-4BAA-A97B-53321FC00CF4}"/>
                </a:ext>
              </a:extLst>
            </p:cNvPr>
            <p:cNvSpPr/>
            <p:nvPr/>
          </p:nvSpPr>
          <p:spPr>
            <a:xfrm rot="10800000">
              <a:off x="6524209" y="2908725"/>
              <a:ext cx="419100" cy="24553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20E3FECD-A026-49FB-A660-9BBAC1A011FF}"/>
                </a:ext>
              </a:extLst>
            </p:cNvPr>
            <p:cNvSpPr/>
            <p:nvPr/>
          </p:nvSpPr>
          <p:spPr>
            <a:xfrm rot="10800000">
              <a:off x="2931379" y="6329044"/>
              <a:ext cx="510541" cy="26225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D8B53616-6A3E-4723-BCEA-40FEDCCE3D5F}"/>
                </a:ext>
              </a:extLst>
            </p:cNvPr>
            <p:cNvSpPr/>
            <p:nvPr/>
          </p:nvSpPr>
          <p:spPr>
            <a:xfrm rot="10800000">
              <a:off x="6009860" y="5791200"/>
              <a:ext cx="434340" cy="2667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E0565E4D-E1EE-4510-9F9F-C674B2388A69}"/>
                </a:ext>
              </a:extLst>
            </p:cNvPr>
            <p:cNvSpPr/>
            <p:nvPr/>
          </p:nvSpPr>
          <p:spPr>
            <a:xfrm rot="10800000">
              <a:off x="4912580" y="2017681"/>
              <a:ext cx="434340" cy="2606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1C7EDBE7-E833-4F63-AFFC-8ED415BD3279}"/>
                </a:ext>
              </a:extLst>
            </p:cNvPr>
            <p:cNvSpPr/>
            <p:nvPr/>
          </p:nvSpPr>
          <p:spPr>
            <a:xfrm rot="10800000">
              <a:off x="5849840" y="4705049"/>
              <a:ext cx="434342" cy="26670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5822AEB0-1881-4EC2-850A-A55AA2AEF70E}"/>
                </a:ext>
              </a:extLst>
            </p:cNvPr>
            <p:cNvSpPr/>
            <p:nvPr/>
          </p:nvSpPr>
          <p:spPr>
            <a:xfrm rot="10800000">
              <a:off x="1354040" y="5463540"/>
              <a:ext cx="464820" cy="2286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0764850B-F181-4815-BC8E-3ADDB261C84F}"/>
                </a:ext>
              </a:extLst>
            </p:cNvPr>
            <p:cNvSpPr/>
            <p:nvPr/>
          </p:nvSpPr>
          <p:spPr>
            <a:xfrm rot="10800000">
              <a:off x="2458940" y="2350929"/>
              <a:ext cx="457199" cy="2438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5BFA752D-7618-4146-B7DF-11E1CC6B3D74}"/>
                </a:ext>
              </a:extLst>
            </p:cNvPr>
            <p:cNvSpPr/>
            <p:nvPr/>
          </p:nvSpPr>
          <p:spPr>
            <a:xfrm rot="10800000">
              <a:off x="1681700" y="3659346"/>
              <a:ext cx="464820" cy="24971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B00F9F63-2586-4098-A95C-975A91ACC7BC}"/>
                </a:ext>
              </a:extLst>
            </p:cNvPr>
            <p:cNvSpPr/>
            <p:nvPr/>
          </p:nvSpPr>
          <p:spPr>
            <a:xfrm rot="10800000">
              <a:off x="6705183" y="5144451"/>
              <a:ext cx="445771" cy="23960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a:extLst>
                <a:ext uri="{FF2B5EF4-FFF2-40B4-BE49-F238E27FC236}">
                  <a16:creationId xmlns:a16="http://schemas.microsoft.com/office/drawing/2014/main" id="{2EB531FE-8FA5-436C-AEAD-24286AD3DB92}"/>
                </a:ext>
              </a:extLst>
            </p:cNvPr>
            <p:cNvSpPr/>
            <p:nvPr/>
          </p:nvSpPr>
          <p:spPr>
            <a:xfrm rot="10800000">
              <a:off x="4577300" y="5190172"/>
              <a:ext cx="289560" cy="19388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389D17D0-D1FB-4B4F-BC70-FF98E48DB637}"/>
                </a:ext>
              </a:extLst>
            </p:cNvPr>
            <p:cNvSpPr/>
            <p:nvPr/>
          </p:nvSpPr>
          <p:spPr>
            <a:xfrm rot="10800000">
              <a:off x="7334376" y="6222572"/>
              <a:ext cx="291585" cy="18945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153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A9442-5599-47F9-8502-E275E92BD80C}"/>
              </a:ext>
            </a:extLst>
          </p:cNvPr>
          <p:cNvSpPr>
            <a:spLocks noGrp="1"/>
          </p:cNvSpPr>
          <p:nvPr>
            <p:ph type="title"/>
          </p:nvPr>
        </p:nvSpPr>
        <p:spPr/>
        <p:txBody>
          <a:bodyPr/>
          <a:lstStyle/>
          <a:p>
            <a:r>
              <a:rPr lang="en-US" dirty="0"/>
              <a:t>in natural systems</a:t>
            </a:r>
          </a:p>
        </p:txBody>
      </p:sp>
      <p:sp>
        <p:nvSpPr>
          <p:cNvPr id="4" name="TextBox 3">
            <a:extLst>
              <a:ext uri="{FF2B5EF4-FFF2-40B4-BE49-F238E27FC236}">
                <a16:creationId xmlns:a16="http://schemas.microsoft.com/office/drawing/2014/main" id="{BCB660D8-0CC6-494B-A621-F9C184C7FA15}"/>
              </a:ext>
            </a:extLst>
          </p:cNvPr>
          <p:cNvSpPr txBox="1"/>
          <p:nvPr/>
        </p:nvSpPr>
        <p:spPr>
          <a:xfrm>
            <a:off x="5294608" y="1965377"/>
            <a:ext cx="2302646" cy="523220"/>
          </a:xfrm>
          <a:prstGeom prst="rect">
            <a:avLst/>
          </a:prstGeom>
          <a:solidFill>
            <a:schemeClr val="bg1">
              <a:lumMod val="85000"/>
            </a:schemeClr>
          </a:solidFill>
        </p:spPr>
        <p:txBody>
          <a:bodyPr wrap="square" rtlCol="0">
            <a:spAutoFit/>
          </a:bodyPr>
          <a:lstStyle/>
          <a:p>
            <a:r>
              <a:rPr lang="en-US" sz="2800" dirty="0"/>
              <a:t>Self-organization</a:t>
            </a:r>
          </a:p>
        </p:txBody>
      </p:sp>
      <p:sp>
        <p:nvSpPr>
          <p:cNvPr id="5" name="TextBox 4">
            <a:extLst>
              <a:ext uri="{FF2B5EF4-FFF2-40B4-BE49-F238E27FC236}">
                <a16:creationId xmlns:a16="http://schemas.microsoft.com/office/drawing/2014/main" id="{56CDC8F6-9452-4443-94F7-3C3879EB61D6}"/>
              </a:ext>
            </a:extLst>
          </p:cNvPr>
          <p:cNvSpPr txBox="1"/>
          <p:nvPr/>
        </p:nvSpPr>
        <p:spPr>
          <a:xfrm>
            <a:off x="1089169" y="1965377"/>
            <a:ext cx="1989894" cy="523220"/>
          </a:xfrm>
          <a:prstGeom prst="rect">
            <a:avLst/>
          </a:prstGeom>
          <a:solidFill>
            <a:schemeClr val="bg1">
              <a:lumMod val="85000"/>
            </a:schemeClr>
          </a:solidFill>
        </p:spPr>
        <p:txBody>
          <a:bodyPr wrap="square" rtlCol="0">
            <a:spAutoFit/>
          </a:bodyPr>
          <a:lstStyle/>
          <a:p>
            <a:r>
              <a:rPr lang="en-US" sz="2800" dirty="0"/>
              <a:t>Self-similarity</a:t>
            </a:r>
          </a:p>
        </p:txBody>
      </p:sp>
      <p:pic>
        <p:nvPicPr>
          <p:cNvPr id="7" name="Picture 6">
            <a:extLst>
              <a:ext uri="{FF2B5EF4-FFF2-40B4-BE49-F238E27FC236}">
                <a16:creationId xmlns:a16="http://schemas.microsoft.com/office/drawing/2014/main" id="{1C2B7265-8A63-4622-831F-3C3D6ED6E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732805"/>
            <a:ext cx="2964840" cy="3332480"/>
          </a:xfrm>
          <a:prstGeom prst="rect">
            <a:avLst/>
          </a:prstGeom>
        </p:spPr>
      </p:pic>
      <p:pic>
        <p:nvPicPr>
          <p:cNvPr id="9" name="Picture 8" descr="A picture containing ground, mollusk&#10;&#10;Description automatically generated">
            <a:extLst>
              <a:ext uri="{FF2B5EF4-FFF2-40B4-BE49-F238E27FC236}">
                <a16:creationId xmlns:a16="http://schemas.microsoft.com/office/drawing/2014/main" id="{AFA757D1-3572-491C-9CA2-C35074AD6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835" y="2732805"/>
            <a:ext cx="4406053" cy="3304540"/>
          </a:xfrm>
          <a:prstGeom prst="rect">
            <a:avLst/>
          </a:prstGeom>
        </p:spPr>
      </p:pic>
    </p:spTree>
    <p:extLst>
      <p:ext uri="{BB962C8B-B14F-4D97-AF65-F5344CB8AC3E}">
        <p14:creationId xmlns:p14="http://schemas.microsoft.com/office/powerpoint/2010/main" val="37411339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Bebas"/>
        <a:ea typeface=""/>
        <a:cs typeface=""/>
      </a:majorFont>
      <a:minorFont>
        <a:latin typeface="Bebas Neu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3BB8DC8A084247AB567EDEF014F4A4" ma:contentTypeVersion="12" ma:contentTypeDescription="Een nieuw document maken." ma:contentTypeScope="" ma:versionID="cfaf692a3228e6ca872c3bfdd095a82a">
  <xsd:schema xmlns:xsd="http://www.w3.org/2001/XMLSchema" xmlns:xs="http://www.w3.org/2001/XMLSchema" xmlns:p="http://schemas.microsoft.com/office/2006/metadata/properties" xmlns:ns3="9bfb01aa-3e02-443b-96bb-19a8bbdc7586" xmlns:ns4="0dd76ca2-a6c3-42cc-85c3-6a55d646c7ea" targetNamespace="http://schemas.microsoft.com/office/2006/metadata/properties" ma:root="true" ma:fieldsID="c58724ef82e6aa3512cbed12631ee18d" ns3:_="" ns4:_="">
    <xsd:import namespace="9bfb01aa-3e02-443b-96bb-19a8bbdc7586"/>
    <xsd:import namespace="0dd76ca2-a6c3-42cc-85c3-6a55d646c7e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fb01aa-3e02-443b-96bb-19a8bbdc758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d76ca2-a6c3-42cc-85c3-6a55d646c7ea"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SharingHintHash" ma:index="16"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E0779E-5CDA-4C14-89DD-55BF8DB43C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fb01aa-3e02-443b-96bb-19a8bbdc7586"/>
    <ds:schemaRef ds:uri="0dd76ca2-a6c3-42cc-85c3-6a55d646c7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4D89CD-CB16-4E4F-BA07-A638B8A82BCA}">
  <ds:schemaRefs>
    <ds:schemaRef ds:uri="http://schemas.microsoft.com/sharepoint/v3/contenttype/forms"/>
  </ds:schemaRefs>
</ds:datastoreItem>
</file>

<file path=customXml/itemProps3.xml><?xml version="1.0" encoding="utf-8"?>
<ds:datastoreItem xmlns:ds="http://schemas.openxmlformats.org/officeDocument/2006/customXml" ds:itemID="{F5400B4F-E8DF-46D4-B03F-1B84ED46E47E}">
  <ds:schemaRefs>
    <ds:schemaRef ds:uri="http://purl.org/dc/elements/1.1/"/>
    <ds:schemaRef ds:uri="http://schemas.openxmlformats.org/package/2006/metadata/core-properties"/>
    <ds:schemaRef ds:uri="http://schemas.microsoft.com/office/infopath/2007/PartnerControls"/>
    <ds:schemaRef ds:uri="http://purl.org/dc/terms/"/>
    <ds:schemaRef ds:uri="0dd76ca2-a6c3-42cc-85c3-6a55d646c7ea"/>
    <ds:schemaRef ds:uri="http://schemas.microsoft.com/office/2006/documentManagement/types"/>
    <ds:schemaRef ds:uri="http://schemas.microsoft.com/office/2006/metadata/properties"/>
    <ds:schemaRef ds:uri="9bfb01aa-3e02-443b-96bb-19a8bbdc758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1292</TotalTime>
  <Words>1389</Words>
  <Application>Microsoft Office PowerPoint</Application>
  <PresentationFormat>On-screen Show (4:3)</PresentationFormat>
  <Paragraphs>210</Paragraphs>
  <Slides>16</Slides>
  <Notes>16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Bebas</vt:lpstr>
      <vt:lpstr>Bebas Neue</vt:lpstr>
      <vt:lpstr>Calibri</vt:lpstr>
      <vt:lpstr>Cambria Math</vt:lpstr>
      <vt:lpstr>Office Theme</vt:lpstr>
      <vt:lpstr>Cellular Automata</vt:lpstr>
      <vt:lpstr>About Me</vt:lpstr>
      <vt:lpstr>Overview</vt:lpstr>
      <vt:lpstr>Cellular automaton?</vt:lpstr>
      <vt:lpstr>Conway’s game of life</vt:lpstr>
      <vt:lpstr>Elementary  cellular automata</vt:lpstr>
      <vt:lpstr>Rule 90</vt:lpstr>
      <vt:lpstr>RULE 90 – disordered initial state</vt:lpstr>
      <vt:lpstr>in natural systems</vt:lpstr>
      <vt:lpstr>Generalizing from rule 90</vt:lpstr>
      <vt:lpstr>PowerPoint Presentation</vt:lpstr>
      <vt:lpstr>Four Qualitative classes</vt:lpstr>
      <vt:lpstr>Why is this interesting to us?</vt:lpstr>
      <vt:lpstr>Example – Nagel–Schreckenberg model</vt:lpstr>
      <vt:lpstr>Example – sound wave propagation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Cellular Automata</dc:title>
  <dc:creator>Andrei Bondarenko</dc:creator>
  <cp:lastModifiedBy>Andrei Bondarenko</cp:lastModifiedBy>
  <cp:revision>14</cp:revision>
  <dcterms:created xsi:type="dcterms:W3CDTF">2021-01-15T09:45:15Z</dcterms:created>
  <dcterms:modified xsi:type="dcterms:W3CDTF">2021-01-19T11:56:11Z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0x010100F43BB8DC8A084247AB567EDEF014F4A4</vt:lpwstr>
  </property>
</Properties>
</file>