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754">
          <p15:clr>
            <a:srgbClr val="000000"/>
          </p15:clr>
        </p15:guide>
        <p15:guide id="2" orient="horz" pos="3838">
          <p15:clr>
            <a:srgbClr val="000000"/>
          </p15:clr>
        </p15:guide>
        <p15:guide id="3" pos="340">
          <p15:clr>
            <a:srgbClr val="000000"/>
          </p15:clr>
        </p15:guide>
        <p15:guide id="4" pos="5420">
          <p15:clr>
            <a:srgbClr val="000000"/>
          </p15:clr>
        </p15:guide>
        <p15:guide id="5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6" roundtripDataSignature="AMtx7mhfWrijnv/Fescp/f/8dF2UVpTw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54" orient="horz"/>
        <p:guide pos="3838" orient="horz"/>
        <p:guide pos="340"/>
        <p:guide pos="5420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l-B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b70f671aaf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</p:txBody>
      </p:sp>
      <p:sp>
        <p:nvSpPr>
          <p:cNvPr id="171" name="Google Shape;171;gb70f671aaf_0_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b70f671aaf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-BE"/>
              <a:t>T</a:t>
            </a:r>
            <a:r>
              <a:rPr lang="nl-BE"/>
              <a:t>he EGL template shown generates text from a model that conforms to a metamodel that describes an object-oriented system.</a:t>
            </a:r>
            <a:endParaRPr/>
          </a:p>
        </p:txBody>
      </p:sp>
      <p:sp>
        <p:nvSpPr>
          <p:cNvPr id="179" name="Google Shape;179;gb70f671aaf_0_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b70f671aaf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</p:txBody>
      </p:sp>
      <p:sp>
        <p:nvSpPr>
          <p:cNvPr id="187" name="Google Shape;187;gb70f671aaf_0_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b70f671aaf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-BE"/>
              <a:t>T</a:t>
            </a:r>
            <a:r>
              <a:rPr lang="nl-BE"/>
              <a:t>he template-based syntax is more concise, while the preprocessed syntax is arguably more readable.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-BE"/>
              <a:t>For templates where there is more dynamic than static text, a template-based syntax is often less readable.</a:t>
            </a:r>
            <a:endParaRPr/>
          </a:p>
        </p:txBody>
      </p:sp>
      <p:sp>
        <p:nvSpPr>
          <p:cNvPr id="199" name="Google Shape;199;gb70f671aaf_0_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b70f671aaf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-BE"/>
              <a:t>The out object defines methods for performing operations specific to M2T translation.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-BE"/>
              <a:t>The TemplateFactory object provides methods for loading other templates, even from the file system.</a:t>
            </a:r>
            <a:endParaRPr/>
          </a:p>
        </p:txBody>
      </p:sp>
      <p:sp>
        <p:nvSpPr>
          <p:cNvPr id="209" name="Google Shape;209;gb70f671aaf_0_8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b70f671aa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-BE"/>
              <a:t>In the large, M2T transformations need to be able to not only generate text, but also files, which are then used downstream as development artefacts.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-BE"/>
              <a:t>Firstly, a Template can invoke other Templates, and hence can be shared and re-used between EGL programs.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-BE"/>
              <a:t>Secondly, the Template type has been implemented in an extensible manner: users can define their own types of Template that generate text to any destination (e.g. a database or a network socket).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-BE"/>
              <a:t>Finally, the Template type provides a set of operations that are used to control the destination of generated text.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-BE"/>
              <a:t>EGL’s co-ordination engine facilitates the specification of platform-specific details (the destination of any files being generated) separately from the platform-independent details (the contents of any files being generated).</a:t>
            </a:r>
            <a:endParaRPr/>
          </a:p>
        </p:txBody>
      </p:sp>
      <p:sp>
        <p:nvSpPr>
          <p:cNvPr id="216" name="Google Shape;216;gb70f671aaf_0_9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b70f671aaf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-BE"/>
              <a:t>Whenever an EGL program attempts to generate text, any protected regions that are encountered in the specified destination are preserved.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-BE"/>
              <a:t>To enhance readability, EGL provides two additional methods on the out keyword: startPreserve and stopPreserve to demarcate the start and end of a protected region.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-BE"/>
              <a:t>EGL also provides a separate method to set the target language generated by the current template, setContentType(String).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-BE"/>
              <a:t>Once a content type has been specified, a protected region may be declared entirely from a static section.</a:t>
            </a:r>
            <a:endParaRPr/>
          </a:p>
        </p:txBody>
      </p:sp>
      <p:sp>
        <p:nvSpPr>
          <p:cNvPr id="224" name="Google Shape;224;gb70f671aaf_0_10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b70f671aaf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-BE"/>
              <a:t>When a template that defines one or more protected regions is processed by the EGL execution engine, the target output destinations are examined and existing contents of any protected regions are preserved.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-BE"/>
              <a:t>If either the output generated from the template or the existing contents of the target output destination contains protected regions, a merging process is invoked.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-BE"/>
              <a:t>The table shows the default behaviour of EGL's merge engine.</a:t>
            </a:r>
            <a:endParaRPr/>
          </a:p>
        </p:txBody>
      </p:sp>
      <p:sp>
        <p:nvSpPr>
          <p:cNvPr id="233" name="Google Shape;233;gb70f671aaf_0_1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b70f671aaf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-BE"/>
              <a:t>This API facilitates exploration of the templates executed, files affected and protected regions processed during a transformation.</a:t>
            </a:r>
            <a:endParaRPr/>
          </a:p>
        </p:txBody>
      </p:sp>
      <p:sp>
        <p:nvSpPr>
          <p:cNvPr id="241" name="Google Shape;241;gb70f671aaf_0_1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b70f671aaf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-BE"/>
              <a:t>Re-use of Eclipse APIs allows Epsilon’s development tooling to incorporate a large number of features with minimal effort.</a:t>
            </a:r>
            <a:endParaRPr/>
          </a:p>
        </p:txBody>
      </p:sp>
      <p:sp>
        <p:nvSpPr>
          <p:cNvPr id="248" name="Google Shape;248;gb70f671aaf_0_1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1.Enabling model interchange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2.</a:t>
            </a:r>
            <a:endParaRPr/>
          </a:p>
        </p:txBody>
      </p:sp>
      <p:sp>
        <p:nvSpPr>
          <p:cNvPr id="120" name="Google Shape;12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nl-BE"/>
              <a:t>Repeatability - changes made to models should be able to be detected in generated text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nl-BE"/>
              <a:t>Traceability - after generation of the text model, one should be able to tell from which part of the source it was produced.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nl-BE"/>
              <a:t>Readability - the text model should be readable, this can be achieved by adding indentation, different layouts..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nl-BE"/>
              <a:t>Flexibility - can be achieved by supporting parameterised transformation definitions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-BE"/>
              <a:t>Epsilon comprises  a  number  of  integrated  model management languages, based upon a common infrastructure, for performing tasks such as model merging, model transformation and inter-model consistency checking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-BE"/>
              <a:t>The design of Epsilon promotes reuse when building task-specific model management languages and tools. Each individual Epsilon language (e.g., ETL, ECL,EGL) can be reused wholesale in the production of new languages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-BE"/>
              <a:t>Ideally, the developer of a new language only has to design language concepts and logic that do not already exist in the Epsilon languages.</a:t>
            </a:r>
            <a:endParaRPr/>
          </a:p>
        </p:txBody>
      </p:sp>
      <p:sp>
        <p:nvSpPr>
          <p:cNvPr id="134" name="Google Shape;13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b70f671aa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b70f671aaf_0_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b70f671aa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-BE"/>
              <a:t>Delegation of computationally extensive tasks to extension points authored in Java, for example, opens up the possibility for developers of Epsilon languages to monitor and finetune performance.</a:t>
            </a:r>
            <a:endParaRPr/>
          </a:p>
        </p:txBody>
      </p:sp>
      <p:sp>
        <p:nvSpPr>
          <p:cNvPr id="149" name="Google Shape;149;gb70f671aaf_0_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b70f671aa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b70f671aaf_0_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b70f671aa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-BE"/>
              <a:t>EGL defines sections, from which templates may be constructed.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-BE"/>
              <a:t>Static sections delimit sections whose contents appear verbatim in the generated text.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-BE"/>
              <a:t>Dynamic sections contain executable code that can be used to control the generated text. In its dynamic sections, EGL re-uses EOL’s mechanisms for structuring program control flow, performing model inspection and navigation, and defining custom operations.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-BE"/>
              <a:t>EGL provides an EOL object, out, for use within dynamic sections.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-BE"/>
              <a:t>EGL also provides syntax for defining dynamic output sections, which provide a convenient shorthand for outputting text from within dynamic sections.</a:t>
            </a:r>
            <a:endParaRPr/>
          </a:p>
        </p:txBody>
      </p:sp>
      <p:sp>
        <p:nvSpPr>
          <p:cNvPr id="163" name="Google Shape;163;gb70f671aaf_0_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 afbeelding full page">
  <p:cSld name="Titeldia afbeelding full pag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0"/>
          <p:cNvSpPr/>
          <p:nvPr>
            <p:ph idx="2" type="pic"/>
          </p:nvPr>
        </p:nvSpPr>
        <p:spPr>
          <a:xfrm>
            <a:off x="-9246" y="-6037"/>
            <a:ext cx="9153245" cy="685279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noAutofit/>
          </a:bodyPr>
          <a:lstStyle>
            <a:lvl1pPr lvl="0" marR="0" rtl="0" algn="l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b="0" i="0" sz="2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04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870"/>
              <a:buFont typeface="Noto Sans Symbols"/>
              <a:buChar char="▪"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40"/>
          <p:cNvSpPr/>
          <p:nvPr>
            <p:ph idx="3" type="pic"/>
          </p:nvPr>
        </p:nvSpPr>
        <p:spPr>
          <a:xfrm>
            <a:off x="-9245" y="5197559"/>
            <a:ext cx="9162000" cy="1662617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noAutofit/>
          </a:bodyPr>
          <a:lstStyle>
            <a:lvl1pPr lvl="0" marR="0" rtl="0" algn="l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b="0" i="0" sz="2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04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870"/>
              <a:buFont typeface="Noto Sans Symbols"/>
              <a:buChar char="▪"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40"/>
          <p:cNvSpPr txBox="1"/>
          <p:nvPr>
            <p:ph type="ctrTitle"/>
          </p:nvPr>
        </p:nvSpPr>
        <p:spPr>
          <a:xfrm>
            <a:off x="539750" y="2730292"/>
            <a:ext cx="8064500" cy="626701"/>
          </a:xfrm>
          <a:prstGeom prst="rect">
            <a:avLst/>
          </a:prstGeom>
          <a:solidFill>
            <a:schemeClr val="accent4">
              <a:alpha val="74901"/>
            </a:schemeClr>
          </a:solidFill>
          <a:ln>
            <a:noFill/>
          </a:ln>
        </p:spPr>
        <p:txBody>
          <a:bodyPr anchorCtr="0" anchor="b" bIns="36000" lIns="72000" spcFirstLastPara="1" rIns="72000" wrap="square" tIns="360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1"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0"/>
          <p:cNvSpPr txBox="1"/>
          <p:nvPr>
            <p:ph idx="1" type="subTitle"/>
          </p:nvPr>
        </p:nvSpPr>
        <p:spPr>
          <a:xfrm>
            <a:off x="539750" y="3645024"/>
            <a:ext cx="8064500" cy="472813"/>
          </a:xfrm>
          <a:prstGeom prst="rect">
            <a:avLst/>
          </a:prstGeom>
          <a:solidFill>
            <a:schemeClr val="accent4">
              <a:alpha val="74901"/>
            </a:schemeClr>
          </a:solidFill>
          <a:ln>
            <a:noFill/>
          </a:ln>
        </p:spPr>
        <p:txBody>
          <a:bodyPr anchorCtr="0" anchor="t" bIns="36000" lIns="72000" spcFirstLastPara="1" rIns="72000" wrap="square" tIns="36000">
            <a:spAutoFit/>
          </a:bodyPr>
          <a:lstStyle>
            <a:lvl1pPr lvl="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04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187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024562"/>
            <a:ext cx="9162000" cy="83507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49"/>
          <p:cNvSpPr txBox="1"/>
          <p:nvPr>
            <p:ph type="title"/>
          </p:nvPr>
        </p:nvSpPr>
        <p:spPr>
          <a:xfrm>
            <a:off x="539552" y="116632"/>
            <a:ext cx="8064896" cy="936105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0" spcFirstLastPara="1" rIns="0" wrap="square" tIns="360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9"/>
          <p:cNvSpPr txBox="1"/>
          <p:nvPr>
            <p:ph idx="1" type="body"/>
          </p:nvPr>
        </p:nvSpPr>
        <p:spPr>
          <a:xfrm>
            <a:off x="539750" y="1196976"/>
            <a:ext cx="3960242" cy="4895849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  <a:defRPr sz="28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040"/>
              <a:buChar char="▪"/>
              <a:defRPr sz="2400"/>
            </a:lvl2pPr>
            <a:lvl3pPr indent="-336550" lvl="2" marL="1371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700"/>
              <a:buChar char="▪"/>
              <a:defRPr sz="2000"/>
            </a:lvl3pPr>
            <a:lvl4pPr indent="-325755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530"/>
              <a:buChar char="▪"/>
              <a:defRPr sz="1800"/>
            </a:lvl4pPr>
            <a:lvl5pPr indent="-325754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530"/>
              <a:buChar char="▪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9" name="Google Shape;79;p49"/>
          <p:cNvSpPr txBox="1"/>
          <p:nvPr>
            <p:ph idx="2" type="body"/>
          </p:nvPr>
        </p:nvSpPr>
        <p:spPr>
          <a:xfrm>
            <a:off x="4644008" y="1196976"/>
            <a:ext cx="3960242" cy="4895849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  <a:defRPr sz="28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040"/>
              <a:buChar char="▪"/>
              <a:defRPr sz="2400"/>
            </a:lvl2pPr>
            <a:lvl3pPr indent="-336550" lvl="2" marL="1371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700"/>
              <a:buChar char="▪"/>
              <a:defRPr sz="2000"/>
            </a:lvl3pPr>
            <a:lvl4pPr indent="-325755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530"/>
              <a:buChar char="▪"/>
              <a:defRPr sz="1800"/>
            </a:lvl4pPr>
            <a:lvl5pPr indent="-325754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530"/>
              <a:buChar char="▪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0" name="Google Shape;80;p49"/>
          <p:cNvSpPr txBox="1"/>
          <p:nvPr>
            <p:ph idx="10" type="dt"/>
          </p:nvPr>
        </p:nvSpPr>
        <p:spPr>
          <a:xfrm>
            <a:off x="7236296" y="6327740"/>
            <a:ext cx="1008112" cy="2270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9"/>
          <p:cNvSpPr txBox="1"/>
          <p:nvPr>
            <p:ph idx="11" type="ftr"/>
          </p:nvPr>
        </p:nvSpPr>
        <p:spPr>
          <a:xfrm>
            <a:off x="5220072" y="6562118"/>
            <a:ext cx="3024336" cy="207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9"/>
          <p:cNvSpPr txBox="1"/>
          <p:nvPr>
            <p:ph idx="12" type="sldNum"/>
          </p:nvPr>
        </p:nvSpPr>
        <p:spPr>
          <a:xfrm>
            <a:off x="-4356" y="6602881"/>
            <a:ext cx="461556" cy="2572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024562"/>
            <a:ext cx="9162000" cy="83507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50"/>
          <p:cNvSpPr txBox="1"/>
          <p:nvPr>
            <p:ph type="title"/>
          </p:nvPr>
        </p:nvSpPr>
        <p:spPr>
          <a:xfrm>
            <a:off x="539552" y="116632"/>
            <a:ext cx="8064896" cy="936105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0" spcFirstLastPara="1" rIns="0" wrap="square" tIns="360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50"/>
          <p:cNvSpPr txBox="1"/>
          <p:nvPr>
            <p:ph idx="1" type="body"/>
          </p:nvPr>
        </p:nvSpPr>
        <p:spPr>
          <a:xfrm>
            <a:off x="539552" y="1196975"/>
            <a:ext cx="3957836" cy="7918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b" bIns="36000" lIns="72000" spcFirstLastPara="1" rIns="72000" wrap="square" tIns="360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53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36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36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7" name="Google Shape;87;p50"/>
          <p:cNvSpPr txBox="1"/>
          <p:nvPr>
            <p:ph idx="2" type="body"/>
          </p:nvPr>
        </p:nvSpPr>
        <p:spPr>
          <a:xfrm>
            <a:off x="539552" y="2060848"/>
            <a:ext cx="3957836" cy="4031977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sz="24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700"/>
              <a:buChar char="▪"/>
              <a:defRPr sz="2000"/>
            </a:lvl2pPr>
            <a:lvl3pPr indent="-325755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530"/>
              <a:buChar char="▪"/>
              <a:defRPr sz="1800"/>
            </a:lvl3pPr>
            <a:lvl4pPr indent="-314960" lvl="3" marL="18288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360"/>
              <a:buChar char="▪"/>
              <a:defRPr sz="1600"/>
            </a:lvl4pPr>
            <a:lvl5pPr indent="-314960" lvl="4" marL="2286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360"/>
              <a:buChar char="▪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88" name="Google Shape;88;p50"/>
          <p:cNvSpPr txBox="1"/>
          <p:nvPr>
            <p:ph idx="3" type="body"/>
          </p:nvPr>
        </p:nvSpPr>
        <p:spPr>
          <a:xfrm>
            <a:off x="4645025" y="1196975"/>
            <a:ext cx="3959225" cy="7918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b" bIns="36000" lIns="72000" spcFirstLastPara="1" rIns="72000" wrap="square" tIns="360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53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36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36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9" name="Google Shape;89;p50"/>
          <p:cNvSpPr txBox="1"/>
          <p:nvPr>
            <p:ph idx="4" type="body"/>
          </p:nvPr>
        </p:nvSpPr>
        <p:spPr>
          <a:xfrm>
            <a:off x="4645025" y="2060848"/>
            <a:ext cx="3959225" cy="4031977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sz="24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700"/>
              <a:buChar char="▪"/>
              <a:defRPr sz="2000"/>
            </a:lvl2pPr>
            <a:lvl3pPr indent="-325755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530"/>
              <a:buChar char="▪"/>
              <a:defRPr sz="1800"/>
            </a:lvl3pPr>
            <a:lvl4pPr indent="-314960" lvl="3" marL="18288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360"/>
              <a:buChar char="▪"/>
              <a:defRPr sz="1600"/>
            </a:lvl4pPr>
            <a:lvl5pPr indent="-314960" lvl="4" marL="2286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360"/>
              <a:buChar char="▪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0" name="Google Shape;90;p50"/>
          <p:cNvSpPr txBox="1"/>
          <p:nvPr>
            <p:ph idx="10" type="dt"/>
          </p:nvPr>
        </p:nvSpPr>
        <p:spPr>
          <a:xfrm>
            <a:off x="7236296" y="6327740"/>
            <a:ext cx="1008112" cy="2270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50"/>
          <p:cNvSpPr txBox="1"/>
          <p:nvPr>
            <p:ph idx="11" type="ftr"/>
          </p:nvPr>
        </p:nvSpPr>
        <p:spPr>
          <a:xfrm>
            <a:off x="5220072" y="6562118"/>
            <a:ext cx="3024336" cy="207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0"/>
          <p:cNvSpPr txBox="1"/>
          <p:nvPr>
            <p:ph idx="12" type="sldNum"/>
          </p:nvPr>
        </p:nvSpPr>
        <p:spPr>
          <a:xfrm>
            <a:off x="-4356" y="6602881"/>
            <a:ext cx="461556" cy="2572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024562"/>
            <a:ext cx="9162000" cy="83507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51"/>
          <p:cNvSpPr txBox="1"/>
          <p:nvPr>
            <p:ph type="title"/>
          </p:nvPr>
        </p:nvSpPr>
        <p:spPr>
          <a:xfrm>
            <a:off x="539552" y="116632"/>
            <a:ext cx="8064896" cy="936105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0" spcFirstLastPara="1" rIns="0" wrap="square" tIns="360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51"/>
          <p:cNvSpPr txBox="1"/>
          <p:nvPr>
            <p:ph idx="10" type="dt"/>
          </p:nvPr>
        </p:nvSpPr>
        <p:spPr>
          <a:xfrm>
            <a:off x="7236296" y="6327740"/>
            <a:ext cx="1008112" cy="2270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51"/>
          <p:cNvSpPr txBox="1"/>
          <p:nvPr>
            <p:ph idx="11" type="ftr"/>
          </p:nvPr>
        </p:nvSpPr>
        <p:spPr>
          <a:xfrm>
            <a:off x="5220072" y="6562118"/>
            <a:ext cx="3024336" cy="207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51"/>
          <p:cNvSpPr txBox="1"/>
          <p:nvPr>
            <p:ph idx="12" type="sldNum"/>
          </p:nvPr>
        </p:nvSpPr>
        <p:spPr>
          <a:xfrm>
            <a:off x="-4356" y="6602881"/>
            <a:ext cx="461556" cy="2572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024562"/>
            <a:ext cx="9162000" cy="835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52"/>
          <p:cNvSpPr txBox="1"/>
          <p:nvPr>
            <p:ph idx="10" type="dt"/>
          </p:nvPr>
        </p:nvSpPr>
        <p:spPr>
          <a:xfrm>
            <a:off x="7236296" y="6327740"/>
            <a:ext cx="1008112" cy="2270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52"/>
          <p:cNvSpPr txBox="1"/>
          <p:nvPr>
            <p:ph idx="11" type="ftr"/>
          </p:nvPr>
        </p:nvSpPr>
        <p:spPr>
          <a:xfrm>
            <a:off x="5220072" y="6562118"/>
            <a:ext cx="3024336" cy="207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52"/>
          <p:cNvSpPr txBox="1"/>
          <p:nvPr>
            <p:ph idx="12" type="sldNum"/>
          </p:nvPr>
        </p:nvSpPr>
        <p:spPr>
          <a:xfrm>
            <a:off x="-4356" y="6602881"/>
            <a:ext cx="461556" cy="2572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191124"/>
            <a:ext cx="9154800" cy="166884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1"/>
          <p:cNvSpPr txBox="1"/>
          <p:nvPr>
            <p:ph type="ctrTitle"/>
          </p:nvPr>
        </p:nvSpPr>
        <p:spPr>
          <a:xfrm>
            <a:off x="539750" y="1196975"/>
            <a:ext cx="8064500" cy="2160017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72000" spcFirstLastPara="1" rIns="72000" wrap="square" tIns="36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b="1" sz="3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1"/>
          <p:cNvSpPr txBox="1"/>
          <p:nvPr>
            <p:ph idx="1" type="subTitle"/>
          </p:nvPr>
        </p:nvSpPr>
        <p:spPr>
          <a:xfrm>
            <a:off x="539750" y="3645024"/>
            <a:ext cx="8064500" cy="1656184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72000" spcFirstLastPara="1" rIns="72000" wrap="square" tIns="36000">
            <a:noAutofit/>
          </a:bodyPr>
          <a:lstStyle>
            <a:lvl1pPr lvl="0" marR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libri"/>
              <a:buNone/>
              <a:defRPr sz="2600">
                <a:solidFill>
                  <a:schemeClr val="accent3"/>
                </a:solidFill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04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187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024562"/>
            <a:ext cx="9162000" cy="83507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2"/>
          <p:cNvSpPr txBox="1"/>
          <p:nvPr>
            <p:ph type="title"/>
          </p:nvPr>
        </p:nvSpPr>
        <p:spPr>
          <a:xfrm>
            <a:off x="539750" y="1700808"/>
            <a:ext cx="8064500" cy="1656184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72000" spcFirstLastPara="1" rIns="72000" wrap="square" tIns="36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b="1" sz="36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2"/>
          <p:cNvSpPr txBox="1"/>
          <p:nvPr>
            <p:ph idx="1" type="body"/>
          </p:nvPr>
        </p:nvSpPr>
        <p:spPr>
          <a:xfrm>
            <a:off x="539750" y="1196975"/>
            <a:ext cx="8064500" cy="503833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72000" spcFirstLastPara="1" rIns="72000" wrap="square" tIns="36000">
            <a:noAutofit/>
          </a:bodyPr>
          <a:lstStyle>
            <a:lvl1pPr indent="-228600" lvl="0" marL="457200" algn="l">
              <a:spcBef>
                <a:spcPts val="520"/>
              </a:spcBef>
              <a:spcAft>
                <a:spcPts val="0"/>
              </a:spcAft>
              <a:buClr>
                <a:srgbClr val="888888"/>
              </a:buClr>
              <a:buSzPts val="2600"/>
              <a:buFont typeface="Calibri"/>
              <a:buNone/>
              <a:defRPr sz="26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19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19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42"/>
          <p:cNvSpPr txBox="1"/>
          <p:nvPr>
            <p:ph idx="10" type="dt"/>
          </p:nvPr>
        </p:nvSpPr>
        <p:spPr>
          <a:xfrm>
            <a:off x="7236296" y="6327740"/>
            <a:ext cx="1008112" cy="2270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2"/>
          <p:cNvSpPr txBox="1"/>
          <p:nvPr>
            <p:ph idx="11" type="ftr"/>
          </p:nvPr>
        </p:nvSpPr>
        <p:spPr>
          <a:xfrm>
            <a:off x="5220072" y="6562118"/>
            <a:ext cx="3024336" cy="207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2"/>
          <p:cNvSpPr txBox="1"/>
          <p:nvPr>
            <p:ph idx="12" type="sldNum"/>
          </p:nvPr>
        </p:nvSpPr>
        <p:spPr>
          <a:xfrm>
            <a:off x="-4356" y="6602881"/>
            <a:ext cx="461556" cy="2572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024562"/>
            <a:ext cx="9162000" cy="83507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3"/>
          <p:cNvSpPr txBox="1"/>
          <p:nvPr>
            <p:ph type="title"/>
          </p:nvPr>
        </p:nvSpPr>
        <p:spPr>
          <a:xfrm>
            <a:off x="539552" y="116632"/>
            <a:ext cx="8064896" cy="936105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0" spcFirstLastPara="1" rIns="0" wrap="square" tIns="360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3"/>
          <p:cNvSpPr txBox="1"/>
          <p:nvPr>
            <p:ph idx="1" type="body"/>
          </p:nvPr>
        </p:nvSpPr>
        <p:spPr>
          <a:xfrm>
            <a:off x="539552" y="1196976"/>
            <a:ext cx="8064896" cy="489585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368935" lvl="1" marL="914400" algn="l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210"/>
              <a:buChar char="▪"/>
              <a:defRPr sz="2600"/>
            </a:lvl2pPr>
            <a:lvl3pPr indent="-358139" lvl="2" marL="13716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040"/>
              <a:buChar char="▪"/>
              <a:defRPr sz="2400"/>
            </a:lvl3pPr>
            <a:lvl4pPr indent="-347344" lvl="3" marL="1828800" algn="l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870"/>
              <a:buChar char="▪"/>
              <a:defRPr sz="2200"/>
            </a:lvl4pPr>
            <a:lvl5pPr indent="-336550" lvl="4" marL="22860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7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43"/>
          <p:cNvSpPr txBox="1"/>
          <p:nvPr>
            <p:ph idx="10" type="dt"/>
          </p:nvPr>
        </p:nvSpPr>
        <p:spPr>
          <a:xfrm>
            <a:off x="7236296" y="6327740"/>
            <a:ext cx="1008112" cy="2270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3"/>
          <p:cNvSpPr txBox="1"/>
          <p:nvPr>
            <p:ph idx="11" type="ftr"/>
          </p:nvPr>
        </p:nvSpPr>
        <p:spPr>
          <a:xfrm>
            <a:off x="5220072" y="6562118"/>
            <a:ext cx="3024336" cy="207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3"/>
          <p:cNvSpPr txBox="1"/>
          <p:nvPr>
            <p:ph idx="12" type="sldNum"/>
          </p:nvPr>
        </p:nvSpPr>
        <p:spPr>
          <a:xfrm>
            <a:off x="-4356" y="6602881"/>
            <a:ext cx="461556" cy="2572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full page zonder bijschrift">
  <p:cSld name="Afbeelding full page zonder bijschrif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4"/>
          <p:cNvSpPr/>
          <p:nvPr>
            <p:ph idx="2" type="pic"/>
          </p:nvPr>
        </p:nvSpPr>
        <p:spPr>
          <a:xfrm>
            <a:off x="0" y="0"/>
            <a:ext cx="9144000" cy="6769306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380"/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040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44"/>
          <p:cNvSpPr/>
          <p:nvPr>
            <p:ph idx="3" type="pic"/>
          </p:nvPr>
        </p:nvSpPr>
        <p:spPr>
          <a:xfrm>
            <a:off x="0" y="6024562"/>
            <a:ext cx="9162000" cy="833438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b="0" i="0" sz="2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04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870"/>
              <a:buFont typeface="Noto Sans Symbols"/>
              <a:buChar char="▪"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44"/>
          <p:cNvSpPr txBox="1"/>
          <p:nvPr>
            <p:ph idx="10" type="dt"/>
          </p:nvPr>
        </p:nvSpPr>
        <p:spPr>
          <a:xfrm>
            <a:off x="7236296" y="6327740"/>
            <a:ext cx="1008112" cy="2270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4"/>
          <p:cNvSpPr txBox="1"/>
          <p:nvPr>
            <p:ph idx="11" type="ftr"/>
          </p:nvPr>
        </p:nvSpPr>
        <p:spPr>
          <a:xfrm>
            <a:off x="5220072" y="6562118"/>
            <a:ext cx="3024336" cy="207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4"/>
          <p:cNvSpPr txBox="1"/>
          <p:nvPr>
            <p:ph idx="12" type="sldNum"/>
          </p:nvPr>
        </p:nvSpPr>
        <p:spPr>
          <a:xfrm>
            <a:off x="-4356" y="6602881"/>
            <a:ext cx="461556" cy="2572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full page">
  <p:cSld name="Afbeelding full pag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5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380"/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040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45"/>
          <p:cNvSpPr/>
          <p:nvPr>
            <p:ph idx="3" type="pic"/>
          </p:nvPr>
        </p:nvSpPr>
        <p:spPr>
          <a:xfrm>
            <a:off x="0" y="6024562"/>
            <a:ext cx="9162000" cy="833438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b="0" i="0" sz="2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04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870"/>
              <a:buFont typeface="Noto Sans Symbols"/>
              <a:buChar char="▪"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45"/>
          <p:cNvSpPr txBox="1"/>
          <p:nvPr>
            <p:ph idx="10" type="dt"/>
          </p:nvPr>
        </p:nvSpPr>
        <p:spPr>
          <a:xfrm>
            <a:off x="7236296" y="6327740"/>
            <a:ext cx="1008112" cy="2270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5"/>
          <p:cNvSpPr txBox="1"/>
          <p:nvPr>
            <p:ph idx="11" type="ftr"/>
          </p:nvPr>
        </p:nvSpPr>
        <p:spPr>
          <a:xfrm>
            <a:off x="5220072" y="6562118"/>
            <a:ext cx="3024336" cy="207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5"/>
          <p:cNvSpPr txBox="1"/>
          <p:nvPr>
            <p:ph idx="12" type="sldNum"/>
          </p:nvPr>
        </p:nvSpPr>
        <p:spPr>
          <a:xfrm>
            <a:off x="-4356" y="6602881"/>
            <a:ext cx="461556" cy="2572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sp>
        <p:nvSpPr>
          <p:cNvPr id="50" name="Google Shape;50;p45"/>
          <p:cNvSpPr txBox="1"/>
          <p:nvPr>
            <p:ph idx="1" type="subTitle"/>
          </p:nvPr>
        </p:nvSpPr>
        <p:spPr>
          <a:xfrm>
            <a:off x="539750" y="3645024"/>
            <a:ext cx="4032000" cy="472813"/>
          </a:xfrm>
          <a:prstGeom prst="rect">
            <a:avLst/>
          </a:prstGeom>
          <a:solidFill>
            <a:schemeClr val="accent4">
              <a:alpha val="74901"/>
            </a:schemeClr>
          </a:solidFill>
          <a:ln>
            <a:noFill/>
          </a:ln>
        </p:spPr>
        <p:txBody>
          <a:bodyPr anchorCtr="0" anchor="t" bIns="36000" lIns="72000" spcFirstLastPara="1" rIns="72000" wrap="square" tIns="36000">
            <a:spAutoFit/>
          </a:bodyPr>
          <a:lstStyle>
            <a:lvl1pPr lvl="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04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187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, tekst en afbeelding rechts">
  <p:cSld name="titel, tekst en afbeelding rech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6"/>
          <p:cNvSpPr/>
          <p:nvPr>
            <p:ph idx="2" type="pic"/>
          </p:nvPr>
        </p:nvSpPr>
        <p:spPr>
          <a:xfrm>
            <a:off x="4644008" y="0"/>
            <a:ext cx="4499992" cy="6769306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380"/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040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46"/>
          <p:cNvSpPr/>
          <p:nvPr>
            <p:ph idx="3" type="pic"/>
          </p:nvPr>
        </p:nvSpPr>
        <p:spPr>
          <a:xfrm>
            <a:off x="0" y="6024562"/>
            <a:ext cx="9162000" cy="833438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b="0" i="0" sz="2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04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870"/>
              <a:buFont typeface="Noto Sans Symbols"/>
              <a:buChar char="▪"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46"/>
          <p:cNvSpPr txBox="1"/>
          <p:nvPr>
            <p:ph idx="10" type="dt"/>
          </p:nvPr>
        </p:nvSpPr>
        <p:spPr>
          <a:xfrm>
            <a:off x="7236296" y="6327740"/>
            <a:ext cx="1008112" cy="2270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6"/>
          <p:cNvSpPr txBox="1"/>
          <p:nvPr>
            <p:ph idx="11" type="ftr"/>
          </p:nvPr>
        </p:nvSpPr>
        <p:spPr>
          <a:xfrm>
            <a:off x="5220072" y="6562118"/>
            <a:ext cx="3024336" cy="207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6"/>
          <p:cNvSpPr txBox="1"/>
          <p:nvPr>
            <p:ph idx="12" type="sldNum"/>
          </p:nvPr>
        </p:nvSpPr>
        <p:spPr>
          <a:xfrm>
            <a:off x="-4356" y="6602881"/>
            <a:ext cx="461556" cy="2572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sp>
        <p:nvSpPr>
          <p:cNvPr id="57" name="Google Shape;57;p46"/>
          <p:cNvSpPr txBox="1"/>
          <p:nvPr>
            <p:ph type="title"/>
          </p:nvPr>
        </p:nvSpPr>
        <p:spPr>
          <a:xfrm>
            <a:off x="540000" y="360000"/>
            <a:ext cx="3960000" cy="936105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0" spcFirstLastPara="1" rIns="0" wrap="square" tIns="360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6"/>
          <p:cNvSpPr txBox="1"/>
          <p:nvPr>
            <p:ph idx="1" type="body"/>
          </p:nvPr>
        </p:nvSpPr>
        <p:spPr>
          <a:xfrm>
            <a:off x="540000" y="1440000"/>
            <a:ext cx="3960242" cy="48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sz="24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700"/>
              <a:buChar char="▪"/>
              <a:defRPr sz="2000"/>
            </a:lvl2pPr>
            <a:lvl3pPr indent="-325755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530"/>
              <a:buChar char="▪"/>
              <a:defRPr sz="1800"/>
            </a:lvl3pPr>
            <a:lvl4pPr indent="-314960" lvl="3" marL="18288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360"/>
              <a:buChar char="▪"/>
              <a:defRPr sz="1600"/>
            </a:lvl4pPr>
            <a:lvl5pPr indent="-314960" lvl="4" marL="2286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360"/>
              <a:buChar char="▪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, tekst en afbeelding links">
  <p:cSld name="titel, tekst en afbeelding link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7"/>
          <p:cNvSpPr/>
          <p:nvPr>
            <p:ph idx="2" type="pic"/>
          </p:nvPr>
        </p:nvSpPr>
        <p:spPr>
          <a:xfrm>
            <a:off x="0" y="0"/>
            <a:ext cx="4499992" cy="6769306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380"/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040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47"/>
          <p:cNvSpPr/>
          <p:nvPr>
            <p:ph idx="3" type="pic"/>
          </p:nvPr>
        </p:nvSpPr>
        <p:spPr>
          <a:xfrm>
            <a:off x="0" y="6024562"/>
            <a:ext cx="9162000" cy="833438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b="0" i="0" sz="2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04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870"/>
              <a:buFont typeface="Noto Sans Symbols"/>
              <a:buChar char="▪"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47"/>
          <p:cNvSpPr txBox="1"/>
          <p:nvPr>
            <p:ph idx="10" type="dt"/>
          </p:nvPr>
        </p:nvSpPr>
        <p:spPr>
          <a:xfrm>
            <a:off x="7236296" y="6327740"/>
            <a:ext cx="1008112" cy="2270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7"/>
          <p:cNvSpPr txBox="1"/>
          <p:nvPr>
            <p:ph idx="11" type="ftr"/>
          </p:nvPr>
        </p:nvSpPr>
        <p:spPr>
          <a:xfrm>
            <a:off x="5220072" y="6562118"/>
            <a:ext cx="3024336" cy="207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7"/>
          <p:cNvSpPr txBox="1"/>
          <p:nvPr>
            <p:ph idx="12" type="sldNum"/>
          </p:nvPr>
        </p:nvSpPr>
        <p:spPr>
          <a:xfrm>
            <a:off x="-4356" y="6602881"/>
            <a:ext cx="461556" cy="2572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sp>
        <p:nvSpPr>
          <p:cNvPr id="65" name="Google Shape;65;p47"/>
          <p:cNvSpPr txBox="1"/>
          <p:nvPr>
            <p:ph type="title"/>
          </p:nvPr>
        </p:nvSpPr>
        <p:spPr>
          <a:xfrm>
            <a:off x="4860000" y="360000"/>
            <a:ext cx="3960000" cy="936105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0" spcFirstLastPara="1" rIns="0" wrap="square" tIns="360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7"/>
          <p:cNvSpPr txBox="1"/>
          <p:nvPr>
            <p:ph idx="1" type="body"/>
          </p:nvPr>
        </p:nvSpPr>
        <p:spPr>
          <a:xfrm>
            <a:off x="4860000" y="1440000"/>
            <a:ext cx="3960242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sz="24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700"/>
              <a:buChar char="▪"/>
              <a:defRPr sz="2000"/>
            </a:lvl2pPr>
            <a:lvl3pPr indent="-325755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530"/>
              <a:buChar char="▪"/>
              <a:defRPr sz="1800"/>
            </a:lvl3pPr>
            <a:lvl4pPr indent="-314960" lvl="3" marL="18288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360"/>
              <a:buChar char="▪"/>
              <a:defRPr sz="1600"/>
            </a:lvl4pPr>
            <a:lvl5pPr indent="-314960" lvl="4" marL="2286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360"/>
              <a:buChar char="▪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>
  <p:cSld name="Afbeelding met bijschrif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024562"/>
            <a:ext cx="9162000" cy="83507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48"/>
          <p:cNvSpPr txBox="1"/>
          <p:nvPr>
            <p:ph type="title"/>
          </p:nvPr>
        </p:nvSpPr>
        <p:spPr>
          <a:xfrm>
            <a:off x="539750" y="5013176"/>
            <a:ext cx="80645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0" spcFirstLastPara="1" rIns="0" wrap="square" tIns="360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b="0"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8"/>
          <p:cNvSpPr txBox="1"/>
          <p:nvPr>
            <p:ph idx="1" type="body"/>
          </p:nvPr>
        </p:nvSpPr>
        <p:spPr>
          <a:xfrm>
            <a:off x="539750" y="5590455"/>
            <a:ext cx="8064500" cy="411257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Calibri"/>
              <a:buNone/>
              <a:defRPr sz="2200">
                <a:solidFill>
                  <a:schemeClr val="accent3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0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5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765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765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1" name="Google Shape;71;p48"/>
          <p:cNvSpPr txBox="1"/>
          <p:nvPr>
            <p:ph idx="10" type="dt"/>
          </p:nvPr>
        </p:nvSpPr>
        <p:spPr>
          <a:xfrm>
            <a:off x="7236296" y="6327740"/>
            <a:ext cx="1008112" cy="2270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8"/>
          <p:cNvSpPr txBox="1"/>
          <p:nvPr>
            <p:ph idx="11" type="ftr"/>
          </p:nvPr>
        </p:nvSpPr>
        <p:spPr>
          <a:xfrm>
            <a:off x="5220072" y="6562118"/>
            <a:ext cx="3024336" cy="207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8"/>
          <p:cNvSpPr txBox="1"/>
          <p:nvPr>
            <p:ph idx="12" type="sldNum"/>
          </p:nvPr>
        </p:nvSpPr>
        <p:spPr>
          <a:xfrm>
            <a:off x="-4356" y="6602881"/>
            <a:ext cx="461556" cy="2572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sp>
        <p:nvSpPr>
          <p:cNvPr id="74" name="Google Shape;74;p48"/>
          <p:cNvSpPr txBox="1"/>
          <p:nvPr>
            <p:ph idx="2" type="body"/>
          </p:nvPr>
        </p:nvSpPr>
        <p:spPr>
          <a:xfrm>
            <a:off x="545668" y="0"/>
            <a:ext cx="8058582" cy="4984577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noAutofit/>
          </a:bodyPr>
          <a:lstStyle>
            <a:lvl1pPr indent="-228600" lvl="0" marL="457200" algn="l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530"/>
              <a:buChar char="▪"/>
              <a:defRPr/>
            </a:lvl2pPr>
            <a:lvl3pPr indent="-325755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530"/>
              <a:buChar char="▪"/>
              <a:defRPr/>
            </a:lvl3pPr>
            <a:lvl4pPr indent="-325755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530"/>
              <a:buChar char="▪"/>
              <a:defRPr/>
            </a:lvl4pPr>
            <a:lvl5pPr indent="-325754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53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9"/>
          <p:cNvSpPr txBox="1"/>
          <p:nvPr>
            <p:ph type="title"/>
          </p:nvPr>
        </p:nvSpPr>
        <p:spPr>
          <a:xfrm>
            <a:off x="539552" y="116632"/>
            <a:ext cx="8064896" cy="936105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0" spcFirstLastPara="1" rIns="0" wrap="square" tIns="360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9"/>
          <p:cNvSpPr txBox="1"/>
          <p:nvPr>
            <p:ph idx="1" type="body"/>
          </p:nvPr>
        </p:nvSpPr>
        <p:spPr>
          <a:xfrm>
            <a:off x="539552" y="1196976"/>
            <a:ext cx="8064896" cy="489585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noAutofit/>
          </a:bodyPr>
          <a:lstStyle>
            <a:lvl1pPr indent="-228600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b="0" i="0" sz="2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04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7344" lvl="2" marL="1371600" marR="0" rtl="0" algn="l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870"/>
              <a:buFont typeface="Noto Sans Symbols"/>
              <a:buChar char="▪"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65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65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9"/>
          <p:cNvSpPr txBox="1"/>
          <p:nvPr>
            <p:ph idx="10" type="dt"/>
          </p:nvPr>
        </p:nvSpPr>
        <p:spPr>
          <a:xfrm>
            <a:off x="7236296" y="6327740"/>
            <a:ext cx="1008112" cy="2270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9"/>
          <p:cNvSpPr txBox="1"/>
          <p:nvPr>
            <p:ph idx="11" type="ftr"/>
          </p:nvPr>
        </p:nvSpPr>
        <p:spPr>
          <a:xfrm>
            <a:off x="5220072" y="6562118"/>
            <a:ext cx="3024336" cy="207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9"/>
          <p:cNvSpPr txBox="1"/>
          <p:nvPr>
            <p:ph idx="12" type="sldNum"/>
          </p:nvPr>
        </p:nvSpPr>
        <p:spPr>
          <a:xfrm>
            <a:off x="-4356" y="6602881"/>
            <a:ext cx="461556" cy="2572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6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jpg"/><Relationship Id="rId4" Type="http://schemas.openxmlformats.org/officeDocument/2006/relationships/image" Target="../media/image6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358" r="357" t="0"/>
          <a:stretch/>
        </p:blipFill>
        <p:spPr>
          <a:xfrm>
            <a:off x="-9246" y="-6037"/>
            <a:ext cx="9153245" cy="68527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UA_U_wit.eps" id="109" name="Google Shape;109;p1"/>
          <p:cNvPicPr preferRelativeResize="0"/>
          <p:nvPr/>
        </p:nvPicPr>
        <p:blipFill rotWithShape="1">
          <a:blip r:embed="rId4">
            <a:alphaModFix/>
          </a:blip>
          <a:srcRect b="0" l="-20733" r="-1" t="0"/>
          <a:stretch/>
        </p:blipFill>
        <p:spPr>
          <a:xfrm>
            <a:off x="3229004" y="823913"/>
            <a:ext cx="2685991" cy="1803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"/>
          <p:cNvPicPr preferRelativeResize="0"/>
          <p:nvPr>
            <p:ph idx="3" type="pic"/>
          </p:nvPr>
        </p:nvPicPr>
        <p:blipFill rotWithShape="1">
          <a:blip r:embed="rId5">
            <a:alphaModFix/>
          </a:blip>
          <a:srcRect b="195" l="0" r="0" t="195"/>
          <a:stretch/>
        </p:blipFill>
        <p:spPr>
          <a:xfrm>
            <a:off x="-9245" y="5197559"/>
            <a:ext cx="9162000" cy="166261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"/>
          <p:cNvSpPr txBox="1"/>
          <p:nvPr/>
        </p:nvSpPr>
        <p:spPr>
          <a:xfrm>
            <a:off x="540000" y="6228000"/>
            <a:ext cx="1560024" cy="349702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72000" spcFirstLastPara="1" rIns="72000" wrap="square" tIns="360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21/01/2021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b70f671aaf_0_32"/>
          <p:cNvSpPr txBox="1"/>
          <p:nvPr>
            <p:ph type="title"/>
          </p:nvPr>
        </p:nvSpPr>
        <p:spPr>
          <a:xfrm>
            <a:off x="539552" y="116632"/>
            <a:ext cx="80649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0" spcFirstLastPara="1" rIns="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nl-BE"/>
              <a:t>The </a:t>
            </a:r>
            <a:r>
              <a:rPr lang="nl-BE">
                <a:solidFill>
                  <a:schemeClr val="accent2"/>
                </a:solidFill>
              </a:rPr>
              <a:t>EGL</a:t>
            </a:r>
            <a:r>
              <a:rPr lang="nl-BE"/>
              <a:t> Concrete Syntax</a:t>
            </a:r>
            <a:endParaRPr/>
          </a:p>
        </p:txBody>
      </p:sp>
      <p:sp>
        <p:nvSpPr>
          <p:cNvPr id="174" name="Google Shape;174;gb70f671aaf_0_32"/>
          <p:cNvSpPr txBox="1"/>
          <p:nvPr>
            <p:ph idx="1" type="body"/>
          </p:nvPr>
        </p:nvSpPr>
        <p:spPr>
          <a:xfrm>
            <a:off x="539552" y="1196976"/>
            <a:ext cx="8064900" cy="48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noAutofit/>
          </a:bodyPr>
          <a:lstStyle/>
          <a:p>
            <a:pPr indent="0" lvl="0" marL="45720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520"/>
              </a:spcBef>
              <a:spcAft>
                <a:spcPts val="0"/>
              </a:spcAft>
              <a:buSzPts val="1800"/>
              <a:buChar char="●"/>
            </a:pPr>
            <a:r>
              <a:rPr lang="nl-BE"/>
              <a:t>The tag pair </a:t>
            </a:r>
            <a:r>
              <a:rPr lang="nl-BE">
                <a:solidFill>
                  <a:schemeClr val="accent2"/>
                </a:solidFill>
              </a:rPr>
              <a:t>[% %]</a:t>
            </a:r>
            <a:r>
              <a:rPr lang="nl-BE"/>
              <a:t> is used to delimit a </a:t>
            </a:r>
            <a:r>
              <a:rPr lang="nl-BE">
                <a:solidFill>
                  <a:schemeClr val="accent2"/>
                </a:solidFill>
              </a:rPr>
              <a:t>dynamic</a:t>
            </a:r>
            <a:r>
              <a:rPr lang="nl-BE"/>
              <a:t> section.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BE"/>
              <a:t>Any text </a:t>
            </a:r>
            <a:r>
              <a:rPr lang="nl-BE">
                <a:solidFill>
                  <a:schemeClr val="accent2"/>
                </a:solidFill>
              </a:rPr>
              <a:t>not enclosed</a:t>
            </a:r>
            <a:r>
              <a:rPr lang="nl-BE"/>
              <a:t> in such a tag pair is contained in a </a:t>
            </a:r>
            <a:r>
              <a:rPr lang="nl-BE">
                <a:solidFill>
                  <a:schemeClr val="accent2"/>
                </a:solidFill>
              </a:rPr>
              <a:t>static</a:t>
            </a:r>
            <a:r>
              <a:rPr lang="nl-BE"/>
              <a:t> section.</a:t>
            </a:r>
            <a:endParaRPr/>
          </a:p>
          <a:p>
            <a:pPr indent="0" lvl="0" marL="45720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520"/>
              </a:spcBef>
              <a:spcAft>
                <a:spcPts val="0"/>
              </a:spcAft>
              <a:buSzPts val="1800"/>
              <a:buChar char="●"/>
            </a:pPr>
            <a:r>
              <a:rPr lang="nl-BE"/>
              <a:t>The </a:t>
            </a:r>
            <a:r>
              <a:rPr lang="nl-BE">
                <a:solidFill>
                  <a:schemeClr val="accent2"/>
                </a:solidFill>
              </a:rPr>
              <a:t>[%=expr%] </a:t>
            </a:r>
            <a:r>
              <a:rPr lang="nl-BE"/>
              <a:t>construct (line 2) is shorthand for </a:t>
            </a:r>
            <a:r>
              <a:rPr lang="nl-BE">
                <a:solidFill>
                  <a:schemeClr val="accent2"/>
                </a:solidFill>
              </a:rPr>
              <a:t>[% out.print(expr); %]</a:t>
            </a:r>
            <a:r>
              <a:rPr lang="nl-BE"/>
              <a:t>, which appends expr to the output generated by the transformation.</a:t>
            </a:r>
            <a:endParaRPr/>
          </a:p>
        </p:txBody>
      </p:sp>
      <p:sp>
        <p:nvSpPr>
          <p:cNvPr id="175" name="Google Shape;175;gb70f671aaf_0_32"/>
          <p:cNvSpPr txBox="1"/>
          <p:nvPr>
            <p:ph idx="12" type="sldNum"/>
          </p:nvPr>
        </p:nvSpPr>
        <p:spPr>
          <a:xfrm>
            <a:off x="-4356" y="6602881"/>
            <a:ext cx="4617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pic>
        <p:nvPicPr>
          <p:cNvPr id="176" name="Google Shape;176;gb70f671aaf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550" y="1196975"/>
            <a:ext cx="8064901" cy="111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b70f671aaf_0_40"/>
          <p:cNvSpPr txBox="1"/>
          <p:nvPr>
            <p:ph type="title"/>
          </p:nvPr>
        </p:nvSpPr>
        <p:spPr>
          <a:xfrm>
            <a:off x="539552" y="116632"/>
            <a:ext cx="80649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0" spcFirstLastPara="1" rIns="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nl-BE"/>
              <a:t>The </a:t>
            </a:r>
            <a:r>
              <a:rPr lang="nl-BE">
                <a:solidFill>
                  <a:schemeClr val="accent2"/>
                </a:solidFill>
              </a:rPr>
              <a:t>EGL</a:t>
            </a:r>
            <a:r>
              <a:rPr lang="nl-BE"/>
              <a:t> Concrete Syntax</a:t>
            </a:r>
            <a:endParaRPr/>
          </a:p>
        </p:txBody>
      </p:sp>
      <p:sp>
        <p:nvSpPr>
          <p:cNvPr id="182" name="Google Shape;182;gb70f671aaf_0_40"/>
          <p:cNvSpPr txBox="1"/>
          <p:nvPr>
            <p:ph idx="1" type="body"/>
          </p:nvPr>
        </p:nvSpPr>
        <p:spPr>
          <a:xfrm>
            <a:off x="539552" y="1196976"/>
            <a:ext cx="8064900" cy="48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noAutofit/>
          </a:bodyPr>
          <a:lstStyle/>
          <a:p>
            <a:pPr indent="-342900" lvl="0" marL="457200" rtl="0" algn="l">
              <a:spcBef>
                <a:spcPts val="520"/>
              </a:spcBef>
              <a:spcAft>
                <a:spcPts val="0"/>
              </a:spcAft>
              <a:buSzPts val="1800"/>
              <a:buChar char="●"/>
            </a:pPr>
            <a:r>
              <a:rPr lang="nl-BE"/>
              <a:t>Any EOL statement can be contained in the dynamic sections of an EGL template.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  <a:p>
            <a:pPr indent="0" lvl="0" marL="45720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520"/>
              </a:spcBef>
              <a:spcAft>
                <a:spcPts val="0"/>
              </a:spcAft>
              <a:buSzPts val="1800"/>
              <a:buChar char="●"/>
            </a:pPr>
            <a:r>
              <a:rPr lang="nl-BE"/>
              <a:t>The</a:t>
            </a:r>
            <a:r>
              <a:rPr lang="nl-BE"/>
              <a:t> </a:t>
            </a:r>
            <a:r>
              <a:rPr lang="nl-BE">
                <a:solidFill>
                  <a:schemeClr val="accent2"/>
                </a:solidFill>
              </a:rPr>
              <a:t>out</a:t>
            </a:r>
            <a:r>
              <a:rPr lang="nl-BE"/>
              <a:t> keyword also provides several methods for appending text to and removing text from the output buffer, and for merging generated text with existing text such as </a:t>
            </a:r>
            <a:r>
              <a:rPr lang="nl-BE">
                <a:solidFill>
                  <a:schemeClr val="accent2"/>
                </a:solidFill>
              </a:rPr>
              <a:t>println(Object)</a:t>
            </a:r>
            <a:r>
              <a:rPr lang="nl-BE"/>
              <a:t> and </a:t>
            </a:r>
            <a:r>
              <a:rPr lang="nl-BE">
                <a:solidFill>
                  <a:schemeClr val="accent2"/>
                </a:solidFill>
              </a:rPr>
              <a:t>chop(Integer)</a:t>
            </a:r>
            <a:r>
              <a:rPr lang="nl-BE"/>
              <a:t>.</a:t>
            </a:r>
            <a:endParaRPr/>
          </a:p>
        </p:txBody>
      </p:sp>
      <p:sp>
        <p:nvSpPr>
          <p:cNvPr id="183" name="Google Shape;183;gb70f671aaf_0_40"/>
          <p:cNvSpPr txBox="1"/>
          <p:nvPr>
            <p:ph idx="12" type="sldNum"/>
          </p:nvPr>
        </p:nvSpPr>
        <p:spPr>
          <a:xfrm>
            <a:off x="-4356" y="6602881"/>
            <a:ext cx="4617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pic>
        <p:nvPicPr>
          <p:cNvPr id="184" name="Google Shape;184;gb70f671aaf_0_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550" y="2244125"/>
            <a:ext cx="8064899" cy="104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b70f671aaf_0_50"/>
          <p:cNvSpPr txBox="1"/>
          <p:nvPr>
            <p:ph type="title"/>
          </p:nvPr>
        </p:nvSpPr>
        <p:spPr>
          <a:xfrm>
            <a:off x="539552" y="116632"/>
            <a:ext cx="80649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0" spcFirstLastPara="1" rIns="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nl-BE"/>
              <a:t>Parsing and Preprocessing</a:t>
            </a:r>
            <a:endParaRPr/>
          </a:p>
        </p:txBody>
      </p:sp>
      <p:sp>
        <p:nvSpPr>
          <p:cNvPr id="190" name="Google Shape;190;gb70f671aaf_0_50"/>
          <p:cNvSpPr txBox="1"/>
          <p:nvPr>
            <p:ph idx="1" type="body"/>
          </p:nvPr>
        </p:nvSpPr>
        <p:spPr>
          <a:xfrm>
            <a:off x="539552" y="1196976"/>
            <a:ext cx="8064900" cy="48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noAutofit/>
          </a:bodyPr>
          <a:lstStyle/>
          <a:p>
            <a:pPr indent="-342900" lvl="0" marL="457200" rtl="0" algn="l">
              <a:spcBef>
                <a:spcPts val="520"/>
              </a:spcBef>
              <a:spcAft>
                <a:spcPts val="0"/>
              </a:spcAft>
              <a:buSzPts val="1800"/>
              <a:buChar char="●"/>
            </a:pPr>
            <a:r>
              <a:rPr lang="nl-BE"/>
              <a:t>EGL provides a </a:t>
            </a:r>
            <a:r>
              <a:rPr lang="nl-BE">
                <a:solidFill>
                  <a:schemeClr val="accent2"/>
                </a:solidFill>
              </a:rPr>
              <a:t>parser</a:t>
            </a:r>
            <a:r>
              <a:rPr lang="nl-BE"/>
              <a:t> which </a:t>
            </a:r>
            <a:r>
              <a:rPr lang="nl-BE">
                <a:solidFill>
                  <a:schemeClr val="accent2"/>
                </a:solidFill>
              </a:rPr>
              <a:t>generates an abstract syntax tree</a:t>
            </a:r>
            <a:r>
              <a:rPr lang="nl-BE"/>
              <a:t> comprising static, dynamic and dynamic output nodes for a given template.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BE"/>
              <a:t>A </a:t>
            </a:r>
            <a:r>
              <a:rPr lang="nl-BE">
                <a:solidFill>
                  <a:schemeClr val="accent2"/>
                </a:solidFill>
              </a:rPr>
              <a:t>preprocessor</a:t>
            </a:r>
            <a:r>
              <a:rPr lang="nl-BE"/>
              <a:t> then </a:t>
            </a:r>
            <a:r>
              <a:rPr lang="nl-BE">
                <a:solidFill>
                  <a:schemeClr val="accent2"/>
                </a:solidFill>
              </a:rPr>
              <a:t>translates</a:t>
            </a:r>
            <a:r>
              <a:rPr lang="nl-BE"/>
              <a:t> each section into </a:t>
            </a:r>
            <a:r>
              <a:rPr lang="nl-BE">
                <a:solidFill>
                  <a:schemeClr val="accent2"/>
                </a:solidFill>
              </a:rPr>
              <a:t>corresponding EOL</a:t>
            </a:r>
            <a:r>
              <a:rPr lang="nl-BE"/>
              <a:t>.</a:t>
            </a:r>
            <a:endParaRPr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b70f671aaf_0_50"/>
          <p:cNvSpPr txBox="1"/>
          <p:nvPr>
            <p:ph idx="12" type="sldNum"/>
          </p:nvPr>
        </p:nvSpPr>
        <p:spPr>
          <a:xfrm>
            <a:off x="-4356" y="6602881"/>
            <a:ext cx="4617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sp>
        <p:nvSpPr>
          <p:cNvPr id="192" name="Google Shape;192;gb70f671aaf_0_50"/>
          <p:cNvSpPr/>
          <p:nvPr/>
        </p:nvSpPr>
        <p:spPr>
          <a:xfrm>
            <a:off x="930250" y="3531475"/>
            <a:ext cx="1576500" cy="520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static</a:t>
            </a:r>
            <a:endParaRPr/>
          </a:p>
        </p:txBody>
      </p:sp>
      <p:sp>
        <p:nvSpPr>
          <p:cNvPr id="193" name="Google Shape;193;gb70f671aaf_0_50"/>
          <p:cNvSpPr/>
          <p:nvPr/>
        </p:nvSpPr>
        <p:spPr>
          <a:xfrm>
            <a:off x="930225" y="4503675"/>
            <a:ext cx="1576500" cy="520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dynamic output</a:t>
            </a:r>
            <a:endParaRPr/>
          </a:p>
        </p:txBody>
      </p:sp>
      <p:sp>
        <p:nvSpPr>
          <p:cNvPr id="194" name="Google Shape;194;gb70f671aaf_0_50"/>
          <p:cNvSpPr/>
          <p:nvPr/>
        </p:nvSpPr>
        <p:spPr>
          <a:xfrm>
            <a:off x="930250" y="5397075"/>
            <a:ext cx="3957300" cy="520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dynamic</a:t>
            </a:r>
            <a:endParaRPr/>
          </a:p>
        </p:txBody>
      </p:sp>
      <p:sp>
        <p:nvSpPr>
          <p:cNvPr id="195" name="Google Shape;195;gb70f671aaf_0_50"/>
          <p:cNvSpPr/>
          <p:nvPr/>
        </p:nvSpPr>
        <p:spPr>
          <a:xfrm>
            <a:off x="2506775" y="3484175"/>
            <a:ext cx="2380800" cy="1539600"/>
          </a:xfrm>
          <a:prstGeom prst="right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>
                <a:solidFill>
                  <a:schemeClr val="lt1"/>
                </a:solidFill>
              </a:rPr>
              <a:t>Preprocessor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96" name="Google Shape;196;gb70f671aaf_0_50"/>
          <p:cNvSpPr/>
          <p:nvPr/>
        </p:nvSpPr>
        <p:spPr>
          <a:xfrm>
            <a:off x="4887375" y="3484175"/>
            <a:ext cx="3326400" cy="2433000"/>
          </a:xfrm>
          <a:prstGeom prst="flowChartProcess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>
                <a:solidFill>
                  <a:schemeClr val="lt1"/>
                </a:solidFill>
              </a:rPr>
              <a:t>EOL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b70f671aaf_0_64"/>
          <p:cNvSpPr txBox="1"/>
          <p:nvPr>
            <p:ph type="title"/>
          </p:nvPr>
        </p:nvSpPr>
        <p:spPr>
          <a:xfrm>
            <a:off x="539552" y="116632"/>
            <a:ext cx="80649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0" spcFirstLastPara="1" rIns="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nl-BE"/>
              <a:t>Parsing and Preprocessing</a:t>
            </a:r>
            <a:endParaRPr/>
          </a:p>
        </p:txBody>
      </p:sp>
      <p:sp>
        <p:nvSpPr>
          <p:cNvPr id="202" name="Google Shape;202;gb70f671aaf_0_64"/>
          <p:cNvSpPr txBox="1"/>
          <p:nvPr>
            <p:ph idx="1" type="body"/>
          </p:nvPr>
        </p:nvSpPr>
        <p:spPr>
          <a:xfrm>
            <a:off x="539552" y="1196976"/>
            <a:ext cx="8064900" cy="48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no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b70f671aaf_0_64"/>
          <p:cNvSpPr txBox="1"/>
          <p:nvPr>
            <p:ph idx="12" type="sldNum"/>
          </p:nvPr>
        </p:nvSpPr>
        <p:spPr>
          <a:xfrm>
            <a:off x="-4356" y="6602881"/>
            <a:ext cx="4617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pic>
        <p:nvPicPr>
          <p:cNvPr id="204" name="Google Shape;204;gb70f671aaf_0_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550" y="1196975"/>
            <a:ext cx="8064901" cy="1119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b70f671aaf_0_64"/>
          <p:cNvSpPr/>
          <p:nvPr/>
        </p:nvSpPr>
        <p:spPr>
          <a:xfrm>
            <a:off x="4099050" y="2316925"/>
            <a:ext cx="945900" cy="11199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3F3F3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6" name="Google Shape;206;gb70f671aaf_0_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5950" y="3436829"/>
            <a:ext cx="6052100" cy="230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b70f671aaf_0_81"/>
          <p:cNvSpPr txBox="1"/>
          <p:nvPr>
            <p:ph type="title"/>
          </p:nvPr>
        </p:nvSpPr>
        <p:spPr>
          <a:xfrm>
            <a:off x="539552" y="116632"/>
            <a:ext cx="80649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0" spcFirstLastPara="1" rIns="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nl-BE"/>
              <a:t>Deriving EGL from EOL</a:t>
            </a:r>
            <a:endParaRPr/>
          </a:p>
        </p:txBody>
      </p:sp>
      <p:sp>
        <p:nvSpPr>
          <p:cNvPr id="212" name="Google Shape;212;gb70f671aaf_0_81"/>
          <p:cNvSpPr txBox="1"/>
          <p:nvPr>
            <p:ph idx="1" type="body"/>
          </p:nvPr>
        </p:nvSpPr>
        <p:spPr>
          <a:xfrm>
            <a:off x="539552" y="1196976"/>
            <a:ext cx="8064900" cy="48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noAutofit/>
          </a:bodyPr>
          <a:lstStyle/>
          <a:p>
            <a:pPr indent="-342900" lvl="0" marL="457200" rtl="0" algn="l">
              <a:spcBef>
                <a:spcPts val="520"/>
              </a:spcBef>
              <a:spcAft>
                <a:spcPts val="0"/>
              </a:spcAft>
              <a:buSzPts val="1800"/>
              <a:buChar char="●"/>
            </a:pPr>
            <a:r>
              <a:rPr lang="nl-BE"/>
              <a:t>A</a:t>
            </a:r>
            <a:r>
              <a:rPr lang="nl-BE"/>
              <a:t> </a:t>
            </a:r>
            <a:r>
              <a:rPr lang="nl-BE">
                <a:solidFill>
                  <a:schemeClr val="accent2"/>
                </a:solidFill>
              </a:rPr>
              <a:t>minimal</a:t>
            </a:r>
            <a:r>
              <a:rPr lang="nl-BE"/>
              <a:t> syntax for EGL.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BE"/>
              <a:t>EGL</a:t>
            </a:r>
            <a:r>
              <a:rPr lang="nl-BE">
                <a:solidFill>
                  <a:schemeClr val="accent2"/>
                </a:solidFill>
              </a:rPr>
              <a:t> execution engine</a:t>
            </a:r>
            <a:r>
              <a:rPr lang="nl-BE"/>
              <a:t> is a </a:t>
            </a:r>
            <a:r>
              <a:rPr lang="nl-BE">
                <a:solidFill>
                  <a:schemeClr val="accent2"/>
                </a:solidFill>
              </a:rPr>
              <a:t>preprocessor</a:t>
            </a:r>
            <a:r>
              <a:rPr lang="nl-BE"/>
              <a:t> for EOL.</a:t>
            </a:r>
            <a:endParaRPr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520"/>
              </a:spcBef>
              <a:spcAft>
                <a:spcPts val="0"/>
              </a:spcAft>
              <a:buSzPts val="1800"/>
              <a:buChar char="●"/>
            </a:pPr>
            <a:r>
              <a:rPr lang="nl-BE"/>
              <a:t>Two additional global variables:</a:t>
            </a:r>
            <a:endParaRPr/>
          </a:p>
          <a:p>
            <a:pPr indent="-368935" lvl="1" marL="914400" rtl="0" algn="l">
              <a:spcBef>
                <a:spcPts val="0"/>
              </a:spcBef>
              <a:spcAft>
                <a:spcPts val="0"/>
              </a:spcAft>
              <a:buSzPts val="2210"/>
              <a:buAutoNum type="alphaLcPeriod"/>
            </a:pPr>
            <a:r>
              <a:rPr lang="nl-BE"/>
              <a:t>out</a:t>
            </a:r>
            <a:endParaRPr/>
          </a:p>
          <a:p>
            <a:pPr indent="-368935" lvl="1" marL="914400" rtl="0" algn="l">
              <a:spcBef>
                <a:spcPts val="0"/>
              </a:spcBef>
              <a:spcAft>
                <a:spcPts val="0"/>
              </a:spcAft>
              <a:buSzPts val="2210"/>
              <a:buAutoNum type="alphaLcPeriod"/>
            </a:pPr>
            <a:r>
              <a:rPr lang="nl-BE"/>
              <a:t>TemplateFactory</a:t>
            </a:r>
            <a:endParaRPr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b70f671aaf_0_81"/>
          <p:cNvSpPr txBox="1"/>
          <p:nvPr>
            <p:ph idx="12" type="sldNum"/>
          </p:nvPr>
        </p:nvSpPr>
        <p:spPr>
          <a:xfrm>
            <a:off x="-4356" y="6602881"/>
            <a:ext cx="4617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b70f671aaf_0_92"/>
          <p:cNvSpPr txBox="1"/>
          <p:nvPr>
            <p:ph type="title"/>
          </p:nvPr>
        </p:nvSpPr>
        <p:spPr>
          <a:xfrm>
            <a:off x="539552" y="116632"/>
            <a:ext cx="80649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0" spcFirstLastPara="1" rIns="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nl-BE"/>
              <a:t>Coordination</a:t>
            </a:r>
            <a:endParaRPr/>
          </a:p>
        </p:txBody>
      </p:sp>
      <p:sp>
        <p:nvSpPr>
          <p:cNvPr id="219" name="Google Shape;219;gb70f671aaf_0_92"/>
          <p:cNvSpPr txBox="1"/>
          <p:nvPr>
            <p:ph idx="1" type="body"/>
          </p:nvPr>
        </p:nvSpPr>
        <p:spPr>
          <a:xfrm>
            <a:off x="539552" y="1196976"/>
            <a:ext cx="8064900" cy="48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noAutofit/>
          </a:bodyPr>
          <a:lstStyle/>
          <a:p>
            <a:pPr indent="-342900" lvl="0" marL="457200" rtl="0" algn="l">
              <a:spcBef>
                <a:spcPts val="520"/>
              </a:spcBef>
              <a:spcAft>
                <a:spcPts val="0"/>
              </a:spcAft>
              <a:buSzPts val="1800"/>
              <a:buChar char="●"/>
            </a:pPr>
            <a:r>
              <a:rPr lang="nl-BE"/>
              <a:t>The EGL co-ordination engine supplies mechanisms for </a:t>
            </a:r>
            <a:r>
              <a:rPr lang="nl-BE">
                <a:solidFill>
                  <a:schemeClr val="accent2"/>
                </a:solidFill>
              </a:rPr>
              <a:t>generating text directly to files</a:t>
            </a:r>
            <a:r>
              <a:rPr lang="nl-BE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BE"/>
              <a:t>The design encourages </a:t>
            </a:r>
            <a:r>
              <a:rPr lang="nl-BE">
                <a:solidFill>
                  <a:schemeClr val="accent2"/>
                </a:solidFill>
              </a:rPr>
              <a:t>decoupling</a:t>
            </a:r>
            <a:r>
              <a:rPr lang="nl-BE"/>
              <a:t> of </a:t>
            </a:r>
            <a:r>
              <a:rPr lang="nl-BE">
                <a:solidFill>
                  <a:schemeClr val="accent2"/>
                </a:solidFill>
              </a:rPr>
              <a:t>generated text </a:t>
            </a:r>
            <a:r>
              <a:rPr lang="nl-BE"/>
              <a:t>from </a:t>
            </a:r>
            <a:r>
              <a:rPr lang="nl-BE">
                <a:solidFill>
                  <a:schemeClr val="accent2"/>
                </a:solidFill>
              </a:rPr>
              <a:t>output destinations</a:t>
            </a:r>
            <a:r>
              <a:rPr lang="nl-BE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BE"/>
              <a:t>The </a:t>
            </a:r>
            <a:r>
              <a:rPr lang="nl-BE">
                <a:solidFill>
                  <a:schemeClr val="accent2"/>
                </a:solidFill>
              </a:rPr>
              <a:t>Template</a:t>
            </a:r>
            <a:r>
              <a:rPr lang="nl-BE"/>
              <a:t> data-type is provided to allow nested execution of M2T transformations, and operations on instances of this data-type facilitate the generation of text directly to file.</a:t>
            </a:r>
            <a:endParaRPr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b70f671aaf_0_92"/>
          <p:cNvSpPr txBox="1"/>
          <p:nvPr>
            <p:ph idx="12" type="sldNum"/>
          </p:nvPr>
        </p:nvSpPr>
        <p:spPr>
          <a:xfrm>
            <a:off x="-4356" y="6602881"/>
            <a:ext cx="4617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pic>
        <p:nvPicPr>
          <p:cNvPr id="221" name="Google Shape;221;gb70f671aaf_0_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550" y="4668700"/>
            <a:ext cx="8064900" cy="136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b70f671aaf_0_101"/>
          <p:cNvSpPr txBox="1"/>
          <p:nvPr>
            <p:ph type="title"/>
          </p:nvPr>
        </p:nvSpPr>
        <p:spPr>
          <a:xfrm>
            <a:off x="539552" y="116632"/>
            <a:ext cx="80649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0" spcFirstLastPara="1" rIns="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nl-BE"/>
              <a:t>Merge Engine</a:t>
            </a:r>
            <a:endParaRPr/>
          </a:p>
        </p:txBody>
      </p:sp>
      <p:sp>
        <p:nvSpPr>
          <p:cNvPr id="227" name="Google Shape;227;gb70f671aaf_0_101"/>
          <p:cNvSpPr txBox="1"/>
          <p:nvPr>
            <p:ph idx="1" type="body"/>
          </p:nvPr>
        </p:nvSpPr>
        <p:spPr>
          <a:xfrm>
            <a:off x="539552" y="1196976"/>
            <a:ext cx="8064900" cy="48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noAutofit/>
          </a:bodyPr>
          <a:lstStyle/>
          <a:p>
            <a:pPr indent="-342900" lvl="0" marL="457200" rtl="0" algn="l">
              <a:spcBef>
                <a:spcPts val="520"/>
              </a:spcBef>
              <a:spcAft>
                <a:spcPts val="0"/>
              </a:spcAft>
              <a:buSzPts val="1800"/>
              <a:buChar char="●"/>
            </a:pPr>
            <a:r>
              <a:rPr lang="nl-BE"/>
              <a:t>EGL provides language constructs that allow M2T transformations to designate regions of generated text as </a:t>
            </a:r>
            <a:r>
              <a:rPr lang="nl-BE">
                <a:solidFill>
                  <a:schemeClr val="accent2"/>
                </a:solidFill>
              </a:rPr>
              <a:t>protected</a:t>
            </a:r>
            <a:r>
              <a:rPr lang="nl-BE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BE"/>
              <a:t>Specified using the </a:t>
            </a:r>
            <a:r>
              <a:rPr lang="nl-BE">
                <a:solidFill>
                  <a:schemeClr val="accent2"/>
                </a:solidFill>
              </a:rPr>
              <a:t>preserve</a:t>
            </a:r>
            <a:r>
              <a:rPr lang="nl-BE"/>
              <a:t> keyword.</a:t>
            </a:r>
            <a:endParaRPr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520"/>
              </a:spcBef>
              <a:spcAft>
                <a:spcPts val="0"/>
              </a:spcAft>
              <a:buSzPts val="1800"/>
              <a:buChar char="●"/>
            </a:pPr>
            <a:r>
              <a:rPr lang="nl-BE"/>
              <a:t>Other related methods include; startPreserve, stopPreserve, setContentType.</a:t>
            </a:r>
            <a:endParaRPr/>
          </a:p>
          <a:p>
            <a:pPr indent="0" lvl="0" marL="45720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b70f671aaf_0_101"/>
          <p:cNvSpPr txBox="1"/>
          <p:nvPr>
            <p:ph idx="12" type="sldNum"/>
          </p:nvPr>
        </p:nvSpPr>
        <p:spPr>
          <a:xfrm>
            <a:off x="-4356" y="6602881"/>
            <a:ext cx="4617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pic>
        <p:nvPicPr>
          <p:cNvPr id="229" name="Google Shape;229;gb70f671aaf_0_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550" y="3104000"/>
            <a:ext cx="8064898" cy="108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b70f671aaf_0_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550" y="5316850"/>
            <a:ext cx="4694601" cy="128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b70f671aaf_0_115"/>
          <p:cNvSpPr txBox="1"/>
          <p:nvPr>
            <p:ph type="title"/>
          </p:nvPr>
        </p:nvSpPr>
        <p:spPr>
          <a:xfrm>
            <a:off x="539552" y="116632"/>
            <a:ext cx="80649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0" spcFirstLastPara="1" rIns="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nl-BE"/>
              <a:t>Merge Engine</a:t>
            </a:r>
            <a:endParaRPr/>
          </a:p>
        </p:txBody>
      </p:sp>
      <p:sp>
        <p:nvSpPr>
          <p:cNvPr id="236" name="Google Shape;236;gb70f671aaf_0_115"/>
          <p:cNvSpPr txBox="1"/>
          <p:nvPr>
            <p:ph idx="1" type="body"/>
          </p:nvPr>
        </p:nvSpPr>
        <p:spPr>
          <a:xfrm>
            <a:off x="539552" y="1196976"/>
            <a:ext cx="8064900" cy="48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noAutofit/>
          </a:bodyPr>
          <a:lstStyle/>
          <a:p>
            <a:pPr indent="0" lvl="0" marL="45720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b70f671aaf_0_115"/>
          <p:cNvSpPr txBox="1"/>
          <p:nvPr>
            <p:ph idx="12" type="sldNum"/>
          </p:nvPr>
        </p:nvSpPr>
        <p:spPr>
          <a:xfrm>
            <a:off x="-4356" y="6602881"/>
            <a:ext cx="4617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pic>
        <p:nvPicPr>
          <p:cNvPr id="238" name="Google Shape;238;gb70f671aaf_0_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350" y="1282625"/>
            <a:ext cx="8146899" cy="4597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b70f671aaf_0_125"/>
          <p:cNvSpPr txBox="1"/>
          <p:nvPr>
            <p:ph type="title"/>
          </p:nvPr>
        </p:nvSpPr>
        <p:spPr>
          <a:xfrm>
            <a:off x="539552" y="116632"/>
            <a:ext cx="80649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0" spcFirstLastPara="1" rIns="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nl-BE"/>
              <a:t>Readability and Traceability</a:t>
            </a:r>
            <a:endParaRPr/>
          </a:p>
        </p:txBody>
      </p:sp>
      <p:sp>
        <p:nvSpPr>
          <p:cNvPr id="244" name="Google Shape;244;gb70f671aaf_0_125"/>
          <p:cNvSpPr txBox="1"/>
          <p:nvPr>
            <p:ph idx="1" type="body"/>
          </p:nvPr>
        </p:nvSpPr>
        <p:spPr>
          <a:xfrm>
            <a:off x="539552" y="1196976"/>
            <a:ext cx="8064900" cy="48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noAutofit/>
          </a:bodyPr>
          <a:lstStyle/>
          <a:p>
            <a:pPr indent="-342900" lvl="0" marL="457200" rtl="0" algn="l">
              <a:spcBef>
                <a:spcPts val="520"/>
              </a:spcBef>
              <a:spcAft>
                <a:spcPts val="0"/>
              </a:spcAft>
              <a:buSzPts val="1800"/>
              <a:buChar char="●"/>
            </a:pPr>
            <a:r>
              <a:rPr lang="nl-BE"/>
              <a:t>EGL provides a number of text post-processors – or </a:t>
            </a:r>
            <a:r>
              <a:rPr lang="nl-BE">
                <a:solidFill>
                  <a:schemeClr val="accent2"/>
                </a:solidFill>
              </a:rPr>
              <a:t>beautifiers</a:t>
            </a:r>
            <a:r>
              <a:rPr lang="nl-BE"/>
              <a:t> – that can be executed on output of transformations to improve readability.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BE"/>
              <a:t>Invoked via Epsilon’s extensions to Apache Ant.</a:t>
            </a:r>
            <a:endParaRPr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520"/>
              </a:spcBef>
              <a:spcAft>
                <a:spcPts val="0"/>
              </a:spcAft>
              <a:buSzPts val="1800"/>
              <a:buChar char="●"/>
            </a:pPr>
            <a:r>
              <a:rPr lang="nl-BE"/>
              <a:t>EGL also provides a traceability API, as a debugging aid, and to support auditing of the M2T transformation process.</a:t>
            </a:r>
            <a:endParaRPr/>
          </a:p>
        </p:txBody>
      </p:sp>
      <p:sp>
        <p:nvSpPr>
          <p:cNvPr id="245" name="Google Shape;245;gb70f671aaf_0_125"/>
          <p:cNvSpPr txBox="1"/>
          <p:nvPr>
            <p:ph idx="12" type="sldNum"/>
          </p:nvPr>
        </p:nvSpPr>
        <p:spPr>
          <a:xfrm>
            <a:off x="-4356" y="6602881"/>
            <a:ext cx="4617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b70f671aaf_0_135"/>
          <p:cNvSpPr txBox="1"/>
          <p:nvPr>
            <p:ph type="title"/>
          </p:nvPr>
        </p:nvSpPr>
        <p:spPr>
          <a:xfrm>
            <a:off x="539552" y="116632"/>
            <a:ext cx="80649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0" spcFirstLastPara="1" rIns="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nl-BE"/>
              <a:t>Tool Support</a:t>
            </a:r>
            <a:endParaRPr/>
          </a:p>
        </p:txBody>
      </p:sp>
      <p:sp>
        <p:nvSpPr>
          <p:cNvPr id="251" name="Google Shape;251;gb70f671aaf_0_135"/>
          <p:cNvSpPr txBox="1"/>
          <p:nvPr>
            <p:ph idx="1" type="body"/>
          </p:nvPr>
        </p:nvSpPr>
        <p:spPr>
          <a:xfrm>
            <a:off x="539552" y="1196976"/>
            <a:ext cx="8064900" cy="48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noAutofit/>
          </a:bodyPr>
          <a:lstStyle/>
          <a:p>
            <a:pPr indent="-342900" lvl="0" marL="457200" rtl="0" algn="l">
              <a:spcBef>
                <a:spcPts val="520"/>
              </a:spcBef>
              <a:spcAft>
                <a:spcPts val="0"/>
              </a:spcAft>
              <a:buSzPts val="1800"/>
              <a:buChar char="●"/>
            </a:pPr>
            <a:r>
              <a:rPr lang="nl-BE"/>
              <a:t>The Epsilon platform provides development tools for the Eclipse development environment</a:t>
            </a:r>
            <a:endParaRPr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520"/>
              </a:spcBef>
              <a:spcAft>
                <a:spcPts val="0"/>
              </a:spcAft>
              <a:buSzPts val="1800"/>
              <a:buChar char="●"/>
            </a:pPr>
            <a:r>
              <a:rPr lang="nl-BE"/>
              <a:t>EGL provides an Eclipse workbench configuration that is tailored for use with Epsilon’s development tools.</a:t>
            </a:r>
            <a:endParaRPr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520"/>
              </a:spcBef>
              <a:spcAft>
                <a:spcPts val="0"/>
              </a:spcAft>
              <a:buSzPts val="1800"/>
              <a:buChar char="●"/>
            </a:pPr>
            <a:r>
              <a:rPr lang="nl-BE"/>
              <a:t>EGL also provides an Apache Ant task definition, to facilitate invocation of model-management activities from within a build script.</a:t>
            </a:r>
            <a:endParaRPr/>
          </a:p>
        </p:txBody>
      </p:sp>
      <p:sp>
        <p:nvSpPr>
          <p:cNvPr id="252" name="Google Shape;252;gb70f671aaf_0_135"/>
          <p:cNvSpPr txBox="1"/>
          <p:nvPr>
            <p:ph idx="12" type="sldNum"/>
          </p:nvPr>
        </p:nvSpPr>
        <p:spPr>
          <a:xfrm>
            <a:off x="-4356" y="6602881"/>
            <a:ext cx="4617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"/>
          <p:cNvSpPr txBox="1"/>
          <p:nvPr>
            <p:ph type="ctrTitle"/>
          </p:nvPr>
        </p:nvSpPr>
        <p:spPr>
          <a:xfrm>
            <a:off x="539750" y="1196975"/>
            <a:ext cx="8064500" cy="2160017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72000" spcFirstLastPara="1" rIns="72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nl-BE"/>
              <a:t>Epsilon Generation Language (Model to Text)</a:t>
            </a:r>
            <a:endParaRPr/>
          </a:p>
        </p:txBody>
      </p:sp>
      <p:sp>
        <p:nvSpPr>
          <p:cNvPr id="117" name="Google Shape;117;p2"/>
          <p:cNvSpPr txBox="1"/>
          <p:nvPr>
            <p:ph idx="1" type="subTitle"/>
          </p:nvPr>
        </p:nvSpPr>
        <p:spPr>
          <a:xfrm>
            <a:off x="539750" y="3645024"/>
            <a:ext cx="8064500" cy="1656184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72000" spcFirstLastPara="1" rIns="72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libri"/>
              <a:buNone/>
            </a:pPr>
            <a:r>
              <a:rPr lang="nl-BE"/>
              <a:t>Joanna Kisaakye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358" r="357" t="0"/>
          <a:stretch/>
        </p:blipFill>
        <p:spPr>
          <a:xfrm>
            <a:off x="-9246" y="-6037"/>
            <a:ext cx="9153245" cy="68527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UA_U_wit.eps" id="258" name="Google Shape;258;p38"/>
          <p:cNvPicPr preferRelativeResize="0"/>
          <p:nvPr/>
        </p:nvPicPr>
        <p:blipFill rotWithShape="1">
          <a:blip r:embed="rId4">
            <a:alphaModFix/>
          </a:blip>
          <a:srcRect b="0" l="-20733" r="-1" t="0"/>
          <a:stretch/>
        </p:blipFill>
        <p:spPr>
          <a:xfrm>
            <a:off x="3229004" y="823913"/>
            <a:ext cx="2685991" cy="1803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8"/>
          <p:cNvPicPr preferRelativeResize="0"/>
          <p:nvPr>
            <p:ph idx="3" type="pic"/>
          </p:nvPr>
        </p:nvPicPr>
        <p:blipFill rotWithShape="1">
          <a:blip r:embed="rId5">
            <a:alphaModFix/>
          </a:blip>
          <a:srcRect b="195" l="0" r="0" t="195"/>
          <a:stretch/>
        </p:blipFill>
        <p:spPr>
          <a:xfrm>
            <a:off x="-9245" y="5197559"/>
            <a:ext cx="9162000" cy="1662617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8"/>
          <p:cNvSpPr txBox="1"/>
          <p:nvPr/>
        </p:nvSpPr>
        <p:spPr>
          <a:xfrm>
            <a:off x="2286000" y="3151950"/>
            <a:ext cx="4572000" cy="554100"/>
          </a:xfrm>
          <a:prstGeom prst="rect">
            <a:avLst/>
          </a:prstGeom>
          <a:solidFill>
            <a:srgbClr val="3199CB">
              <a:alpha val="6927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 for listening. Questions?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/>
          <p:nvPr>
            <p:ph type="title"/>
          </p:nvPr>
        </p:nvSpPr>
        <p:spPr>
          <a:xfrm>
            <a:off x="539552" y="116632"/>
            <a:ext cx="80649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72000" spcFirstLastPara="1" rIns="72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nl-BE"/>
              <a:t>Why do we need M2T?</a:t>
            </a:r>
            <a:endParaRPr/>
          </a:p>
        </p:txBody>
      </p:sp>
      <p:sp>
        <p:nvSpPr>
          <p:cNvPr id="123" name="Google Shape;123;p4"/>
          <p:cNvSpPr txBox="1"/>
          <p:nvPr>
            <p:ph idx="1" type="body"/>
          </p:nvPr>
        </p:nvSpPr>
        <p:spPr>
          <a:xfrm>
            <a:off x="539550" y="1196973"/>
            <a:ext cx="8064900" cy="1273200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72000" spcFirstLastPara="1" rIns="72000" wrap="square" tIns="36000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-BE"/>
              <a:t>Model Serialisation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-BE"/>
              <a:t>Code and documentation generation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-BE"/>
              <a:t>Model visualisation and exploration</a:t>
            </a:r>
            <a:endParaRPr/>
          </a:p>
        </p:txBody>
      </p:sp>
      <p:sp>
        <p:nvSpPr>
          <p:cNvPr id="124" name="Google Shape;124;p4"/>
          <p:cNvSpPr txBox="1"/>
          <p:nvPr>
            <p:ph idx="12" type="sldNum"/>
          </p:nvPr>
        </p:nvSpPr>
        <p:spPr>
          <a:xfrm>
            <a:off x="-4356" y="6602881"/>
            <a:ext cx="461556" cy="2572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/>
          <p:nvPr>
            <p:ph type="title"/>
          </p:nvPr>
        </p:nvSpPr>
        <p:spPr>
          <a:xfrm>
            <a:off x="539552" y="116632"/>
            <a:ext cx="8064896" cy="936105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0" spcFirstLastPara="1" rIns="0" wrap="square" tIns="360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nl-BE"/>
              <a:t>What constitutes effective M2T transformations?</a:t>
            </a:r>
            <a:endParaRPr/>
          </a:p>
        </p:txBody>
      </p:sp>
      <p:sp>
        <p:nvSpPr>
          <p:cNvPr id="130" name="Google Shape;130;p5"/>
          <p:cNvSpPr txBox="1"/>
          <p:nvPr>
            <p:ph idx="1" type="body"/>
          </p:nvPr>
        </p:nvSpPr>
        <p:spPr>
          <a:xfrm>
            <a:off x="539552" y="1196976"/>
            <a:ext cx="8064896" cy="489585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-BE"/>
              <a:t>Repeatability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-BE"/>
              <a:t>Traceability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-BE"/>
              <a:t>Readability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-BE"/>
              <a:t>Flexibility</a:t>
            </a:r>
            <a:endParaRPr/>
          </a:p>
        </p:txBody>
      </p:sp>
      <p:sp>
        <p:nvSpPr>
          <p:cNvPr id="131" name="Google Shape;131;p5"/>
          <p:cNvSpPr txBox="1"/>
          <p:nvPr>
            <p:ph idx="12" type="sldNum"/>
          </p:nvPr>
        </p:nvSpPr>
        <p:spPr>
          <a:xfrm>
            <a:off x="-4356" y="6602881"/>
            <a:ext cx="461556" cy="2572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/>
          <p:nvPr>
            <p:ph type="title"/>
          </p:nvPr>
        </p:nvSpPr>
        <p:spPr>
          <a:xfrm>
            <a:off x="539552" y="116632"/>
            <a:ext cx="8064896" cy="936105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0" spcFirstLastPara="1" rIns="0" wrap="square" tIns="360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nl-BE"/>
              <a:t>The Epsilon Platform</a:t>
            </a:r>
            <a:endParaRPr/>
          </a:p>
        </p:txBody>
      </p:sp>
      <p:sp>
        <p:nvSpPr>
          <p:cNvPr id="137" name="Google Shape;137;p6"/>
          <p:cNvSpPr txBox="1"/>
          <p:nvPr>
            <p:ph idx="1" type="body"/>
          </p:nvPr>
        </p:nvSpPr>
        <p:spPr>
          <a:xfrm>
            <a:off x="539552" y="1196976"/>
            <a:ext cx="8064896" cy="489585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noAutofit/>
          </a:bodyPr>
          <a:lstStyle/>
          <a:p>
            <a:pPr indent="0" lvl="0" marL="21600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nl-BE">
                <a:solidFill>
                  <a:schemeClr val="accent2"/>
                </a:solidFill>
              </a:rPr>
              <a:t>E</a:t>
            </a:r>
            <a:r>
              <a:rPr lang="nl-BE"/>
              <a:t>xtensible </a:t>
            </a:r>
            <a:r>
              <a:rPr lang="nl-BE">
                <a:solidFill>
                  <a:schemeClr val="accent2"/>
                </a:solidFill>
              </a:rPr>
              <a:t>P</a:t>
            </a:r>
            <a:r>
              <a:rPr lang="nl-BE"/>
              <a:t>latform for </a:t>
            </a:r>
            <a:r>
              <a:rPr lang="nl-BE">
                <a:solidFill>
                  <a:schemeClr val="accent2"/>
                </a:solidFill>
              </a:rPr>
              <a:t>S</a:t>
            </a:r>
            <a:r>
              <a:rPr lang="nl-BE"/>
              <a:t>pecification of </a:t>
            </a:r>
            <a:r>
              <a:rPr lang="nl-BE">
                <a:solidFill>
                  <a:schemeClr val="accent2"/>
                </a:solidFill>
              </a:rPr>
              <a:t>I</a:t>
            </a:r>
            <a:r>
              <a:rPr lang="nl-BE"/>
              <a:t>ntegrated </a:t>
            </a:r>
            <a:r>
              <a:rPr lang="nl-BE">
                <a:solidFill>
                  <a:schemeClr val="accent2"/>
                </a:solidFill>
              </a:rPr>
              <a:t>L</a:t>
            </a:r>
            <a:r>
              <a:rPr lang="nl-BE"/>
              <a:t>anguages for m</a:t>
            </a:r>
            <a:r>
              <a:rPr lang="nl-BE">
                <a:solidFill>
                  <a:schemeClr val="accent2"/>
                </a:solidFill>
              </a:rPr>
              <a:t>O</a:t>
            </a:r>
            <a:r>
              <a:rPr lang="nl-BE"/>
              <a:t>del ma</a:t>
            </a:r>
            <a:r>
              <a:rPr lang="nl-BE">
                <a:solidFill>
                  <a:schemeClr val="accent2"/>
                </a:solidFill>
              </a:rPr>
              <a:t>N</a:t>
            </a:r>
            <a:r>
              <a:rPr lang="nl-BE"/>
              <a:t>agement.</a:t>
            </a:r>
            <a:endParaRPr/>
          </a:p>
          <a:p>
            <a:pPr indent="0" lvl="0" marL="21600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21600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nl-BE"/>
              <a:t>A suite of tools and domain specific languages for model driven development.</a:t>
            </a:r>
            <a:endParaRPr/>
          </a:p>
          <a:p>
            <a:pPr indent="0" lvl="0" marL="21600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21600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nl-BE"/>
              <a:t>Epsilon is metamodel-agnostic.</a:t>
            </a:r>
            <a:endParaRPr/>
          </a:p>
        </p:txBody>
      </p:sp>
      <p:sp>
        <p:nvSpPr>
          <p:cNvPr id="138" name="Google Shape;138;p6"/>
          <p:cNvSpPr txBox="1"/>
          <p:nvPr>
            <p:ph idx="12" type="sldNum"/>
          </p:nvPr>
        </p:nvSpPr>
        <p:spPr>
          <a:xfrm>
            <a:off x="-4356" y="6602881"/>
            <a:ext cx="461556" cy="2572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b70f671aaf_0_2"/>
          <p:cNvSpPr txBox="1"/>
          <p:nvPr>
            <p:ph type="title"/>
          </p:nvPr>
        </p:nvSpPr>
        <p:spPr>
          <a:xfrm>
            <a:off x="539552" y="116632"/>
            <a:ext cx="80649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0" spcFirstLastPara="1" rIns="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nl-BE"/>
              <a:t>The Epsilon Platform</a:t>
            </a:r>
            <a:endParaRPr/>
          </a:p>
        </p:txBody>
      </p:sp>
      <p:sp>
        <p:nvSpPr>
          <p:cNvPr id="144" name="Google Shape;144;gb70f671aaf_0_2"/>
          <p:cNvSpPr txBox="1"/>
          <p:nvPr>
            <p:ph idx="1" type="body"/>
          </p:nvPr>
        </p:nvSpPr>
        <p:spPr>
          <a:xfrm>
            <a:off x="539552" y="1196976"/>
            <a:ext cx="8064900" cy="48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noAutofit/>
          </a:bodyPr>
          <a:lstStyle/>
          <a:p>
            <a:pPr indent="0" lvl="0" marL="21600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b70f671aaf_0_2"/>
          <p:cNvSpPr txBox="1"/>
          <p:nvPr>
            <p:ph idx="12" type="sldNum"/>
          </p:nvPr>
        </p:nvSpPr>
        <p:spPr>
          <a:xfrm>
            <a:off x="-4356" y="6602881"/>
            <a:ext cx="4617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pic>
        <p:nvPicPr>
          <p:cNvPr id="146" name="Google Shape;146;gb70f671aaf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350" y="1196975"/>
            <a:ext cx="8064900" cy="489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b70f671aaf_0_11"/>
          <p:cNvSpPr txBox="1"/>
          <p:nvPr>
            <p:ph type="title"/>
          </p:nvPr>
        </p:nvSpPr>
        <p:spPr>
          <a:xfrm>
            <a:off x="539552" y="116632"/>
            <a:ext cx="80649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0" spcFirstLastPara="1" rIns="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nl-BE"/>
              <a:t>The </a:t>
            </a:r>
            <a:r>
              <a:rPr lang="nl-BE">
                <a:solidFill>
                  <a:schemeClr val="accent2"/>
                </a:solidFill>
              </a:rPr>
              <a:t>E</a:t>
            </a:r>
            <a:r>
              <a:rPr lang="nl-BE"/>
              <a:t>psilon </a:t>
            </a:r>
            <a:r>
              <a:rPr lang="nl-BE">
                <a:solidFill>
                  <a:schemeClr val="accent2"/>
                </a:solidFill>
              </a:rPr>
              <a:t>O</a:t>
            </a:r>
            <a:r>
              <a:rPr lang="nl-BE"/>
              <a:t>bject </a:t>
            </a:r>
            <a:r>
              <a:rPr lang="nl-BE">
                <a:solidFill>
                  <a:schemeClr val="accent2"/>
                </a:solidFill>
              </a:rPr>
              <a:t>L</a:t>
            </a:r>
            <a:r>
              <a:rPr lang="nl-BE"/>
              <a:t>anguage</a:t>
            </a:r>
            <a:endParaRPr/>
          </a:p>
        </p:txBody>
      </p:sp>
      <p:sp>
        <p:nvSpPr>
          <p:cNvPr id="152" name="Google Shape;152;gb70f671aaf_0_11"/>
          <p:cNvSpPr txBox="1"/>
          <p:nvPr>
            <p:ph idx="1" type="body"/>
          </p:nvPr>
        </p:nvSpPr>
        <p:spPr>
          <a:xfrm>
            <a:off x="539552" y="1196976"/>
            <a:ext cx="8064900" cy="48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no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nl-BE"/>
              <a:t>The core of Epsilon, comes packaged with the following features:</a:t>
            </a:r>
            <a:endParaRPr/>
          </a:p>
          <a:p>
            <a:pPr indent="-342900" lvl="0" marL="457200" rtl="0" algn="l">
              <a:spcBef>
                <a:spcPts val="520"/>
              </a:spcBef>
              <a:spcAft>
                <a:spcPts val="0"/>
              </a:spcAft>
              <a:buSzPts val="1800"/>
              <a:buAutoNum type="arabicPeriod"/>
            </a:pPr>
            <a:r>
              <a:rPr lang="nl-BE"/>
              <a:t>The </a:t>
            </a:r>
            <a:r>
              <a:rPr lang="nl-BE"/>
              <a:t>ability to update models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-BE"/>
              <a:t>Conditional and loop statements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-BE"/>
              <a:t>Statement sequencing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-BE"/>
              <a:t>Access to standard output and error streams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-BE"/>
              <a:t>Profiling constructs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-BE"/>
              <a:t>Task Delegation</a:t>
            </a:r>
            <a:endParaRPr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nl-BE">
                <a:solidFill>
                  <a:schemeClr val="accent2"/>
                </a:solidFill>
              </a:rPr>
              <a:t>An improvement to EOL improves the entire platform.</a:t>
            </a:r>
            <a:endParaRPr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b70f671aaf_0_11"/>
          <p:cNvSpPr txBox="1"/>
          <p:nvPr>
            <p:ph idx="12" type="sldNum"/>
          </p:nvPr>
        </p:nvSpPr>
        <p:spPr>
          <a:xfrm>
            <a:off x="-4356" y="6602881"/>
            <a:ext cx="4617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b70f671aaf_0_17"/>
          <p:cNvSpPr txBox="1"/>
          <p:nvPr>
            <p:ph type="title"/>
          </p:nvPr>
        </p:nvSpPr>
        <p:spPr>
          <a:xfrm>
            <a:off x="539552" y="116632"/>
            <a:ext cx="80649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0" spcFirstLastPara="1" rIns="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nl-BE"/>
              <a:t>The </a:t>
            </a:r>
            <a:r>
              <a:rPr lang="nl-BE">
                <a:solidFill>
                  <a:schemeClr val="accent2"/>
                </a:solidFill>
              </a:rPr>
              <a:t>E</a:t>
            </a:r>
            <a:r>
              <a:rPr lang="nl-BE"/>
              <a:t>psilon </a:t>
            </a:r>
            <a:r>
              <a:rPr lang="nl-BE">
                <a:solidFill>
                  <a:schemeClr val="accent2"/>
                </a:solidFill>
              </a:rPr>
              <a:t>G</a:t>
            </a:r>
            <a:r>
              <a:rPr lang="nl-BE"/>
              <a:t>eneration</a:t>
            </a:r>
            <a:r>
              <a:rPr lang="nl-BE"/>
              <a:t> </a:t>
            </a:r>
            <a:r>
              <a:rPr lang="nl-BE">
                <a:solidFill>
                  <a:schemeClr val="accent2"/>
                </a:solidFill>
              </a:rPr>
              <a:t>L</a:t>
            </a:r>
            <a:r>
              <a:rPr lang="nl-BE"/>
              <a:t>anguage</a:t>
            </a:r>
            <a:endParaRPr/>
          </a:p>
        </p:txBody>
      </p:sp>
      <p:sp>
        <p:nvSpPr>
          <p:cNvPr id="159" name="Google Shape;159;gb70f671aaf_0_17"/>
          <p:cNvSpPr txBox="1"/>
          <p:nvPr>
            <p:ph idx="1" type="body"/>
          </p:nvPr>
        </p:nvSpPr>
        <p:spPr>
          <a:xfrm>
            <a:off x="539552" y="1196976"/>
            <a:ext cx="8064900" cy="48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noAutofit/>
          </a:bodyPr>
          <a:lstStyle/>
          <a:p>
            <a:pPr indent="-342900" lvl="0" marL="457200" rtl="0" algn="l">
              <a:spcBef>
                <a:spcPts val="520"/>
              </a:spcBef>
              <a:spcAft>
                <a:spcPts val="0"/>
              </a:spcAft>
              <a:buSzPts val="1800"/>
              <a:buChar char="●"/>
            </a:pPr>
            <a:r>
              <a:rPr lang="nl-BE"/>
              <a:t>A</a:t>
            </a:r>
            <a:r>
              <a:rPr lang="nl-BE"/>
              <a:t> language for specifying and performing M2T transformations.</a:t>
            </a:r>
            <a:endParaRPr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520"/>
              </a:spcBef>
              <a:spcAft>
                <a:spcPts val="0"/>
              </a:spcAft>
              <a:buSzPts val="1800"/>
              <a:buChar char="●"/>
            </a:pPr>
            <a:r>
              <a:rPr lang="nl-BE"/>
              <a:t>EGL is a model-driven template- based code generator, built atop Epsilon, and re-using all of EOL.</a:t>
            </a:r>
            <a:endParaRPr/>
          </a:p>
        </p:txBody>
      </p:sp>
      <p:sp>
        <p:nvSpPr>
          <p:cNvPr id="160" name="Google Shape;160;gb70f671aaf_0_17"/>
          <p:cNvSpPr txBox="1"/>
          <p:nvPr>
            <p:ph idx="12" type="sldNum"/>
          </p:nvPr>
        </p:nvSpPr>
        <p:spPr>
          <a:xfrm>
            <a:off x="-4356" y="6602881"/>
            <a:ext cx="4617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b70f671aaf_0_23"/>
          <p:cNvSpPr txBox="1"/>
          <p:nvPr>
            <p:ph type="title"/>
          </p:nvPr>
        </p:nvSpPr>
        <p:spPr>
          <a:xfrm>
            <a:off x="539552" y="116632"/>
            <a:ext cx="80649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0" spcFirstLastPara="1" rIns="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nl-BE"/>
              <a:t>The </a:t>
            </a:r>
            <a:r>
              <a:rPr lang="nl-BE">
                <a:solidFill>
                  <a:schemeClr val="accent2"/>
                </a:solidFill>
              </a:rPr>
              <a:t>EGL</a:t>
            </a:r>
            <a:r>
              <a:rPr lang="nl-BE"/>
              <a:t> Abstract Syntax</a:t>
            </a:r>
            <a:endParaRPr/>
          </a:p>
        </p:txBody>
      </p:sp>
      <p:sp>
        <p:nvSpPr>
          <p:cNvPr id="166" name="Google Shape;166;gb70f671aaf_0_23"/>
          <p:cNvSpPr txBox="1"/>
          <p:nvPr>
            <p:ph idx="1" type="body"/>
          </p:nvPr>
        </p:nvSpPr>
        <p:spPr>
          <a:xfrm>
            <a:off x="539552" y="1196976"/>
            <a:ext cx="8064900" cy="48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noAutofit/>
          </a:bodyPr>
          <a:lstStyle/>
          <a:p>
            <a:pPr indent="0" lvl="0" marL="45720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b70f671aaf_0_23"/>
          <p:cNvSpPr txBox="1"/>
          <p:nvPr>
            <p:ph idx="12" type="sldNum"/>
          </p:nvPr>
        </p:nvSpPr>
        <p:spPr>
          <a:xfrm>
            <a:off x="-4356" y="6602881"/>
            <a:ext cx="4617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pic>
        <p:nvPicPr>
          <p:cNvPr id="168" name="Google Shape;168;gb70f671aaf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350" y="1196825"/>
            <a:ext cx="8147099" cy="48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UA">
      <a:dk1>
        <a:srgbClr val="000000"/>
      </a:dk1>
      <a:lt1>
        <a:srgbClr val="FFFFFF"/>
      </a:lt1>
      <a:dk2>
        <a:srgbClr val="004466"/>
      </a:dk2>
      <a:lt2>
        <a:srgbClr val="BBCCCC"/>
      </a:lt2>
      <a:accent1>
        <a:srgbClr val="004466"/>
      </a:accent1>
      <a:accent2>
        <a:srgbClr val="881133"/>
      </a:accent2>
      <a:accent3>
        <a:srgbClr val="889999"/>
      </a:accent3>
      <a:accent4>
        <a:srgbClr val="3399CC"/>
      </a:accent4>
      <a:accent5>
        <a:srgbClr val="DD9911"/>
      </a:accent5>
      <a:accent6>
        <a:srgbClr val="AAAA00"/>
      </a:accent6>
      <a:hlink>
        <a:srgbClr val="004466"/>
      </a:hlink>
      <a:folHlink>
        <a:srgbClr val="88113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2013-10-11T12:12:31Z</dcterms:created>
</cp:coreProperties>
</file>