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6" r:id="rId5"/>
    <p:sldId id="257" r:id="rId6"/>
    <p:sldId id="258" r:id="rId7"/>
    <p:sldId id="259" r:id="rId8"/>
    <p:sldId id="261" r:id="rId9"/>
    <p:sldId id="260" r:id="rId10"/>
    <p:sldId id="262" r:id="rId11"/>
    <p:sldId id="264" r:id="rId12"/>
    <p:sldId id="266" r:id="rId13"/>
    <p:sldId id="265" r:id="rId14"/>
    <p:sldId id="263" r:id="rId15"/>
    <p:sldId id="267" r:id="rId16"/>
    <p:sldId id="268" r:id="rId17"/>
    <p:sldId id="269" r:id="rId18"/>
    <p:sldId id="270" r:id="rId19"/>
    <p:sldId id="271"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2A924-7192-410E-B513-6EED01DB35CD}" v="1415" dt="2021-01-16T20:22:25.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5108" autoAdjust="0"/>
  </p:normalViewPr>
  <p:slideViewPr>
    <p:cSldViewPr snapToGrid="0">
      <p:cViewPr varScale="1">
        <p:scale>
          <a:sx n="89" d="100"/>
          <a:sy n="89" d="100"/>
        </p:scale>
        <p:origin x="441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B26BC8-4DD4-4451-961F-FE88F8A115B3}" type="datetimeFigureOut">
              <a:rPr lang="en-US" smtClean="0"/>
              <a:t>1/19/2021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B620B-8726-4920-A396-CE19DBE5CAD5}" type="slidenum">
              <a:rPr lang="en-US" smtClean="0"/>
              <a:t>‹#›</a:t>
            </a:fld>
            <a:endParaRPr lang="en-US"/>
          </a:p>
        </p:txBody>
      </p:sp>
    </p:spTree>
    <p:extLst>
      <p:ext uri="{BB962C8B-B14F-4D97-AF65-F5344CB8AC3E}">
        <p14:creationId xmlns:p14="http://schemas.microsoft.com/office/powerpoint/2010/main" val="1827162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Stanislaw_Ula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n.wikipedia.org/wiki/John_von_Neumann"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Hello, my name is Andrei Bondarenko</a:t>
            </a:r>
          </a:p>
          <a:p>
            <a:pPr marL="171450" indent="-171450">
              <a:buFontTx/>
              <a:buChar char="-"/>
            </a:pPr>
            <a:r>
              <a:rPr lang="en-US" dirty="0"/>
              <a:t>And I’m going to give you an introduction to cellular automata</a:t>
            </a:r>
          </a:p>
          <a:p>
            <a:pPr marL="171450" indent="-171450">
              <a:buFontTx/>
              <a:buChar char="-"/>
            </a:pPr>
            <a:r>
              <a:rPr lang="en-US" dirty="0"/>
              <a:t>Based on the paper: Cellular automata by Stephen Wolfram</a:t>
            </a:r>
          </a:p>
        </p:txBody>
      </p:sp>
      <p:sp>
        <p:nvSpPr>
          <p:cNvPr id="4" name="Slide Number Placeholder 3"/>
          <p:cNvSpPr>
            <a:spLocks noGrp="1"/>
          </p:cNvSpPr>
          <p:nvPr>
            <p:ph type="sldNum" sz="quarter" idx="5"/>
          </p:nvPr>
        </p:nvSpPr>
        <p:spPr/>
        <p:txBody>
          <a:bodyPr/>
          <a:lstStyle/>
          <a:p>
            <a:fld id="{D19B620B-8726-4920-A396-CE19DBE5CAD5}" type="slidenum">
              <a:rPr lang="en-US" smtClean="0"/>
              <a:t>1</a:t>
            </a:fld>
            <a:endParaRPr lang="en-US"/>
          </a:p>
        </p:txBody>
      </p:sp>
    </p:spTree>
    <p:extLst>
      <p:ext uri="{BB962C8B-B14F-4D97-AF65-F5344CB8AC3E}">
        <p14:creationId xmlns:p14="http://schemas.microsoft.com/office/powerpoint/2010/main" val="581910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He then goes on to generalize from rule 90 to more general rules</a:t>
            </a:r>
          </a:p>
          <a:p>
            <a:pPr marL="171450" indent="-171450">
              <a:buFontTx/>
              <a:buChar char="-"/>
            </a:pPr>
            <a:endParaRPr lang="en-US" dirty="0"/>
          </a:p>
          <a:p>
            <a:pPr marL="171450" indent="-171450">
              <a:buFontTx/>
              <a:buChar char="-"/>
            </a:pPr>
            <a:r>
              <a:rPr lang="en-US" dirty="0"/>
              <a:t>By allowing arbitrary functions of a cell’s current state and the state of its neighbors to determine a cell’s next state</a:t>
            </a:r>
          </a:p>
          <a:p>
            <a:pPr marL="171450" indent="-171450">
              <a:buFontTx/>
              <a:buChar char="-"/>
            </a:pPr>
            <a:endParaRPr lang="en-US" dirty="0"/>
          </a:p>
          <a:p>
            <a:pPr marL="171450" indent="-171450">
              <a:buFontTx/>
              <a:buChar char="-"/>
            </a:pPr>
            <a:r>
              <a:rPr lang="en-US" dirty="0"/>
              <a:t>This results in an additional 256</a:t>
            </a:r>
          </a:p>
          <a:p>
            <a:pPr marL="171450" indent="-171450">
              <a:buFontTx/>
              <a:buChar char="-"/>
            </a:pPr>
            <a:r>
              <a:rPr lang="en-US" dirty="0"/>
              <a:t>Explain where 256 comes from</a:t>
            </a:r>
          </a:p>
          <a:p>
            <a:pPr marL="171450" indent="-171450">
              <a:buFontTx/>
              <a:buChar char="-"/>
            </a:pPr>
            <a:endParaRPr lang="en-US" dirty="0"/>
          </a:p>
          <a:p>
            <a:pPr marL="171450" indent="-171450">
              <a:buFontTx/>
              <a:buChar char="-"/>
            </a:pPr>
            <a:r>
              <a:rPr lang="en-US" dirty="0"/>
              <a:t>This can be generalized even further by allowing cells to have k discrete states</a:t>
            </a:r>
          </a:p>
          <a:p>
            <a:pPr marL="171450" indent="-171450">
              <a:buFontTx/>
              <a:buChar char="-"/>
            </a:pPr>
            <a:r>
              <a:rPr lang="en-US" dirty="0"/>
              <a:t>And consider neighbors up to distance r (on both sides) from the cell</a:t>
            </a:r>
          </a:p>
          <a:p>
            <a:pPr marL="171450" indent="-171450">
              <a:buFontTx/>
              <a:buChar char="-"/>
            </a:pPr>
            <a:endParaRPr lang="en-US" dirty="0"/>
          </a:p>
          <a:p>
            <a:pPr marL="171450" indent="-171450">
              <a:buFontTx/>
              <a:buChar char="-"/>
            </a:pPr>
            <a:r>
              <a:rPr lang="en-US" dirty="0"/>
              <a:t>This results in </a:t>
            </a:r>
            <a:r>
              <a:rPr lang="en-US" dirty="0" err="1"/>
              <a:t>k^k</a:t>
            </a:r>
            <a:r>
              <a:rPr lang="en-US" dirty="0"/>
              <a:t>^(2r+1) rules depending on the value for k and r that are chosen</a:t>
            </a:r>
          </a:p>
        </p:txBody>
      </p:sp>
      <p:sp>
        <p:nvSpPr>
          <p:cNvPr id="4" name="Slide Number Placeholder 3"/>
          <p:cNvSpPr>
            <a:spLocks noGrp="1"/>
          </p:cNvSpPr>
          <p:nvPr>
            <p:ph type="sldNum" sz="quarter" idx="5"/>
          </p:nvPr>
        </p:nvSpPr>
        <p:spPr/>
        <p:txBody>
          <a:bodyPr/>
          <a:lstStyle/>
          <a:p>
            <a:fld id="{D19B620B-8726-4920-A396-CE19DBE5CAD5}" type="slidenum">
              <a:rPr lang="en-US" smtClean="0"/>
              <a:t>10</a:t>
            </a:fld>
            <a:endParaRPr lang="en-US"/>
          </a:p>
        </p:txBody>
      </p:sp>
    </p:spTree>
    <p:extLst>
      <p:ext uri="{BB962C8B-B14F-4D97-AF65-F5344CB8AC3E}">
        <p14:creationId xmlns:p14="http://schemas.microsoft.com/office/powerpoint/2010/main" val="143907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 Stephen Wolfram studied these 256 rules with r=1 </a:t>
            </a:r>
          </a:p>
          <a:p>
            <a:pPr marL="171450" indent="-171450">
              <a:buFontTx/>
              <a:buChar char="-"/>
            </a:pPr>
            <a:endParaRPr lang="en-US" dirty="0"/>
          </a:p>
          <a:p>
            <a:pPr marL="171450" indent="-171450">
              <a:buFontTx/>
              <a:buChar char="-"/>
            </a:pPr>
            <a:r>
              <a:rPr lang="en-US" dirty="0"/>
              <a:t>and others with different k and r values</a:t>
            </a:r>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D19B620B-8726-4920-A396-CE19DBE5CAD5}" type="slidenum">
              <a:rPr lang="en-US" smtClean="0"/>
              <a:t>11</a:t>
            </a:fld>
            <a:endParaRPr lang="en-US"/>
          </a:p>
        </p:txBody>
      </p:sp>
    </p:spTree>
    <p:extLst>
      <p:ext uri="{BB962C8B-B14F-4D97-AF65-F5344CB8AC3E}">
        <p14:creationId xmlns:p14="http://schemas.microsoft.com/office/powerpoint/2010/main" val="1011572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What he observed was, is that given a random initial state</a:t>
            </a:r>
          </a:p>
          <a:p>
            <a:pPr marL="171450" indent="-171450">
              <a:buFontTx/>
              <a:buChar char="-"/>
            </a:pPr>
            <a:r>
              <a:rPr lang="en-US" dirty="0"/>
              <a:t>The patterns that are generated by these elementary cellular automata</a:t>
            </a:r>
          </a:p>
          <a:p>
            <a:pPr marL="171450" indent="-171450">
              <a:buFontTx/>
              <a:buChar char="-"/>
            </a:pPr>
            <a:r>
              <a:rPr lang="en-US" dirty="0"/>
              <a:t>Can be categorized into 4 qualitative classes</a:t>
            </a:r>
          </a:p>
          <a:p>
            <a:pPr marL="171450" indent="-171450">
              <a:buFontTx/>
              <a:buChar char="-"/>
            </a:pPr>
            <a:endParaRPr lang="en-US" dirty="0"/>
          </a:p>
          <a:p>
            <a:pPr marL="171450" indent="-171450">
              <a:buFontTx/>
              <a:buChar char="-"/>
            </a:pPr>
            <a:r>
              <a:rPr lang="en-US" dirty="0"/>
              <a:t>Class 1 CA’s evolve into a homogenous state</a:t>
            </a:r>
          </a:p>
          <a:p>
            <a:pPr marL="171450" indent="-171450">
              <a:buFontTx/>
              <a:buChar char="-"/>
            </a:pPr>
            <a:endParaRPr lang="en-US" dirty="0"/>
          </a:p>
          <a:p>
            <a:pPr marL="171450" indent="-171450">
              <a:buFontTx/>
              <a:buChar char="-"/>
            </a:pPr>
            <a:r>
              <a:rPr lang="en-US" dirty="0"/>
              <a:t>Class 2 CA’s evolve into stable or periodic structures</a:t>
            </a:r>
          </a:p>
          <a:p>
            <a:pPr marL="171450" indent="-171450">
              <a:buFontTx/>
              <a:buChar char="-"/>
            </a:pPr>
            <a:endParaRPr lang="en-US" dirty="0"/>
          </a:p>
          <a:p>
            <a:pPr marL="171450" indent="-171450">
              <a:buFontTx/>
              <a:buChar char="-"/>
            </a:pPr>
            <a:r>
              <a:rPr lang="en-US" dirty="0"/>
              <a:t>Class 3 CA’s evolve into chaotic, although not completely random, patterns</a:t>
            </a:r>
          </a:p>
          <a:p>
            <a:pPr marL="171450" indent="-171450">
              <a:buFontTx/>
              <a:buChar char="-"/>
            </a:pPr>
            <a:r>
              <a:rPr lang="en-US" dirty="0"/>
              <a:t>May exhibit self-organizing behavior</a:t>
            </a:r>
          </a:p>
          <a:p>
            <a:pPr marL="171450" indent="-171450">
              <a:buFontTx/>
              <a:buChar char="-"/>
            </a:pPr>
            <a:endParaRPr lang="en-US" dirty="0"/>
          </a:p>
          <a:p>
            <a:pPr marL="171450" indent="-171450">
              <a:buFontTx/>
              <a:buChar char="-"/>
            </a:pPr>
            <a:r>
              <a:rPr lang="en-US" dirty="0"/>
              <a:t>Class 4 CA’s evolve into complex structures that are sometimes long lived </a:t>
            </a:r>
          </a:p>
          <a:p>
            <a:pPr marL="171450" indent="-171450">
              <a:buFontTx/>
              <a:buChar char="-"/>
            </a:pPr>
            <a:endParaRPr lang="en-US" dirty="0"/>
          </a:p>
          <a:p>
            <a:pPr marL="171450" indent="-171450">
              <a:buFontTx/>
              <a:buChar char="-"/>
            </a:pPr>
            <a:r>
              <a:rPr lang="en-US" dirty="0"/>
              <a:t>Stephen Wolfram then goes on to point out that the behavior exhibited by the first three classes is analogous to the three types of behavior found in solutions to (partial) differential equations used to represent continuous dynamic systems</a:t>
            </a:r>
          </a:p>
          <a:p>
            <a:pPr marL="171450" indent="-171450">
              <a:buFontTx/>
              <a:buChar char="-"/>
            </a:pPr>
            <a:r>
              <a:rPr lang="en-US" dirty="0"/>
              <a:t>1) approach a fixed point over time 2) cycle in which the parameters vary periodically 3) complicated, apparently chaotic behavior depending on initial conditions</a:t>
            </a:r>
          </a:p>
          <a:p>
            <a:pPr marL="171450" indent="-171450">
              <a:buFontTx/>
              <a:buChar char="-"/>
            </a:pPr>
            <a:endParaRPr lang="en-US" dirty="0"/>
          </a:p>
          <a:p>
            <a:pPr marL="171450" indent="-171450">
              <a:buFontTx/>
              <a:buChar char="-"/>
            </a:pPr>
            <a:r>
              <a:rPr lang="en-US" dirty="0"/>
              <a:t>While arguing that the 4</a:t>
            </a:r>
            <a:r>
              <a:rPr lang="en-US" baseline="30000" dirty="0"/>
              <a:t>th</a:t>
            </a:r>
            <a:r>
              <a:rPr lang="en-US" dirty="0"/>
              <a:t> class may be capable of universal computation, i.e. be Turing complete. </a:t>
            </a:r>
          </a:p>
          <a:p>
            <a:pPr marL="171450" indent="-171450">
              <a:buFontTx/>
              <a:buChar char="-"/>
            </a:pPr>
            <a:r>
              <a:rPr lang="en-US" dirty="0"/>
              <a:t>Later it was proved by his colleague Matthew Cook that one of the class 4 rules, rule 110, is capable of universal computation</a:t>
            </a:r>
          </a:p>
          <a:p>
            <a:pPr marL="171450" indent="-171450">
              <a:buFontTx/>
              <a:buChar char="-"/>
            </a:pPr>
            <a:endParaRPr lang="en-US" dirty="0"/>
          </a:p>
          <a:p>
            <a:pPr marL="171450" indent="-171450">
              <a:buFontTx/>
              <a:buChar char="-"/>
            </a:pPr>
            <a:r>
              <a:rPr lang="en-US" dirty="0"/>
              <a:t>This is where we can neatly transition into …</a:t>
            </a:r>
          </a:p>
        </p:txBody>
      </p:sp>
      <p:sp>
        <p:nvSpPr>
          <p:cNvPr id="4" name="Slide Number Placeholder 3"/>
          <p:cNvSpPr>
            <a:spLocks noGrp="1"/>
          </p:cNvSpPr>
          <p:nvPr>
            <p:ph type="sldNum" sz="quarter" idx="5"/>
          </p:nvPr>
        </p:nvSpPr>
        <p:spPr/>
        <p:txBody>
          <a:bodyPr/>
          <a:lstStyle/>
          <a:p>
            <a:fld id="{D19B620B-8726-4920-A396-CE19DBE5CAD5}" type="slidenum">
              <a:rPr lang="en-US" smtClean="0"/>
              <a:t>12</a:t>
            </a:fld>
            <a:endParaRPr lang="en-US"/>
          </a:p>
        </p:txBody>
      </p:sp>
    </p:spTree>
    <p:extLst>
      <p:ext uri="{BB962C8B-B14F-4D97-AF65-F5344CB8AC3E}">
        <p14:creationId xmlns:p14="http://schemas.microsoft.com/office/powerpoint/2010/main" val="1922349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Why these cellular automata are interesting to us, model driven engineers</a:t>
            </a:r>
          </a:p>
          <a:p>
            <a:pPr marL="171450" indent="-171450">
              <a:buFontTx/>
              <a:buChar char="-"/>
            </a:pPr>
            <a:endParaRPr lang="en-US" dirty="0"/>
          </a:p>
          <a:p>
            <a:pPr marL="171450" indent="-171450">
              <a:buFontTx/>
              <a:buChar char="-"/>
            </a:pPr>
            <a:r>
              <a:rPr lang="en-US" dirty="0"/>
              <a:t>During the course on modelling software intensive systems, taught by Prof. </a:t>
            </a:r>
            <a:r>
              <a:rPr lang="en-US" dirty="0" err="1"/>
              <a:t>Vangheluwe</a:t>
            </a:r>
            <a:r>
              <a:rPr lang="en-US" dirty="0"/>
              <a:t>, we saw many different formalisms</a:t>
            </a:r>
          </a:p>
          <a:p>
            <a:pPr marL="628650" lvl="1" indent="-171450">
              <a:buFontTx/>
              <a:buChar char="-"/>
            </a:pPr>
            <a:r>
              <a:rPr lang="en-US" dirty="0"/>
              <a:t>CBD’s</a:t>
            </a:r>
          </a:p>
          <a:p>
            <a:pPr marL="628650" lvl="1" indent="-171450">
              <a:buFontTx/>
              <a:buChar char="-"/>
            </a:pPr>
            <a:r>
              <a:rPr lang="en-US" dirty="0"/>
              <a:t>Petri nets</a:t>
            </a:r>
          </a:p>
          <a:p>
            <a:pPr marL="628650" lvl="1" indent="-171450">
              <a:buFontTx/>
              <a:buChar char="-"/>
            </a:pPr>
            <a:r>
              <a:rPr lang="en-US" dirty="0"/>
              <a:t>State charts</a:t>
            </a:r>
          </a:p>
          <a:p>
            <a:pPr marL="628650" lvl="1" indent="-171450">
              <a:buFontTx/>
              <a:buChar char="-"/>
            </a:pPr>
            <a:r>
              <a:rPr lang="en-US" dirty="0"/>
              <a:t>DEVS</a:t>
            </a:r>
          </a:p>
          <a:p>
            <a:pPr marL="171450" lvl="0" indent="-171450">
              <a:buFontTx/>
              <a:buChar char="-"/>
            </a:pPr>
            <a:endParaRPr lang="en-US" dirty="0"/>
          </a:p>
          <a:p>
            <a:pPr marL="171450" lvl="0" indent="-171450">
              <a:buFontTx/>
              <a:buChar char="-"/>
            </a:pPr>
            <a:r>
              <a:rPr lang="en-US" dirty="0"/>
              <a:t>All lack a sense of locality</a:t>
            </a:r>
          </a:p>
          <a:p>
            <a:pPr marL="628650" lvl="1" indent="-171450">
              <a:buFontTx/>
              <a:buChar char="-"/>
            </a:pPr>
            <a:r>
              <a:rPr lang="en-US" dirty="0"/>
              <a:t>In order to model some complex systems, this sense of locality is essential</a:t>
            </a:r>
          </a:p>
          <a:p>
            <a:pPr marL="628650" lvl="1" indent="-171450">
              <a:buFontTx/>
              <a:buChar char="-"/>
            </a:pPr>
            <a:r>
              <a:rPr lang="en-US" dirty="0"/>
              <a:t>Biological ecosystems, social networks, telecommunications</a:t>
            </a:r>
          </a:p>
          <a:p>
            <a:pPr marL="171450" lvl="0" indent="-171450">
              <a:buFontTx/>
              <a:buChar char="-"/>
            </a:pPr>
            <a:endParaRPr lang="en-US" dirty="0"/>
          </a:p>
          <a:p>
            <a:pPr marL="171450" lvl="0" indent="-171450">
              <a:buFontTx/>
              <a:buChar char="-"/>
            </a:pPr>
            <a:endParaRPr lang="en-US" dirty="0"/>
          </a:p>
        </p:txBody>
      </p:sp>
      <p:sp>
        <p:nvSpPr>
          <p:cNvPr id="4" name="Slide Number Placeholder 3"/>
          <p:cNvSpPr>
            <a:spLocks noGrp="1"/>
          </p:cNvSpPr>
          <p:nvPr>
            <p:ph type="sldNum" sz="quarter" idx="5"/>
          </p:nvPr>
        </p:nvSpPr>
        <p:spPr/>
        <p:txBody>
          <a:bodyPr/>
          <a:lstStyle/>
          <a:p>
            <a:fld id="{D19B620B-8726-4920-A396-CE19DBE5CAD5}" type="slidenum">
              <a:rPr lang="en-US" smtClean="0"/>
              <a:t>13</a:t>
            </a:fld>
            <a:endParaRPr lang="en-US"/>
          </a:p>
        </p:txBody>
      </p:sp>
    </p:spTree>
    <p:extLst>
      <p:ext uri="{BB962C8B-B14F-4D97-AF65-F5344CB8AC3E}">
        <p14:creationId xmlns:p14="http://schemas.microsoft.com/office/powerpoint/2010/main" val="2582048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9B620B-8726-4920-A396-CE19DBE5CAD5}" type="slidenum">
              <a:rPr lang="en-US" smtClean="0"/>
              <a:t>14</a:t>
            </a:fld>
            <a:endParaRPr lang="en-US"/>
          </a:p>
        </p:txBody>
      </p:sp>
    </p:spTree>
    <p:extLst>
      <p:ext uri="{BB962C8B-B14F-4D97-AF65-F5344CB8AC3E}">
        <p14:creationId xmlns:p14="http://schemas.microsoft.com/office/powerpoint/2010/main" val="3413185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9B620B-8726-4920-A396-CE19DBE5CAD5}" type="slidenum">
              <a:rPr lang="en-US" smtClean="0"/>
              <a:t>15</a:t>
            </a:fld>
            <a:endParaRPr lang="en-US"/>
          </a:p>
        </p:txBody>
      </p:sp>
    </p:spTree>
    <p:extLst>
      <p:ext uri="{BB962C8B-B14F-4D97-AF65-F5344CB8AC3E}">
        <p14:creationId xmlns:p14="http://schemas.microsoft.com/office/powerpoint/2010/main" val="586366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9B620B-8726-4920-A396-CE19DBE5CAD5}" type="slidenum">
              <a:rPr lang="en-US" smtClean="0"/>
              <a:t>16</a:t>
            </a:fld>
            <a:endParaRPr lang="en-US"/>
          </a:p>
        </p:txBody>
      </p:sp>
    </p:spTree>
    <p:extLst>
      <p:ext uri="{BB962C8B-B14F-4D97-AF65-F5344CB8AC3E}">
        <p14:creationId xmlns:p14="http://schemas.microsoft.com/office/powerpoint/2010/main" val="61668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is me</a:t>
            </a:r>
          </a:p>
          <a:p>
            <a:pPr marL="171450" indent="-171450">
              <a:buFontTx/>
              <a:buChar char="-"/>
            </a:pPr>
            <a:endParaRPr lang="en-US" dirty="0"/>
          </a:p>
          <a:p>
            <a:pPr marL="171450" indent="-171450">
              <a:buFontTx/>
              <a:buChar char="-"/>
            </a:pPr>
            <a:r>
              <a:rPr lang="en-US" dirty="0"/>
              <a:t>2</a:t>
            </a:r>
            <a:r>
              <a:rPr lang="en-US" baseline="30000" dirty="0"/>
              <a:t>nd</a:t>
            </a:r>
            <a:r>
              <a:rPr lang="en-US" dirty="0"/>
              <a:t> year master student in CS at the UA</a:t>
            </a:r>
          </a:p>
          <a:p>
            <a:pPr marL="171450" indent="-171450">
              <a:buFontTx/>
              <a:buChar char="-"/>
            </a:pPr>
            <a:endParaRPr lang="en-US" dirty="0"/>
          </a:p>
          <a:p>
            <a:pPr marL="171450" indent="-171450">
              <a:buFontTx/>
              <a:buChar char="-"/>
            </a:pPr>
            <a:r>
              <a:rPr lang="en-US" dirty="0"/>
              <a:t>Specializing in DS and AI</a:t>
            </a:r>
          </a:p>
          <a:p>
            <a:pPr marL="171450" indent="-171450">
              <a:buFontTx/>
              <a:buChar char="-"/>
            </a:pPr>
            <a:endParaRPr lang="en-US" dirty="0"/>
          </a:p>
          <a:p>
            <a:pPr marL="171450" indent="-171450">
              <a:buFontTx/>
              <a:buChar char="-"/>
            </a:pPr>
            <a:r>
              <a:rPr lang="en-US" dirty="0"/>
              <a:t>However, my passion for CS isn’t limited to my specialization</a:t>
            </a:r>
          </a:p>
          <a:p>
            <a:pPr marL="171450" indent="-171450">
              <a:buFontTx/>
              <a:buChar char="-"/>
            </a:pPr>
            <a:r>
              <a:rPr lang="en-US" dirty="0"/>
              <a:t>Hence my interest in software engineering topics and participation in this course</a:t>
            </a:r>
          </a:p>
          <a:p>
            <a:pPr marL="171450" indent="-171450">
              <a:buFontTx/>
              <a:buChar char="-"/>
            </a:pPr>
            <a:r>
              <a:rPr lang="en-US" dirty="0"/>
              <a:t>Besides CS and technology in general, I also love travelling and experiencing new cultures, so you can imagine how I’ve been feeling these past couple of months.</a:t>
            </a:r>
          </a:p>
          <a:p>
            <a:pPr marL="171450" indent="-171450">
              <a:buFontTx/>
              <a:buChar char="-"/>
            </a:pPr>
            <a:endParaRPr lang="en-US" dirty="0"/>
          </a:p>
          <a:p>
            <a:pPr marL="171450" indent="-171450">
              <a:buFontTx/>
              <a:buChar char="-"/>
            </a:pPr>
            <a:r>
              <a:rPr lang="en-US" dirty="0"/>
              <a:t>End</a:t>
            </a:r>
          </a:p>
        </p:txBody>
      </p:sp>
      <p:sp>
        <p:nvSpPr>
          <p:cNvPr id="4" name="Slide Number Placeholder 3"/>
          <p:cNvSpPr>
            <a:spLocks noGrp="1"/>
          </p:cNvSpPr>
          <p:nvPr>
            <p:ph type="sldNum" sz="quarter" idx="5"/>
          </p:nvPr>
        </p:nvSpPr>
        <p:spPr/>
        <p:txBody>
          <a:bodyPr/>
          <a:lstStyle/>
          <a:p>
            <a:fld id="{D19B620B-8726-4920-A396-CE19DBE5CAD5}" type="slidenum">
              <a:rPr lang="en-US" smtClean="0"/>
              <a:t>2</a:t>
            </a:fld>
            <a:endParaRPr lang="en-US"/>
          </a:p>
        </p:txBody>
      </p:sp>
    </p:spTree>
    <p:extLst>
      <p:ext uri="{BB962C8B-B14F-4D97-AF65-F5344CB8AC3E}">
        <p14:creationId xmlns:p14="http://schemas.microsoft.com/office/powerpoint/2010/main" val="3797298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Let’s have a look at what I’m going to talk about</a:t>
            </a:r>
          </a:p>
          <a:p>
            <a:pPr marL="171450" indent="-171450">
              <a:buFontTx/>
              <a:buChar char="-"/>
            </a:pPr>
            <a:endParaRPr lang="en-US" dirty="0"/>
          </a:p>
          <a:p>
            <a:pPr marL="171450" indent="-171450">
              <a:buFontTx/>
              <a:buChar char="-"/>
            </a:pPr>
            <a:r>
              <a:rPr lang="en-US" dirty="0"/>
              <a:t>I’ll explain what cellular automata are</a:t>
            </a:r>
          </a:p>
          <a:p>
            <a:pPr marL="628650" lvl="1" indent="-171450">
              <a:buFontTx/>
              <a:buChar char="-"/>
            </a:pPr>
            <a:r>
              <a:rPr lang="en-US" dirty="0"/>
              <a:t>Look at the basics</a:t>
            </a:r>
          </a:p>
          <a:p>
            <a:pPr marL="628650" lvl="1" indent="-171450">
              <a:buFontTx/>
              <a:buChar char="-"/>
            </a:pPr>
            <a:r>
              <a:rPr lang="en-US" dirty="0"/>
              <a:t>Focus on elementary cellular automata (focus of Stephen Wolfram’s research and the paper I read)</a:t>
            </a:r>
            <a:br>
              <a:rPr lang="en-US" dirty="0"/>
            </a:br>
            <a:endParaRPr lang="en-US" dirty="0"/>
          </a:p>
          <a:p>
            <a:pPr marL="171450" lvl="0" indent="-171450">
              <a:buFontTx/>
              <a:buChar char="-"/>
            </a:pPr>
            <a:r>
              <a:rPr lang="en-US" dirty="0"/>
              <a:t>Then we’ll talk about why they’re of interest to us, members of the modelling / model driven engineering community</a:t>
            </a:r>
          </a:p>
          <a:p>
            <a:pPr marL="171450" lvl="0" indent="-171450">
              <a:buFontTx/>
              <a:buChar char="-"/>
            </a:pPr>
            <a:endParaRPr lang="en-US" dirty="0"/>
          </a:p>
          <a:p>
            <a:pPr marL="171450" lvl="0" indent="-171450">
              <a:buFontTx/>
              <a:buChar char="-"/>
            </a:pPr>
            <a:r>
              <a:rPr lang="en-US" dirty="0"/>
              <a:t>Finally, we’ll close of the presentation with two practical application examples where CA’s were applied</a:t>
            </a:r>
          </a:p>
        </p:txBody>
      </p:sp>
      <p:sp>
        <p:nvSpPr>
          <p:cNvPr id="4" name="Slide Number Placeholder 3"/>
          <p:cNvSpPr>
            <a:spLocks noGrp="1"/>
          </p:cNvSpPr>
          <p:nvPr>
            <p:ph type="sldNum" sz="quarter" idx="5"/>
          </p:nvPr>
        </p:nvSpPr>
        <p:spPr/>
        <p:txBody>
          <a:bodyPr/>
          <a:lstStyle/>
          <a:p>
            <a:fld id="{D19B620B-8726-4920-A396-CE19DBE5CAD5}" type="slidenum">
              <a:rPr lang="en-US" smtClean="0"/>
              <a:t>3</a:t>
            </a:fld>
            <a:endParaRPr lang="en-US"/>
          </a:p>
        </p:txBody>
      </p:sp>
    </p:spTree>
    <p:extLst>
      <p:ext uri="{BB962C8B-B14F-4D97-AF65-F5344CB8AC3E}">
        <p14:creationId xmlns:p14="http://schemas.microsoft.com/office/powerpoint/2010/main" val="3764158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Grid of cells (finite number of dimensions)</a:t>
            </a:r>
          </a:p>
          <a:p>
            <a:pPr marL="171450" indent="-171450">
              <a:buFontTx/>
              <a:buChar char="-"/>
            </a:pPr>
            <a:endParaRPr lang="en-US" dirty="0"/>
          </a:p>
          <a:p>
            <a:pPr marL="171450" indent="-171450">
              <a:buFontTx/>
              <a:buChar char="-"/>
            </a:pPr>
            <a:r>
              <a:rPr lang="en-US" dirty="0"/>
              <a:t>Each cell has a finite number of states that it can have</a:t>
            </a:r>
          </a:p>
          <a:p>
            <a:pPr marL="628650" lvl="1" indent="-171450">
              <a:buFontTx/>
              <a:buChar char="-"/>
            </a:pPr>
            <a:r>
              <a:rPr lang="en-US" dirty="0"/>
              <a:t>Extensions of CA’s where states are continuous exist, but out of scope for this presentation</a:t>
            </a:r>
          </a:p>
          <a:p>
            <a:pPr marL="171450" lvl="0" indent="-171450">
              <a:buFontTx/>
              <a:buChar char="-"/>
            </a:pPr>
            <a:endParaRPr lang="en-US" dirty="0"/>
          </a:p>
          <a:p>
            <a:pPr marL="171450" lvl="0" indent="-171450">
              <a:buFontTx/>
              <a:buChar char="-"/>
            </a:pPr>
            <a:r>
              <a:rPr lang="en-US" dirty="0"/>
              <a:t>Cell states evolve in discrete time steps</a:t>
            </a:r>
          </a:p>
          <a:p>
            <a:pPr marL="171450" lvl="0" indent="-171450">
              <a:buFontTx/>
              <a:buChar char="-"/>
            </a:pPr>
            <a:r>
              <a:rPr lang="en-US" dirty="0"/>
              <a:t>Each global state of the grid is called a generation</a:t>
            </a:r>
          </a:p>
          <a:p>
            <a:pPr marL="171450" lvl="0" indent="-171450">
              <a:buFontTx/>
              <a:buChar char="-"/>
            </a:pPr>
            <a:endParaRPr lang="en-US" dirty="0"/>
          </a:p>
          <a:p>
            <a:pPr marL="171450" lvl="0" indent="-171450">
              <a:buFontTx/>
              <a:buChar char="-"/>
            </a:pPr>
            <a:r>
              <a:rPr lang="en-US" dirty="0"/>
              <a:t>A cell’s state is updated based on the states of its neighbors</a:t>
            </a:r>
          </a:p>
          <a:p>
            <a:pPr marL="628650" lvl="1" indent="-171450">
              <a:buFontTx/>
              <a:buChar char="-"/>
            </a:pPr>
            <a:r>
              <a:rPr lang="en-US" dirty="0"/>
              <a:t>Different neighborhoods exist: Von Neumann, Moore, extended Moore</a:t>
            </a:r>
          </a:p>
          <a:p>
            <a:pPr marL="171450" lvl="0" indent="-171450">
              <a:buFontTx/>
              <a:buChar char="-"/>
            </a:pPr>
            <a:endParaRPr lang="en-US" dirty="0"/>
          </a:p>
          <a:p>
            <a:pPr marL="171450" lvl="0" indent="-171450">
              <a:buFontTx/>
              <a:buChar char="-"/>
            </a:pPr>
            <a:r>
              <a:rPr lang="en-US" dirty="0"/>
              <a:t>All cells are updated simultaneously</a:t>
            </a:r>
          </a:p>
          <a:p>
            <a:pPr marL="628650" lvl="1" indent="-171450">
              <a:buFontTx/>
              <a:buChar char="-"/>
            </a:pPr>
            <a:r>
              <a:rPr lang="en-US" dirty="0"/>
              <a:t>Asynchronous CA’s exist, but are out of scope</a:t>
            </a:r>
          </a:p>
          <a:p>
            <a:pPr marL="628650" lvl="1" indent="-171450">
              <a:buFontTx/>
              <a:buChar char="-"/>
            </a:pPr>
            <a:endParaRPr lang="en-US" dirty="0"/>
          </a:p>
          <a:p>
            <a:pPr marL="171450" lvl="0" indent="-171450">
              <a:buFontTx/>
              <a:buChar char="-"/>
            </a:pPr>
            <a:r>
              <a:rPr lang="en-US" dirty="0"/>
              <a:t>According to a fixed set of rules</a:t>
            </a:r>
          </a:p>
          <a:p>
            <a:pPr marL="628650" lvl="1" indent="-171450">
              <a:buFontTx/>
              <a:buChar char="-"/>
            </a:pPr>
            <a:r>
              <a:rPr lang="en-US" dirty="0"/>
              <a:t>Stochastic CA’s exist, but are also out of scope</a:t>
            </a:r>
          </a:p>
          <a:p>
            <a:pPr marL="628650" lvl="1" indent="-171450">
              <a:buFontTx/>
              <a:buChar char="-"/>
            </a:pPr>
            <a:endParaRPr lang="en-US" dirty="0"/>
          </a:p>
          <a:p>
            <a:pPr marL="171450" lvl="0" indent="-171450">
              <a:buFontTx/>
              <a:buChar char="-"/>
            </a:pPr>
            <a:r>
              <a:rPr lang="en-US" dirty="0"/>
              <a:t>This concept was first studied in the 1940’s by </a:t>
            </a:r>
            <a:r>
              <a:rPr lang="en-US" dirty="0">
                <a:hlinkClick r:id="rId3" tooltip="Stanislaw Ulam"/>
              </a:rPr>
              <a:t>Stanislaw </a:t>
            </a:r>
            <a:r>
              <a:rPr lang="en-US" dirty="0" err="1">
                <a:hlinkClick r:id="rId3" tooltip="Stanislaw Ulam"/>
              </a:rPr>
              <a:t>Ulam</a:t>
            </a:r>
            <a:r>
              <a:rPr lang="en-US" dirty="0"/>
              <a:t> and </a:t>
            </a:r>
            <a:r>
              <a:rPr lang="en-US" dirty="0">
                <a:hlinkClick r:id="rId4" tooltip="John von Neumann"/>
              </a:rPr>
              <a:t>John von Neumann</a:t>
            </a:r>
            <a:endParaRPr lang="en-US" dirty="0"/>
          </a:p>
          <a:p>
            <a:pPr marL="171450" lvl="0" indent="-171450">
              <a:buFontTx/>
              <a:buChar char="-"/>
            </a:pPr>
            <a:endParaRPr lang="en-US" dirty="0"/>
          </a:p>
          <a:p>
            <a:pPr marL="171450" lvl="0" indent="-171450">
              <a:buFontTx/>
              <a:buChar char="-"/>
            </a:pPr>
            <a:r>
              <a:rPr lang="en-US" dirty="0"/>
              <a:t>Subject didn't gain much traction until…</a:t>
            </a:r>
          </a:p>
        </p:txBody>
      </p:sp>
      <p:sp>
        <p:nvSpPr>
          <p:cNvPr id="4" name="Slide Number Placeholder 3"/>
          <p:cNvSpPr>
            <a:spLocks noGrp="1"/>
          </p:cNvSpPr>
          <p:nvPr>
            <p:ph type="sldNum" sz="quarter" idx="5"/>
          </p:nvPr>
        </p:nvSpPr>
        <p:spPr/>
        <p:txBody>
          <a:bodyPr/>
          <a:lstStyle/>
          <a:p>
            <a:fld id="{D19B620B-8726-4920-A396-CE19DBE5CAD5}" type="slidenum">
              <a:rPr lang="en-US" smtClean="0"/>
              <a:t>4</a:t>
            </a:fld>
            <a:endParaRPr lang="en-US"/>
          </a:p>
        </p:txBody>
      </p:sp>
    </p:spTree>
    <p:extLst>
      <p:ext uri="{BB962C8B-B14F-4D97-AF65-F5344CB8AC3E}">
        <p14:creationId xmlns:p14="http://schemas.microsoft.com/office/powerpoint/2010/main" val="3859700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1970’s when John Conway published his “Game of life” CA</a:t>
            </a:r>
          </a:p>
          <a:p>
            <a:pPr marL="171450" indent="-171450">
              <a:buFontTx/>
              <a:buChar char="-"/>
            </a:pPr>
            <a:r>
              <a:rPr lang="en-US" dirty="0"/>
              <a:t>This CA was proven to be capable of universal computation, i.e. Turing complete</a:t>
            </a:r>
          </a:p>
          <a:p>
            <a:pPr marL="171450" indent="-171450">
              <a:buFontTx/>
              <a:buChar char="-"/>
            </a:pPr>
            <a:r>
              <a:rPr lang="en-US" dirty="0"/>
              <a:t>Then…</a:t>
            </a:r>
          </a:p>
        </p:txBody>
      </p:sp>
      <p:sp>
        <p:nvSpPr>
          <p:cNvPr id="4" name="Slide Number Placeholder 3"/>
          <p:cNvSpPr>
            <a:spLocks noGrp="1"/>
          </p:cNvSpPr>
          <p:nvPr>
            <p:ph type="sldNum" sz="quarter" idx="5"/>
          </p:nvPr>
        </p:nvSpPr>
        <p:spPr/>
        <p:txBody>
          <a:bodyPr/>
          <a:lstStyle/>
          <a:p>
            <a:fld id="{D19B620B-8726-4920-A396-CE19DBE5CAD5}" type="slidenum">
              <a:rPr lang="en-US" smtClean="0"/>
              <a:t>5</a:t>
            </a:fld>
            <a:endParaRPr lang="en-US"/>
          </a:p>
        </p:txBody>
      </p:sp>
    </p:spTree>
    <p:extLst>
      <p:ext uri="{BB962C8B-B14F-4D97-AF65-F5344CB8AC3E}">
        <p14:creationId xmlns:p14="http://schemas.microsoft.com/office/powerpoint/2010/main" val="78499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the 1980’s engaged in a systematic study of 1-dimensional CA’s</a:t>
            </a:r>
          </a:p>
          <a:p>
            <a:pPr marL="171450" indent="-171450">
              <a:buFontTx/>
              <a:buChar char="-"/>
            </a:pPr>
            <a:r>
              <a:rPr lang="en-US" dirty="0"/>
              <a:t>ELEMENTARY CELLULAR AUTOMATA, also called the simplest CA’s possible by Wolfram</a:t>
            </a:r>
          </a:p>
          <a:p>
            <a:pPr marL="171450" indent="-171450">
              <a:buFontTx/>
              <a:buChar char="-"/>
            </a:pPr>
            <a:endParaRPr lang="en-US" dirty="0"/>
          </a:p>
          <a:p>
            <a:pPr marL="171450" indent="-171450">
              <a:buFontTx/>
              <a:buChar char="-"/>
            </a:pPr>
            <a:r>
              <a:rPr lang="en-US" dirty="0"/>
              <a:t>Let us now zoom in on one of these ECA’s</a:t>
            </a:r>
          </a:p>
          <a:p>
            <a:pPr marL="0" indent="0">
              <a:buFontTx/>
              <a:buNone/>
            </a:pPr>
            <a:endParaRPr lang="en-US" dirty="0"/>
          </a:p>
        </p:txBody>
      </p:sp>
      <p:sp>
        <p:nvSpPr>
          <p:cNvPr id="4" name="Slide Number Placeholder 3"/>
          <p:cNvSpPr>
            <a:spLocks noGrp="1"/>
          </p:cNvSpPr>
          <p:nvPr>
            <p:ph type="sldNum" sz="quarter" idx="5"/>
          </p:nvPr>
        </p:nvSpPr>
        <p:spPr/>
        <p:txBody>
          <a:bodyPr/>
          <a:lstStyle/>
          <a:p>
            <a:fld id="{D19B620B-8726-4920-A396-CE19DBE5CAD5}" type="slidenum">
              <a:rPr lang="en-US" smtClean="0"/>
              <a:t>6</a:t>
            </a:fld>
            <a:endParaRPr lang="en-US"/>
          </a:p>
        </p:txBody>
      </p:sp>
    </p:spTree>
    <p:extLst>
      <p:ext uri="{BB962C8B-B14F-4D97-AF65-F5344CB8AC3E}">
        <p14:creationId xmlns:p14="http://schemas.microsoft.com/office/powerpoint/2010/main" val="401550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Rule 90</a:t>
            </a:r>
          </a:p>
          <a:p>
            <a:pPr marL="171450" indent="-171450">
              <a:buFontTx/>
              <a:buChar char="-"/>
            </a:pPr>
            <a:r>
              <a:rPr lang="en-US" dirty="0"/>
              <a:t>Mathematical notation in the top right</a:t>
            </a:r>
          </a:p>
          <a:p>
            <a:pPr marL="171450" indent="-171450">
              <a:buFontTx/>
              <a:buChar char="-"/>
            </a:pPr>
            <a:r>
              <a:rPr lang="en-US" dirty="0"/>
              <a:t>Visual representation of the rule</a:t>
            </a:r>
          </a:p>
          <a:p>
            <a:pPr marL="171450" indent="-171450">
              <a:buFontTx/>
              <a:buChar char="-"/>
            </a:pPr>
            <a:r>
              <a:rPr lang="en-US" dirty="0"/>
              <a:t>Semantics of this rule: next state of a cell is the XOR of its </a:t>
            </a:r>
            <a:r>
              <a:rPr lang="en-US" dirty="0" err="1"/>
              <a:t>nieghbours</a:t>
            </a:r>
            <a:endParaRPr lang="en-US" dirty="0"/>
          </a:p>
          <a:p>
            <a:pPr marL="171450" indent="-171450">
              <a:buFontTx/>
              <a:buChar char="-"/>
            </a:pPr>
            <a:r>
              <a:rPr lang="en-US" dirty="0"/>
              <a:t>So, if exactly one of the </a:t>
            </a:r>
            <a:r>
              <a:rPr lang="en-US" dirty="0" err="1"/>
              <a:t>neighbours</a:t>
            </a:r>
            <a:r>
              <a:rPr lang="en-US" dirty="0"/>
              <a:t> of the cell being updated is black, then it becomes black</a:t>
            </a:r>
          </a:p>
          <a:p>
            <a:pPr marL="171450" indent="-171450">
              <a:buFontTx/>
              <a:buChar char="-"/>
            </a:pPr>
            <a:endParaRPr lang="en-US" dirty="0"/>
          </a:p>
          <a:p>
            <a:pPr marL="171450" indent="-171450">
              <a:buFontTx/>
              <a:buChar char="-"/>
            </a:pPr>
            <a:r>
              <a:rPr lang="en-US" dirty="0"/>
              <a:t>Even if we start at an initial state with one black cell</a:t>
            </a:r>
          </a:p>
          <a:p>
            <a:pPr marL="171450" indent="-171450">
              <a:buFontTx/>
              <a:buChar char="-"/>
            </a:pPr>
            <a:r>
              <a:rPr lang="en-US" dirty="0"/>
              <a:t>And keep applying this very simple rule</a:t>
            </a:r>
          </a:p>
          <a:p>
            <a:pPr marL="171450" indent="-171450">
              <a:buFontTx/>
              <a:buChar char="-"/>
            </a:pPr>
            <a:r>
              <a:rPr lang="en-US" dirty="0"/>
              <a:t>(and print each generation below the previous one)</a:t>
            </a:r>
          </a:p>
          <a:p>
            <a:pPr marL="171450" indent="-171450">
              <a:buFontTx/>
              <a:buChar char="-"/>
            </a:pPr>
            <a:r>
              <a:rPr lang="en-US" dirty="0"/>
              <a:t>We get quite complicated behavior</a:t>
            </a:r>
          </a:p>
          <a:p>
            <a:pPr marL="171450" indent="-171450">
              <a:buFontTx/>
              <a:buChar char="-"/>
            </a:pPr>
            <a:endParaRPr lang="en-US" dirty="0"/>
          </a:p>
          <a:p>
            <a:pPr marL="171450" indent="-171450">
              <a:buFontTx/>
              <a:buChar char="-"/>
            </a:pPr>
            <a:r>
              <a:rPr lang="en-US" dirty="0"/>
              <a:t>It is here that Wolfram made his first observation</a:t>
            </a:r>
          </a:p>
          <a:p>
            <a:pPr marL="171450" indent="-171450">
              <a:buFontTx/>
              <a:buChar char="-"/>
            </a:pPr>
            <a:r>
              <a:rPr lang="en-US" dirty="0"/>
              <a:t>The structures generated by these simple rules were self-similar/ fractal like in</a:t>
            </a:r>
          </a:p>
          <a:p>
            <a:pPr marL="171450" indent="-171450">
              <a:buFontTx/>
              <a:buChar char="-"/>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D19B620B-8726-4920-A396-CE19DBE5CAD5}" type="slidenum">
              <a:rPr lang="en-US" smtClean="0"/>
              <a:t>7</a:t>
            </a:fld>
            <a:endParaRPr lang="en-US"/>
          </a:p>
        </p:txBody>
      </p:sp>
    </p:spTree>
    <p:extLst>
      <p:ext uri="{BB962C8B-B14F-4D97-AF65-F5344CB8AC3E}">
        <p14:creationId xmlns:p14="http://schemas.microsoft.com/office/powerpoint/2010/main" val="1192144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If we randomize the initial state</a:t>
            </a:r>
          </a:p>
          <a:p>
            <a:pPr marL="171450" indent="-171450">
              <a:buFontTx/>
              <a:buChar char="-"/>
            </a:pPr>
            <a:endParaRPr lang="en-US" dirty="0"/>
          </a:p>
          <a:p>
            <a:pPr marL="171450" indent="-171450">
              <a:buFontTx/>
              <a:buChar char="-"/>
            </a:pPr>
            <a:r>
              <a:rPr lang="en-US" dirty="0"/>
              <a:t>We get the following pattern</a:t>
            </a:r>
          </a:p>
          <a:p>
            <a:pPr marL="171450" indent="-171450">
              <a:buFontTx/>
              <a:buChar char="-"/>
            </a:pPr>
            <a:endParaRPr lang="en-US" dirty="0"/>
          </a:p>
          <a:p>
            <a:pPr marL="171450" indent="-171450">
              <a:buFontTx/>
              <a:buChar char="-"/>
            </a:pPr>
            <a:r>
              <a:rPr lang="en-US" dirty="0"/>
              <a:t>This is where Wolfram made his second observation</a:t>
            </a:r>
          </a:p>
          <a:p>
            <a:pPr marL="171450" indent="-171450">
              <a:buFontTx/>
              <a:buChar char="-"/>
            </a:pPr>
            <a:endParaRPr lang="en-US" dirty="0"/>
          </a:p>
          <a:p>
            <a:pPr marL="171450" indent="-171450">
              <a:buFontTx/>
              <a:buChar char="-"/>
            </a:pPr>
            <a:r>
              <a:rPr lang="en-US" dirty="0"/>
              <a:t>Namely, that there was some form of organization present in the chaotic patterns generated by this rule</a:t>
            </a:r>
          </a:p>
        </p:txBody>
      </p:sp>
      <p:sp>
        <p:nvSpPr>
          <p:cNvPr id="4" name="Slide Number Placeholder 3"/>
          <p:cNvSpPr>
            <a:spLocks noGrp="1"/>
          </p:cNvSpPr>
          <p:nvPr>
            <p:ph type="sldNum" sz="quarter" idx="5"/>
          </p:nvPr>
        </p:nvSpPr>
        <p:spPr/>
        <p:txBody>
          <a:bodyPr/>
          <a:lstStyle/>
          <a:p>
            <a:fld id="{D19B620B-8726-4920-A396-CE19DBE5CAD5}" type="slidenum">
              <a:rPr lang="en-US" smtClean="0"/>
              <a:t>8</a:t>
            </a:fld>
            <a:endParaRPr lang="en-US"/>
          </a:p>
        </p:txBody>
      </p:sp>
    </p:spTree>
    <p:extLst>
      <p:ext uri="{BB962C8B-B14F-4D97-AF65-F5344CB8AC3E}">
        <p14:creationId xmlns:p14="http://schemas.microsoft.com/office/powerpoint/2010/main" val="2493566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Stephen Wolfram argues that these self-similar and self-organized patterns</a:t>
            </a:r>
          </a:p>
          <a:p>
            <a:pPr marL="171450" indent="-171450">
              <a:buFontTx/>
              <a:buChar char="-"/>
            </a:pPr>
            <a:r>
              <a:rPr lang="en-US" dirty="0"/>
              <a:t>Are reminiscent of patterns found in natural systems</a:t>
            </a:r>
          </a:p>
          <a:p>
            <a:pPr marL="171450" indent="-171450">
              <a:buFontTx/>
              <a:buChar char="-"/>
            </a:pPr>
            <a:r>
              <a:rPr lang="en-US" dirty="0"/>
              <a:t>Could have been generated by processes analogous to cellular automata</a:t>
            </a:r>
          </a:p>
        </p:txBody>
      </p:sp>
      <p:sp>
        <p:nvSpPr>
          <p:cNvPr id="4" name="Slide Number Placeholder 3"/>
          <p:cNvSpPr>
            <a:spLocks noGrp="1"/>
          </p:cNvSpPr>
          <p:nvPr>
            <p:ph type="sldNum" sz="quarter" idx="5"/>
          </p:nvPr>
        </p:nvSpPr>
        <p:spPr/>
        <p:txBody>
          <a:bodyPr/>
          <a:lstStyle/>
          <a:p>
            <a:fld id="{D19B620B-8726-4920-A396-CE19DBE5CAD5}" type="slidenum">
              <a:rPr lang="en-US" smtClean="0"/>
              <a:t>9</a:t>
            </a:fld>
            <a:endParaRPr lang="en-US"/>
          </a:p>
        </p:txBody>
      </p:sp>
    </p:spTree>
    <p:extLst>
      <p:ext uri="{BB962C8B-B14F-4D97-AF65-F5344CB8AC3E}">
        <p14:creationId xmlns:p14="http://schemas.microsoft.com/office/powerpoint/2010/main" val="2730061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6921B9-888C-4E99-AE80-3DBC4BB42D95}"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651259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6921B9-888C-4E99-AE80-3DBC4BB42D95}"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130054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6921B9-888C-4E99-AE80-3DBC4BB42D95}"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58333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6921B9-888C-4E99-AE80-3DBC4BB42D95}"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1658529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6921B9-888C-4E99-AE80-3DBC4BB42D95}" type="datetimeFigureOut">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1738944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6921B9-888C-4E99-AE80-3DBC4BB42D95}"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59664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6921B9-888C-4E99-AE80-3DBC4BB42D95}" type="datetimeFigureOut">
              <a:rPr lang="en-US" smtClean="0"/>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2505697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6921B9-888C-4E99-AE80-3DBC4BB42D95}" type="datetimeFigureOut">
              <a:rPr lang="en-US" smtClean="0"/>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1363642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921B9-888C-4E99-AE80-3DBC4BB42D95}" type="datetimeFigureOut">
              <a:rPr lang="en-US" smtClean="0"/>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3134342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6921B9-888C-4E99-AE80-3DBC4BB42D95}"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2665063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6921B9-888C-4E99-AE80-3DBC4BB42D95}" type="datetimeFigureOut">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08C0A-B587-4500-9A67-B9042E847EB9}" type="slidenum">
              <a:rPr lang="en-US" smtClean="0"/>
              <a:t>‹#›</a:t>
            </a:fld>
            <a:endParaRPr lang="en-US"/>
          </a:p>
        </p:txBody>
      </p:sp>
    </p:spTree>
    <p:extLst>
      <p:ext uri="{BB962C8B-B14F-4D97-AF65-F5344CB8AC3E}">
        <p14:creationId xmlns:p14="http://schemas.microsoft.com/office/powerpoint/2010/main" val="770668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921B9-888C-4E99-AE80-3DBC4BB42D95}" type="datetimeFigureOut">
              <a:rPr lang="en-US" smtClean="0"/>
              <a:t>1/19/2021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08C0A-B587-4500-9A67-B9042E847EB9}" type="slidenum">
              <a:rPr lang="en-US" smtClean="0"/>
              <a:t>‹#›</a:t>
            </a:fld>
            <a:endParaRPr lang="en-US"/>
          </a:p>
        </p:txBody>
      </p:sp>
    </p:spTree>
    <p:extLst>
      <p:ext uri="{BB962C8B-B14F-4D97-AF65-F5344CB8AC3E}">
        <p14:creationId xmlns:p14="http://schemas.microsoft.com/office/powerpoint/2010/main" val="3972859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hyperlink" Target="https://mathworld.wolfram.com/about/author.html" TargetMode="External"/><Relationship Id="rId3" Type="http://schemas.openxmlformats.org/officeDocument/2006/relationships/image" Target="../media/image18.gif"/><Relationship Id="rId7" Type="http://schemas.openxmlformats.org/officeDocument/2006/relationships/image" Target="../media/image22.gi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gif"/><Relationship Id="rId5" Type="http://schemas.openxmlformats.org/officeDocument/2006/relationships/image" Target="../media/image20.gif"/><Relationship Id="rId10" Type="http://schemas.openxmlformats.org/officeDocument/2006/relationships/hyperlink" Target="https://mathworld.wolfram.com/CellularAutomaton.html" TargetMode="External"/><Relationship Id="rId4" Type="http://schemas.openxmlformats.org/officeDocument/2006/relationships/image" Target="../media/image19.gif"/><Relationship Id="rId9" Type="http://schemas.openxmlformats.org/officeDocument/2006/relationships/hyperlink" Target="https://mathworld.wolfram.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9mvEJSlWZa8?feature=oembed" TargetMode="Externa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qeltZU2GFgU?feature=oembed" TargetMode="Externa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sa/4.0/deed.en" TargetMode="Externa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hyperlink" Target="https://mathworld.wolfram.com/about/author.html" TargetMode="External"/><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mathworld.wolfram.com/Rule90.html" TargetMode="External"/><Relationship Id="rId4" Type="http://schemas.openxmlformats.org/officeDocument/2006/relationships/hyperlink" Target="https://mathworld.wolfram.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84BFB915-7A54-44AE-8304-57E763A9118B}"/>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58496" y="0"/>
            <a:ext cx="9778350" cy="7034784"/>
          </a:xfrm>
          <a:prstGeom prst="rect">
            <a:avLst/>
          </a:prstGeom>
        </p:spPr>
      </p:pic>
      <p:sp>
        <p:nvSpPr>
          <p:cNvPr id="2" name="Title 1">
            <a:extLst>
              <a:ext uri="{FF2B5EF4-FFF2-40B4-BE49-F238E27FC236}">
                <a16:creationId xmlns:a16="http://schemas.microsoft.com/office/drawing/2014/main" id="{EFD1A7C7-DD2B-4A68-A457-93EB8D5529C3}"/>
              </a:ext>
            </a:extLst>
          </p:cNvPr>
          <p:cNvSpPr>
            <a:spLocks noGrp="1"/>
          </p:cNvSpPr>
          <p:nvPr>
            <p:ph type="ctrTitle"/>
          </p:nvPr>
        </p:nvSpPr>
        <p:spPr/>
        <p:txBody>
          <a:bodyPr/>
          <a:lstStyle/>
          <a:p>
            <a:r>
              <a:rPr lang="en-US" dirty="0">
                <a:latin typeface="Bebas" panose="020B0606020202050201" pitchFamily="34" charset="0"/>
              </a:rPr>
              <a:t>Cellular Automata</a:t>
            </a:r>
          </a:p>
        </p:txBody>
      </p:sp>
      <p:sp>
        <p:nvSpPr>
          <p:cNvPr id="3" name="Subtitle 2">
            <a:extLst>
              <a:ext uri="{FF2B5EF4-FFF2-40B4-BE49-F238E27FC236}">
                <a16:creationId xmlns:a16="http://schemas.microsoft.com/office/drawing/2014/main" id="{3C0C220D-6AD0-4793-8057-F081AFFFAC25}"/>
              </a:ext>
            </a:extLst>
          </p:cNvPr>
          <p:cNvSpPr>
            <a:spLocks noGrp="1"/>
          </p:cNvSpPr>
          <p:nvPr>
            <p:ph type="subTitle" idx="1"/>
          </p:nvPr>
        </p:nvSpPr>
        <p:spPr>
          <a:xfrm>
            <a:off x="1143000" y="3616611"/>
            <a:ext cx="6858000" cy="1655762"/>
          </a:xfrm>
        </p:spPr>
        <p:txBody>
          <a:bodyPr/>
          <a:lstStyle/>
          <a:p>
            <a:r>
              <a:rPr lang="en-US" dirty="0"/>
              <a:t>By Andrei Bondarenko</a:t>
            </a:r>
          </a:p>
        </p:txBody>
      </p:sp>
      <p:sp>
        <p:nvSpPr>
          <p:cNvPr id="6" name="TextBox 5">
            <a:extLst>
              <a:ext uri="{FF2B5EF4-FFF2-40B4-BE49-F238E27FC236}">
                <a16:creationId xmlns:a16="http://schemas.microsoft.com/office/drawing/2014/main" id="{7F55F348-DF65-49BE-BA14-E3424E78A04F}"/>
              </a:ext>
            </a:extLst>
          </p:cNvPr>
          <p:cNvSpPr txBox="1"/>
          <p:nvPr/>
        </p:nvSpPr>
        <p:spPr>
          <a:xfrm>
            <a:off x="3374136" y="6581001"/>
            <a:ext cx="2395728" cy="276999"/>
          </a:xfrm>
          <a:prstGeom prst="rect">
            <a:avLst/>
          </a:prstGeom>
          <a:noFill/>
        </p:spPr>
        <p:txBody>
          <a:bodyPr wrap="square" rtlCol="0">
            <a:spAutoFit/>
          </a:bodyPr>
          <a:lstStyle/>
          <a:p>
            <a:pPr algn="ctr"/>
            <a:r>
              <a:rPr lang="en-US" sz="1200" dirty="0"/>
              <a:t>Animation by Lucas Vieira under </a:t>
            </a:r>
            <a:r>
              <a:rPr lang="en-US" sz="1200" dirty="0">
                <a:hlinkClick r:id="rId4"/>
              </a:rPr>
              <a:t>CC BY-SA 3.0 </a:t>
            </a:r>
            <a:endParaRPr lang="en-US" sz="1200" dirty="0"/>
          </a:p>
        </p:txBody>
      </p:sp>
      <p:sp>
        <p:nvSpPr>
          <p:cNvPr id="7" name="Subtitle 2">
            <a:extLst>
              <a:ext uri="{FF2B5EF4-FFF2-40B4-BE49-F238E27FC236}">
                <a16:creationId xmlns:a16="http://schemas.microsoft.com/office/drawing/2014/main" id="{99988CFB-CB9A-42CE-A792-3B000972159B}"/>
              </a:ext>
            </a:extLst>
          </p:cNvPr>
          <p:cNvSpPr txBox="1">
            <a:spLocks/>
          </p:cNvSpPr>
          <p:nvPr/>
        </p:nvSpPr>
        <p:spPr>
          <a:xfrm>
            <a:off x="1143000" y="4079875"/>
            <a:ext cx="6858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eaLnBrk="0" fontAlgn="base" hangingPunct="0">
              <a:lnSpc>
                <a:spcPct val="100000"/>
              </a:lnSpc>
              <a:spcBef>
                <a:spcPct val="0"/>
              </a:spcBef>
              <a:spcAft>
                <a:spcPct val="0"/>
              </a:spcAft>
            </a:pPr>
            <a:r>
              <a:rPr lang="en-US" altLang="en-US" sz="1400" dirty="0"/>
              <a:t>Paper:</a:t>
            </a:r>
          </a:p>
          <a:p>
            <a:pPr lvl="0" eaLnBrk="0" fontAlgn="base" hangingPunct="0">
              <a:lnSpc>
                <a:spcPct val="100000"/>
              </a:lnSpc>
              <a:spcBef>
                <a:spcPct val="0"/>
              </a:spcBef>
              <a:spcAft>
                <a:spcPct val="0"/>
              </a:spcAft>
            </a:pPr>
            <a:r>
              <a:rPr lang="en-US" altLang="en-US" sz="1400" dirty="0"/>
              <a:t>Cellular Automata, Wolfram, S. Los Alamos Science 9 (1983): 2 - 21.</a:t>
            </a:r>
            <a:r>
              <a:rPr lang="en-US" altLang="en-US" sz="400" dirty="0"/>
              <a:t> </a:t>
            </a:r>
            <a:endParaRPr lang="en-US" altLang="en-US" sz="3200" dirty="0"/>
          </a:p>
        </p:txBody>
      </p:sp>
    </p:spTree>
    <p:extLst>
      <p:ext uri="{BB962C8B-B14F-4D97-AF65-F5344CB8AC3E}">
        <p14:creationId xmlns:p14="http://schemas.microsoft.com/office/powerpoint/2010/main" val="433246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D1A2C-4771-4496-9289-5D801E7CBBFA}"/>
              </a:ext>
            </a:extLst>
          </p:cNvPr>
          <p:cNvSpPr>
            <a:spLocks noGrp="1"/>
          </p:cNvSpPr>
          <p:nvPr>
            <p:ph type="title"/>
          </p:nvPr>
        </p:nvSpPr>
        <p:spPr/>
        <p:txBody>
          <a:bodyPr/>
          <a:lstStyle/>
          <a:p>
            <a:r>
              <a:rPr lang="en-US" dirty="0"/>
              <a:t>Generalizing from rule 90</a:t>
            </a:r>
          </a:p>
        </p:txBody>
      </p:sp>
      <p:pic>
        <p:nvPicPr>
          <p:cNvPr id="41" name="Picture 40" descr="Diagram&#10;&#10;Description automatically generated">
            <a:extLst>
              <a:ext uri="{FF2B5EF4-FFF2-40B4-BE49-F238E27FC236}">
                <a16:creationId xmlns:a16="http://schemas.microsoft.com/office/drawing/2014/main" id="{F7982282-FDEA-4E94-99ED-47AECAB3F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836511"/>
            <a:ext cx="4972383" cy="714565"/>
          </a:xfrm>
          <a:prstGeom prst="rect">
            <a:avLst/>
          </a:prstGeom>
        </p:spPr>
      </p:pic>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8A332CCC-C553-4CB1-9775-B4109C394B38}"/>
                  </a:ext>
                </a:extLst>
              </p:cNvPr>
              <p:cNvSpPr txBox="1"/>
              <p:nvPr/>
            </p:nvSpPr>
            <p:spPr>
              <a:xfrm>
                <a:off x="5794704" y="1951165"/>
                <a:ext cx="2526974" cy="352597"/>
              </a:xfrm>
              <a:prstGeom prst="rect">
                <a:avLst/>
              </a:prstGeom>
              <a:noFill/>
            </p:spPr>
            <p:txBody>
              <a:bodyPr wrap="none" lIns="0" tIns="0" rIns="0" bIns="0" rtlCol="0">
                <a:spAutoFit/>
              </a:bodyPr>
              <a:lstStyle/>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+1)</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r>
                      <a:rPr lang="en-US">
                        <a:latin typeface="Cambria Math" panose="02040503050406030204" pitchFamily="18" charset="0"/>
                      </a:rPr>
                      <m:t> </m:t>
                    </m:r>
                    <m:r>
                      <m:rPr>
                        <m:sty m:val="p"/>
                      </m:rPr>
                      <a:rPr lang="en-US">
                        <a:latin typeface="Cambria Math" panose="02040503050406030204" pitchFamily="18" charset="0"/>
                      </a:rPr>
                      <m:t>mod</m:t>
                    </m:r>
                    <m:r>
                      <a:rPr lang="en-US">
                        <a:latin typeface="Cambria Math" panose="02040503050406030204" pitchFamily="18" charset="0"/>
                      </a:rPr>
                      <m:t> 2</m:t>
                    </m:r>
                  </m:oMath>
                </a14:m>
                <a:endParaRPr lang="en-US" dirty="0"/>
              </a:p>
            </p:txBody>
          </p:sp>
        </mc:Choice>
        <mc:Fallback xmlns="">
          <p:sp>
            <p:nvSpPr>
              <p:cNvPr id="42" name="TextBox 41">
                <a:extLst>
                  <a:ext uri="{FF2B5EF4-FFF2-40B4-BE49-F238E27FC236}">
                    <a16:creationId xmlns:a16="http://schemas.microsoft.com/office/drawing/2014/main" id="{8A332CCC-C553-4CB1-9775-B4109C394B38}"/>
                  </a:ext>
                </a:extLst>
              </p:cNvPr>
              <p:cNvSpPr txBox="1">
                <a:spLocks noRot="1" noChangeAspect="1" noMove="1" noResize="1" noEditPoints="1" noAdjustHandles="1" noChangeArrowheads="1" noChangeShapeType="1" noTextEdit="1"/>
              </p:cNvSpPr>
              <p:nvPr/>
            </p:nvSpPr>
            <p:spPr>
              <a:xfrm>
                <a:off x="5794704" y="1951165"/>
                <a:ext cx="2526974" cy="352597"/>
              </a:xfrm>
              <a:prstGeom prst="rect">
                <a:avLst/>
              </a:prstGeom>
              <a:blipFill>
                <a:blip r:embed="rId4"/>
                <a:stretch>
                  <a:fillRect l="-2415" t="-5172" r="-2174" b="-362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FF548055-B0F4-4084-BFBC-A9D2D8E13EBB}"/>
                  </a:ext>
                </a:extLst>
              </p:cNvPr>
              <p:cNvSpPr txBox="1"/>
              <p:nvPr/>
            </p:nvSpPr>
            <p:spPr>
              <a:xfrm>
                <a:off x="5794704" y="3524041"/>
                <a:ext cx="2602636" cy="352597"/>
              </a:xfrm>
              <a:prstGeom prst="rect">
                <a:avLst/>
              </a:prstGeom>
              <a:noFill/>
            </p:spPr>
            <p:txBody>
              <a:bodyPr wrap="none" lIns="0" tIns="0" rIns="0" bIns="0" rtlCol="0">
                <a:spAutoFit/>
              </a:bodyPr>
              <a:lstStyle/>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+1)</m:t>
                        </m:r>
                      </m:sup>
                    </m:sSubSup>
                    <m:r>
                      <a:rPr lang="en-US" i="1">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up>
                        <m:d>
                          <m:dPr>
                            <m:ctrlPr>
                              <a:rPr lang="en-US" i="1">
                                <a:latin typeface="Cambria Math" panose="02040503050406030204" pitchFamily="18" charset="0"/>
                              </a:rPr>
                            </m:ctrlPr>
                          </m:dPr>
                          <m:e>
                            <m:r>
                              <a:rPr lang="en-US" i="1">
                                <a:latin typeface="Cambria Math" panose="02040503050406030204" pitchFamily="18" charset="0"/>
                              </a:rPr>
                              <m:t>𝑡</m:t>
                            </m:r>
                          </m:e>
                        </m:d>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sub>
                      <m:sup>
                        <m:d>
                          <m:dPr>
                            <m:ctrlPr>
                              <a:rPr lang="en-US" i="1">
                                <a:latin typeface="Cambria Math" panose="02040503050406030204" pitchFamily="18" charset="0"/>
                              </a:rPr>
                            </m:ctrlPr>
                          </m:dPr>
                          <m:e>
                            <m:r>
                              <a:rPr lang="en-US" i="1">
                                <a:latin typeface="Cambria Math" panose="02040503050406030204" pitchFamily="18" charset="0"/>
                              </a:rPr>
                              <m:t>𝑡</m:t>
                            </m:r>
                          </m:e>
                        </m:d>
                      </m:sup>
                    </m:sSubSup>
                    <m:r>
                      <a:rPr lang="en-US">
                        <a:latin typeface="Cambria Math" panose="02040503050406030204" pitchFamily="18" charset="0"/>
                      </a:rPr>
                      <m:t>,</m:t>
                    </m:r>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r>
                      <a:rPr lang="en-US">
                        <a:latin typeface="Cambria Math" panose="02040503050406030204" pitchFamily="18" charset="0"/>
                      </a:rPr>
                      <m:t>)</m:t>
                    </m:r>
                  </m:oMath>
                </a14:m>
                <a:endParaRPr lang="en-US" dirty="0"/>
              </a:p>
            </p:txBody>
          </p:sp>
        </mc:Choice>
        <mc:Fallback xmlns="">
          <p:sp>
            <p:nvSpPr>
              <p:cNvPr id="43" name="TextBox 42">
                <a:extLst>
                  <a:ext uri="{FF2B5EF4-FFF2-40B4-BE49-F238E27FC236}">
                    <a16:creationId xmlns:a16="http://schemas.microsoft.com/office/drawing/2014/main" id="{FF548055-B0F4-4084-BFBC-A9D2D8E13EBB}"/>
                  </a:ext>
                </a:extLst>
              </p:cNvPr>
              <p:cNvSpPr txBox="1">
                <a:spLocks noRot="1" noChangeAspect="1" noMove="1" noResize="1" noEditPoints="1" noAdjustHandles="1" noChangeArrowheads="1" noChangeShapeType="1" noTextEdit="1"/>
              </p:cNvSpPr>
              <p:nvPr/>
            </p:nvSpPr>
            <p:spPr>
              <a:xfrm>
                <a:off x="5794704" y="3524041"/>
                <a:ext cx="2602636" cy="352597"/>
              </a:xfrm>
              <a:prstGeom prst="rect">
                <a:avLst/>
              </a:prstGeom>
              <a:blipFill>
                <a:blip r:embed="rId5"/>
                <a:stretch>
                  <a:fillRect l="-2342" t="-3448" r="-3513" b="-2241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2AE1FC83-B024-444F-B2DE-11B182CC6A2A}"/>
                  </a:ext>
                </a:extLst>
              </p:cNvPr>
              <p:cNvSpPr txBox="1"/>
              <p:nvPr/>
            </p:nvSpPr>
            <p:spPr>
              <a:xfrm>
                <a:off x="5833913" y="5123982"/>
                <a:ext cx="2524217" cy="35259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+1)</m:t>
                          </m:r>
                        </m:sup>
                      </m:sSubSup>
                      <m:r>
                        <a:rPr lang="en-US" i="1">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𝑟</m:t>
                          </m:r>
                        </m:sub>
                        <m:sup>
                          <m:d>
                            <m:dPr>
                              <m:ctrlPr>
                                <a:rPr lang="en-US" i="1">
                                  <a:latin typeface="Cambria Math" panose="02040503050406030204" pitchFamily="18" charset="0"/>
                                </a:rPr>
                              </m:ctrlPr>
                            </m:dPr>
                            <m:e>
                              <m:r>
                                <a:rPr lang="en-US" i="1">
                                  <a:latin typeface="Cambria Math" panose="02040503050406030204" pitchFamily="18" charset="0"/>
                                </a:rPr>
                                <m:t>𝑡</m:t>
                              </m:r>
                            </m:e>
                          </m:d>
                        </m:sup>
                      </m:sSubSup>
                      <m:r>
                        <a:rPr lang="en-US" b="0" i="0" smtClean="0">
                          <a:latin typeface="Cambria Math" panose="02040503050406030204" pitchFamily="18" charset="0"/>
                        </a:rPr>
                        <m:t>,</m:t>
                      </m:r>
                      <m:r>
                        <a:rPr lang="en-US" i="1" smtClean="0">
                          <a:latin typeface="Cambria Math" panose="02040503050406030204" pitchFamily="18" charset="0"/>
                        </a:rPr>
                        <m:t> </m:t>
                      </m:r>
                      <m:sSubSup>
                        <m:sSubSupPr>
                          <m:ctrlPr>
                            <a:rPr lang="en-US" i="1">
                              <a:latin typeface="Cambria Math" panose="02040503050406030204" pitchFamily="18" charset="0"/>
                            </a:rPr>
                          </m:ctrlPr>
                        </m:sSubSupPr>
                        <m:e>
                          <m:r>
                            <a:rPr lang="en-US" b="0" i="1" smtClean="0">
                              <a:latin typeface="Cambria Math" panose="02040503050406030204" pitchFamily="18" charset="0"/>
                            </a:rPr>
                            <m:t>…,</m:t>
                          </m:r>
                          <m:r>
                            <a:rPr lang="en-US" i="1">
                              <a:latin typeface="Cambria Math" panose="02040503050406030204" pitchFamily="18" charset="0"/>
                            </a:rPr>
                            <m:t>𝑎</m:t>
                          </m:r>
                        </m:e>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𝑟</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r>
                        <a:rPr lang="en-US">
                          <a:latin typeface="Cambria Math" panose="02040503050406030204" pitchFamily="18" charset="0"/>
                        </a:rPr>
                        <m:t>)</m:t>
                      </m:r>
                    </m:oMath>
                  </m:oMathPara>
                </a14:m>
                <a:endParaRPr lang="en-US" dirty="0"/>
              </a:p>
            </p:txBody>
          </p:sp>
        </mc:Choice>
        <mc:Fallback>
          <p:sp>
            <p:nvSpPr>
              <p:cNvPr id="6" name="TextBox 5">
                <a:extLst>
                  <a:ext uri="{FF2B5EF4-FFF2-40B4-BE49-F238E27FC236}">
                    <a16:creationId xmlns:a16="http://schemas.microsoft.com/office/drawing/2014/main" id="{2AE1FC83-B024-444F-B2DE-11B182CC6A2A}"/>
                  </a:ext>
                </a:extLst>
              </p:cNvPr>
              <p:cNvSpPr txBox="1">
                <a:spLocks noRot="1" noChangeAspect="1" noMove="1" noResize="1" noEditPoints="1" noAdjustHandles="1" noChangeArrowheads="1" noChangeShapeType="1" noTextEdit="1"/>
              </p:cNvSpPr>
              <p:nvPr/>
            </p:nvSpPr>
            <p:spPr>
              <a:xfrm>
                <a:off x="5833913" y="5123982"/>
                <a:ext cx="2524217" cy="352597"/>
              </a:xfrm>
              <a:prstGeom prst="rect">
                <a:avLst/>
              </a:prstGeom>
              <a:blipFill>
                <a:blip r:embed="rId6"/>
                <a:stretch>
                  <a:fillRect l="-1208" t="-3509" r="-3382" b="-24561"/>
                </a:stretch>
              </a:blipFill>
            </p:spPr>
            <p:txBody>
              <a:bodyPr/>
              <a:lstStyle/>
              <a:p>
                <a:r>
                  <a:rPr lang="en-US">
                    <a:noFill/>
                  </a:rPr>
                  <a:t> </a:t>
                </a:r>
              </a:p>
            </p:txBody>
          </p:sp>
        </mc:Fallback>
      </mc:AlternateContent>
      <p:sp>
        <p:nvSpPr>
          <p:cNvPr id="3" name="Arrow: Down 2">
            <a:extLst>
              <a:ext uri="{FF2B5EF4-FFF2-40B4-BE49-F238E27FC236}">
                <a16:creationId xmlns:a16="http://schemas.microsoft.com/office/drawing/2014/main" id="{4E6C687B-D3E1-4186-BDEB-20B1DCBA6E7F}"/>
              </a:ext>
            </a:extLst>
          </p:cNvPr>
          <p:cNvSpPr/>
          <p:nvPr/>
        </p:nvSpPr>
        <p:spPr>
          <a:xfrm>
            <a:off x="2659927" y="2719042"/>
            <a:ext cx="591312" cy="524256"/>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8" name="Arrow: Down 7">
            <a:extLst>
              <a:ext uri="{FF2B5EF4-FFF2-40B4-BE49-F238E27FC236}">
                <a16:creationId xmlns:a16="http://schemas.microsoft.com/office/drawing/2014/main" id="{2F379308-CCD9-4F8B-B1C1-BA59127AE1BA}"/>
              </a:ext>
            </a:extLst>
          </p:cNvPr>
          <p:cNvSpPr/>
          <p:nvPr/>
        </p:nvSpPr>
        <p:spPr>
          <a:xfrm>
            <a:off x="2659927" y="4238182"/>
            <a:ext cx="591312" cy="524256"/>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AF70C088-22C4-4CFA-A524-D032EA9F8AD7}"/>
              </a:ext>
            </a:extLst>
          </p:cNvPr>
          <p:cNvSpPr txBox="1"/>
          <p:nvPr/>
        </p:nvSpPr>
        <p:spPr>
          <a:xfrm>
            <a:off x="4666268" y="2808024"/>
            <a:ext cx="3874506" cy="338554"/>
          </a:xfrm>
          <a:prstGeom prst="rect">
            <a:avLst/>
          </a:prstGeom>
          <a:noFill/>
        </p:spPr>
        <p:txBody>
          <a:bodyPr wrap="square" rtlCol="0">
            <a:spAutoFit/>
          </a:bodyPr>
          <a:lstStyle/>
          <a:p>
            <a:r>
              <a:rPr lang="en-US" sz="1600" dirty="0">
                <a:solidFill>
                  <a:schemeClr val="bg1">
                    <a:lumMod val="65000"/>
                  </a:schemeClr>
                </a:solidFill>
              </a:rPr>
              <a:t>Arbitrary function of cell state and its two neighbors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F522B85-73C2-4D9D-A08D-B62E27FB4E59}"/>
                  </a:ext>
                </a:extLst>
              </p:cNvPr>
              <p:cNvSpPr txBox="1"/>
              <p:nvPr/>
            </p:nvSpPr>
            <p:spPr>
              <a:xfrm>
                <a:off x="3677959" y="4331033"/>
                <a:ext cx="4837391" cy="338554"/>
              </a:xfrm>
              <a:prstGeom prst="rect">
                <a:avLst/>
              </a:prstGeom>
              <a:noFill/>
            </p:spPr>
            <p:txBody>
              <a:bodyPr wrap="square" rtlCol="0">
                <a:spAutoFit/>
              </a:bodyPr>
              <a:lstStyle/>
              <a:p>
                <a14:m>
                  <m:oMath xmlns:m="http://schemas.openxmlformats.org/officeDocument/2006/math">
                    <m:r>
                      <a:rPr lang="en-US" sz="1600" b="0" i="1" smtClean="0">
                        <a:solidFill>
                          <a:schemeClr val="bg1">
                            <a:lumMod val="65000"/>
                          </a:schemeClr>
                        </a:solidFill>
                        <a:latin typeface="Cambria Math" panose="02040503050406030204" pitchFamily="18" charset="0"/>
                      </a:rPr>
                      <m:t>𝑘</m:t>
                    </m:r>
                  </m:oMath>
                </a14:m>
                <a:r>
                  <a:rPr lang="en-US" sz="1600" dirty="0">
                    <a:solidFill>
                      <a:schemeClr val="bg1">
                        <a:lumMod val="65000"/>
                      </a:schemeClr>
                    </a:solidFill>
                  </a:rPr>
                  <a:t>  discrete states, consider neighbors up to distance </a:t>
                </a:r>
                <a14:m>
                  <m:oMath xmlns:m="http://schemas.openxmlformats.org/officeDocument/2006/math">
                    <m:r>
                      <a:rPr lang="en-US" sz="1600" b="0" i="1" smtClean="0">
                        <a:solidFill>
                          <a:schemeClr val="bg1">
                            <a:lumMod val="65000"/>
                          </a:schemeClr>
                        </a:solidFill>
                        <a:latin typeface="Cambria Math" panose="02040503050406030204" pitchFamily="18" charset="0"/>
                      </a:rPr>
                      <m:t>𝑟</m:t>
                    </m:r>
                  </m:oMath>
                </a14:m>
                <a:r>
                  <a:rPr lang="en-US" sz="1600" dirty="0">
                    <a:solidFill>
                      <a:schemeClr val="bg1">
                        <a:lumMod val="65000"/>
                      </a:schemeClr>
                    </a:solidFill>
                  </a:rPr>
                  <a:t> on both sides   </a:t>
                </a:r>
              </a:p>
            </p:txBody>
          </p:sp>
        </mc:Choice>
        <mc:Fallback xmlns="">
          <p:sp>
            <p:nvSpPr>
              <p:cNvPr id="10" name="TextBox 9">
                <a:extLst>
                  <a:ext uri="{FF2B5EF4-FFF2-40B4-BE49-F238E27FC236}">
                    <a16:creationId xmlns:a16="http://schemas.microsoft.com/office/drawing/2014/main" id="{5F522B85-73C2-4D9D-A08D-B62E27FB4E59}"/>
                  </a:ext>
                </a:extLst>
              </p:cNvPr>
              <p:cNvSpPr txBox="1">
                <a:spLocks noRot="1" noChangeAspect="1" noMove="1" noResize="1" noEditPoints="1" noAdjustHandles="1" noChangeArrowheads="1" noChangeShapeType="1" noTextEdit="1"/>
              </p:cNvSpPr>
              <p:nvPr/>
            </p:nvSpPr>
            <p:spPr>
              <a:xfrm>
                <a:off x="3677959" y="4331033"/>
                <a:ext cx="4837391" cy="338554"/>
              </a:xfrm>
              <a:prstGeom prst="rect">
                <a:avLst/>
              </a:prstGeom>
              <a:blipFill>
                <a:blip r:embed="rId7"/>
                <a:stretch>
                  <a:fillRect t="-5357" r="-1511" b="-21429"/>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FD6A7173-437F-4AED-ACF7-D218E7F39386}"/>
              </a:ext>
            </a:extLst>
          </p:cNvPr>
          <p:cNvSpPr txBox="1"/>
          <p:nvPr/>
        </p:nvSpPr>
        <p:spPr>
          <a:xfrm>
            <a:off x="2300263" y="3457794"/>
            <a:ext cx="1310640" cy="523220"/>
          </a:xfrm>
          <a:prstGeom prst="rect">
            <a:avLst/>
          </a:prstGeom>
          <a:noFill/>
        </p:spPr>
        <p:txBody>
          <a:bodyPr wrap="square" rtlCol="0">
            <a:spAutoFit/>
          </a:bodyPr>
          <a:lstStyle/>
          <a:p>
            <a:r>
              <a:rPr lang="en-US" sz="2800" dirty="0"/>
              <a:t>256 rules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738E57C-A11E-4595-AE32-798DE30D75D6}"/>
                  </a:ext>
                </a:extLst>
              </p:cNvPr>
              <p:cNvSpPr txBox="1"/>
              <p:nvPr/>
            </p:nvSpPr>
            <p:spPr>
              <a:xfrm>
                <a:off x="2023930" y="5019606"/>
                <a:ext cx="1863305" cy="582211"/>
              </a:xfrm>
              <a:prstGeom prst="rect">
                <a:avLst/>
              </a:prstGeom>
              <a:noFill/>
            </p:spPr>
            <p:txBody>
              <a:bodyPr wrap="square" rtlCol="0">
                <a:spAutoFit/>
              </a:bodyPr>
              <a:lstStyle/>
              <a:p>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𝑘</m:t>
                        </m:r>
                      </m:e>
                      <m:sup>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𝑘</m:t>
                            </m:r>
                          </m:e>
                          <m:sup>
                            <m:r>
                              <a:rPr lang="en-US" sz="2800" b="0" i="1" smtClean="0">
                                <a:latin typeface="Cambria Math" panose="02040503050406030204" pitchFamily="18" charset="0"/>
                              </a:rPr>
                              <m:t>2</m:t>
                            </m:r>
                            <m:r>
                              <a:rPr lang="en-US" sz="2800" b="0" i="1" smtClean="0">
                                <a:latin typeface="Cambria Math" panose="02040503050406030204" pitchFamily="18" charset="0"/>
                              </a:rPr>
                              <m:t>𝑟</m:t>
                            </m:r>
                            <m:r>
                              <a:rPr lang="en-US" sz="2800" b="0" i="1" smtClean="0">
                                <a:latin typeface="Cambria Math" panose="02040503050406030204" pitchFamily="18" charset="0"/>
                              </a:rPr>
                              <m:t>+1</m:t>
                            </m:r>
                          </m:sup>
                        </m:sSup>
                      </m:sup>
                    </m:sSup>
                  </m:oMath>
                </a14:m>
                <a:r>
                  <a:rPr lang="en-US" sz="2800" dirty="0"/>
                  <a:t> rules</a:t>
                </a:r>
              </a:p>
            </p:txBody>
          </p:sp>
        </mc:Choice>
        <mc:Fallback xmlns="">
          <p:sp>
            <p:nvSpPr>
              <p:cNvPr id="12" name="TextBox 11">
                <a:extLst>
                  <a:ext uri="{FF2B5EF4-FFF2-40B4-BE49-F238E27FC236}">
                    <a16:creationId xmlns:a16="http://schemas.microsoft.com/office/drawing/2014/main" id="{7738E57C-A11E-4595-AE32-798DE30D75D6}"/>
                  </a:ext>
                </a:extLst>
              </p:cNvPr>
              <p:cNvSpPr txBox="1">
                <a:spLocks noRot="1" noChangeAspect="1" noMove="1" noResize="1" noEditPoints="1" noAdjustHandles="1" noChangeArrowheads="1" noChangeShapeType="1" noTextEdit="1"/>
              </p:cNvSpPr>
              <p:nvPr/>
            </p:nvSpPr>
            <p:spPr>
              <a:xfrm>
                <a:off x="2023930" y="5019606"/>
                <a:ext cx="1863305" cy="582211"/>
              </a:xfrm>
              <a:prstGeom prst="rect">
                <a:avLst/>
              </a:prstGeom>
              <a:blipFill>
                <a:blip r:embed="rId8"/>
                <a:stretch>
                  <a:fillRect r="-5229" b="-28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719995C-1E0E-4E17-8D40-72F40891836F}"/>
                  </a:ext>
                </a:extLst>
              </p:cNvPr>
              <p:cNvSpPr txBox="1"/>
              <p:nvPr/>
            </p:nvSpPr>
            <p:spPr>
              <a:xfrm>
                <a:off x="276670" y="4331033"/>
                <a:ext cx="1251414" cy="338554"/>
              </a:xfrm>
              <a:prstGeom prst="rect">
                <a:avLst/>
              </a:prstGeom>
              <a:noFill/>
            </p:spPr>
            <p:txBody>
              <a:bodyPr wrap="square" rtlCol="0">
                <a:spAutoFit/>
              </a:bodyPr>
              <a:lstStyle/>
              <a:p>
                <a14:m>
                  <m:oMath xmlns:m="http://schemas.openxmlformats.org/officeDocument/2006/math">
                    <m:r>
                      <a:rPr lang="en-US" sz="1600" b="0" i="1" smtClean="0">
                        <a:solidFill>
                          <a:schemeClr val="bg1">
                            <a:lumMod val="65000"/>
                          </a:schemeClr>
                        </a:solidFill>
                        <a:latin typeface="Cambria Math" panose="02040503050406030204" pitchFamily="18" charset="0"/>
                      </a:rPr>
                      <m:t>𝑘</m:t>
                    </m:r>
                    <m:r>
                      <a:rPr lang="en-US" sz="1600" b="0" i="0" smtClean="0">
                        <a:solidFill>
                          <a:schemeClr val="bg1">
                            <a:lumMod val="65000"/>
                          </a:schemeClr>
                        </a:solidFill>
                        <a:latin typeface="Cambria Math" panose="02040503050406030204" pitchFamily="18" charset="0"/>
                      </a:rPr>
                      <m:t>=2</m:t>
                    </m:r>
                  </m:oMath>
                </a14:m>
                <a:r>
                  <a:rPr lang="en-US" sz="1600" dirty="0">
                    <a:solidFill>
                      <a:schemeClr val="bg1">
                        <a:lumMod val="65000"/>
                      </a:schemeClr>
                    </a:solidFill>
                  </a:rPr>
                  <a:t>, </a:t>
                </a:r>
                <a14:m>
                  <m:oMath xmlns:m="http://schemas.openxmlformats.org/officeDocument/2006/math">
                    <m:r>
                      <a:rPr lang="en-US" sz="1600" b="0" i="1" smtClean="0">
                        <a:solidFill>
                          <a:schemeClr val="bg1">
                            <a:lumMod val="65000"/>
                          </a:schemeClr>
                        </a:solidFill>
                        <a:latin typeface="Cambria Math" panose="02040503050406030204" pitchFamily="18" charset="0"/>
                      </a:rPr>
                      <m:t>𝑟</m:t>
                    </m:r>
                    <m:r>
                      <a:rPr lang="en-US" sz="1600" b="0" i="0" smtClean="0">
                        <a:solidFill>
                          <a:schemeClr val="bg1">
                            <a:lumMod val="65000"/>
                          </a:schemeClr>
                        </a:solidFill>
                        <a:latin typeface="Cambria Math" panose="02040503050406030204" pitchFamily="18" charset="0"/>
                      </a:rPr>
                      <m:t>=1</m:t>
                    </m:r>
                  </m:oMath>
                </a14:m>
                <a:r>
                  <a:rPr lang="en-US" sz="1600" dirty="0">
                    <a:solidFill>
                      <a:schemeClr val="bg1">
                        <a:lumMod val="65000"/>
                      </a:schemeClr>
                    </a:solidFill>
                  </a:rPr>
                  <a:t>   </a:t>
                </a:r>
              </a:p>
            </p:txBody>
          </p:sp>
        </mc:Choice>
        <mc:Fallback xmlns="">
          <p:sp>
            <p:nvSpPr>
              <p:cNvPr id="13" name="TextBox 12">
                <a:extLst>
                  <a:ext uri="{FF2B5EF4-FFF2-40B4-BE49-F238E27FC236}">
                    <a16:creationId xmlns:a16="http://schemas.microsoft.com/office/drawing/2014/main" id="{9719995C-1E0E-4E17-8D40-72F40891836F}"/>
                  </a:ext>
                </a:extLst>
              </p:cNvPr>
              <p:cNvSpPr txBox="1">
                <a:spLocks noRot="1" noChangeAspect="1" noMove="1" noResize="1" noEditPoints="1" noAdjustHandles="1" noChangeArrowheads="1" noChangeShapeType="1" noTextEdit="1"/>
              </p:cNvSpPr>
              <p:nvPr/>
            </p:nvSpPr>
            <p:spPr>
              <a:xfrm>
                <a:off x="276670" y="4331033"/>
                <a:ext cx="1251414" cy="338554"/>
              </a:xfrm>
              <a:prstGeom prst="rect">
                <a:avLst/>
              </a:prstGeom>
              <a:blipFill>
                <a:blip r:embed="rId9"/>
                <a:stretch>
                  <a:fillRect t="-5357" b="-21429"/>
                </a:stretch>
              </a:blipFill>
            </p:spPr>
            <p:txBody>
              <a:bodyPr/>
              <a:lstStyle/>
              <a:p>
                <a:r>
                  <a:rPr lang="en-US">
                    <a:noFill/>
                  </a:rPr>
                  <a:t> </a:t>
                </a:r>
              </a:p>
            </p:txBody>
          </p:sp>
        </mc:Fallback>
      </mc:AlternateContent>
      <p:cxnSp>
        <p:nvCxnSpPr>
          <p:cNvPr id="9" name="Connector: Curved 8">
            <a:extLst>
              <a:ext uri="{FF2B5EF4-FFF2-40B4-BE49-F238E27FC236}">
                <a16:creationId xmlns:a16="http://schemas.microsoft.com/office/drawing/2014/main" id="{31E5B001-BACF-477A-9EA4-18E40347F5CD}"/>
              </a:ext>
            </a:extLst>
          </p:cNvPr>
          <p:cNvCxnSpPr>
            <a:cxnSpLocks/>
            <a:stCxn id="12" idx="1"/>
            <a:endCxn id="5" idx="1"/>
          </p:cNvCxnSpPr>
          <p:nvPr/>
        </p:nvCxnSpPr>
        <p:spPr>
          <a:xfrm rot="10800000" flipH="1">
            <a:off x="2023929" y="3719404"/>
            <a:ext cx="276333" cy="1591308"/>
          </a:xfrm>
          <a:prstGeom prst="curvedConnector3">
            <a:avLst>
              <a:gd name="adj1" fmla="val -177585"/>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90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par>
                                <p:cTn id="35" presetID="10"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6" grpId="0"/>
      <p:bldP spid="3" grpId="0" animBg="1"/>
      <p:bldP spid="8" grpId="0" animBg="1"/>
      <p:bldP spid="4" grpId="0"/>
      <p:bldP spid="10" grpId="0"/>
      <p:bldP spid="5"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B36495D-8970-4BA5-BABD-679B7FA02A60}"/>
              </a:ext>
            </a:extLst>
          </p:cNvPr>
          <p:cNvGrpSpPr/>
          <p:nvPr/>
        </p:nvGrpSpPr>
        <p:grpSpPr>
          <a:xfrm>
            <a:off x="1477124" y="0"/>
            <a:ext cx="6889635" cy="30731312"/>
            <a:chOff x="1385684" y="-7256"/>
            <a:chExt cx="6889635" cy="30731312"/>
          </a:xfrm>
        </p:grpSpPr>
        <p:grpSp>
          <p:nvGrpSpPr>
            <p:cNvPr id="17" name="Group 16">
              <a:extLst>
                <a:ext uri="{FF2B5EF4-FFF2-40B4-BE49-F238E27FC236}">
                  <a16:creationId xmlns:a16="http://schemas.microsoft.com/office/drawing/2014/main" id="{194F72E1-F13A-48D9-AE81-2436726A6983}"/>
                </a:ext>
              </a:extLst>
            </p:cNvPr>
            <p:cNvGrpSpPr/>
            <p:nvPr/>
          </p:nvGrpSpPr>
          <p:grpSpPr>
            <a:xfrm>
              <a:off x="1743321" y="195096"/>
              <a:ext cx="5657358" cy="30528960"/>
              <a:chOff x="1745702" y="0"/>
              <a:chExt cx="5657358" cy="30528960"/>
            </a:xfrm>
          </p:grpSpPr>
          <p:pic>
            <p:nvPicPr>
              <p:cNvPr id="7" name="Picture 6" descr="A picture containing graphical user interface&#10;&#10;Description automatically generated">
                <a:extLst>
                  <a:ext uri="{FF2B5EF4-FFF2-40B4-BE49-F238E27FC236}">
                    <a16:creationId xmlns:a16="http://schemas.microsoft.com/office/drawing/2014/main" id="{76819DCD-8636-4D16-A194-3E539F30A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702" y="5870763"/>
                <a:ext cx="5652594" cy="5870763"/>
              </a:xfrm>
              <a:prstGeom prst="rect">
                <a:avLst/>
              </a:prstGeom>
            </p:spPr>
          </p:pic>
          <p:pic>
            <p:nvPicPr>
              <p:cNvPr id="9" name="Picture 8" descr="A picture containing text, black, dark&#10;&#10;Description automatically generated">
                <a:extLst>
                  <a:ext uri="{FF2B5EF4-FFF2-40B4-BE49-F238E27FC236}">
                    <a16:creationId xmlns:a16="http://schemas.microsoft.com/office/drawing/2014/main" id="{D45E8F12-E1DB-41A4-8313-C468ADD348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620" y="0"/>
                <a:ext cx="5632759" cy="5870763"/>
              </a:xfrm>
              <a:prstGeom prst="rect">
                <a:avLst/>
              </a:prstGeom>
            </p:spPr>
          </p:pic>
          <p:pic>
            <p:nvPicPr>
              <p:cNvPr id="14" name="Picture 13">
                <a:extLst>
                  <a:ext uri="{FF2B5EF4-FFF2-40B4-BE49-F238E27FC236}">
                    <a16:creationId xmlns:a16="http://schemas.microsoft.com/office/drawing/2014/main" id="{903F036F-905E-4B6C-AD05-8062716C623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60771" y="17612289"/>
                <a:ext cx="5642289" cy="5870763"/>
              </a:xfrm>
              <a:prstGeom prst="rect">
                <a:avLst/>
              </a:prstGeom>
            </p:spPr>
          </p:pic>
          <p:pic>
            <p:nvPicPr>
              <p:cNvPr id="15" name="Picture 14">
                <a:extLst>
                  <a:ext uri="{FF2B5EF4-FFF2-40B4-BE49-F238E27FC236}">
                    <a16:creationId xmlns:a16="http://schemas.microsoft.com/office/drawing/2014/main" id="{2A5F4657-02A9-40FB-AE36-593EEC17D56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65537" y="11746484"/>
                <a:ext cx="5632759" cy="5860846"/>
              </a:xfrm>
              <a:prstGeom prst="rect">
                <a:avLst/>
              </a:prstGeom>
            </p:spPr>
          </p:pic>
          <p:pic>
            <p:nvPicPr>
              <p:cNvPr id="16" name="Picture 15">
                <a:extLst>
                  <a:ext uri="{FF2B5EF4-FFF2-40B4-BE49-F238E27FC236}">
                    <a16:creationId xmlns:a16="http://schemas.microsoft.com/office/drawing/2014/main" id="{3C5A3648-B286-4CF8-B8C7-91DA3CC5299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765536" y="23488011"/>
                <a:ext cx="5632759" cy="7040949"/>
              </a:xfrm>
              <a:prstGeom prst="rect">
                <a:avLst/>
              </a:prstGeom>
            </p:spPr>
          </p:pic>
        </p:grpSp>
        <p:sp>
          <p:nvSpPr>
            <p:cNvPr id="18" name="TextBox 17">
              <a:extLst>
                <a:ext uri="{FF2B5EF4-FFF2-40B4-BE49-F238E27FC236}">
                  <a16:creationId xmlns:a16="http://schemas.microsoft.com/office/drawing/2014/main" id="{84129D51-6728-4B4A-8373-74CE8667C24E}"/>
                </a:ext>
              </a:extLst>
            </p:cNvPr>
            <p:cNvSpPr txBox="1"/>
            <p:nvPr/>
          </p:nvSpPr>
          <p:spPr>
            <a:xfrm>
              <a:off x="1385684" y="-7256"/>
              <a:ext cx="6889635" cy="400110"/>
            </a:xfrm>
            <a:prstGeom prst="rect">
              <a:avLst/>
            </a:prstGeom>
            <a:noFill/>
          </p:spPr>
          <p:txBody>
            <a:bodyPr wrap="square" rtlCol="0">
              <a:spAutoFit/>
            </a:bodyPr>
            <a:lstStyle/>
            <a:p>
              <a:r>
                <a:rPr lang="en-US" sz="1000" dirty="0" err="1"/>
                <a:t>IMaGEs</a:t>
              </a:r>
              <a:r>
                <a:rPr lang="en-US" sz="1000" dirty="0"/>
                <a:t> FROM: </a:t>
              </a:r>
              <a:r>
                <a:rPr lang="en-US" sz="1000" dirty="0" err="1">
                  <a:hlinkClick r:id="rId8"/>
                </a:rPr>
                <a:t>Weisstein</a:t>
              </a:r>
              <a:r>
                <a:rPr lang="en-US" sz="1000" dirty="0">
                  <a:hlinkClick r:id="rId8"/>
                </a:rPr>
                <a:t>, Eric W.</a:t>
              </a:r>
              <a:r>
                <a:rPr lang="en-US" sz="1000" dirty="0"/>
                <a:t> "Cellular Automaton." From </a:t>
              </a:r>
              <a:r>
                <a:rPr lang="en-US" sz="1000" i="1" dirty="0" err="1">
                  <a:hlinkClick r:id="rId9"/>
                </a:rPr>
                <a:t>MathWorld</a:t>
              </a:r>
              <a:r>
                <a:rPr lang="en-US" sz="1000" dirty="0"/>
                <a:t>--A Wolfram Web Resource. </a:t>
              </a:r>
              <a:r>
                <a:rPr lang="en-US" sz="1000" dirty="0">
                  <a:hlinkClick r:id="rId10"/>
                </a:rPr>
                <a:t>https://mathworld.wolfram.com/CellularAutomaton.html</a:t>
              </a:r>
              <a:r>
                <a:rPr lang="en-US" sz="1000" dirty="0"/>
                <a:t> </a:t>
              </a:r>
            </a:p>
            <a:p>
              <a:endParaRPr lang="en-US" sz="1000" dirty="0"/>
            </a:p>
          </p:txBody>
        </p:sp>
      </p:grpSp>
    </p:spTree>
    <p:extLst>
      <p:ext uri="{BB962C8B-B14F-4D97-AF65-F5344CB8AC3E}">
        <p14:creationId xmlns:p14="http://schemas.microsoft.com/office/powerpoint/2010/main" val="10089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4.44444E-6 7.40741E-7 L -0.00156 -3.51157 " pathEditMode="relative" rAng="0" ptsTypes="AA">
                                      <p:cBhvr>
                                        <p:cTn id="6" dur="6000" fill="hold"/>
                                        <p:tgtEl>
                                          <p:spTgt spid="19"/>
                                        </p:tgtEl>
                                        <p:attrNameLst>
                                          <p:attrName>ppt_x</p:attrName>
                                          <p:attrName>ppt_y</p:attrName>
                                        </p:attrNameLst>
                                      </p:cBhvr>
                                      <p:rCtr x="-87" y="-1755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926E5-111A-4DEF-8033-91AB6D1EABA8}"/>
              </a:ext>
            </a:extLst>
          </p:cNvPr>
          <p:cNvSpPr>
            <a:spLocks noGrp="1"/>
          </p:cNvSpPr>
          <p:nvPr>
            <p:ph type="title"/>
          </p:nvPr>
        </p:nvSpPr>
        <p:spPr/>
        <p:txBody>
          <a:bodyPr/>
          <a:lstStyle/>
          <a:p>
            <a:r>
              <a:rPr lang="en-US" dirty="0"/>
              <a:t>Four Qualitative classes</a:t>
            </a:r>
          </a:p>
        </p:txBody>
      </p:sp>
      <p:sp>
        <p:nvSpPr>
          <p:cNvPr id="4" name="TextBox 3">
            <a:extLst>
              <a:ext uri="{FF2B5EF4-FFF2-40B4-BE49-F238E27FC236}">
                <a16:creationId xmlns:a16="http://schemas.microsoft.com/office/drawing/2014/main" id="{13C6AF32-BBA2-4FED-A9EA-1CA0BF082D56}"/>
              </a:ext>
            </a:extLst>
          </p:cNvPr>
          <p:cNvSpPr txBox="1"/>
          <p:nvPr/>
        </p:nvSpPr>
        <p:spPr>
          <a:xfrm>
            <a:off x="628650" y="2099121"/>
            <a:ext cx="1788298" cy="523221"/>
          </a:xfrm>
          <a:prstGeom prst="rect">
            <a:avLst/>
          </a:prstGeom>
          <a:solidFill>
            <a:schemeClr val="bg1">
              <a:lumMod val="85000"/>
            </a:schemeClr>
          </a:solidFill>
        </p:spPr>
        <p:txBody>
          <a:bodyPr wrap="square" rtlCol="0">
            <a:spAutoFit/>
          </a:bodyPr>
          <a:lstStyle/>
          <a:p>
            <a:pPr algn="ctr"/>
            <a:r>
              <a:rPr lang="en-US" sz="2800" dirty="0"/>
              <a:t>CLASS 1</a:t>
            </a:r>
          </a:p>
        </p:txBody>
      </p:sp>
      <p:sp>
        <p:nvSpPr>
          <p:cNvPr id="5" name="TextBox 4">
            <a:extLst>
              <a:ext uri="{FF2B5EF4-FFF2-40B4-BE49-F238E27FC236}">
                <a16:creationId xmlns:a16="http://schemas.microsoft.com/office/drawing/2014/main" id="{C056253C-714B-4DB2-B5E1-AE934B808AB8}"/>
              </a:ext>
            </a:extLst>
          </p:cNvPr>
          <p:cNvSpPr txBox="1"/>
          <p:nvPr/>
        </p:nvSpPr>
        <p:spPr>
          <a:xfrm>
            <a:off x="2677997" y="2099122"/>
            <a:ext cx="1788298" cy="523221"/>
          </a:xfrm>
          <a:prstGeom prst="rect">
            <a:avLst/>
          </a:prstGeom>
          <a:solidFill>
            <a:schemeClr val="bg1">
              <a:lumMod val="85000"/>
            </a:schemeClr>
          </a:solidFill>
        </p:spPr>
        <p:txBody>
          <a:bodyPr wrap="square" rtlCol="0">
            <a:spAutoFit/>
          </a:bodyPr>
          <a:lstStyle/>
          <a:p>
            <a:pPr algn="ctr"/>
            <a:r>
              <a:rPr lang="en-US" sz="2800" dirty="0"/>
              <a:t>CLASS 2</a:t>
            </a:r>
          </a:p>
        </p:txBody>
      </p:sp>
      <p:sp>
        <p:nvSpPr>
          <p:cNvPr id="6" name="TextBox 5">
            <a:extLst>
              <a:ext uri="{FF2B5EF4-FFF2-40B4-BE49-F238E27FC236}">
                <a16:creationId xmlns:a16="http://schemas.microsoft.com/office/drawing/2014/main" id="{52B9C3E6-86EA-4629-AF8D-9E511DC8EC77}"/>
              </a:ext>
            </a:extLst>
          </p:cNvPr>
          <p:cNvSpPr txBox="1"/>
          <p:nvPr/>
        </p:nvSpPr>
        <p:spPr>
          <a:xfrm>
            <a:off x="4727344" y="2099122"/>
            <a:ext cx="1788298" cy="523221"/>
          </a:xfrm>
          <a:prstGeom prst="rect">
            <a:avLst/>
          </a:prstGeom>
          <a:solidFill>
            <a:schemeClr val="bg1">
              <a:lumMod val="85000"/>
            </a:schemeClr>
          </a:solidFill>
        </p:spPr>
        <p:txBody>
          <a:bodyPr wrap="square" rtlCol="0">
            <a:spAutoFit/>
          </a:bodyPr>
          <a:lstStyle/>
          <a:p>
            <a:pPr algn="ctr"/>
            <a:r>
              <a:rPr lang="en-US" sz="2800" dirty="0"/>
              <a:t>CLASS 3</a:t>
            </a:r>
          </a:p>
        </p:txBody>
      </p:sp>
      <p:sp>
        <p:nvSpPr>
          <p:cNvPr id="7" name="TextBox 6">
            <a:extLst>
              <a:ext uri="{FF2B5EF4-FFF2-40B4-BE49-F238E27FC236}">
                <a16:creationId xmlns:a16="http://schemas.microsoft.com/office/drawing/2014/main" id="{2A3597BB-B844-428E-8615-27DB79CB59CC}"/>
              </a:ext>
            </a:extLst>
          </p:cNvPr>
          <p:cNvSpPr txBox="1"/>
          <p:nvPr/>
        </p:nvSpPr>
        <p:spPr>
          <a:xfrm>
            <a:off x="6776691" y="2099122"/>
            <a:ext cx="1788298" cy="523221"/>
          </a:xfrm>
          <a:prstGeom prst="rect">
            <a:avLst/>
          </a:prstGeom>
          <a:solidFill>
            <a:schemeClr val="bg1">
              <a:lumMod val="85000"/>
            </a:schemeClr>
          </a:solidFill>
        </p:spPr>
        <p:txBody>
          <a:bodyPr wrap="square" rtlCol="0">
            <a:spAutoFit/>
          </a:bodyPr>
          <a:lstStyle/>
          <a:p>
            <a:pPr algn="ctr"/>
            <a:r>
              <a:rPr lang="en-US" sz="2800" dirty="0"/>
              <a:t>CLASS 4</a:t>
            </a:r>
          </a:p>
        </p:txBody>
      </p:sp>
      <p:sp>
        <p:nvSpPr>
          <p:cNvPr id="8" name="TextBox 7">
            <a:extLst>
              <a:ext uri="{FF2B5EF4-FFF2-40B4-BE49-F238E27FC236}">
                <a16:creationId xmlns:a16="http://schemas.microsoft.com/office/drawing/2014/main" id="{F113DBF1-471C-4F25-A9BC-A3E3CD149644}"/>
              </a:ext>
            </a:extLst>
          </p:cNvPr>
          <p:cNvSpPr txBox="1"/>
          <p:nvPr/>
        </p:nvSpPr>
        <p:spPr>
          <a:xfrm>
            <a:off x="548640" y="1690689"/>
            <a:ext cx="2535936" cy="369332"/>
          </a:xfrm>
          <a:prstGeom prst="rect">
            <a:avLst/>
          </a:prstGeom>
          <a:noFill/>
        </p:spPr>
        <p:txBody>
          <a:bodyPr wrap="square" rtlCol="0">
            <a:spAutoFit/>
          </a:bodyPr>
          <a:lstStyle/>
          <a:p>
            <a:r>
              <a:rPr lang="en-US" dirty="0"/>
              <a:t>Given a random initial state . . .</a:t>
            </a:r>
          </a:p>
        </p:txBody>
      </p:sp>
      <p:sp>
        <p:nvSpPr>
          <p:cNvPr id="9" name="TextBox 8">
            <a:extLst>
              <a:ext uri="{FF2B5EF4-FFF2-40B4-BE49-F238E27FC236}">
                <a16:creationId xmlns:a16="http://schemas.microsoft.com/office/drawing/2014/main" id="{417548A9-B9F1-42A8-84A9-4F11555F6632}"/>
              </a:ext>
            </a:extLst>
          </p:cNvPr>
          <p:cNvSpPr txBox="1"/>
          <p:nvPr/>
        </p:nvSpPr>
        <p:spPr>
          <a:xfrm>
            <a:off x="566108" y="2680338"/>
            <a:ext cx="1913382" cy="707886"/>
          </a:xfrm>
          <a:prstGeom prst="rect">
            <a:avLst/>
          </a:prstGeom>
          <a:noFill/>
        </p:spPr>
        <p:txBody>
          <a:bodyPr wrap="square" rtlCol="0">
            <a:spAutoFit/>
          </a:bodyPr>
          <a:lstStyle/>
          <a:p>
            <a:pPr algn="ctr"/>
            <a:r>
              <a:rPr lang="en-US" sz="2000" dirty="0"/>
              <a:t>Evolution leads to a homogeneous state</a:t>
            </a:r>
          </a:p>
        </p:txBody>
      </p:sp>
      <p:sp>
        <p:nvSpPr>
          <p:cNvPr id="10" name="TextBox 9">
            <a:extLst>
              <a:ext uri="{FF2B5EF4-FFF2-40B4-BE49-F238E27FC236}">
                <a16:creationId xmlns:a16="http://schemas.microsoft.com/office/drawing/2014/main" id="{98A49FC1-48F2-40CE-985C-51843F0D71A7}"/>
              </a:ext>
            </a:extLst>
          </p:cNvPr>
          <p:cNvSpPr txBox="1"/>
          <p:nvPr/>
        </p:nvSpPr>
        <p:spPr>
          <a:xfrm>
            <a:off x="2649528" y="2678241"/>
            <a:ext cx="1845235" cy="1015663"/>
          </a:xfrm>
          <a:prstGeom prst="rect">
            <a:avLst/>
          </a:prstGeom>
          <a:noFill/>
        </p:spPr>
        <p:txBody>
          <a:bodyPr wrap="square" rtlCol="0">
            <a:spAutoFit/>
          </a:bodyPr>
          <a:lstStyle/>
          <a:p>
            <a:pPr algn="ctr"/>
            <a:r>
              <a:rPr lang="en-US" sz="2000" dirty="0"/>
              <a:t>Evolution leads to a set of stable or periodic structures</a:t>
            </a:r>
          </a:p>
        </p:txBody>
      </p:sp>
      <p:sp>
        <p:nvSpPr>
          <p:cNvPr id="11" name="TextBox 10">
            <a:extLst>
              <a:ext uri="{FF2B5EF4-FFF2-40B4-BE49-F238E27FC236}">
                <a16:creationId xmlns:a16="http://schemas.microsoft.com/office/drawing/2014/main" id="{4EE1BB23-02FD-4E05-BEA5-D80C95431EC5}"/>
              </a:ext>
            </a:extLst>
          </p:cNvPr>
          <p:cNvSpPr txBox="1"/>
          <p:nvPr/>
        </p:nvSpPr>
        <p:spPr>
          <a:xfrm>
            <a:off x="4733440" y="2678242"/>
            <a:ext cx="1788298" cy="707886"/>
          </a:xfrm>
          <a:prstGeom prst="rect">
            <a:avLst/>
          </a:prstGeom>
          <a:noFill/>
        </p:spPr>
        <p:txBody>
          <a:bodyPr wrap="square" rtlCol="0">
            <a:spAutoFit/>
          </a:bodyPr>
          <a:lstStyle/>
          <a:p>
            <a:pPr algn="ctr"/>
            <a:r>
              <a:rPr lang="en-US" sz="2000" dirty="0"/>
              <a:t>Evolution leads to a chaotic pattern</a:t>
            </a:r>
          </a:p>
        </p:txBody>
      </p:sp>
      <p:sp>
        <p:nvSpPr>
          <p:cNvPr id="12" name="TextBox 11">
            <a:extLst>
              <a:ext uri="{FF2B5EF4-FFF2-40B4-BE49-F238E27FC236}">
                <a16:creationId xmlns:a16="http://schemas.microsoft.com/office/drawing/2014/main" id="{D0EEB09A-7E3C-441E-8D81-1BFC030F90F7}"/>
              </a:ext>
            </a:extLst>
          </p:cNvPr>
          <p:cNvSpPr txBox="1"/>
          <p:nvPr/>
        </p:nvSpPr>
        <p:spPr>
          <a:xfrm>
            <a:off x="6748222" y="2678241"/>
            <a:ext cx="1845235" cy="923330"/>
          </a:xfrm>
          <a:prstGeom prst="rect">
            <a:avLst/>
          </a:prstGeom>
          <a:noFill/>
        </p:spPr>
        <p:txBody>
          <a:bodyPr wrap="square" rtlCol="0">
            <a:spAutoFit/>
          </a:bodyPr>
          <a:lstStyle/>
          <a:p>
            <a:pPr algn="ctr"/>
            <a:r>
              <a:rPr lang="en-US" dirty="0"/>
              <a:t>Evolution leads to complex structures, sometimes long-lived</a:t>
            </a:r>
          </a:p>
        </p:txBody>
      </p:sp>
      <p:pic>
        <p:nvPicPr>
          <p:cNvPr id="14" name="Picture 13" descr="Qr code&#10;&#10;Description automatically generated">
            <a:extLst>
              <a:ext uri="{FF2B5EF4-FFF2-40B4-BE49-F238E27FC236}">
                <a16:creationId xmlns:a16="http://schemas.microsoft.com/office/drawing/2014/main" id="{1A64558F-0A04-4D40-B9B6-25BB664C7E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6691" y="3832403"/>
            <a:ext cx="1788298" cy="1806181"/>
          </a:xfrm>
          <a:prstGeom prst="rect">
            <a:avLst/>
          </a:prstGeom>
          <a:ln w="12700">
            <a:solidFill>
              <a:schemeClr val="tx1"/>
            </a:solidFill>
          </a:ln>
        </p:spPr>
      </p:pic>
      <p:pic>
        <p:nvPicPr>
          <p:cNvPr id="21" name="Picture 20" descr="Text&#10;&#10;Description automatically generated">
            <a:extLst>
              <a:ext uri="{FF2B5EF4-FFF2-40B4-BE49-F238E27FC236}">
                <a16:creationId xmlns:a16="http://schemas.microsoft.com/office/drawing/2014/main" id="{F42BE757-0D2B-4740-9874-280B5FFB04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7344" y="3832404"/>
            <a:ext cx="1788298" cy="1806181"/>
          </a:xfrm>
          <a:prstGeom prst="rect">
            <a:avLst/>
          </a:prstGeom>
          <a:ln w="12700">
            <a:solidFill>
              <a:schemeClr val="tx1"/>
            </a:solidFill>
          </a:ln>
        </p:spPr>
      </p:pic>
      <p:pic>
        <p:nvPicPr>
          <p:cNvPr id="22" name="Picture 21">
            <a:extLst>
              <a:ext uri="{FF2B5EF4-FFF2-40B4-BE49-F238E27FC236}">
                <a16:creationId xmlns:a16="http://schemas.microsoft.com/office/drawing/2014/main" id="{4C2AA577-673C-4EE7-BA18-82FCDDA082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7997" y="3832405"/>
            <a:ext cx="1788298" cy="1806181"/>
          </a:xfrm>
          <a:prstGeom prst="rect">
            <a:avLst/>
          </a:prstGeom>
          <a:ln w="12700">
            <a:solidFill>
              <a:schemeClr val="tx1"/>
            </a:solidFill>
          </a:ln>
        </p:spPr>
      </p:pic>
      <p:pic>
        <p:nvPicPr>
          <p:cNvPr id="23" name="Picture 22" descr="A picture containing text&#10;&#10;Description automatically generated">
            <a:extLst>
              <a:ext uri="{FF2B5EF4-FFF2-40B4-BE49-F238E27FC236}">
                <a16:creationId xmlns:a16="http://schemas.microsoft.com/office/drawing/2014/main" id="{BB130A4F-7FAE-459D-B563-B44A61D71E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50" y="3832405"/>
            <a:ext cx="1788298" cy="1806181"/>
          </a:xfrm>
          <a:prstGeom prst="rect">
            <a:avLst/>
          </a:prstGeom>
          <a:ln w="12700">
            <a:solidFill>
              <a:schemeClr val="tx1"/>
            </a:solidFill>
          </a:ln>
        </p:spPr>
      </p:pic>
      <p:sp>
        <p:nvSpPr>
          <p:cNvPr id="25" name="TextBox 24">
            <a:extLst>
              <a:ext uri="{FF2B5EF4-FFF2-40B4-BE49-F238E27FC236}">
                <a16:creationId xmlns:a16="http://schemas.microsoft.com/office/drawing/2014/main" id="{676A7EF4-A8BB-436A-B49B-C46FA322F6A9}"/>
              </a:ext>
            </a:extLst>
          </p:cNvPr>
          <p:cNvSpPr txBox="1"/>
          <p:nvPr/>
        </p:nvSpPr>
        <p:spPr>
          <a:xfrm>
            <a:off x="445769" y="5718048"/>
            <a:ext cx="5759959" cy="369332"/>
          </a:xfrm>
          <a:prstGeom prst="rect">
            <a:avLst/>
          </a:prstGeom>
          <a:noFill/>
        </p:spPr>
        <p:txBody>
          <a:bodyPr wrap="square" rtlCol="0">
            <a:spAutoFit/>
          </a:bodyPr>
          <a:lstStyle/>
          <a:p>
            <a:r>
              <a:rPr lang="en-US" dirty="0">
                <a:solidFill>
                  <a:srgbClr val="FF0000"/>
                </a:solidFill>
              </a:rPr>
              <a:t>(partial) differential equations </a:t>
            </a:r>
            <a:r>
              <a:rPr lang="en-US" dirty="0">
                <a:solidFill>
                  <a:srgbClr val="FF0000"/>
                </a:solidFill>
                <a:sym typeface="Wingdings" panose="05000000000000000000" pitchFamily="2" charset="2"/>
              </a:rPr>
              <a:t></a:t>
            </a:r>
            <a:r>
              <a:rPr lang="en-US" dirty="0">
                <a:solidFill>
                  <a:srgbClr val="FF0000"/>
                </a:solidFill>
              </a:rPr>
              <a:t> continuous dynamical systems</a:t>
            </a:r>
          </a:p>
        </p:txBody>
      </p:sp>
      <p:sp>
        <p:nvSpPr>
          <p:cNvPr id="27" name="Rectangle 26">
            <a:extLst>
              <a:ext uri="{FF2B5EF4-FFF2-40B4-BE49-F238E27FC236}">
                <a16:creationId xmlns:a16="http://schemas.microsoft.com/office/drawing/2014/main" id="{232E4D3F-6ABE-4519-AC17-52397404F038}"/>
              </a:ext>
            </a:extLst>
          </p:cNvPr>
          <p:cNvSpPr/>
          <p:nvPr/>
        </p:nvSpPr>
        <p:spPr>
          <a:xfrm>
            <a:off x="548640" y="2020501"/>
            <a:ext cx="6053328" cy="3697547"/>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88C7947-7832-41F0-A0E3-468235021A24}"/>
              </a:ext>
            </a:extLst>
          </p:cNvPr>
          <p:cNvSpPr/>
          <p:nvPr/>
        </p:nvSpPr>
        <p:spPr>
          <a:xfrm>
            <a:off x="6704839" y="2020501"/>
            <a:ext cx="1943318" cy="3697547"/>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29" name="TextBox 28">
            <a:extLst>
              <a:ext uri="{FF2B5EF4-FFF2-40B4-BE49-F238E27FC236}">
                <a16:creationId xmlns:a16="http://schemas.microsoft.com/office/drawing/2014/main" id="{827F97F3-23E8-4629-850C-98FAA97D26A7}"/>
              </a:ext>
            </a:extLst>
          </p:cNvPr>
          <p:cNvSpPr txBox="1"/>
          <p:nvPr/>
        </p:nvSpPr>
        <p:spPr>
          <a:xfrm>
            <a:off x="6704839" y="5718048"/>
            <a:ext cx="1993392" cy="369332"/>
          </a:xfrm>
          <a:prstGeom prst="rect">
            <a:avLst/>
          </a:prstGeom>
          <a:noFill/>
        </p:spPr>
        <p:txBody>
          <a:bodyPr wrap="square" rtlCol="0">
            <a:spAutoFit/>
          </a:bodyPr>
          <a:lstStyle/>
          <a:p>
            <a:pPr algn="r"/>
            <a:r>
              <a:rPr lang="en-US" dirty="0">
                <a:solidFill>
                  <a:srgbClr val="00B050"/>
                </a:solidFill>
              </a:rPr>
              <a:t>Universal computation</a:t>
            </a:r>
          </a:p>
        </p:txBody>
      </p:sp>
    </p:spTree>
    <p:extLst>
      <p:ext uri="{BB962C8B-B14F-4D97-AF65-F5344CB8AC3E}">
        <p14:creationId xmlns:p14="http://schemas.microsoft.com/office/powerpoint/2010/main" val="120178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p:bldP spid="10" grpId="0"/>
      <p:bldP spid="11" grpId="0"/>
      <p:bldP spid="12" grpId="0"/>
      <p:bldP spid="25" grpId="0"/>
      <p:bldP spid="27" grpId="0" animBg="1"/>
      <p:bldP spid="28" grpId="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978F-5202-4023-A34B-1CCDBA731C99}"/>
              </a:ext>
            </a:extLst>
          </p:cNvPr>
          <p:cNvSpPr>
            <a:spLocks noGrp="1"/>
          </p:cNvSpPr>
          <p:nvPr>
            <p:ph type="title"/>
          </p:nvPr>
        </p:nvSpPr>
        <p:spPr/>
        <p:txBody>
          <a:bodyPr/>
          <a:lstStyle/>
          <a:p>
            <a:r>
              <a:rPr lang="en-US" dirty="0"/>
              <a:t>Why is this interesting to us?</a:t>
            </a:r>
          </a:p>
        </p:txBody>
      </p:sp>
      <p:sp>
        <p:nvSpPr>
          <p:cNvPr id="3" name="Content Placeholder 2">
            <a:extLst>
              <a:ext uri="{FF2B5EF4-FFF2-40B4-BE49-F238E27FC236}">
                <a16:creationId xmlns:a16="http://schemas.microsoft.com/office/drawing/2014/main" id="{16C97E45-825A-4B66-8701-89CFB6CA1EFB}"/>
              </a:ext>
            </a:extLst>
          </p:cNvPr>
          <p:cNvSpPr>
            <a:spLocks noGrp="1"/>
          </p:cNvSpPr>
          <p:nvPr>
            <p:ph idx="1"/>
          </p:nvPr>
        </p:nvSpPr>
        <p:spPr>
          <a:xfrm>
            <a:off x="628650" y="1825625"/>
            <a:ext cx="4918710" cy="4351338"/>
          </a:xfrm>
        </p:spPr>
        <p:txBody>
          <a:bodyPr/>
          <a:lstStyle/>
          <a:p>
            <a:r>
              <a:rPr lang="en-US" dirty="0"/>
              <a:t>Formalism we’ve studied in MOSIS:</a:t>
            </a:r>
          </a:p>
          <a:p>
            <a:pPr lvl="1"/>
            <a:r>
              <a:rPr lang="en-US" dirty="0"/>
              <a:t>Causal block diagrams</a:t>
            </a:r>
          </a:p>
          <a:p>
            <a:pPr lvl="1"/>
            <a:r>
              <a:rPr lang="en-US" dirty="0"/>
              <a:t>Petri nets</a:t>
            </a:r>
          </a:p>
          <a:p>
            <a:pPr lvl="1"/>
            <a:r>
              <a:rPr lang="en-US" dirty="0"/>
              <a:t>. . .</a:t>
            </a:r>
          </a:p>
          <a:p>
            <a:r>
              <a:rPr lang="en-US" dirty="0"/>
              <a:t>Lack sense of LOCALITY</a:t>
            </a:r>
          </a:p>
          <a:p>
            <a:r>
              <a:rPr lang="en-US" dirty="0"/>
              <a:t>cellular automata to the rescue</a:t>
            </a:r>
          </a:p>
          <a:p>
            <a:pPr lvl="1"/>
            <a:r>
              <a:rPr lang="en-US" dirty="0"/>
              <a:t>Spatial structure</a:t>
            </a:r>
          </a:p>
          <a:p>
            <a:pPr lvl="1"/>
            <a:r>
              <a:rPr lang="en-US" dirty="0"/>
              <a:t>Local interaction (neighborhood) </a:t>
            </a:r>
          </a:p>
        </p:txBody>
      </p:sp>
      <p:graphicFrame>
        <p:nvGraphicFramePr>
          <p:cNvPr id="4" name="Table 4">
            <a:extLst>
              <a:ext uri="{FF2B5EF4-FFF2-40B4-BE49-F238E27FC236}">
                <a16:creationId xmlns:a16="http://schemas.microsoft.com/office/drawing/2014/main" id="{30261913-A516-41B8-8363-686EF8034167}"/>
              </a:ext>
            </a:extLst>
          </p:cNvPr>
          <p:cNvGraphicFramePr>
            <a:graphicFrameLocks noGrp="1"/>
          </p:cNvGraphicFramePr>
          <p:nvPr>
            <p:extLst>
              <p:ext uri="{D42A27DB-BD31-4B8C-83A1-F6EECF244321}">
                <p14:modId xmlns:p14="http://schemas.microsoft.com/office/powerpoint/2010/main" val="4200355960"/>
              </p:ext>
            </p:extLst>
          </p:nvPr>
        </p:nvGraphicFramePr>
        <p:xfrm>
          <a:off x="6388608" y="2676144"/>
          <a:ext cx="1853184" cy="1755648"/>
        </p:xfrm>
        <a:graphic>
          <a:graphicData uri="http://schemas.openxmlformats.org/drawingml/2006/table">
            <a:tbl>
              <a:tblPr firstRow="1" bandRow="1">
                <a:tableStyleId>{2D5ABB26-0587-4C30-8999-92F81FD0307C}</a:tableStyleId>
              </a:tblPr>
              <a:tblGrid>
                <a:gridCol w="617728">
                  <a:extLst>
                    <a:ext uri="{9D8B030D-6E8A-4147-A177-3AD203B41FA5}">
                      <a16:colId xmlns:a16="http://schemas.microsoft.com/office/drawing/2014/main" val="256260396"/>
                    </a:ext>
                  </a:extLst>
                </a:gridCol>
                <a:gridCol w="617728">
                  <a:extLst>
                    <a:ext uri="{9D8B030D-6E8A-4147-A177-3AD203B41FA5}">
                      <a16:colId xmlns:a16="http://schemas.microsoft.com/office/drawing/2014/main" val="507841035"/>
                    </a:ext>
                  </a:extLst>
                </a:gridCol>
                <a:gridCol w="617728">
                  <a:extLst>
                    <a:ext uri="{9D8B030D-6E8A-4147-A177-3AD203B41FA5}">
                      <a16:colId xmlns:a16="http://schemas.microsoft.com/office/drawing/2014/main" val="589763596"/>
                    </a:ext>
                  </a:extLst>
                </a:gridCol>
              </a:tblGrid>
              <a:tr h="585216">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0792719"/>
                  </a:ext>
                </a:extLst>
              </a:tr>
              <a:tr h="585216">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1106065"/>
                  </a:ext>
                </a:extLst>
              </a:tr>
              <a:tr h="585216">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6759439"/>
                  </a:ext>
                </a:extLst>
              </a:tr>
            </a:tbl>
          </a:graphicData>
        </a:graphic>
      </p:graphicFrame>
      <p:cxnSp>
        <p:nvCxnSpPr>
          <p:cNvPr id="7" name="Straight Arrow Connector 6">
            <a:extLst>
              <a:ext uri="{FF2B5EF4-FFF2-40B4-BE49-F238E27FC236}">
                <a16:creationId xmlns:a16="http://schemas.microsoft.com/office/drawing/2014/main" id="{87A171BF-EAA1-4451-BED3-C1009E35AE3D}"/>
              </a:ext>
            </a:extLst>
          </p:cNvPr>
          <p:cNvCxnSpPr>
            <a:cxnSpLocks/>
          </p:cNvCxnSpPr>
          <p:nvPr/>
        </p:nvCxnSpPr>
        <p:spPr>
          <a:xfrm>
            <a:off x="6723888" y="3011424"/>
            <a:ext cx="59131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BA78205-7827-4C8C-85FD-19F9021E1F58}"/>
              </a:ext>
            </a:extLst>
          </p:cNvPr>
          <p:cNvCxnSpPr>
            <a:cxnSpLocks/>
          </p:cNvCxnSpPr>
          <p:nvPr/>
        </p:nvCxnSpPr>
        <p:spPr>
          <a:xfrm>
            <a:off x="7174992" y="3633216"/>
            <a:ext cx="0" cy="6096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1DD317F-4767-4B43-83CB-E22A3881DEEB}"/>
              </a:ext>
            </a:extLst>
          </p:cNvPr>
          <p:cNvCxnSpPr>
            <a:cxnSpLocks/>
          </p:cNvCxnSpPr>
          <p:nvPr/>
        </p:nvCxnSpPr>
        <p:spPr>
          <a:xfrm flipV="1">
            <a:off x="7473696" y="3553968"/>
            <a:ext cx="0" cy="6888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DB8FD9F-807E-4926-AB38-36F3C9D5A818}"/>
              </a:ext>
            </a:extLst>
          </p:cNvPr>
          <p:cNvCxnSpPr>
            <a:cxnSpLocks/>
          </p:cNvCxnSpPr>
          <p:nvPr/>
        </p:nvCxnSpPr>
        <p:spPr>
          <a:xfrm flipV="1">
            <a:off x="7248144" y="2883408"/>
            <a:ext cx="633984" cy="5455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B9D1A3B-5873-4F22-87B7-5D027232207C}"/>
              </a:ext>
            </a:extLst>
          </p:cNvPr>
          <p:cNvCxnSpPr>
            <a:cxnSpLocks/>
          </p:cNvCxnSpPr>
          <p:nvPr/>
        </p:nvCxnSpPr>
        <p:spPr>
          <a:xfrm flipH="1">
            <a:off x="6723888" y="3553968"/>
            <a:ext cx="59131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2B6407B-A9CE-4AC1-891E-8B6D14FAE90D}"/>
              </a:ext>
            </a:extLst>
          </p:cNvPr>
          <p:cNvCxnSpPr>
            <a:cxnSpLocks/>
          </p:cNvCxnSpPr>
          <p:nvPr/>
        </p:nvCxnSpPr>
        <p:spPr>
          <a:xfrm flipH="1">
            <a:off x="7315200" y="4151376"/>
            <a:ext cx="59131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99A7863-9A34-45A8-BF9A-D5E39B3B1235}"/>
              </a:ext>
            </a:extLst>
          </p:cNvPr>
          <p:cNvCxnSpPr>
            <a:cxnSpLocks/>
          </p:cNvCxnSpPr>
          <p:nvPr/>
        </p:nvCxnSpPr>
        <p:spPr>
          <a:xfrm flipV="1">
            <a:off x="6675120" y="3630168"/>
            <a:ext cx="615696" cy="5212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BEE9746-AB5C-4CF4-9DE8-050C635B1674}"/>
              </a:ext>
            </a:extLst>
          </p:cNvPr>
          <p:cNvCxnSpPr>
            <a:cxnSpLocks/>
          </p:cNvCxnSpPr>
          <p:nvPr/>
        </p:nvCxnSpPr>
        <p:spPr>
          <a:xfrm>
            <a:off x="7976616" y="3587496"/>
            <a:ext cx="0" cy="5638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0E5DDFC-4533-4B5D-8335-171EC518081C}"/>
              </a:ext>
            </a:extLst>
          </p:cNvPr>
          <p:cNvCxnSpPr>
            <a:cxnSpLocks/>
          </p:cNvCxnSpPr>
          <p:nvPr/>
        </p:nvCxnSpPr>
        <p:spPr>
          <a:xfrm flipV="1">
            <a:off x="7976616" y="2883408"/>
            <a:ext cx="0" cy="6050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26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par>
                                <p:cTn id="34" presetID="10"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par>
                                <p:cTn id="46" presetID="10" presetClass="entr" presetSubtype="0"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500"/>
                                        <p:tgtEl>
                                          <p:spTgt spid="3">
                                            <p:txEl>
                                              <p:pRg st="5" end="5"/>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500"/>
                                        <p:tgtEl>
                                          <p:spTgt spid="3">
                                            <p:txEl>
                                              <p:pRg st="6" end="6"/>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00DD-D463-44B3-9311-714C5FAF66CB}"/>
              </a:ext>
            </a:extLst>
          </p:cNvPr>
          <p:cNvSpPr>
            <a:spLocks noGrp="1"/>
          </p:cNvSpPr>
          <p:nvPr>
            <p:ph type="title"/>
          </p:nvPr>
        </p:nvSpPr>
        <p:spPr>
          <a:xfrm>
            <a:off x="445389" y="365126"/>
            <a:ext cx="8253222" cy="1325563"/>
          </a:xfrm>
        </p:spPr>
        <p:txBody>
          <a:bodyPr/>
          <a:lstStyle/>
          <a:p>
            <a:r>
              <a:rPr lang="en-US" dirty="0"/>
              <a:t>Example – Nagel–</a:t>
            </a:r>
            <a:r>
              <a:rPr lang="en-US" dirty="0" err="1"/>
              <a:t>Schreckenberg</a:t>
            </a:r>
            <a:r>
              <a:rPr lang="en-US" dirty="0"/>
              <a:t> model</a:t>
            </a:r>
          </a:p>
        </p:txBody>
      </p:sp>
      <p:pic>
        <p:nvPicPr>
          <p:cNvPr id="3" name="Online Media 2" title="Nagel Schreckenberg n-lanes model">
            <a:hlinkClick r:id="" action="ppaction://media"/>
            <a:extLst>
              <a:ext uri="{FF2B5EF4-FFF2-40B4-BE49-F238E27FC236}">
                <a16:creationId xmlns:a16="http://schemas.microsoft.com/office/drawing/2014/main" id="{1EA0B97E-78BC-4C68-AEFB-D5FBF3B08E7D}"/>
              </a:ext>
            </a:extLst>
          </p:cNvPr>
          <p:cNvPicPr>
            <a:picLocks noGrp="1" noRot="1" noChangeAspect="1"/>
          </p:cNvPicPr>
          <p:nvPr>
            <p:ph idx="1"/>
            <a:videoFile r:link="rId1"/>
          </p:nvPr>
        </p:nvPicPr>
        <p:blipFill>
          <a:blip r:embed="rId4"/>
          <a:stretch>
            <a:fillRect/>
          </a:stretch>
        </p:blipFill>
        <p:spPr>
          <a:xfrm>
            <a:off x="628650" y="1690689"/>
            <a:ext cx="7886700" cy="4452699"/>
          </a:xfrm>
          <a:prstGeom prst="rect">
            <a:avLst/>
          </a:prstGeom>
        </p:spPr>
      </p:pic>
    </p:spTree>
    <p:extLst>
      <p:ext uri="{BB962C8B-B14F-4D97-AF65-F5344CB8AC3E}">
        <p14:creationId xmlns:p14="http://schemas.microsoft.com/office/powerpoint/2010/main" val="404863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EF1-82B6-46C0-BE64-FDF7D30534D3}"/>
              </a:ext>
            </a:extLst>
          </p:cNvPr>
          <p:cNvSpPr>
            <a:spLocks noGrp="1"/>
          </p:cNvSpPr>
          <p:nvPr>
            <p:ph type="title"/>
          </p:nvPr>
        </p:nvSpPr>
        <p:spPr/>
        <p:txBody>
          <a:bodyPr/>
          <a:lstStyle/>
          <a:p>
            <a:r>
              <a:rPr lang="en-US" dirty="0"/>
              <a:t>Example – sound wave propagation</a:t>
            </a:r>
          </a:p>
        </p:txBody>
      </p:sp>
      <p:pic>
        <p:nvPicPr>
          <p:cNvPr id="4" name="Online Media 3" title="Wave propagation - Python  cellular automaton">
            <a:hlinkClick r:id="" action="ppaction://media"/>
            <a:extLst>
              <a:ext uri="{FF2B5EF4-FFF2-40B4-BE49-F238E27FC236}">
                <a16:creationId xmlns:a16="http://schemas.microsoft.com/office/drawing/2014/main" id="{C1032A98-DA1C-4CBD-A1FD-9F0AF66C649D}"/>
              </a:ext>
            </a:extLst>
          </p:cNvPr>
          <p:cNvPicPr>
            <a:picLocks noGrp="1" noRot="1" noChangeAspect="1"/>
          </p:cNvPicPr>
          <p:nvPr>
            <p:ph idx="1"/>
            <a:videoFile r:link="rId1"/>
          </p:nvPr>
        </p:nvPicPr>
        <p:blipFill>
          <a:blip r:embed="rId4"/>
          <a:stretch>
            <a:fillRect/>
          </a:stretch>
        </p:blipFill>
        <p:spPr>
          <a:xfrm>
            <a:off x="1517964" y="1495617"/>
            <a:ext cx="6108072" cy="4580637"/>
          </a:xfrm>
          <a:prstGeom prst="rect">
            <a:avLst/>
          </a:prstGeom>
        </p:spPr>
      </p:pic>
      <p:sp>
        <p:nvSpPr>
          <p:cNvPr id="5" name="TextBox 4">
            <a:extLst>
              <a:ext uri="{FF2B5EF4-FFF2-40B4-BE49-F238E27FC236}">
                <a16:creationId xmlns:a16="http://schemas.microsoft.com/office/drawing/2014/main" id="{2C1C8532-D7E6-4A3E-86C3-A237A1AF24DD}"/>
              </a:ext>
            </a:extLst>
          </p:cNvPr>
          <p:cNvSpPr txBox="1"/>
          <p:nvPr/>
        </p:nvSpPr>
        <p:spPr>
          <a:xfrm>
            <a:off x="475488" y="6273225"/>
            <a:ext cx="8668512" cy="584775"/>
          </a:xfrm>
          <a:prstGeom prst="rect">
            <a:avLst/>
          </a:prstGeom>
          <a:noFill/>
        </p:spPr>
        <p:txBody>
          <a:bodyPr wrap="square" rtlCol="0">
            <a:spAutoFit/>
          </a:bodyPr>
          <a:lstStyle/>
          <a:p>
            <a:r>
              <a:rPr lang="en-US" sz="1600" dirty="0" err="1"/>
              <a:t>Komatsuzaki</a:t>
            </a:r>
            <a:r>
              <a:rPr lang="en-US" sz="1600" dirty="0"/>
              <a:t>, Toshihiko, Yoshio Iwata, and Shin </a:t>
            </a:r>
            <a:r>
              <a:rPr lang="en-US" sz="1600" dirty="0" err="1"/>
              <a:t>Morishita</a:t>
            </a:r>
            <a:r>
              <a:rPr lang="en-US" sz="1600" dirty="0"/>
              <a:t>. "Modelling of incident sound wave propagation around sound barriers using cellular automata." </a:t>
            </a:r>
            <a:r>
              <a:rPr lang="en-US" sz="1600" i="1" dirty="0"/>
              <a:t>International Conference on Cellular Automata</a:t>
            </a:r>
            <a:r>
              <a:rPr lang="en-US" sz="1600" dirty="0"/>
              <a:t>. Springer, Berlin, Heidelberg, 2012.</a:t>
            </a:r>
          </a:p>
        </p:txBody>
      </p:sp>
    </p:spTree>
    <p:extLst>
      <p:ext uri="{BB962C8B-B14F-4D97-AF65-F5344CB8AC3E}">
        <p14:creationId xmlns:p14="http://schemas.microsoft.com/office/powerpoint/2010/main" val="221406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F7D95E-8C36-4B8C-8CEC-5DC9BF51A67E}"/>
              </a:ext>
            </a:extLst>
          </p:cNvPr>
          <p:cNvSpPr>
            <a:spLocks noGrp="1"/>
          </p:cNvSpPr>
          <p:nvPr>
            <p:ph type="ctrTitle"/>
          </p:nvPr>
        </p:nvSpPr>
        <p:spPr/>
        <p:txBody>
          <a:bodyPr/>
          <a:lstStyle/>
          <a:p>
            <a:r>
              <a:rPr lang="en-US" dirty="0"/>
              <a:t>Questions?</a:t>
            </a:r>
          </a:p>
        </p:txBody>
      </p:sp>
      <p:sp>
        <p:nvSpPr>
          <p:cNvPr id="5" name="Subtitle 4">
            <a:extLst>
              <a:ext uri="{FF2B5EF4-FFF2-40B4-BE49-F238E27FC236}">
                <a16:creationId xmlns:a16="http://schemas.microsoft.com/office/drawing/2014/main" id="{8FF9ACF4-0935-4844-BA07-B794DD5F87B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325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6FE619-3246-4FFA-9F97-37E3FB7E3C9B}"/>
              </a:ext>
            </a:extLst>
          </p:cNvPr>
          <p:cNvSpPr>
            <a:spLocks noGrp="1"/>
          </p:cNvSpPr>
          <p:nvPr>
            <p:ph type="title"/>
          </p:nvPr>
        </p:nvSpPr>
        <p:spPr/>
        <p:txBody>
          <a:bodyPr/>
          <a:lstStyle/>
          <a:p>
            <a:pPr algn="ctr"/>
            <a:r>
              <a:rPr lang="en-US" dirty="0">
                <a:latin typeface="Bebas" panose="020B0606020202050201" pitchFamily="34" charset="0"/>
              </a:rPr>
              <a:t>About Me</a:t>
            </a:r>
          </a:p>
        </p:txBody>
      </p:sp>
      <p:sp>
        <p:nvSpPr>
          <p:cNvPr id="5" name="Content Placeholder 4">
            <a:extLst>
              <a:ext uri="{FF2B5EF4-FFF2-40B4-BE49-F238E27FC236}">
                <a16:creationId xmlns:a16="http://schemas.microsoft.com/office/drawing/2014/main" id="{B5F259F7-E802-4AB6-9E7C-DA45901F258A}"/>
              </a:ext>
            </a:extLst>
          </p:cNvPr>
          <p:cNvSpPr>
            <a:spLocks noGrp="1"/>
          </p:cNvSpPr>
          <p:nvPr>
            <p:ph sz="half" idx="1"/>
          </p:nvPr>
        </p:nvSpPr>
        <p:spPr>
          <a:xfrm>
            <a:off x="600836" y="1690689"/>
            <a:ext cx="7942326" cy="1405255"/>
          </a:xfrm>
        </p:spPr>
        <p:txBody>
          <a:bodyPr/>
          <a:lstStyle/>
          <a:p>
            <a:pPr marL="0" indent="0" algn="ctr">
              <a:buNone/>
            </a:pPr>
            <a:r>
              <a:rPr lang="en-US" dirty="0"/>
              <a:t>2</a:t>
            </a:r>
            <a:r>
              <a:rPr lang="en-US" baseline="30000" dirty="0"/>
              <a:t>nd</a:t>
            </a:r>
            <a:r>
              <a:rPr lang="en-US" dirty="0"/>
              <a:t> year Master student in computer science</a:t>
            </a:r>
          </a:p>
          <a:p>
            <a:pPr marL="0" indent="0" algn="ctr">
              <a:buNone/>
            </a:pPr>
            <a:r>
              <a:rPr lang="en-US" dirty="0"/>
              <a:t>specializing in </a:t>
            </a:r>
            <a:br>
              <a:rPr lang="en-US" dirty="0"/>
            </a:br>
            <a:r>
              <a:rPr lang="en-US" dirty="0"/>
              <a:t>Data Science and Artificial Intelligence</a:t>
            </a:r>
          </a:p>
          <a:p>
            <a:pPr algn="ctr"/>
            <a:endParaRPr lang="en-US" dirty="0"/>
          </a:p>
          <a:p>
            <a:pPr algn="ctr"/>
            <a:endParaRPr lang="en-US" dirty="0"/>
          </a:p>
        </p:txBody>
      </p:sp>
      <p:pic>
        <p:nvPicPr>
          <p:cNvPr id="8" name="Content Placeholder 7">
            <a:extLst>
              <a:ext uri="{FF2B5EF4-FFF2-40B4-BE49-F238E27FC236}">
                <a16:creationId xmlns:a16="http://schemas.microsoft.com/office/drawing/2014/main" id="{3D63031B-9DD8-44A3-A06C-971AEE31524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408262" y="3095944"/>
            <a:ext cx="2327473" cy="3429053"/>
          </a:xfrm>
          <a:prstGeom prst="rect">
            <a:avLst/>
          </a:prstGeom>
          <a:ln>
            <a:noFill/>
          </a:ln>
          <a:effectLst>
            <a:softEdge rad="112500"/>
          </a:effectLst>
        </p:spPr>
      </p:pic>
      <p:pic>
        <p:nvPicPr>
          <p:cNvPr id="10" name="Picture 9" descr="A picture containing text&#10;&#10;Description automatically generated">
            <a:extLst>
              <a:ext uri="{FF2B5EF4-FFF2-40B4-BE49-F238E27FC236}">
                <a16:creationId xmlns:a16="http://schemas.microsoft.com/office/drawing/2014/main" id="{0A2675BD-B9F8-46DB-987B-E33C9BB7B7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062" y="4158588"/>
            <a:ext cx="1663065" cy="1676641"/>
          </a:xfrm>
          <a:prstGeom prst="rect">
            <a:avLst/>
          </a:prstGeom>
        </p:spPr>
      </p:pic>
      <p:grpSp>
        <p:nvGrpSpPr>
          <p:cNvPr id="14" name="Group 13">
            <a:extLst>
              <a:ext uri="{FF2B5EF4-FFF2-40B4-BE49-F238E27FC236}">
                <a16:creationId xmlns:a16="http://schemas.microsoft.com/office/drawing/2014/main" id="{1993902F-FAC2-474B-A666-E5D43C8AFFA8}"/>
              </a:ext>
            </a:extLst>
          </p:cNvPr>
          <p:cNvGrpSpPr/>
          <p:nvPr/>
        </p:nvGrpSpPr>
        <p:grpSpPr>
          <a:xfrm>
            <a:off x="6376870" y="4699446"/>
            <a:ext cx="2229920" cy="1135783"/>
            <a:chOff x="6376870" y="4699446"/>
            <a:chExt cx="2229920" cy="1135783"/>
          </a:xfrm>
        </p:grpSpPr>
        <p:pic>
          <p:nvPicPr>
            <p:cNvPr id="12" name="Graphic 11">
              <a:extLst>
                <a:ext uri="{FF2B5EF4-FFF2-40B4-BE49-F238E27FC236}">
                  <a16:creationId xmlns:a16="http://schemas.microsoft.com/office/drawing/2014/main" id="{3FD2A0AE-9A13-405C-8A13-95DEA80BE0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76870" y="4699446"/>
              <a:ext cx="2229920" cy="935728"/>
            </a:xfrm>
            <a:prstGeom prst="rect">
              <a:avLst/>
            </a:prstGeom>
          </p:spPr>
        </p:pic>
        <p:sp>
          <p:nvSpPr>
            <p:cNvPr id="13" name="TextBox 12">
              <a:extLst>
                <a:ext uri="{FF2B5EF4-FFF2-40B4-BE49-F238E27FC236}">
                  <a16:creationId xmlns:a16="http://schemas.microsoft.com/office/drawing/2014/main" id="{7ACDEDF5-CC14-4848-807C-906A67334EBF}"/>
                </a:ext>
              </a:extLst>
            </p:cNvPr>
            <p:cNvSpPr txBox="1"/>
            <p:nvPr/>
          </p:nvSpPr>
          <p:spPr>
            <a:xfrm>
              <a:off x="7640191" y="5635174"/>
              <a:ext cx="966599" cy="200055"/>
            </a:xfrm>
            <a:prstGeom prst="rect">
              <a:avLst/>
            </a:prstGeom>
            <a:noFill/>
          </p:spPr>
          <p:txBody>
            <a:bodyPr wrap="square" rtlCol="0">
              <a:spAutoFit/>
            </a:bodyPr>
            <a:lstStyle/>
            <a:p>
              <a:r>
                <a:rPr lang="en-US" sz="700" dirty="0">
                  <a:latin typeface="Bebas" panose="020B0606020202050201" pitchFamily="34" charset="0"/>
                </a:rPr>
                <a:t>Image via Stockio.com</a:t>
              </a:r>
            </a:p>
          </p:txBody>
        </p:sp>
      </p:grpSp>
    </p:spTree>
    <p:extLst>
      <p:ext uri="{BB962C8B-B14F-4D97-AF65-F5344CB8AC3E}">
        <p14:creationId xmlns:p14="http://schemas.microsoft.com/office/powerpoint/2010/main" val="359794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250" fill="hold"/>
                                        <p:tgtEl>
                                          <p:spTgt spid="14"/>
                                        </p:tgtEl>
                                        <p:attrNameLst>
                                          <p:attrName>ppt_x</p:attrName>
                                        </p:attrNameLst>
                                      </p:cBhvr>
                                      <p:tavLst>
                                        <p:tav tm="0">
                                          <p:val>
                                            <p:strVal val="1+#ppt_w/2"/>
                                          </p:val>
                                        </p:tav>
                                        <p:tav tm="100000">
                                          <p:val>
                                            <p:strVal val="#ppt_x"/>
                                          </p:val>
                                        </p:tav>
                                      </p:tavLst>
                                    </p:anim>
                                    <p:anim calcmode="lin" valueType="num">
                                      <p:cBhvr additive="base">
                                        <p:cTn id="28" dur="12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3D985-1301-40AE-BF12-981B3A2A4AB7}"/>
              </a:ext>
            </a:extLst>
          </p:cNvPr>
          <p:cNvSpPr>
            <a:spLocks noGrp="1"/>
          </p:cNvSpPr>
          <p:nvPr>
            <p:ph type="title"/>
          </p:nvPr>
        </p:nvSpPr>
        <p:spPr/>
        <p:txBody>
          <a:bodyPr/>
          <a:lstStyle/>
          <a:p>
            <a:r>
              <a:rPr lang="en-US" dirty="0">
                <a:latin typeface="Bebas" panose="020B0606020202050201" pitchFamily="34" charset="0"/>
              </a:rPr>
              <a:t>Overview</a:t>
            </a:r>
          </a:p>
        </p:txBody>
      </p:sp>
      <p:sp>
        <p:nvSpPr>
          <p:cNvPr id="5" name="Content Placeholder 4">
            <a:extLst>
              <a:ext uri="{FF2B5EF4-FFF2-40B4-BE49-F238E27FC236}">
                <a16:creationId xmlns:a16="http://schemas.microsoft.com/office/drawing/2014/main" id="{383EF143-EE94-4199-8662-77037D81568D}"/>
              </a:ext>
            </a:extLst>
          </p:cNvPr>
          <p:cNvSpPr>
            <a:spLocks noGrp="1"/>
          </p:cNvSpPr>
          <p:nvPr>
            <p:ph idx="1"/>
          </p:nvPr>
        </p:nvSpPr>
        <p:spPr/>
        <p:txBody>
          <a:bodyPr/>
          <a:lstStyle/>
          <a:p>
            <a:pPr>
              <a:spcAft>
                <a:spcPts val="600"/>
              </a:spcAft>
            </a:pPr>
            <a:r>
              <a:rPr lang="en-US" dirty="0"/>
              <a:t>What is a cellular automaton?</a:t>
            </a:r>
          </a:p>
          <a:p>
            <a:pPr lvl="1">
              <a:spcAft>
                <a:spcPts val="600"/>
              </a:spcAft>
            </a:pPr>
            <a:r>
              <a:rPr lang="en-US" dirty="0"/>
              <a:t>Basic structure and properties</a:t>
            </a:r>
          </a:p>
          <a:p>
            <a:pPr lvl="1">
              <a:spcAft>
                <a:spcPts val="600"/>
              </a:spcAft>
            </a:pPr>
            <a:r>
              <a:rPr lang="en-US" dirty="0"/>
              <a:t>Elementary cellular automata</a:t>
            </a:r>
          </a:p>
          <a:p>
            <a:pPr>
              <a:spcAft>
                <a:spcPts val="600"/>
              </a:spcAft>
            </a:pPr>
            <a:r>
              <a:rPr lang="en-US" dirty="0"/>
              <a:t>Why are they interesting to us?</a:t>
            </a:r>
          </a:p>
          <a:p>
            <a:pPr>
              <a:spcAft>
                <a:spcPts val="600"/>
              </a:spcAft>
            </a:pPr>
            <a:r>
              <a:rPr lang="en-US" dirty="0"/>
              <a:t>Practical examples</a:t>
            </a:r>
          </a:p>
        </p:txBody>
      </p:sp>
      <p:graphicFrame>
        <p:nvGraphicFramePr>
          <p:cNvPr id="11" name="Table 23">
            <a:extLst>
              <a:ext uri="{FF2B5EF4-FFF2-40B4-BE49-F238E27FC236}">
                <a16:creationId xmlns:a16="http://schemas.microsoft.com/office/drawing/2014/main" id="{59AA4641-60A7-4431-A5EF-E82CA5110C02}"/>
              </a:ext>
            </a:extLst>
          </p:cNvPr>
          <p:cNvGraphicFramePr>
            <a:graphicFrameLocks/>
          </p:cNvGraphicFramePr>
          <p:nvPr>
            <p:extLst>
              <p:ext uri="{D42A27DB-BD31-4B8C-83A1-F6EECF244321}">
                <p14:modId xmlns:p14="http://schemas.microsoft.com/office/powerpoint/2010/main" val="83644351"/>
              </p:ext>
            </p:extLst>
          </p:nvPr>
        </p:nvGraphicFramePr>
        <p:xfrm>
          <a:off x="7379970" y="2589776"/>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2" name="Table 23">
            <a:extLst>
              <a:ext uri="{FF2B5EF4-FFF2-40B4-BE49-F238E27FC236}">
                <a16:creationId xmlns:a16="http://schemas.microsoft.com/office/drawing/2014/main" id="{8E4EF4DC-5C10-4FE4-BFAE-0FA11AD873B0}"/>
              </a:ext>
            </a:extLst>
          </p:cNvPr>
          <p:cNvGraphicFramePr>
            <a:graphicFrameLocks/>
          </p:cNvGraphicFramePr>
          <p:nvPr>
            <p:extLst>
              <p:ext uri="{D42A27DB-BD31-4B8C-83A1-F6EECF244321}">
                <p14:modId xmlns:p14="http://schemas.microsoft.com/office/powerpoint/2010/main" val="108539410"/>
              </p:ext>
            </p:extLst>
          </p:nvPr>
        </p:nvGraphicFramePr>
        <p:xfrm>
          <a:off x="7892034" y="312330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3" name="Table 23">
            <a:extLst>
              <a:ext uri="{FF2B5EF4-FFF2-40B4-BE49-F238E27FC236}">
                <a16:creationId xmlns:a16="http://schemas.microsoft.com/office/drawing/2014/main" id="{2B245EC6-B630-45DB-B35E-4CF504EFE08F}"/>
              </a:ext>
            </a:extLst>
          </p:cNvPr>
          <p:cNvGraphicFramePr>
            <a:graphicFrameLocks/>
          </p:cNvGraphicFramePr>
          <p:nvPr>
            <p:extLst>
              <p:ext uri="{D42A27DB-BD31-4B8C-83A1-F6EECF244321}">
                <p14:modId xmlns:p14="http://schemas.microsoft.com/office/powerpoint/2010/main" val="1427143393"/>
              </p:ext>
            </p:extLst>
          </p:nvPr>
        </p:nvGraphicFramePr>
        <p:xfrm>
          <a:off x="6880860" y="312330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4" name="Table 23">
            <a:extLst>
              <a:ext uri="{FF2B5EF4-FFF2-40B4-BE49-F238E27FC236}">
                <a16:creationId xmlns:a16="http://schemas.microsoft.com/office/drawing/2014/main" id="{C1693E45-CB3A-47C7-8A95-4D88CFC6FFD2}"/>
              </a:ext>
            </a:extLst>
          </p:cNvPr>
          <p:cNvGraphicFramePr>
            <a:graphicFrameLocks/>
          </p:cNvGraphicFramePr>
          <p:nvPr>
            <p:extLst>
              <p:ext uri="{D42A27DB-BD31-4B8C-83A1-F6EECF244321}">
                <p14:modId xmlns:p14="http://schemas.microsoft.com/office/powerpoint/2010/main" val="1741758376"/>
              </p:ext>
            </p:extLst>
          </p:nvPr>
        </p:nvGraphicFramePr>
        <p:xfrm>
          <a:off x="6369558" y="365683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5" name="Table 23">
            <a:extLst>
              <a:ext uri="{FF2B5EF4-FFF2-40B4-BE49-F238E27FC236}">
                <a16:creationId xmlns:a16="http://schemas.microsoft.com/office/drawing/2014/main" id="{274379E6-748C-4249-9F05-7FE0F4E2CEC5}"/>
              </a:ext>
            </a:extLst>
          </p:cNvPr>
          <p:cNvGraphicFramePr>
            <a:graphicFrameLocks/>
          </p:cNvGraphicFramePr>
          <p:nvPr>
            <p:extLst>
              <p:ext uri="{D42A27DB-BD31-4B8C-83A1-F6EECF244321}">
                <p14:modId xmlns:p14="http://schemas.microsoft.com/office/powerpoint/2010/main" val="2312506349"/>
              </p:ext>
            </p:extLst>
          </p:nvPr>
        </p:nvGraphicFramePr>
        <p:xfrm>
          <a:off x="6881622" y="4190360"/>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6" name="Table 23">
            <a:extLst>
              <a:ext uri="{FF2B5EF4-FFF2-40B4-BE49-F238E27FC236}">
                <a16:creationId xmlns:a16="http://schemas.microsoft.com/office/drawing/2014/main" id="{8636546E-61B7-488B-97F6-36DB80675306}"/>
              </a:ext>
            </a:extLst>
          </p:cNvPr>
          <p:cNvGraphicFramePr>
            <a:graphicFrameLocks/>
          </p:cNvGraphicFramePr>
          <p:nvPr>
            <p:extLst>
              <p:ext uri="{D42A27DB-BD31-4B8C-83A1-F6EECF244321}">
                <p14:modId xmlns:p14="http://schemas.microsoft.com/office/powerpoint/2010/main" val="1363340314"/>
              </p:ext>
            </p:extLst>
          </p:nvPr>
        </p:nvGraphicFramePr>
        <p:xfrm>
          <a:off x="5870448" y="4190360"/>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7" name="Table 23">
            <a:extLst>
              <a:ext uri="{FF2B5EF4-FFF2-40B4-BE49-F238E27FC236}">
                <a16:creationId xmlns:a16="http://schemas.microsoft.com/office/drawing/2014/main" id="{EBE03F92-7B70-45F4-86DA-40F72D7DB342}"/>
              </a:ext>
            </a:extLst>
          </p:cNvPr>
          <p:cNvGraphicFramePr>
            <a:graphicFrameLocks/>
          </p:cNvGraphicFramePr>
          <p:nvPr>
            <p:extLst>
              <p:ext uri="{D42A27DB-BD31-4B8C-83A1-F6EECF244321}">
                <p14:modId xmlns:p14="http://schemas.microsoft.com/office/powerpoint/2010/main" val="2781900327"/>
              </p:ext>
            </p:extLst>
          </p:nvPr>
        </p:nvGraphicFramePr>
        <p:xfrm>
          <a:off x="8379714" y="365683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8" name="Table 23">
            <a:extLst>
              <a:ext uri="{FF2B5EF4-FFF2-40B4-BE49-F238E27FC236}">
                <a16:creationId xmlns:a16="http://schemas.microsoft.com/office/drawing/2014/main" id="{EF750EA3-5C4A-46C8-9919-7C9E98B0384C}"/>
              </a:ext>
            </a:extLst>
          </p:cNvPr>
          <p:cNvGraphicFramePr>
            <a:graphicFrameLocks/>
          </p:cNvGraphicFramePr>
          <p:nvPr>
            <p:extLst>
              <p:ext uri="{D42A27DB-BD31-4B8C-83A1-F6EECF244321}">
                <p14:modId xmlns:p14="http://schemas.microsoft.com/office/powerpoint/2010/main" val="4079679578"/>
              </p:ext>
            </p:extLst>
          </p:nvPr>
        </p:nvGraphicFramePr>
        <p:xfrm>
          <a:off x="8891778" y="4190360"/>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19" name="Table 23">
            <a:extLst>
              <a:ext uri="{FF2B5EF4-FFF2-40B4-BE49-F238E27FC236}">
                <a16:creationId xmlns:a16="http://schemas.microsoft.com/office/drawing/2014/main" id="{ECF5BB32-477A-49E1-AD1C-79DF1214EAC9}"/>
              </a:ext>
            </a:extLst>
          </p:cNvPr>
          <p:cNvGraphicFramePr>
            <a:graphicFrameLocks/>
          </p:cNvGraphicFramePr>
          <p:nvPr>
            <p:extLst>
              <p:ext uri="{D42A27DB-BD31-4B8C-83A1-F6EECF244321}">
                <p14:modId xmlns:p14="http://schemas.microsoft.com/office/powerpoint/2010/main" val="3367169439"/>
              </p:ext>
            </p:extLst>
          </p:nvPr>
        </p:nvGraphicFramePr>
        <p:xfrm>
          <a:off x="7880604" y="4190360"/>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0" name="Table 23">
            <a:extLst>
              <a:ext uri="{FF2B5EF4-FFF2-40B4-BE49-F238E27FC236}">
                <a16:creationId xmlns:a16="http://schemas.microsoft.com/office/drawing/2014/main" id="{9771BA70-34A4-4901-A60E-1E48453C58CD}"/>
              </a:ext>
            </a:extLst>
          </p:cNvPr>
          <p:cNvGraphicFramePr>
            <a:graphicFrameLocks/>
          </p:cNvGraphicFramePr>
          <p:nvPr>
            <p:extLst>
              <p:ext uri="{D42A27DB-BD31-4B8C-83A1-F6EECF244321}">
                <p14:modId xmlns:p14="http://schemas.microsoft.com/office/powerpoint/2010/main" val="2822527055"/>
              </p:ext>
            </p:extLst>
          </p:nvPr>
        </p:nvGraphicFramePr>
        <p:xfrm>
          <a:off x="5369052" y="4723888"/>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1" name="Table 23">
            <a:extLst>
              <a:ext uri="{FF2B5EF4-FFF2-40B4-BE49-F238E27FC236}">
                <a16:creationId xmlns:a16="http://schemas.microsoft.com/office/drawing/2014/main" id="{A59A1AB8-5530-4D4A-AD83-570199B52CAC}"/>
              </a:ext>
            </a:extLst>
          </p:cNvPr>
          <p:cNvGraphicFramePr>
            <a:graphicFrameLocks/>
          </p:cNvGraphicFramePr>
          <p:nvPr>
            <p:extLst>
              <p:ext uri="{D42A27DB-BD31-4B8C-83A1-F6EECF244321}">
                <p14:modId xmlns:p14="http://schemas.microsoft.com/office/powerpoint/2010/main" val="1036555222"/>
              </p:ext>
            </p:extLst>
          </p:nvPr>
        </p:nvGraphicFramePr>
        <p:xfrm>
          <a:off x="5881116" y="5257416"/>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2" name="Table 23">
            <a:extLst>
              <a:ext uri="{FF2B5EF4-FFF2-40B4-BE49-F238E27FC236}">
                <a16:creationId xmlns:a16="http://schemas.microsoft.com/office/drawing/2014/main" id="{64468A5F-07E9-4BC5-BF91-216A00CE953E}"/>
              </a:ext>
            </a:extLst>
          </p:cNvPr>
          <p:cNvGraphicFramePr>
            <a:graphicFrameLocks/>
          </p:cNvGraphicFramePr>
          <p:nvPr>
            <p:extLst>
              <p:ext uri="{D42A27DB-BD31-4B8C-83A1-F6EECF244321}">
                <p14:modId xmlns:p14="http://schemas.microsoft.com/office/powerpoint/2010/main" val="2326371030"/>
              </p:ext>
            </p:extLst>
          </p:nvPr>
        </p:nvGraphicFramePr>
        <p:xfrm>
          <a:off x="4869942" y="5257416"/>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3" name="Table 23">
            <a:extLst>
              <a:ext uri="{FF2B5EF4-FFF2-40B4-BE49-F238E27FC236}">
                <a16:creationId xmlns:a16="http://schemas.microsoft.com/office/drawing/2014/main" id="{AC91827A-0B14-4E91-A43D-897643A99DA8}"/>
              </a:ext>
            </a:extLst>
          </p:cNvPr>
          <p:cNvGraphicFramePr>
            <a:graphicFrameLocks/>
          </p:cNvGraphicFramePr>
          <p:nvPr>
            <p:extLst>
              <p:ext uri="{D42A27DB-BD31-4B8C-83A1-F6EECF244321}">
                <p14:modId xmlns:p14="http://schemas.microsoft.com/office/powerpoint/2010/main" val="170478340"/>
              </p:ext>
            </p:extLst>
          </p:nvPr>
        </p:nvGraphicFramePr>
        <p:xfrm>
          <a:off x="4358640" y="579094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4" name="Table 23">
            <a:extLst>
              <a:ext uri="{FF2B5EF4-FFF2-40B4-BE49-F238E27FC236}">
                <a16:creationId xmlns:a16="http://schemas.microsoft.com/office/drawing/2014/main" id="{FA0E6B12-FA2D-40EC-AC72-CBE5B3AD700D}"/>
              </a:ext>
            </a:extLst>
          </p:cNvPr>
          <p:cNvGraphicFramePr>
            <a:graphicFrameLocks/>
          </p:cNvGraphicFramePr>
          <p:nvPr>
            <p:extLst>
              <p:ext uri="{D42A27DB-BD31-4B8C-83A1-F6EECF244321}">
                <p14:modId xmlns:p14="http://schemas.microsoft.com/office/powerpoint/2010/main" val="201845006"/>
              </p:ext>
            </p:extLst>
          </p:nvPr>
        </p:nvGraphicFramePr>
        <p:xfrm>
          <a:off x="4870704"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5" name="Table 23">
            <a:extLst>
              <a:ext uri="{FF2B5EF4-FFF2-40B4-BE49-F238E27FC236}">
                <a16:creationId xmlns:a16="http://schemas.microsoft.com/office/drawing/2014/main" id="{9C040E50-3865-4616-A96A-E4ACD37A746E}"/>
              </a:ext>
            </a:extLst>
          </p:cNvPr>
          <p:cNvGraphicFramePr>
            <a:graphicFrameLocks/>
          </p:cNvGraphicFramePr>
          <p:nvPr>
            <p:extLst>
              <p:ext uri="{D42A27DB-BD31-4B8C-83A1-F6EECF244321}">
                <p14:modId xmlns:p14="http://schemas.microsoft.com/office/powerpoint/2010/main" val="191309666"/>
              </p:ext>
            </p:extLst>
          </p:nvPr>
        </p:nvGraphicFramePr>
        <p:xfrm>
          <a:off x="3859530"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6" name="Table 23">
            <a:extLst>
              <a:ext uri="{FF2B5EF4-FFF2-40B4-BE49-F238E27FC236}">
                <a16:creationId xmlns:a16="http://schemas.microsoft.com/office/drawing/2014/main" id="{872A487B-EBB4-4B2C-ADED-2773ABCC37DE}"/>
              </a:ext>
            </a:extLst>
          </p:cNvPr>
          <p:cNvGraphicFramePr>
            <a:graphicFrameLocks/>
          </p:cNvGraphicFramePr>
          <p:nvPr>
            <p:extLst>
              <p:ext uri="{D42A27DB-BD31-4B8C-83A1-F6EECF244321}">
                <p14:modId xmlns:p14="http://schemas.microsoft.com/office/powerpoint/2010/main" val="4258184324"/>
              </p:ext>
            </p:extLst>
          </p:nvPr>
        </p:nvGraphicFramePr>
        <p:xfrm>
          <a:off x="6368796" y="579094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7" name="Table 23">
            <a:extLst>
              <a:ext uri="{FF2B5EF4-FFF2-40B4-BE49-F238E27FC236}">
                <a16:creationId xmlns:a16="http://schemas.microsoft.com/office/drawing/2014/main" id="{7002CE0F-743D-4A0D-9DEE-142981536D28}"/>
              </a:ext>
            </a:extLst>
          </p:cNvPr>
          <p:cNvGraphicFramePr>
            <a:graphicFrameLocks/>
          </p:cNvGraphicFramePr>
          <p:nvPr>
            <p:extLst>
              <p:ext uri="{D42A27DB-BD31-4B8C-83A1-F6EECF244321}">
                <p14:modId xmlns:p14="http://schemas.microsoft.com/office/powerpoint/2010/main" val="853456666"/>
              </p:ext>
            </p:extLst>
          </p:nvPr>
        </p:nvGraphicFramePr>
        <p:xfrm>
          <a:off x="6880860"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8" name="Table 23">
            <a:extLst>
              <a:ext uri="{FF2B5EF4-FFF2-40B4-BE49-F238E27FC236}">
                <a16:creationId xmlns:a16="http://schemas.microsoft.com/office/drawing/2014/main" id="{6B3C640C-5F10-46D0-857C-7961668FEC0A}"/>
              </a:ext>
            </a:extLst>
          </p:cNvPr>
          <p:cNvGraphicFramePr>
            <a:graphicFrameLocks/>
          </p:cNvGraphicFramePr>
          <p:nvPr>
            <p:extLst>
              <p:ext uri="{D42A27DB-BD31-4B8C-83A1-F6EECF244321}">
                <p14:modId xmlns:p14="http://schemas.microsoft.com/office/powerpoint/2010/main" val="2572935016"/>
              </p:ext>
            </p:extLst>
          </p:nvPr>
        </p:nvGraphicFramePr>
        <p:xfrm>
          <a:off x="5869686"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29" name="Table 23">
            <a:extLst>
              <a:ext uri="{FF2B5EF4-FFF2-40B4-BE49-F238E27FC236}">
                <a16:creationId xmlns:a16="http://schemas.microsoft.com/office/drawing/2014/main" id="{3A2ECEEF-56AE-4A62-B02D-0AD03BFB6C26}"/>
              </a:ext>
            </a:extLst>
          </p:cNvPr>
          <p:cNvGraphicFramePr>
            <a:graphicFrameLocks/>
          </p:cNvGraphicFramePr>
          <p:nvPr>
            <p:extLst>
              <p:ext uri="{D42A27DB-BD31-4B8C-83A1-F6EECF244321}">
                <p14:modId xmlns:p14="http://schemas.microsoft.com/office/powerpoint/2010/main" val="1233716009"/>
              </p:ext>
            </p:extLst>
          </p:nvPr>
        </p:nvGraphicFramePr>
        <p:xfrm>
          <a:off x="9400794" y="4723888"/>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0" name="Table 23">
            <a:extLst>
              <a:ext uri="{FF2B5EF4-FFF2-40B4-BE49-F238E27FC236}">
                <a16:creationId xmlns:a16="http://schemas.microsoft.com/office/drawing/2014/main" id="{E9D9C290-295F-4A5F-B4B9-2D8B3B83AFB4}"/>
              </a:ext>
            </a:extLst>
          </p:cNvPr>
          <p:cNvGraphicFramePr>
            <a:graphicFrameLocks/>
          </p:cNvGraphicFramePr>
          <p:nvPr>
            <p:extLst>
              <p:ext uri="{D42A27DB-BD31-4B8C-83A1-F6EECF244321}">
                <p14:modId xmlns:p14="http://schemas.microsoft.com/office/powerpoint/2010/main" val="3566926397"/>
              </p:ext>
            </p:extLst>
          </p:nvPr>
        </p:nvGraphicFramePr>
        <p:xfrm>
          <a:off x="9912858" y="5257416"/>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1" name="Table 23">
            <a:extLst>
              <a:ext uri="{FF2B5EF4-FFF2-40B4-BE49-F238E27FC236}">
                <a16:creationId xmlns:a16="http://schemas.microsoft.com/office/drawing/2014/main" id="{0AA99E53-B406-484E-BBB3-BA69F5A939A2}"/>
              </a:ext>
            </a:extLst>
          </p:cNvPr>
          <p:cNvGraphicFramePr>
            <a:graphicFrameLocks/>
          </p:cNvGraphicFramePr>
          <p:nvPr>
            <p:extLst>
              <p:ext uri="{D42A27DB-BD31-4B8C-83A1-F6EECF244321}">
                <p14:modId xmlns:p14="http://schemas.microsoft.com/office/powerpoint/2010/main" val="1143641491"/>
              </p:ext>
            </p:extLst>
          </p:nvPr>
        </p:nvGraphicFramePr>
        <p:xfrm>
          <a:off x="8901684" y="5257416"/>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2" name="Table 23">
            <a:extLst>
              <a:ext uri="{FF2B5EF4-FFF2-40B4-BE49-F238E27FC236}">
                <a16:creationId xmlns:a16="http://schemas.microsoft.com/office/drawing/2014/main" id="{E9C62E87-13A0-4A33-A2DA-C9F6B4687E5B}"/>
              </a:ext>
            </a:extLst>
          </p:cNvPr>
          <p:cNvGraphicFramePr>
            <a:graphicFrameLocks/>
          </p:cNvGraphicFramePr>
          <p:nvPr>
            <p:extLst>
              <p:ext uri="{D42A27DB-BD31-4B8C-83A1-F6EECF244321}">
                <p14:modId xmlns:p14="http://schemas.microsoft.com/office/powerpoint/2010/main" val="3725362654"/>
              </p:ext>
            </p:extLst>
          </p:nvPr>
        </p:nvGraphicFramePr>
        <p:xfrm>
          <a:off x="8390382" y="579094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3" name="Table 23">
            <a:extLst>
              <a:ext uri="{FF2B5EF4-FFF2-40B4-BE49-F238E27FC236}">
                <a16:creationId xmlns:a16="http://schemas.microsoft.com/office/drawing/2014/main" id="{D6E293C1-21C4-4148-98EE-97D60DA2BD04}"/>
              </a:ext>
            </a:extLst>
          </p:cNvPr>
          <p:cNvGraphicFramePr>
            <a:graphicFrameLocks/>
          </p:cNvGraphicFramePr>
          <p:nvPr>
            <p:extLst>
              <p:ext uri="{D42A27DB-BD31-4B8C-83A1-F6EECF244321}">
                <p14:modId xmlns:p14="http://schemas.microsoft.com/office/powerpoint/2010/main" val="928175049"/>
              </p:ext>
            </p:extLst>
          </p:nvPr>
        </p:nvGraphicFramePr>
        <p:xfrm>
          <a:off x="8902446"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4" name="Table 23">
            <a:extLst>
              <a:ext uri="{FF2B5EF4-FFF2-40B4-BE49-F238E27FC236}">
                <a16:creationId xmlns:a16="http://schemas.microsoft.com/office/drawing/2014/main" id="{BD231063-E42E-45FA-B1B7-1BAEDAC6DBE5}"/>
              </a:ext>
            </a:extLst>
          </p:cNvPr>
          <p:cNvGraphicFramePr>
            <a:graphicFrameLocks/>
          </p:cNvGraphicFramePr>
          <p:nvPr>
            <p:extLst>
              <p:ext uri="{D42A27DB-BD31-4B8C-83A1-F6EECF244321}">
                <p14:modId xmlns:p14="http://schemas.microsoft.com/office/powerpoint/2010/main" val="2893896901"/>
              </p:ext>
            </p:extLst>
          </p:nvPr>
        </p:nvGraphicFramePr>
        <p:xfrm>
          <a:off x="7891272"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5" name="Table 23">
            <a:extLst>
              <a:ext uri="{FF2B5EF4-FFF2-40B4-BE49-F238E27FC236}">
                <a16:creationId xmlns:a16="http://schemas.microsoft.com/office/drawing/2014/main" id="{A46551C3-FC1F-4F8E-8A26-FF4EB7C95E1F}"/>
              </a:ext>
            </a:extLst>
          </p:cNvPr>
          <p:cNvGraphicFramePr>
            <a:graphicFrameLocks/>
          </p:cNvGraphicFramePr>
          <p:nvPr>
            <p:extLst>
              <p:ext uri="{D42A27DB-BD31-4B8C-83A1-F6EECF244321}">
                <p14:modId xmlns:p14="http://schemas.microsoft.com/office/powerpoint/2010/main" val="3464513873"/>
              </p:ext>
            </p:extLst>
          </p:nvPr>
        </p:nvGraphicFramePr>
        <p:xfrm>
          <a:off x="10400538" y="5790944"/>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6" name="Table 23">
            <a:extLst>
              <a:ext uri="{FF2B5EF4-FFF2-40B4-BE49-F238E27FC236}">
                <a16:creationId xmlns:a16="http://schemas.microsoft.com/office/drawing/2014/main" id="{61C3C9C0-F008-46D5-AECB-E5C55F6883C8}"/>
              </a:ext>
            </a:extLst>
          </p:cNvPr>
          <p:cNvGraphicFramePr>
            <a:graphicFrameLocks/>
          </p:cNvGraphicFramePr>
          <p:nvPr>
            <p:extLst>
              <p:ext uri="{D42A27DB-BD31-4B8C-83A1-F6EECF244321}">
                <p14:modId xmlns:p14="http://schemas.microsoft.com/office/powerpoint/2010/main" val="3732829157"/>
              </p:ext>
            </p:extLst>
          </p:nvPr>
        </p:nvGraphicFramePr>
        <p:xfrm>
          <a:off x="10912602"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graphicFrame>
        <p:nvGraphicFramePr>
          <p:cNvPr id="37" name="Table 23">
            <a:extLst>
              <a:ext uri="{FF2B5EF4-FFF2-40B4-BE49-F238E27FC236}">
                <a16:creationId xmlns:a16="http://schemas.microsoft.com/office/drawing/2014/main" id="{63120792-0569-4955-97B9-DAE50B1F921F}"/>
              </a:ext>
            </a:extLst>
          </p:cNvPr>
          <p:cNvGraphicFramePr>
            <a:graphicFrameLocks/>
          </p:cNvGraphicFramePr>
          <p:nvPr>
            <p:extLst>
              <p:ext uri="{D42A27DB-BD31-4B8C-83A1-F6EECF244321}">
                <p14:modId xmlns:p14="http://schemas.microsoft.com/office/powerpoint/2010/main" val="2151130943"/>
              </p:ext>
            </p:extLst>
          </p:nvPr>
        </p:nvGraphicFramePr>
        <p:xfrm>
          <a:off x="9901428" y="6324472"/>
          <a:ext cx="755142" cy="533528"/>
        </p:xfrm>
        <a:graphic>
          <a:graphicData uri="http://schemas.openxmlformats.org/drawingml/2006/table">
            <a:tbl>
              <a:tblPr firstRow="1" bandRow="1">
                <a:tableStyleId>{2D5ABB26-0587-4C30-8999-92F81FD0307C}</a:tableStyleId>
              </a:tblPr>
              <a:tblGrid>
                <a:gridCol w="251714">
                  <a:extLst>
                    <a:ext uri="{9D8B030D-6E8A-4147-A177-3AD203B41FA5}">
                      <a16:colId xmlns:a16="http://schemas.microsoft.com/office/drawing/2014/main" val="1290854761"/>
                    </a:ext>
                  </a:extLst>
                </a:gridCol>
                <a:gridCol w="251714">
                  <a:extLst>
                    <a:ext uri="{9D8B030D-6E8A-4147-A177-3AD203B41FA5}">
                      <a16:colId xmlns:a16="http://schemas.microsoft.com/office/drawing/2014/main" val="3383844116"/>
                    </a:ext>
                  </a:extLst>
                </a:gridCol>
                <a:gridCol w="251714">
                  <a:extLst>
                    <a:ext uri="{9D8B030D-6E8A-4147-A177-3AD203B41FA5}">
                      <a16:colId xmlns:a16="http://schemas.microsoft.com/office/drawing/2014/main" val="1478397856"/>
                    </a:ext>
                  </a:extLst>
                </a:gridCol>
              </a:tblGrid>
              <a:tr h="266764">
                <a:tc>
                  <a:txBody>
                    <a:bodyPr/>
                    <a:lstStyle/>
                    <a:p>
                      <a:endParaRPr lang="en-US" sz="10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1012791"/>
                  </a:ext>
                </a:extLst>
              </a:tr>
              <a:tr h="266764">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158362086"/>
                  </a:ext>
                </a:extLst>
              </a:tr>
            </a:tbl>
          </a:graphicData>
        </a:graphic>
      </p:graphicFrame>
    </p:spTree>
    <p:extLst>
      <p:ext uri="{BB962C8B-B14F-4D97-AF65-F5344CB8AC3E}">
        <p14:creationId xmlns:p14="http://schemas.microsoft.com/office/powerpoint/2010/main" val="400040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03767-59A1-4A3D-9A2B-FC874EC27757}"/>
              </a:ext>
            </a:extLst>
          </p:cNvPr>
          <p:cNvSpPr>
            <a:spLocks noGrp="1"/>
          </p:cNvSpPr>
          <p:nvPr>
            <p:ph type="title"/>
          </p:nvPr>
        </p:nvSpPr>
        <p:spPr/>
        <p:txBody>
          <a:bodyPr/>
          <a:lstStyle/>
          <a:p>
            <a:r>
              <a:rPr lang="en-US" dirty="0"/>
              <a:t>Cellular automaton?</a:t>
            </a:r>
          </a:p>
        </p:txBody>
      </p:sp>
      <p:sp>
        <p:nvSpPr>
          <p:cNvPr id="4" name="Content Placeholder 3">
            <a:extLst>
              <a:ext uri="{FF2B5EF4-FFF2-40B4-BE49-F238E27FC236}">
                <a16:creationId xmlns:a16="http://schemas.microsoft.com/office/drawing/2014/main" id="{B382B456-8D97-4AE6-8C0F-5F8F9D095374}"/>
              </a:ext>
            </a:extLst>
          </p:cNvPr>
          <p:cNvSpPr>
            <a:spLocks noGrp="1"/>
          </p:cNvSpPr>
          <p:nvPr>
            <p:ph sz="half" idx="1"/>
          </p:nvPr>
        </p:nvSpPr>
        <p:spPr/>
        <p:txBody>
          <a:bodyPr>
            <a:normAutofit lnSpcReduction="10000"/>
          </a:bodyPr>
          <a:lstStyle/>
          <a:p>
            <a:r>
              <a:rPr lang="en-US" dirty="0"/>
              <a:t>Grid of Cells (n-dimensional)</a:t>
            </a:r>
          </a:p>
          <a:p>
            <a:r>
              <a:rPr lang="en-US" dirty="0"/>
              <a:t>Finite number of (cell) states</a:t>
            </a:r>
          </a:p>
          <a:p>
            <a:r>
              <a:rPr lang="en-US" dirty="0"/>
              <a:t>Cell states evolve in discrete time (generations)</a:t>
            </a:r>
          </a:p>
          <a:p>
            <a:r>
              <a:rPr lang="en-US" dirty="0"/>
              <a:t>Based on the state of neighboring cells</a:t>
            </a:r>
          </a:p>
          <a:p>
            <a:r>
              <a:rPr lang="en-US" dirty="0"/>
              <a:t>According to a fixed set of update rules</a:t>
            </a:r>
          </a:p>
          <a:p>
            <a:r>
              <a:rPr lang="en-US" dirty="0"/>
              <a:t>ALL cells are updated synchronously</a:t>
            </a:r>
          </a:p>
        </p:txBody>
      </p:sp>
      <p:graphicFrame>
        <p:nvGraphicFramePr>
          <p:cNvPr id="11" name="Table 8">
            <a:extLst>
              <a:ext uri="{FF2B5EF4-FFF2-40B4-BE49-F238E27FC236}">
                <a16:creationId xmlns:a16="http://schemas.microsoft.com/office/drawing/2014/main" id="{63825D17-2F86-40D9-9F6A-D1B5E848EAD7}"/>
              </a:ext>
            </a:extLst>
          </p:cNvPr>
          <p:cNvGraphicFramePr>
            <a:graphicFrameLocks noGrp="1"/>
          </p:cNvGraphicFramePr>
          <p:nvPr>
            <p:extLst>
              <p:ext uri="{D42A27DB-BD31-4B8C-83A1-F6EECF244321}">
                <p14:modId xmlns:p14="http://schemas.microsoft.com/office/powerpoint/2010/main" val="4164319321"/>
              </p:ext>
            </p:extLst>
          </p:nvPr>
        </p:nvGraphicFramePr>
        <p:xfrm>
          <a:off x="6419698" y="3335298"/>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3" name="Table 8">
            <a:extLst>
              <a:ext uri="{FF2B5EF4-FFF2-40B4-BE49-F238E27FC236}">
                <a16:creationId xmlns:a16="http://schemas.microsoft.com/office/drawing/2014/main" id="{D1BCAD42-2620-410B-BA1E-41C2BAAC7379}"/>
              </a:ext>
            </a:extLst>
          </p:cNvPr>
          <p:cNvGraphicFramePr>
            <a:graphicFrameLocks noGrp="1"/>
          </p:cNvGraphicFramePr>
          <p:nvPr>
            <p:extLst>
              <p:ext uri="{D42A27DB-BD31-4B8C-83A1-F6EECF244321}">
                <p14:modId xmlns:p14="http://schemas.microsoft.com/office/powerpoint/2010/main" val="1134864017"/>
              </p:ext>
            </p:extLst>
          </p:nvPr>
        </p:nvGraphicFramePr>
        <p:xfrm>
          <a:off x="6419698" y="3335298"/>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235521803"/>
                  </a:ext>
                </a:extLst>
              </a:tr>
            </a:tbl>
          </a:graphicData>
        </a:graphic>
      </p:graphicFrame>
      <p:graphicFrame>
        <p:nvGraphicFramePr>
          <p:cNvPr id="8" name="Table 8">
            <a:extLst>
              <a:ext uri="{FF2B5EF4-FFF2-40B4-BE49-F238E27FC236}">
                <a16:creationId xmlns:a16="http://schemas.microsoft.com/office/drawing/2014/main" id="{464BCEFB-E1EB-4BC1-BAC7-A980B371AABE}"/>
              </a:ext>
            </a:extLst>
          </p:cNvPr>
          <p:cNvGraphicFramePr>
            <a:graphicFrameLocks noGrp="1"/>
          </p:cNvGraphicFramePr>
          <p:nvPr>
            <p:extLst>
              <p:ext uri="{D42A27DB-BD31-4B8C-83A1-F6EECF244321}">
                <p14:modId xmlns:p14="http://schemas.microsoft.com/office/powerpoint/2010/main" val="1087978402"/>
              </p:ext>
            </p:extLst>
          </p:nvPr>
        </p:nvGraphicFramePr>
        <p:xfrm>
          <a:off x="6419698" y="334061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235521803"/>
                  </a:ext>
                </a:extLst>
              </a:tr>
            </a:tbl>
          </a:graphicData>
        </a:graphic>
      </p:graphicFrame>
      <p:graphicFrame>
        <p:nvGraphicFramePr>
          <p:cNvPr id="12" name="Table 8">
            <a:extLst>
              <a:ext uri="{FF2B5EF4-FFF2-40B4-BE49-F238E27FC236}">
                <a16:creationId xmlns:a16="http://schemas.microsoft.com/office/drawing/2014/main" id="{79744B86-C6C3-4B02-A362-2BA85D83E5B5}"/>
              </a:ext>
            </a:extLst>
          </p:cNvPr>
          <p:cNvGraphicFramePr>
            <a:graphicFrameLocks noGrp="1"/>
          </p:cNvGraphicFramePr>
          <p:nvPr>
            <p:extLst>
              <p:ext uri="{D42A27DB-BD31-4B8C-83A1-F6EECF244321}">
                <p14:modId xmlns:p14="http://schemas.microsoft.com/office/powerpoint/2010/main" val="264865165"/>
              </p:ext>
            </p:extLst>
          </p:nvPr>
        </p:nvGraphicFramePr>
        <p:xfrm>
          <a:off x="6419698" y="332998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235521803"/>
                  </a:ext>
                </a:extLst>
              </a:tr>
            </a:tbl>
          </a:graphicData>
        </a:graphic>
      </p:graphicFrame>
      <p:graphicFrame>
        <p:nvGraphicFramePr>
          <p:cNvPr id="10" name="Table 8">
            <a:extLst>
              <a:ext uri="{FF2B5EF4-FFF2-40B4-BE49-F238E27FC236}">
                <a16:creationId xmlns:a16="http://schemas.microsoft.com/office/drawing/2014/main" id="{93FA9853-4BAB-41DA-A2B6-D313AF9654E5}"/>
              </a:ext>
            </a:extLst>
          </p:cNvPr>
          <p:cNvGraphicFramePr>
            <a:graphicFrameLocks noGrp="1"/>
          </p:cNvGraphicFramePr>
          <p:nvPr>
            <p:extLst>
              <p:ext uri="{D42A27DB-BD31-4B8C-83A1-F6EECF244321}">
                <p14:modId xmlns:p14="http://schemas.microsoft.com/office/powerpoint/2010/main" val="3753811199"/>
              </p:ext>
            </p:extLst>
          </p:nvPr>
        </p:nvGraphicFramePr>
        <p:xfrm>
          <a:off x="6419698" y="332998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4" name="Table 8">
            <a:extLst>
              <a:ext uri="{FF2B5EF4-FFF2-40B4-BE49-F238E27FC236}">
                <a16:creationId xmlns:a16="http://schemas.microsoft.com/office/drawing/2014/main" id="{35FB022A-88C4-4812-8B62-B575A02BD8F2}"/>
              </a:ext>
            </a:extLst>
          </p:cNvPr>
          <p:cNvGraphicFramePr>
            <a:graphicFrameLocks noGrp="1"/>
          </p:cNvGraphicFramePr>
          <p:nvPr>
            <p:extLst>
              <p:ext uri="{D42A27DB-BD31-4B8C-83A1-F6EECF244321}">
                <p14:modId xmlns:p14="http://schemas.microsoft.com/office/powerpoint/2010/main" val="3926004914"/>
              </p:ext>
            </p:extLst>
          </p:nvPr>
        </p:nvGraphicFramePr>
        <p:xfrm>
          <a:off x="5848735" y="2794704"/>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6" name="Table 6">
            <a:extLst>
              <a:ext uri="{FF2B5EF4-FFF2-40B4-BE49-F238E27FC236}">
                <a16:creationId xmlns:a16="http://schemas.microsoft.com/office/drawing/2014/main" id="{0569EDDE-F093-4919-A6F5-97364D09DA85}"/>
              </a:ext>
            </a:extLst>
          </p:cNvPr>
          <p:cNvGraphicFramePr>
            <a:graphicFrameLocks noGrp="1"/>
          </p:cNvGraphicFramePr>
          <p:nvPr>
            <p:ph sz="half" idx="2"/>
            <p:extLst>
              <p:ext uri="{D42A27DB-BD31-4B8C-83A1-F6EECF244321}">
                <p14:modId xmlns:p14="http://schemas.microsoft.com/office/powerpoint/2010/main" val="905525078"/>
              </p:ext>
            </p:extLst>
          </p:nvPr>
        </p:nvGraphicFramePr>
        <p:xfrm>
          <a:off x="4708400" y="1690689"/>
          <a:ext cx="3993332" cy="3830603"/>
        </p:xfrm>
        <a:graphic>
          <a:graphicData uri="http://schemas.openxmlformats.org/drawingml/2006/table">
            <a:tbl>
              <a:tblPr firstRow="1" bandRow="1">
                <a:tableStyleId>{2D5ABB26-0587-4C30-8999-92F81FD0307C}</a:tableStyleId>
              </a:tblPr>
              <a:tblGrid>
                <a:gridCol w="570476">
                  <a:extLst>
                    <a:ext uri="{9D8B030D-6E8A-4147-A177-3AD203B41FA5}">
                      <a16:colId xmlns:a16="http://schemas.microsoft.com/office/drawing/2014/main" val="1670498484"/>
                    </a:ext>
                  </a:extLst>
                </a:gridCol>
                <a:gridCol w="570476">
                  <a:extLst>
                    <a:ext uri="{9D8B030D-6E8A-4147-A177-3AD203B41FA5}">
                      <a16:colId xmlns:a16="http://schemas.microsoft.com/office/drawing/2014/main" val="1926101881"/>
                    </a:ext>
                  </a:extLst>
                </a:gridCol>
                <a:gridCol w="570476">
                  <a:extLst>
                    <a:ext uri="{9D8B030D-6E8A-4147-A177-3AD203B41FA5}">
                      <a16:colId xmlns:a16="http://schemas.microsoft.com/office/drawing/2014/main" val="1821470533"/>
                    </a:ext>
                  </a:extLst>
                </a:gridCol>
                <a:gridCol w="570476">
                  <a:extLst>
                    <a:ext uri="{9D8B030D-6E8A-4147-A177-3AD203B41FA5}">
                      <a16:colId xmlns:a16="http://schemas.microsoft.com/office/drawing/2014/main" val="4148877020"/>
                    </a:ext>
                  </a:extLst>
                </a:gridCol>
                <a:gridCol w="570476">
                  <a:extLst>
                    <a:ext uri="{9D8B030D-6E8A-4147-A177-3AD203B41FA5}">
                      <a16:colId xmlns:a16="http://schemas.microsoft.com/office/drawing/2014/main" val="758489789"/>
                    </a:ext>
                  </a:extLst>
                </a:gridCol>
                <a:gridCol w="570476">
                  <a:extLst>
                    <a:ext uri="{9D8B030D-6E8A-4147-A177-3AD203B41FA5}">
                      <a16:colId xmlns:a16="http://schemas.microsoft.com/office/drawing/2014/main" val="436755933"/>
                    </a:ext>
                  </a:extLst>
                </a:gridCol>
                <a:gridCol w="570476">
                  <a:extLst>
                    <a:ext uri="{9D8B030D-6E8A-4147-A177-3AD203B41FA5}">
                      <a16:colId xmlns:a16="http://schemas.microsoft.com/office/drawing/2014/main" val="1300892596"/>
                    </a:ext>
                  </a:extLst>
                </a:gridCol>
              </a:tblGrid>
              <a:tr h="547229">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6392186"/>
                  </a:ext>
                </a:extLst>
              </a:tr>
              <a:tr h="547229">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8015060"/>
                  </a:ext>
                </a:extLst>
              </a:tr>
              <a:tr h="547229">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457555"/>
                  </a:ext>
                </a:extLst>
              </a:tr>
              <a:tr h="547229">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3234447"/>
                  </a:ext>
                </a:extLst>
              </a:tr>
              <a:tr h="547229">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8307425"/>
                  </a:ext>
                </a:extLst>
              </a:tr>
              <a:tr h="547229">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0021814"/>
                  </a:ext>
                </a:extLst>
              </a:tr>
              <a:tr h="547229">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p>
                  </a:txBody>
                  <a:tcPr marL="107384" marR="107384" marT="53692" marB="5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9703090"/>
                  </a:ext>
                </a:extLst>
              </a:tr>
            </a:tbl>
          </a:graphicData>
        </a:graphic>
      </p:graphicFrame>
      <p:graphicFrame>
        <p:nvGraphicFramePr>
          <p:cNvPr id="15" name="Table 8">
            <a:extLst>
              <a:ext uri="{FF2B5EF4-FFF2-40B4-BE49-F238E27FC236}">
                <a16:creationId xmlns:a16="http://schemas.microsoft.com/office/drawing/2014/main" id="{49074CDA-9547-40AD-AB49-2C17B618C3FB}"/>
              </a:ext>
            </a:extLst>
          </p:cNvPr>
          <p:cNvGraphicFramePr>
            <a:graphicFrameLocks noGrp="1"/>
          </p:cNvGraphicFramePr>
          <p:nvPr>
            <p:extLst>
              <p:ext uri="{D42A27DB-BD31-4B8C-83A1-F6EECF244321}">
                <p14:modId xmlns:p14="http://schemas.microsoft.com/office/powerpoint/2010/main" val="937289118"/>
              </p:ext>
            </p:extLst>
          </p:nvPr>
        </p:nvGraphicFramePr>
        <p:xfrm>
          <a:off x="5848962" y="388730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6" name="Table 8">
            <a:extLst>
              <a:ext uri="{FF2B5EF4-FFF2-40B4-BE49-F238E27FC236}">
                <a16:creationId xmlns:a16="http://schemas.microsoft.com/office/drawing/2014/main" id="{708E976A-F011-4038-81F1-67266A75C397}"/>
              </a:ext>
            </a:extLst>
          </p:cNvPr>
          <p:cNvGraphicFramePr>
            <a:graphicFrameLocks noGrp="1"/>
          </p:cNvGraphicFramePr>
          <p:nvPr>
            <p:extLst>
              <p:ext uri="{D42A27DB-BD31-4B8C-83A1-F6EECF244321}">
                <p14:modId xmlns:p14="http://schemas.microsoft.com/office/powerpoint/2010/main" val="2353640410"/>
              </p:ext>
            </p:extLst>
          </p:nvPr>
        </p:nvGraphicFramePr>
        <p:xfrm>
          <a:off x="6989979" y="388730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7" name="Table 8">
            <a:extLst>
              <a:ext uri="{FF2B5EF4-FFF2-40B4-BE49-F238E27FC236}">
                <a16:creationId xmlns:a16="http://schemas.microsoft.com/office/drawing/2014/main" id="{37524BE5-7A3F-4784-B7C0-F3274EDAB702}"/>
              </a:ext>
            </a:extLst>
          </p:cNvPr>
          <p:cNvGraphicFramePr>
            <a:graphicFrameLocks noGrp="1"/>
          </p:cNvGraphicFramePr>
          <p:nvPr>
            <p:extLst>
              <p:ext uri="{D42A27DB-BD31-4B8C-83A1-F6EECF244321}">
                <p14:modId xmlns:p14="http://schemas.microsoft.com/office/powerpoint/2010/main" val="3615608192"/>
              </p:ext>
            </p:extLst>
          </p:nvPr>
        </p:nvGraphicFramePr>
        <p:xfrm>
          <a:off x="6989979" y="279544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8" name="Table 8">
            <a:extLst>
              <a:ext uri="{FF2B5EF4-FFF2-40B4-BE49-F238E27FC236}">
                <a16:creationId xmlns:a16="http://schemas.microsoft.com/office/drawing/2014/main" id="{2C560462-BADA-476C-A077-A6E5F0C02090}"/>
              </a:ext>
            </a:extLst>
          </p:cNvPr>
          <p:cNvGraphicFramePr>
            <a:graphicFrameLocks noGrp="1"/>
          </p:cNvGraphicFramePr>
          <p:nvPr>
            <p:extLst>
              <p:ext uri="{D42A27DB-BD31-4B8C-83A1-F6EECF244321}">
                <p14:modId xmlns:p14="http://schemas.microsoft.com/office/powerpoint/2010/main" val="2297319838"/>
              </p:ext>
            </p:extLst>
          </p:nvPr>
        </p:nvGraphicFramePr>
        <p:xfrm>
          <a:off x="5277999" y="2239645"/>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19" name="Table 8">
            <a:extLst>
              <a:ext uri="{FF2B5EF4-FFF2-40B4-BE49-F238E27FC236}">
                <a16:creationId xmlns:a16="http://schemas.microsoft.com/office/drawing/2014/main" id="{C43E1A14-1C64-427A-8D1D-F47ED3D88A06}"/>
              </a:ext>
            </a:extLst>
          </p:cNvPr>
          <p:cNvGraphicFramePr>
            <a:graphicFrameLocks noGrp="1"/>
          </p:cNvGraphicFramePr>
          <p:nvPr>
            <p:extLst>
              <p:ext uri="{D42A27DB-BD31-4B8C-83A1-F6EECF244321}">
                <p14:modId xmlns:p14="http://schemas.microsoft.com/office/powerpoint/2010/main" val="4023205606"/>
              </p:ext>
            </p:extLst>
          </p:nvPr>
        </p:nvGraphicFramePr>
        <p:xfrm>
          <a:off x="8130428" y="1693563"/>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0" name="Table 8">
            <a:extLst>
              <a:ext uri="{FF2B5EF4-FFF2-40B4-BE49-F238E27FC236}">
                <a16:creationId xmlns:a16="http://schemas.microsoft.com/office/drawing/2014/main" id="{2AD5F6E5-E9BC-407D-A5D6-38776B091661}"/>
              </a:ext>
            </a:extLst>
          </p:cNvPr>
          <p:cNvGraphicFramePr>
            <a:graphicFrameLocks noGrp="1"/>
          </p:cNvGraphicFramePr>
          <p:nvPr>
            <p:extLst>
              <p:ext uri="{D42A27DB-BD31-4B8C-83A1-F6EECF244321}">
                <p14:modId xmlns:p14="http://schemas.microsoft.com/office/powerpoint/2010/main" val="1142232864"/>
              </p:ext>
            </p:extLst>
          </p:nvPr>
        </p:nvGraphicFramePr>
        <p:xfrm>
          <a:off x="5276408" y="333220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1" name="Table 8">
            <a:extLst>
              <a:ext uri="{FF2B5EF4-FFF2-40B4-BE49-F238E27FC236}">
                <a16:creationId xmlns:a16="http://schemas.microsoft.com/office/drawing/2014/main" id="{59698118-F420-455D-A4C9-D0E318084ED3}"/>
              </a:ext>
            </a:extLst>
          </p:cNvPr>
          <p:cNvGraphicFramePr>
            <a:graphicFrameLocks noGrp="1"/>
          </p:cNvGraphicFramePr>
          <p:nvPr>
            <p:extLst>
              <p:ext uri="{D42A27DB-BD31-4B8C-83A1-F6EECF244321}">
                <p14:modId xmlns:p14="http://schemas.microsoft.com/office/powerpoint/2010/main" val="2856575082"/>
              </p:ext>
            </p:extLst>
          </p:nvPr>
        </p:nvGraphicFramePr>
        <p:xfrm>
          <a:off x="5277999" y="442869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2" name="Table 8">
            <a:extLst>
              <a:ext uri="{FF2B5EF4-FFF2-40B4-BE49-F238E27FC236}">
                <a16:creationId xmlns:a16="http://schemas.microsoft.com/office/drawing/2014/main" id="{F1B67104-B0D8-4DFD-B188-F02946A03F82}"/>
              </a:ext>
            </a:extLst>
          </p:cNvPr>
          <p:cNvGraphicFramePr>
            <a:graphicFrameLocks noGrp="1"/>
          </p:cNvGraphicFramePr>
          <p:nvPr>
            <p:extLst>
              <p:ext uri="{D42A27DB-BD31-4B8C-83A1-F6EECF244321}">
                <p14:modId xmlns:p14="http://schemas.microsoft.com/office/powerpoint/2010/main" val="1130478267"/>
              </p:ext>
            </p:extLst>
          </p:nvPr>
        </p:nvGraphicFramePr>
        <p:xfrm>
          <a:off x="6418334" y="442869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3" name="Table 8">
            <a:extLst>
              <a:ext uri="{FF2B5EF4-FFF2-40B4-BE49-F238E27FC236}">
                <a16:creationId xmlns:a16="http://schemas.microsoft.com/office/drawing/2014/main" id="{84A60B95-17E3-48D2-8C51-067AACFA2FBA}"/>
              </a:ext>
            </a:extLst>
          </p:cNvPr>
          <p:cNvGraphicFramePr>
            <a:graphicFrameLocks noGrp="1"/>
          </p:cNvGraphicFramePr>
          <p:nvPr>
            <p:extLst>
              <p:ext uri="{D42A27DB-BD31-4B8C-83A1-F6EECF244321}">
                <p14:modId xmlns:p14="http://schemas.microsoft.com/office/powerpoint/2010/main" val="1406038623"/>
              </p:ext>
            </p:extLst>
          </p:nvPr>
        </p:nvGraphicFramePr>
        <p:xfrm>
          <a:off x="7558669" y="442869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4" name="Table 8">
            <a:extLst>
              <a:ext uri="{FF2B5EF4-FFF2-40B4-BE49-F238E27FC236}">
                <a16:creationId xmlns:a16="http://schemas.microsoft.com/office/drawing/2014/main" id="{F04F6653-5DE1-43CC-A784-173B3F1AE10C}"/>
              </a:ext>
            </a:extLst>
          </p:cNvPr>
          <p:cNvGraphicFramePr>
            <a:graphicFrameLocks noGrp="1"/>
          </p:cNvGraphicFramePr>
          <p:nvPr>
            <p:extLst>
              <p:ext uri="{D42A27DB-BD31-4B8C-83A1-F6EECF244321}">
                <p14:modId xmlns:p14="http://schemas.microsoft.com/office/powerpoint/2010/main" val="813231258"/>
              </p:ext>
            </p:extLst>
          </p:nvPr>
        </p:nvGraphicFramePr>
        <p:xfrm>
          <a:off x="7558669" y="3329986"/>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5" name="Table 8">
            <a:extLst>
              <a:ext uri="{FF2B5EF4-FFF2-40B4-BE49-F238E27FC236}">
                <a16:creationId xmlns:a16="http://schemas.microsoft.com/office/drawing/2014/main" id="{92841725-98A0-436E-B1B9-9690CA4E14D9}"/>
              </a:ext>
            </a:extLst>
          </p:cNvPr>
          <p:cNvGraphicFramePr>
            <a:graphicFrameLocks noGrp="1"/>
          </p:cNvGraphicFramePr>
          <p:nvPr>
            <p:extLst>
              <p:ext uri="{D42A27DB-BD31-4B8C-83A1-F6EECF244321}">
                <p14:modId xmlns:p14="http://schemas.microsoft.com/office/powerpoint/2010/main" val="4149979574"/>
              </p:ext>
            </p:extLst>
          </p:nvPr>
        </p:nvGraphicFramePr>
        <p:xfrm>
          <a:off x="7558669" y="2239645"/>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6" name="Table 8">
            <a:extLst>
              <a:ext uri="{FF2B5EF4-FFF2-40B4-BE49-F238E27FC236}">
                <a16:creationId xmlns:a16="http://schemas.microsoft.com/office/drawing/2014/main" id="{F75E4495-B42F-425E-968C-CA07B25A7D49}"/>
              </a:ext>
            </a:extLst>
          </p:cNvPr>
          <p:cNvGraphicFramePr>
            <a:graphicFrameLocks noGrp="1"/>
          </p:cNvGraphicFramePr>
          <p:nvPr>
            <p:extLst>
              <p:ext uri="{D42A27DB-BD31-4B8C-83A1-F6EECF244321}">
                <p14:modId xmlns:p14="http://schemas.microsoft.com/office/powerpoint/2010/main" val="1601962373"/>
              </p:ext>
            </p:extLst>
          </p:nvPr>
        </p:nvGraphicFramePr>
        <p:xfrm>
          <a:off x="6418334" y="2239645"/>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7" name="Table 8">
            <a:extLst>
              <a:ext uri="{FF2B5EF4-FFF2-40B4-BE49-F238E27FC236}">
                <a16:creationId xmlns:a16="http://schemas.microsoft.com/office/drawing/2014/main" id="{553629BF-1050-4C7B-9F89-252FE9648B66}"/>
              </a:ext>
            </a:extLst>
          </p:cNvPr>
          <p:cNvGraphicFramePr>
            <a:graphicFrameLocks noGrp="1"/>
          </p:cNvGraphicFramePr>
          <p:nvPr>
            <p:extLst>
              <p:ext uri="{D42A27DB-BD31-4B8C-83A1-F6EECF244321}">
                <p14:modId xmlns:p14="http://schemas.microsoft.com/office/powerpoint/2010/main" val="1210443940"/>
              </p:ext>
            </p:extLst>
          </p:nvPr>
        </p:nvGraphicFramePr>
        <p:xfrm>
          <a:off x="6993651" y="1693563"/>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8" name="Table 8">
            <a:extLst>
              <a:ext uri="{FF2B5EF4-FFF2-40B4-BE49-F238E27FC236}">
                <a16:creationId xmlns:a16="http://schemas.microsoft.com/office/drawing/2014/main" id="{48AD03DD-05B9-4AC4-9117-5311586D9357}"/>
              </a:ext>
            </a:extLst>
          </p:cNvPr>
          <p:cNvGraphicFramePr>
            <a:graphicFrameLocks noGrp="1"/>
          </p:cNvGraphicFramePr>
          <p:nvPr>
            <p:extLst>
              <p:ext uri="{D42A27DB-BD31-4B8C-83A1-F6EECF244321}">
                <p14:modId xmlns:p14="http://schemas.microsoft.com/office/powerpoint/2010/main" val="1134254931"/>
              </p:ext>
            </p:extLst>
          </p:nvPr>
        </p:nvGraphicFramePr>
        <p:xfrm>
          <a:off x="5847144" y="1688423"/>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29" name="Table 8">
            <a:extLst>
              <a:ext uri="{FF2B5EF4-FFF2-40B4-BE49-F238E27FC236}">
                <a16:creationId xmlns:a16="http://schemas.microsoft.com/office/drawing/2014/main" id="{184F6379-1F9C-4152-9292-0246ED150963}"/>
              </a:ext>
            </a:extLst>
          </p:cNvPr>
          <p:cNvGraphicFramePr>
            <a:graphicFrameLocks noGrp="1"/>
          </p:cNvGraphicFramePr>
          <p:nvPr>
            <p:extLst>
              <p:ext uri="{D42A27DB-BD31-4B8C-83A1-F6EECF244321}">
                <p14:modId xmlns:p14="http://schemas.microsoft.com/office/powerpoint/2010/main" val="3891476853"/>
              </p:ext>
            </p:extLst>
          </p:nvPr>
        </p:nvGraphicFramePr>
        <p:xfrm>
          <a:off x="4711901" y="1686807"/>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0" name="Table 8">
            <a:extLst>
              <a:ext uri="{FF2B5EF4-FFF2-40B4-BE49-F238E27FC236}">
                <a16:creationId xmlns:a16="http://schemas.microsoft.com/office/drawing/2014/main" id="{ED2713E3-7F65-44E2-AEC3-E8CFC7929A41}"/>
              </a:ext>
            </a:extLst>
          </p:cNvPr>
          <p:cNvGraphicFramePr>
            <a:graphicFrameLocks noGrp="1"/>
          </p:cNvGraphicFramePr>
          <p:nvPr>
            <p:extLst>
              <p:ext uri="{D42A27DB-BD31-4B8C-83A1-F6EECF244321}">
                <p14:modId xmlns:p14="http://schemas.microsoft.com/office/powerpoint/2010/main" val="29415236"/>
              </p:ext>
            </p:extLst>
          </p:nvPr>
        </p:nvGraphicFramePr>
        <p:xfrm>
          <a:off x="8126904" y="2786197"/>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1" name="Table 8">
            <a:extLst>
              <a:ext uri="{FF2B5EF4-FFF2-40B4-BE49-F238E27FC236}">
                <a16:creationId xmlns:a16="http://schemas.microsoft.com/office/drawing/2014/main" id="{FF8556E4-C680-4812-A5DC-2B2C903644BE}"/>
              </a:ext>
            </a:extLst>
          </p:cNvPr>
          <p:cNvGraphicFramePr>
            <a:graphicFrameLocks noGrp="1"/>
          </p:cNvGraphicFramePr>
          <p:nvPr>
            <p:extLst>
              <p:ext uri="{D42A27DB-BD31-4B8C-83A1-F6EECF244321}">
                <p14:modId xmlns:p14="http://schemas.microsoft.com/office/powerpoint/2010/main" val="820478940"/>
              </p:ext>
            </p:extLst>
          </p:nvPr>
        </p:nvGraphicFramePr>
        <p:xfrm>
          <a:off x="4711810" y="2786197"/>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2" name="Table 8">
            <a:extLst>
              <a:ext uri="{FF2B5EF4-FFF2-40B4-BE49-F238E27FC236}">
                <a16:creationId xmlns:a16="http://schemas.microsoft.com/office/drawing/2014/main" id="{78FCD4AE-6EF1-4F1D-9DA6-D97B19A9CF4D}"/>
              </a:ext>
            </a:extLst>
          </p:cNvPr>
          <p:cNvGraphicFramePr>
            <a:graphicFrameLocks noGrp="1"/>
          </p:cNvGraphicFramePr>
          <p:nvPr>
            <p:extLst>
              <p:ext uri="{D42A27DB-BD31-4B8C-83A1-F6EECF244321}">
                <p14:modId xmlns:p14="http://schemas.microsoft.com/office/powerpoint/2010/main" val="965188293"/>
              </p:ext>
            </p:extLst>
          </p:nvPr>
        </p:nvGraphicFramePr>
        <p:xfrm>
          <a:off x="4706737" y="388178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3" name="Table 8">
            <a:extLst>
              <a:ext uri="{FF2B5EF4-FFF2-40B4-BE49-F238E27FC236}">
                <a16:creationId xmlns:a16="http://schemas.microsoft.com/office/drawing/2014/main" id="{D7BB17F8-4DE5-4EE9-8B4B-EA6C212E2370}"/>
              </a:ext>
            </a:extLst>
          </p:cNvPr>
          <p:cNvGraphicFramePr>
            <a:graphicFrameLocks noGrp="1"/>
          </p:cNvGraphicFramePr>
          <p:nvPr>
            <p:extLst>
              <p:ext uri="{D42A27DB-BD31-4B8C-83A1-F6EECF244321}">
                <p14:modId xmlns:p14="http://schemas.microsoft.com/office/powerpoint/2010/main" val="2003601125"/>
              </p:ext>
            </p:extLst>
          </p:nvPr>
        </p:nvGraphicFramePr>
        <p:xfrm>
          <a:off x="8126904" y="3883052"/>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4" name="Table 8">
            <a:extLst>
              <a:ext uri="{FF2B5EF4-FFF2-40B4-BE49-F238E27FC236}">
                <a16:creationId xmlns:a16="http://schemas.microsoft.com/office/drawing/2014/main" id="{FAC1624A-9A82-4E47-976F-CDEDA3C93C47}"/>
              </a:ext>
            </a:extLst>
          </p:cNvPr>
          <p:cNvGraphicFramePr>
            <a:graphicFrameLocks noGrp="1"/>
          </p:cNvGraphicFramePr>
          <p:nvPr>
            <p:extLst>
              <p:ext uri="{D42A27DB-BD31-4B8C-83A1-F6EECF244321}">
                <p14:modId xmlns:p14="http://schemas.microsoft.com/office/powerpoint/2010/main" val="1848529717"/>
              </p:ext>
            </p:extLst>
          </p:nvPr>
        </p:nvGraphicFramePr>
        <p:xfrm>
          <a:off x="4706354" y="4979172"/>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5" name="Table 8">
            <a:extLst>
              <a:ext uri="{FF2B5EF4-FFF2-40B4-BE49-F238E27FC236}">
                <a16:creationId xmlns:a16="http://schemas.microsoft.com/office/drawing/2014/main" id="{4B8BF06D-9E1F-464C-A635-5E2DAD7B925E}"/>
              </a:ext>
            </a:extLst>
          </p:cNvPr>
          <p:cNvGraphicFramePr>
            <a:graphicFrameLocks noGrp="1"/>
          </p:cNvGraphicFramePr>
          <p:nvPr>
            <p:extLst>
              <p:ext uri="{D42A27DB-BD31-4B8C-83A1-F6EECF244321}">
                <p14:modId xmlns:p14="http://schemas.microsoft.com/office/powerpoint/2010/main" val="4163473377"/>
              </p:ext>
            </p:extLst>
          </p:nvPr>
        </p:nvGraphicFramePr>
        <p:xfrm>
          <a:off x="5856306" y="4973070"/>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6" name="Table 8">
            <a:extLst>
              <a:ext uri="{FF2B5EF4-FFF2-40B4-BE49-F238E27FC236}">
                <a16:creationId xmlns:a16="http://schemas.microsoft.com/office/drawing/2014/main" id="{A11F9968-5EE1-4A6A-AE71-8C6E912A86A2}"/>
              </a:ext>
            </a:extLst>
          </p:cNvPr>
          <p:cNvGraphicFramePr>
            <a:graphicFrameLocks noGrp="1"/>
          </p:cNvGraphicFramePr>
          <p:nvPr>
            <p:extLst>
              <p:ext uri="{D42A27DB-BD31-4B8C-83A1-F6EECF244321}">
                <p14:modId xmlns:p14="http://schemas.microsoft.com/office/powerpoint/2010/main" val="3729684717"/>
              </p:ext>
            </p:extLst>
          </p:nvPr>
        </p:nvGraphicFramePr>
        <p:xfrm>
          <a:off x="6993651" y="4979172"/>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graphicFrame>
        <p:nvGraphicFramePr>
          <p:cNvPr id="37" name="Table 8">
            <a:extLst>
              <a:ext uri="{FF2B5EF4-FFF2-40B4-BE49-F238E27FC236}">
                <a16:creationId xmlns:a16="http://schemas.microsoft.com/office/drawing/2014/main" id="{765BF2B4-DF60-49BE-8015-7CC427240DD3}"/>
              </a:ext>
            </a:extLst>
          </p:cNvPr>
          <p:cNvGraphicFramePr>
            <a:graphicFrameLocks noGrp="1"/>
          </p:cNvGraphicFramePr>
          <p:nvPr>
            <p:extLst>
              <p:ext uri="{D42A27DB-BD31-4B8C-83A1-F6EECF244321}">
                <p14:modId xmlns:p14="http://schemas.microsoft.com/office/powerpoint/2010/main" val="3675417112"/>
              </p:ext>
            </p:extLst>
          </p:nvPr>
        </p:nvGraphicFramePr>
        <p:xfrm>
          <a:off x="8130996" y="4979908"/>
          <a:ext cx="570736" cy="541384"/>
        </p:xfrm>
        <a:graphic>
          <a:graphicData uri="http://schemas.openxmlformats.org/drawingml/2006/table">
            <a:tbl>
              <a:tblPr firstRow="1" bandRow="1">
                <a:tableStyleId>{2D5ABB26-0587-4C30-8999-92F81FD0307C}</a:tableStyleId>
              </a:tblPr>
              <a:tblGrid>
                <a:gridCol w="570736">
                  <a:extLst>
                    <a:ext uri="{9D8B030D-6E8A-4147-A177-3AD203B41FA5}">
                      <a16:colId xmlns:a16="http://schemas.microsoft.com/office/drawing/2014/main" val="2841412613"/>
                    </a:ext>
                  </a:extLst>
                </a:gridCol>
              </a:tblGrid>
              <a:tr h="541384">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35521803"/>
                  </a:ext>
                </a:extLst>
              </a:tr>
            </a:tbl>
          </a:graphicData>
        </a:graphic>
      </p:graphicFrame>
      <p:pic>
        <p:nvPicPr>
          <p:cNvPr id="39" name="Picture 38">
            <a:extLst>
              <a:ext uri="{FF2B5EF4-FFF2-40B4-BE49-F238E27FC236}">
                <a16:creationId xmlns:a16="http://schemas.microsoft.com/office/drawing/2014/main" id="{BBB99D17-7A3A-440A-8C26-F5B5AE7164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6500" l="1764" r="92356">
                        <a14:foregroundMark x1="25206" y1="25094" x2="53744" y2="12406"/>
                        <a14:foregroundMark x1="19600" y1="24219" x2="19600" y2="49094"/>
                        <a14:foregroundMark x1="16111" y1="40375" x2="18463" y2="49531"/>
                        <a14:foregroundMark x1="15837" y1="37031" x2="19169" y2="50875"/>
                        <a14:foregroundMark x1="18463" y1="36031" x2="17640" y2="32031"/>
                        <a14:foregroundMark x1="17915" y1="34688" x2="20031" y2="21531"/>
                        <a14:foregroundMark x1="20698" y1="50969" x2="7801" y2="77781"/>
                        <a14:foregroundMark x1="7801" y1="77781" x2="42415" y2="72656"/>
                        <a14:foregroundMark x1="42415" y1="72656" x2="12505" y2="87063"/>
                        <a14:foregroundMark x1="12505" y1="87063" x2="48452" y2="88563"/>
                        <a14:foregroundMark x1="48452" y1="88563" x2="49549" y2="88250"/>
                        <a14:foregroundMark x1="13171" y1="57219" x2="4782" y2="64156"/>
                        <a14:foregroundMark x1="38769" y1="36594" x2="35280" y2="37594"/>
                        <a14:foregroundMark x1="58487" y1="40938" x2="61309" y2="40938"/>
                        <a14:foregroundMark x1="33320" y1="38500" x2="45904" y2="39844"/>
                        <a14:foregroundMark x1="38612" y1="42406" x2="36260" y2="43063"/>
                        <a14:foregroundMark x1="24226" y1="24875" x2="19326" y2="24000"/>
                        <a14:foregroundMark x1="27871" y1="16844" x2="63897" y2="18125"/>
                        <a14:foregroundMark x1="63897" y1="18125" x2="68993" y2="41625"/>
                        <a14:foregroundMark x1="44100" y1="72281" x2="50804" y2="77094"/>
                        <a14:foregroundMark x1="42807" y1="74969" x2="49392" y2="81000"/>
                        <a14:foregroundMark x1="47315" y1="78750" x2="54292" y2="88781"/>
                        <a14:foregroundMark x1="53038" y1="91125" x2="15680" y2="93469"/>
                        <a14:foregroundMark x1="13563" y1="95938" x2="50333" y2="94938"/>
                        <a14:foregroundMark x1="50333" y1="94938" x2="60016" y2="94938"/>
                        <a14:foregroundMark x1="56527" y1="90594" x2="52215" y2="70156"/>
                        <a14:foregroundMark x1="59349" y1="68719" x2="57507" y2="94813"/>
                        <a14:foregroundMark x1="68130" y1="55656" x2="89690" y2="76625"/>
                        <a14:foregroundMark x1="59741" y1="93688" x2="88005" y2="76500"/>
                        <a14:foregroundMark x1="88005" y1="76500" x2="91102" y2="75844"/>
                        <a14:foregroundMark x1="3097" y1="64688" x2="3097" y2="64688"/>
                        <a14:foregroundMark x1="2940" y1="64938" x2="1842" y2="69625"/>
                        <a14:foregroundMark x1="1960" y1="63156" x2="11211" y2="57781"/>
                        <a14:foregroundMark x1="2234" y1="62594" x2="10937" y2="57219"/>
                        <a14:foregroundMark x1="5057" y1="60469" x2="13015" y2="55000"/>
                        <a14:foregroundMark x1="6311" y1="58562" x2="6311" y2="58562"/>
                        <a14:foregroundMark x1="7017" y1="58125" x2="4782" y2="60031"/>
                        <a14:foregroundMark x1="9251" y1="56437" x2="7840" y2="57000"/>
                        <a14:foregroundMark x1="10662" y1="55437" x2="7722" y2="57219"/>
                        <a14:foregroundMark x1="16229" y1="52438" x2="13015" y2="53875"/>
                        <a14:foregroundMark x1="13015" y1="54781" x2="9957" y2="56000"/>
                        <a14:foregroundMark x1="40729" y1="77875" x2="42689" y2="83000"/>
                        <a14:foregroundMark x1="88710" y1="75406" x2="92356" y2="87000"/>
                        <a14:foregroundMark x1="91219" y1="84781" x2="84790" y2="96500"/>
                        <a14:foregroundMark x1="15680" y1="38031" x2="14700" y2="37500"/>
                        <a14:backgroundMark x1="5880" y1="21750" x2="3920" y2="49188"/>
                        <a14:backgroundMark x1="1842" y1="54094" x2="8977" y2="52875"/>
                      </a14:backgroundRemoval>
                    </a14:imgEffect>
                  </a14:imgLayer>
                </a14:imgProps>
              </a:ext>
              <a:ext uri="{28A0092B-C50C-407E-A947-70E740481C1C}">
                <a14:useLocalDpi xmlns:a14="http://schemas.microsoft.com/office/drawing/2010/main" val="0"/>
              </a:ext>
            </a:extLst>
          </a:blip>
          <a:srcRect/>
          <a:stretch/>
        </p:blipFill>
        <p:spPr>
          <a:xfrm>
            <a:off x="3108477" y="5638906"/>
            <a:ext cx="1361546" cy="1707936"/>
          </a:xfrm>
          <a:prstGeom prst="rect">
            <a:avLst/>
          </a:prstGeom>
        </p:spPr>
      </p:pic>
      <p:pic>
        <p:nvPicPr>
          <p:cNvPr id="41" name="Picture 40">
            <a:extLst>
              <a:ext uri="{FF2B5EF4-FFF2-40B4-BE49-F238E27FC236}">
                <a16:creationId xmlns:a16="http://schemas.microsoft.com/office/drawing/2014/main" id="{B1A172DF-AC3D-401B-BBD2-0572BC2213F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6" b="99798" l="2613" r="99245">
                        <a14:foregroundMark x1="41289" y1="10218" x2="67654" y2="12601"/>
                        <a14:foregroundMark x1="71603" y1="52827" x2="42683" y2="80372"/>
                        <a14:foregroundMark x1="56969" y1="64095" x2="41289" y2="63126"/>
                        <a14:foregroundMark x1="40244" y1="62076" x2="3775" y2="78554"/>
                        <a14:foregroundMark x1="3775" y1="78554" x2="2729" y2="98829"/>
                        <a14:foregroundMark x1="63182" y1="73910" x2="55401" y2="89015"/>
                        <a14:foregroundMark x1="85714" y1="57633" x2="99303" y2="62924"/>
                        <a14:foregroundMark x1="93786" y1="74758" x2="94135" y2="89378"/>
                        <a14:foregroundMark x1="74855" y1="97617" x2="88328" y2="96648"/>
                        <a14:foregroundMark x1="86585" y1="99798" x2="89663" y2="99556"/>
                        <a14:backgroundMark x1="4646" y1="69507" x2="639" y2="71527"/>
                        <a14:backgroundMark x1="5633" y1="70679" x2="5633" y2="70679"/>
                        <a14:backgroundMark x1="4646" y1="70194" x2="5168" y2="70436"/>
                        <a14:backgroundMark x1="6504" y1="69628" x2="4297" y2="70921"/>
                      </a14:backgroundRemoval>
                    </a14:imgEffect>
                  </a14:imgLayer>
                </a14:imgProps>
              </a:ext>
              <a:ext uri="{28A0092B-C50C-407E-A947-70E740481C1C}">
                <a14:useLocalDpi xmlns:a14="http://schemas.microsoft.com/office/drawing/2010/main" val="0"/>
              </a:ext>
            </a:extLst>
          </a:blip>
          <a:stretch>
            <a:fillRect/>
          </a:stretch>
        </p:blipFill>
        <p:spPr>
          <a:xfrm>
            <a:off x="4505301" y="5511458"/>
            <a:ext cx="1341843" cy="1929599"/>
          </a:xfrm>
          <a:prstGeom prst="rect">
            <a:avLst/>
          </a:prstGeom>
        </p:spPr>
      </p:pic>
      <p:sp>
        <p:nvSpPr>
          <p:cNvPr id="43" name="TextBox 42">
            <a:extLst>
              <a:ext uri="{FF2B5EF4-FFF2-40B4-BE49-F238E27FC236}">
                <a16:creationId xmlns:a16="http://schemas.microsoft.com/office/drawing/2014/main" id="{5F11409B-716B-4AA3-8E6A-4ECBE0A712C9}"/>
              </a:ext>
            </a:extLst>
          </p:cNvPr>
          <p:cNvSpPr txBox="1"/>
          <p:nvPr/>
        </p:nvSpPr>
        <p:spPr>
          <a:xfrm>
            <a:off x="5796291" y="6632590"/>
            <a:ext cx="1261501" cy="253916"/>
          </a:xfrm>
          <a:prstGeom prst="rect">
            <a:avLst/>
          </a:prstGeom>
          <a:noFill/>
        </p:spPr>
        <p:txBody>
          <a:bodyPr wrap="square" rtlCol="0">
            <a:spAutoFit/>
          </a:bodyPr>
          <a:lstStyle/>
          <a:p>
            <a:r>
              <a:rPr lang="en-US" sz="1000" dirty="0" err="1">
                <a:solidFill>
                  <a:schemeClr val="bg1">
                    <a:lumMod val="65000"/>
                  </a:schemeClr>
                </a:solidFill>
              </a:rPr>
              <a:t>Bettmann</a:t>
            </a:r>
            <a:r>
              <a:rPr lang="en-US" sz="1000" dirty="0">
                <a:solidFill>
                  <a:schemeClr val="bg1">
                    <a:lumMod val="65000"/>
                  </a:schemeClr>
                </a:solidFill>
              </a:rPr>
              <a:t>/Getty Images</a:t>
            </a:r>
          </a:p>
        </p:txBody>
      </p:sp>
      <p:sp>
        <p:nvSpPr>
          <p:cNvPr id="44" name="TextBox 43">
            <a:extLst>
              <a:ext uri="{FF2B5EF4-FFF2-40B4-BE49-F238E27FC236}">
                <a16:creationId xmlns:a16="http://schemas.microsoft.com/office/drawing/2014/main" id="{D650DB9B-58CA-4BBA-9E26-8B7B08AAC179}"/>
              </a:ext>
            </a:extLst>
          </p:cNvPr>
          <p:cNvSpPr txBox="1"/>
          <p:nvPr/>
        </p:nvSpPr>
        <p:spPr>
          <a:xfrm>
            <a:off x="6362872" y="643186"/>
            <a:ext cx="2334768" cy="769441"/>
          </a:xfrm>
          <a:prstGeom prst="rect">
            <a:avLst/>
          </a:prstGeom>
          <a:noFill/>
        </p:spPr>
        <p:txBody>
          <a:bodyPr wrap="square" rtlCol="0">
            <a:spAutoFit/>
          </a:bodyPr>
          <a:lstStyle/>
          <a:p>
            <a:pPr algn="r"/>
            <a:r>
              <a:rPr lang="en-US" sz="4400" dirty="0">
                <a:solidFill>
                  <a:schemeClr val="bg1">
                    <a:lumMod val="75000"/>
                  </a:schemeClr>
                </a:solidFill>
              </a:rPr>
              <a:t>1940’s</a:t>
            </a:r>
          </a:p>
        </p:txBody>
      </p:sp>
    </p:spTree>
    <p:extLst>
      <p:ext uri="{BB962C8B-B14F-4D97-AF65-F5344CB8AC3E}">
        <p14:creationId xmlns:p14="http://schemas.microsoft.com/office/powerpoint/2010/main" val="367624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2" end="2"/>
                                            </p:txEl>
                                          </p:spTgt>
                                        </p:tgtEl>
                                        <p:attrNameLst>
                                          <p:attrName>style.visibility</p:attrName>
                                        </p:attrNameLst>
                                      </p:cBhvr>
                                      <p:to>
                                        <p:strVal val="visible"/>
                                      </p:to>
                                    </p:set>
                                    <p:animEffect transition="in" filter="fade">
                                      <p:cBhvr>
                                        <p:cTn id="40" dur="500"/>
                                        <p:tgtEl>
                                          <p:spTgt spid="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animEffect transition="in" filter="fade">
                                      <p:cBhvr>
                                        <p:cTn id="45" dur="500"/>
                                        <p:tgtEl>
                                          <p:spTgt spid="4">
                                            <p:txEl>
                                              <p:pRg st="3" end="3"/>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childTnLst>
                                </p:cTn>
                              </p:par>
                              <p:par>
                                <p:cTn id="49" presetID="10"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childTnLst>
                                </p:cTn>
                              </p:par>
                              <p:par>
                                <p:cTn id="52" presetID="10" presetClass="entr" presetSubtype="0"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childTnLst>
                                </p:cTn>
                              </p:par>
                              <p:par>
                                <p:cTn id="55" presetID="10"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Effect transition="in" filter="fade">
                                      <p:cBhvr>
                                        <p:cTn id="62" dur="500"/>
                                        <p:tgtEl>
                                          <p:spTgt spid="4">
                                            <p:txEl>
                                              <p:pRg st="4" end="4"/>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1000"/>
                                        <p:tgtEl>
                                          <p:spTgt spid="18"/>
                                        </p:tgtEl>
                                      </p:cBhvr>
                                    </p:animEffect>
                                  </p:childTnLst>
                                </p:cTn>
                              </p:par>
                              <p:par>
                                <p:cTn id="66" presetID="10" presetClass="entr" presetSubtype="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childTnLst>
                                </p:cTn>
                              </p:par>
                              <p:par>
                                <p:cTn id="69" presetID="10" presetClass="entr" presetSubtype="0"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1000"/>
                                        <p:tgtEl>
                                          <p:spTgt spid="21"/>
                                        </p:tgtEl>
                                      </p:cBhvr>
                                    </p:animEffect>
                                  </p:childTnLst>
                                </p:cTn>
                              </p:par>
                              <p:par>
                                <p:cTn id="72" presetID="10" presetClass="entr" presetSubtype="0" fill="hold"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1000"/>
                                        <p:tgtEl>
                                          <p:spTgt spid="22"/>
                                        </p:tgtEl>
                                      </p:cBhvr>
                                    </p:animEffect>
                                  </p:childTnLst>
                                </p:cTn>
                              </p:par>
                              <p:par>
                                <p:cTn id="75" presetID="10" presetClass="entr" presetSubtype="0" fill="hold" nodeType="with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1000"/>
                                        <p:tgtEl>
                                          <p:spTgt spid="23"/>
                                        </p:tgtEl>
                                      </p:cBhvr>
                                    </p:animEffect>
                                  </p:childTnLst>
                                </p:cTn>
                              </p:par>
                              <p:par>
                                <p:cTn id="78" presetID="10" presetClass="entr" presetSubtype="0" fill="hold"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1000"/>
                                        <p:tgtEl>
                                          <p:spTgt spid="24"/>
                                        </p:tgtEl>
                                      </p:cBhvr>
                                    </p:animEffect>
                                  </p:childTnLst>
                                </p:cTn>
                              </p:par>
                              <p:par>
                                <p:cTn id="81" presetID="10" presetClass="entr" presetSubtype="0" fill="hold"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1000"/>
                                        <p:tgtEl>
                                          <p:spTgt spid="25"/>
                                        </p:tgtEl>
                                      </p:cBhvr>
                                    </p:animEffect>
                                  </p:childTnLst>
                                </p:cTn>
                              </p:par>
                              <p:par>
                                <p:cTn id="84" presetID="10" presetClass="entr" presetSubtype="0" fill="hold" nodeType="with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1000"/>
                                        <p:tgtEl>
                                          <p:spTgt spid="2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4">
                                            <p:txEl>
                                              <p:pRg st="5" end="5"/>
                                            </p:txEl>
                                          </p:spTgt>
                                        </p:tgtEl>
                                        <p:attrNameLst>
                                          <p:attrName>style.visibility</p:attrName>
                                        </p:attrNameLst>
                                      </p:cBhvr>
                                      <p:to>
                                        <p:strVal val="visible"/>
                                      </p:to>
                                    </p:set>
                                    <p:animEffect transition="in" filter="fade">
                                      <p:cBhvr>
                                        <p:cTn id="91" dur="500"/>
                                        <p:tgtEl>
                                          <p:spTgt spid="4">
                                            <p:txEl>
                                              <p:pRg st="5" end="5"/>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1000"/>
                                        <p:tgtEl>
                                          <p:spTgt spid="19"/>
                                        </p:tgtEl>
                                      </p:cBhvr>
                                    </p:animEffect>
                                  </p:childTnLst>
                                </p:cTn>
                              </p:par>
                              <p:par>
                                <p:cTn id="95" presetID="10" presetClass="entr" presetSubtype="0" fill="hold" nodeType="with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fade">
                                      <p:cBhvr>
                                        <p:cTn id="97" dur="1000"/>
                                        <p:tgtEl>
                                          <p:spTgt spid="27"/>
                                        </p:tgtEl>
                                      </p:cBhvr>
                                    </p:animEffect>
                                  </p:childTnLst>
                                </p:cTn>
                              </p:par>
                              <p:par>
                                <p:cTn id="98" presetID="10" presetClass="entr" presetSubtype="0" fill="hold" nodeType="with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fade">
                                      <p:cBhvr>
                                        <p:cTn id="100" dur="1000"/>
                                        <p:tgtEl>
                                          <p:spTgt spid="28"/>
                                        </p:tgtEl>
                                      </p:cBhvr>
                                    </p:animEffect>
                                  </p:childTnLst>
                                </p:cTn>
                              </p:par>
                              <p:par>
                                <p:cTn id="101" presetID="10" presetClass="entr" presetSubtype="0" fill="hold" nodeType="with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1000"/>
                                        <p:tgtEl>
                                          <p:spTgt spid="29"/>
                                        </p:tgtEl>
                                      </p:cBhvr>
                                    </p:animEffect>
                                  </p:childTnLst>
                                </p:cTn>
                              </p:par>
                              <p:par>
                                <p:cTn id="104" presetID="10" presetClass="entr" presetSubtype="0" fill="hold" nodeType="withEffect">
                                  <p:stCondLst>
                                    <p:cond delay="0"/>
                                  </p:stCondLst>
                                  <p:childTnLst>
                                    <p:set>
                                      <p:cBhvr>
                                        <p:cTn id="105" dur="1" fill="hold">
                                          <p:stCondLst>
                                            <p:cond delay="0"/>
                                          </p:stCondLst>
                                        </p:cTn>
                                        <p:tgtEl>
                                          <p:spTgt spid="30"/>
                                        </p:tgtEl>
                                        <p:attrNameLst>
                                          <p:attrName>style.visibility</p:attrName>
                                        </p:attrNameLst>
                                      </p:cBhvr>
                                      <p:to>
                                        <p:strVal val="visible"/>
                                      </p:to>
                                    </p:set>
                                    <p:animEffect transition="in" filter="fade">
                                      <p:cBhvr>
                                        <p:cTn id="106" dur="1000"/>
                                        <p:tgtEl>
                                          <p:spTgt spid="30"/>
                                        </p:tgtEl>
                                      </p:cBhvr>
                                    </p:animEffect>
                                  </p:childTnLst>
                                </p:cTn>
                              </p:par>
                              <p:par>
                                <p:cTn id="107" presetID="10" presetClass="entr" presetSubtype="0" fill="hold" nodeType="withEffect">
                                  <p:stCondLst>
                                    <p:cond delay="0"/>
                                  </p:stCondLst>
                                  <p:childTnLst>
                                    <p:set>
                                      <p:cBhvr>
                                        <p:cTn id="108" dur="1" fill="hold">
                                          <p:stCondLst>
                                            <p:cond delay="0"/>
                                          </p:stCondLst>
                                        </p:cTn>
                                        <p:tgtEl>
                                          <p:spTgt spid="31"/>
                                        </p:tgtEl>
                                        <p:attrNameLst>
                                          <p:attrName>style.visibility</p:attrName>
                                        </p:attrNameLst>
                                      </p:cBhvr>
                                      <p:to>
                                        <p:strVal val="visible"/>
                                      </p:to>
                                    </p:set>
                                    <p:animEffect transition="in" filter="fade">
                                      <p:cBhvr>
                                        <p:cTn id="109" dur="1000"/>
                                        <p:tgtEl>
                                          <p:spTgt spid="31"/>
                                        </p:tgtEl>
                                      </p:cBhvr>
                                    </p:animEffect>
                                  </p:childTnLst>
                                </p:cTn>
                              </p:par>
                              <p:par>
                                <p:cTn id="110" presetID="10" presetClass="entr" presetSubtype="0" fill="hold" nodeType="withEffect">
                                  <p:stCondLst>
                                    <p:cond delay="0"/>
                                  </p:stCondLst>
                                  <p:childTnLst>
                                    <p:set>
                                      <p:cBhvr>
                                        <p:cTn id="111" dur="1" fill="hold">
                                          <p:stCondLst>
                                            <p:cond delay="0"/>
                                          </p:stCondLst>
                                        </p:cTn>
                                        <p:tgtEl>
                                          <p:spTgt spid="32"/>
                                        </p:tgtEl>
                                        <p:attrNameLst>
                                          <p:attrName>style.visibility</p:attrName>
                                        </p:attrNameLst>
                                      </p:cBhvr>
                                      <p:to>
                                        <p:strVal val="visible"/>
                                      </p:to>
                                    </p:set>
                                    <p:animEffect transition="in" filter="fade">
                                      <p:cBhvr>
                                        <p:cTn id="112" dur="1000"/>
                                        <p:tgtEl>
                                          <p:spTgt spid="32"/>
                                        </p:tgtEl>
                                      </p:cBhvr>
                                    </p:animEffect>
                                  </p:childTnLst>
                                </p:cTn>
                              </p:par>
                              <p:par>
                                <p:cTn id="113" presetID="10" presetClass="entr" presetSubtype="0" fill="hold" nodeType="withEffect">
                                  <p:stCondLst>
                                    <p:cond delay="0"/>
                                  </p:stCondLst>
                                  <p:childTnLst>
                                    <p:set>
                                      <p:cBhvr>
                                        <p:cTn id="114" dur="1" fill="hold">
                                          <p:stCondLst>
                                            <p:cond delay="0"/>
                                          </p:stCondLst>
                                        </p:cTn>
                                        <p:tgtEl>
                                          <p:spTgt spid="33"/>
                                        </p:tgtEl>
                                        <p:attrNameLst>
                                          <p:attrName>style.visibility</p:attrName>
                                        </p:attrNameLst>
                                      </p:cBhvr>
                                      <p:to>
                                        <p:strVal val="visible"/>
                                      </p:to>
                                    </p:set>
                                    <p:animEffect transition="in" filter="fade">
                                      <p:cBhvr>
                                        <p:cTn id="115" dur="1000"/>
                                        <p:tgtEl>
                                          <p:spTgt spid="33"/>
                                        </p:tgtEl>
                                      </p:cBhvr>
                                    </p:animEffect>
                                  </p:childTnLst>
                                </p:cTn>
                              </p:par>
                              <p:par>
                                <p:cTn id="116" presetID="10" presetClass="entr" presetSubtype="0" fill="hold" nodeType="withEffect">
                                  <p:stCondLst>
                                    <p:cond delay="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childTnLst>
                                </p:cTn>
                              </p:par>
                              <p:par>
                                <p:cTn id="119" presetID="10" presetClass="entr" presetSubtype="0" fill="hold" nodeType="withEffect">
                                  <p:stCondLst>
                                    <p:cond delay="0"/>
                                  </p:stCondLst>
                                  <p:childTnLst>
                                    <p:set>
                                      <p:cBhvr>
                                        <p:cTn id="120" dur="1" fill="hold">
                                          <p:stCondLst>
                                            <p:cond delay="0"/>
                                          </p:stCondLst>
                                        </p:cTn>
                                        <p:tgtEl>
                                          <p:spTgt spid="35"/>
                                        </p:tgtEl>
                                        <p:attrNameLst>
                                          <p:attrName>style.visibility</p:attrName>
                                        </p:attrNameLst>
                                      </p:cBhvr>
                                      <p:to>
                                        <p:strVal val="visible"/>
                                      </p:to>
                                    </p:set>
                                    <p:animEffect transition="in" filter="fade">
                                      <p:cBhvr>
                                        <p:cTn id="121" dur="1000"/>
                                        <p:tgtEl>
                                          <p:spTgt spid="35"/>
                                        </p:tgtEl>
                                      </p:cBhvr>
                                    </p:animEffect>
                                  </p:childTnLst>
                                </p:cTn>
                              </p:par>
                              <p:par>
                                <p:cTn id="122" presetID="10" presetClass="entr" presetSubtype="0" fill="hold" nodeType="withEffect">
                                  <p:stCondLst>
                                    <p:cond delay="0"/>
                                  </p:stCondLst>
                                  <p:childTnLst>
                                    <p:set>
                                      <p:cBhvr>
                                        <p:cTn id="123" dur="1" fill="hold">
                                          <p:stCondLst>
                                            <p:cond delay="0"/>
                                          </p:stCondLst>
                                        </p:cTn>
                                        <p:tgtEl>
                                          <p:spTgt spid="36"/>
                                        </p:tgtEl>
                                        <p:attrNameLst>
                                          <p:attrName>style.visibility</p:attrName>
                                        </p:attrNameLst>
                                      </p:cBhvr>
                                      <p:to>
                                        <p:strVal val="visible"/>
                                      </p:to>
                                    </p:set>
                                    <p:animEffect transition="in" filter="fade">
                                      <p:cBhvr>
                                        <p:cTn id="124" dur="1000"/>
                                        <p:tgtEl>
                                          <p:spTgt spid="36"/>
                                        </p:tgtEl>
                                      </p:cBhvr>
                                    </p:animEffect>
                                  </p:childTnLst>
                                </p:cTn>
                              </p:par>
                              <p:par>
                                <p:cTn id="125" presetID="10" presetClass="entr" presetSubtype="0" fill="hold" nodeType="withEffect">
                                  <p:stCondLst>
                                    <p:cond delay="0"/>
                                  </p:stCondLst>
                                  <p:childTnLst>
                                    <p:set>
                                      <p:cBhvr>
                                        <p:cTn id="126" dur="1" fill="hold">
                                          <p:stCondLst>
                                            <p:cond delay="0"/>
                                          </p:stCondLst>
                                        </p:cTn>
                                        <p:tgtEl>
                                          <p:spTgt spid="37"/>
                                        </p:tgtEl>
                                        <p:attrNameLst>
                                          <p:attrName>style.visibility</p:attrName>
                                        </p:attrNameLst>
                                      </p:cBhvr>
                                      <p:to>
                                        <p:strVal val="visible"/>
                                      </p:to>
                                    </p:set>
                                    <p:animEffect transition="in" filter="fade">
                                      <p:cBhvr>
                                        <p:cTn id="127" dur="1000"/>
                                        <p:tgtEl>
                                          <p:spTgt spid="37"/>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41"/>
                                        </p:tgtEl>
                                        <p:attrNameLst>
                                          <p:attrName>style.visibility</p:attrName>
                                        </p:attrNameLst>
                                      </p:cBhvr>
                                      <p:to>
                                        <p:strVal val="visible"/>
                                      </p:to>
                                    </p:set>
                                    <p:animEffect transition="in" filter="fade">
                                      <p:cBhvr>
                                        <p:cTn id="132" dur="500"/>
                                        <p:tgtEl>
                                          <p:spTgt spid="41"/>
                                        </p:tgtEl>
                                      </p:cBhvr>
                                    </p:animEffect>
                                  </p:childTnLst>
                                </p:cTn>
                              </p:par>
                              <p:par>
                                <p:cTn id="133" presetID="10" presetClass="entr" presetSubtype="0" fill="hold" nodeType="withEffect">
                                  <p:stCondLst>
                                    <p:cond delay="0"/>
                                  </p:stCondLst>
                                  <p:childTnLst>
                                    <p:set>
                                      <p:cBhvr>
                                        <p:cTn id="134" dur="1" fill="hold">
                                          <p:stCondLst>
                                            <p:cond delay="0"/>
                                          </p:stCondLst>
                                        </p:cTn>
                                        <p:tgtEl>
                                          <p:spTgt spid="39"/>
                                        </p:tgtEl>
                                        <p:attrNameLst>
                                          <p:attrName>style.visibility</p:attrName>
                                        </p:attrNameLst>
                                      </p:cBhvr>
                                      <p:to>
                                        <p:strVal val="visible"/>
                                      </p:to>
                                    </p:set>
                                    <p:animEffect transition="in" filter="fade">
                                      <p:cBhvr>
                                        <p:cTn id="135" dur="500"/>
                                        <p:tgtEl>
                                          <p:spTgt spid="39"/>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43"/>
                                        </p:tgtEl>
                                        <p:attrNameLst>
                                          <p:attrName>style.visibility</p:attrName>
                                        </p:attrNameLst>
                                      </p:cBhvr>
                                      <p:to>
                                        <p:strVal val="visible"/>
                                      </p:to>
                                    </p:set>
                                    <p:animEffect transition="in" filter="fade">
                                      <p:cBhvr>
                                        <p:cTn id="138" dur="500"/>
                                        <p:tgtEl>
                                          <p:spTgt spid="43"/>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44"/>
                                        </p:tgtEl>
                                        <p:attrNameLst>
                                          <p:attrName>style.visibility</p:attrName>
                                        </p:attrNameLst>
                                      </p:cBhvr>
                                      <p:to>
                                        <p:strVal val="visible"/>
                                      </p:to>
                                    </p:set>
                                    <p:animEffect transition="in" filter="fade">
                                      <p:cBhvr>
                                        <p:cTn id="14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CD18-7FEE-4464-95C3-D17ECA38068B}"/>
              </a:ext>
            </a:extLst>
          </p:cNvPr>
          <p:cNvSpPr>
            <a:spLocks noGrp="1"/>
          </p:cNvSpPr>
          <p:nvPr>
            <p:ph type="title"/>
          </p:nvPr>
        </p:nvSpPr>
        <p:spPr/>
        <p:txBody>
          <a:bodyPr/>
          <a:lstStyle/>
          <a:p>
            <a:r>
              <a:rPr lang="en-US" dirty="0"/>
              <a:t>Conway’s game of life</a:t>
            </a:r>
          </a:p>
        </p:txBody>
      </p:sp>
      <p:pic>
        <p:nvPicPr>
          <p:cNvPr id="6" name="Content Placeholder 5" descr="Chart&#10;&#10;Description automatically generated">
            <a:extLst>
              <a:ext uri="{FF2B5EF4-FFF2-40B4-BE49-F238E27FC236}">
                <a16:creationId xmlns:a16="http://schemas.microsoft.com/office/drawing/2014/main" id="{95BC0DFF-FB97-4011-9DE1-92A1BED929A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7557" y="1690689"/>
            <a:ext cx="7088886" cy="5099918"/>
          </a:xfrm>
        </p:spPr>
      </p:pic>
      <p:sp>
        <p:nvSpPr>
          <p:cNvPr id="7" name="TextBox 6">
            <a:extLst>
              <a:ext uri="{FF2B5EF4-FFF2-40B4-BE49-F238E27FC236}">
                <a16:creationId xmlns:a16="http://schemas.microsoft.com/office/drawing/2014/main" id="{F4D3ADB6-FEBA-476B-8FB1-CDDF6024FCB7}"/>
              </a:ext>
            </a:extLst>
          </p:cNvPr>
          <p:cNvSpPr txBox="1"/>
          <p:nvPr/>
        </p:nvSpPr>
        <p:spPr>
          <a:xfrm>
            <a:off x="6362872" y="643186"/>
            <a:ext cx="2334768" cy="769441"/>
          </a:xfrm>
          <a:prstGeom prst="rect">
            <a:avLst/>
          </a:prstGeom>
          <a:noFill/>
        </p:spPr>
        <p:txBody>
          <a:bodyPr wrap="square" rtlCol="0">
            <a:spAutoFit/>
          </a:bodyPr>
          <a:lstStyle/>
          <a:p>
            <a:pPr algn="r"/>
            <a:r>
              <a:rPr lang="en-US" sz="4400" dirty="0">
                <a:solidFill>
                  <a:schemeClr val="bg1">
                    <a:lumMod val="75000"/>
                  </a:schemeClr>
                </a:solidFill>
              </a:rPr>
              <a:t>1970’s</a:t>
            </a:r>
          </a:p>
        </p:txBody>
      </p:sp>
      <p:sp>
        <p:nvSpPr>
          <p:cNvPr id="8" name="TextBox 7">
            <a:extLst>
              <a:ext uri="{FF2B5EF4-FFF2-40B4-BE49-F238E27FC236}">
                <a16:creationId xmlns:a16="http://schemas.microsoft.com/office/drawing/2014/main" id="{722B04BB-FAA3-48AA-9D2C-0093450C9EE5}"/>
              </a:ext>
            </a:extLst>
          </p:cNvPr>
          <p:cNvSpPr txBox="1"/>
          <p:nvPr/>
        </p:nvSpPr>
        <p:spPr>
          <a:xfrm>
            <a:off x="3374136" y="6581001"/>
            <a:ext cx="2395728" cy="276999"/>
          </a:xfrm>
          <a:prstGeom prst="rect">
            <a:avLst/>
          </a:prstGeom>
          <a:noFill/>
        </p:spPr>
        <p:txBody>
          <a:bodyPr wrap="square" rtlCol="0">
            <a:spAutoFit/>
          </a:bodyPr>
          <a:lstStyle/>
          <a:p>
            <a:pPr algn="ctr"/>
            <a:r>
              <a:rPr lang="en-US" sz="1200" dirty="0"/>
              <a:t>Animation by Lucas Vieira under </a:t>
            </a:r>
            <a:r>
              <a:rPr lang="en-US" sz="1200" dirty="0">
                <a:hlinkClick r:id="rId4"/>
              </a:rPr>
              <a:t>CC BY-SA 3.0 </a:t>
            </a:r>
            <a:endParaRPr lang="en-US" sz="1200" dirty="0"/>
          </a:p>
        </p:txBody>
      </p:sp>
    </p:spTree>
    <p:extLst>
      <p:ext uri="{BB962C8B-B14F-4D97-AF65-F5344CB8AC3E}">
        <p14:creationId xmlns:p14="http://schemas.microsoft.com/office/powerpoint/2010/main" val="536211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D7E7773-4CFD-49D1-A035-2C79D802873D}"/>
              </a:ext>
            </a:extLst>
          </p:cNvPr>
          <p:cNvSpPr>
            <a:spLocks noGrp="1"/>
          </p:cNvSpPr>
          <p:nvPr>
            <p:ph type="title"/>
          </p:nvPr>
        </p:nvSpPr>
        <p:spPr/>
        <p:txBody>
          <a:bodyPr/>
          <a:lstStyle/>
          <a:p>
            <a:r>
              <a:rPr lang="en-US" dirty="0"/>
              <a:t>Elementary </a:t>
            </a:r>
            <a:br>
              <a:rPr lang="en-US" dirty="0"/>
            </a:br>
            <a:r>
              <a:rPr lang="en-US" dirty="0"/>
              <a:t>cellular automata</a:t>
            </a:r>
          </a:p>
        </p:txBody>
      </p:sp>
      <p:pic>
        <p:nvPicPr>
          <p:cNvPr id="6" name="Content Placeholder 5" descr="Chart&#10;&#10;Description automatically generated">
            <a:extLst>
              <a:ext uri="{FF2B5EF4-FFF2-40B4-BE49-F238E27FC236}">
                <a16:creationId xmlns:a16="http://schemas.microsoft.com/office/drawing/2014/main" id="{2321F04D-1A57-48D1-AC5B-3BF9EEC043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468" y="2370334"/>
            <a:ext cx="4053532" cy="2756402"/>
          </a:xfrm>
        </p:spPr>
      </p:pic>
      <p:pic>
        <p:nvPicPr>
          <p:cNvPr id="9" name="Picture 8">
            <a:extLst>
              <a:ext uri="{FF2B5EF4-FFF2-40B4-BE49-F238E27FC236}">
                <a16:creationId xmlns:a16="http://schemas.microsoft.com/office/drawing/2014/main" id="{9DD196F3-A552-4A58-9BF4-C1EA89D22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999" y="2370334"/>
            <a:ext cx="4121723" cy="2756402"/>
          </a:xfrm>
          <a:prstGeom prst="rect">
            <a:avLst/>
          </a:prstGeom>
        </p:spPr>
      </p:pic>
      <p:sp>
        <p:nvSpPr>
          <p:cNvPr id="10" name="TextBox 9">
            <a:extLst>
              <a:ext uri="{FF2B5EF4-FFF2-40B4-BE49-F238E27FC236}">
                <a16:creationId xmlns:a16="http://schemas.microsoft.com/office/drawing/2014/main" id="{C8A068FC-61FF-4C1E-A7DF-90087BCCACA3}"/>
              </a:ext>
            </a:extLst>
          </p:cNvPr>
          <p:cNvSpPr txBox="1"/>
          <p:nvPr/>
        </p:nvSpPr>
        <p:spPr>
          <a:xfrm>
            <a:off x="4571998" y="5126736"/>
            <a:ext cx="1798320" cy="261610"/>
          </a:xfrm>
          <a:prstGeom prst="rect">
            <a:avLst/>
          </a:prstGeom>
          <a:noFill/>
        </p:spPr>
        <p:txBody>
          <a:bodyPr wrap="square" rtlCol="0">
            <a:spAutoFit/>
          </a:bodyPr>
          <a:lstStyle/>
          <a:p>
            <a:r>
              <a:rPr lang="en-US" sz="1050" dirty="0"/>
              <a:t>© Stephen Wolfram</a:t>
            </a:r>
          </a:p>
        </p:txBody>
      </p:sp>
      <p:sp>
        <p:nvSpPr>
          <p:cNvPr id="11" name="TextBox 10">
            <a:extLst>
              <a:ext uri="{FF2B5EF4-FFF2-40B4-BE49-F238E27FC236}">
                <a16:creationId xmlns:a16="http://schemas.microsoft.com/office/drawing/2014/main" id="{3A6ED2A9-330E-40C0-8763-809341914B36}"/>
              </a:ext>
            </a:extLst>
          </p:cNvPr>
          <p:cNvSpPr txBox="1"/>
          <p:nvPr/>
        </p:nvSpPr>
        <p:spPr>
          <a:xfrm>
            <a:off x="518468" y="5134430"/>
            <a:ext cx="2395728" cy="246221"/>
          </a:xfrm>
          <a:prstGeom prst="rect">
            <a:avLst/>
          </a:prstGeom>
          <a:noFill/>
        </p:spPr>
        <p:txBody>
          <a:bodyPr wrap="square" rtlCol="0">
            <a:spAutoFit/>
          </a:bodyPr>
          <a:lstStyle/>
          <a:p>
            <a:r>
              <a:rPr lang="en-US" sz="1000" dirty="0"/>
              <a:t>Animation by CORMULLION under </a:t>
            </a:r>
            <a:r>
              <a:rPr lang="en-US" sz="1000" dirty="0">
                <a:hlinkClick r:id="rId5"/>
              </a:rPr>
              <a:t>CC BY-SA 4.0</a:t>
            </a:r>
            <a:endParaRPr lang="en-US" sz="1000" dirty="0"/>
          </a:p>
        </p:txBody>
      </p:sp>
      <p:sp>
        <p:nvSpPr>
          <p:cNvPr id="12" name="TextBox 11">
            <a:extLst>
              <a:ext uri="{FF2B5EF4-FFF2-40B4-BE49-F238E27FC236}">
                <a16:creationId xmlns:a16="http://schemas.microsoft.com/office/drawing/2014/main" id="{3F5B6C70-CE54-484B-9435-61965D234732}"/>
              </a:ext>
            </a:extLst>
          </p:cNvPr>
          <p:cNvSpPr txBox="1"/>
          <p:nvPr/>
        </p:nvSpPr>
        <p:spPr>
          <a:xfrm>
            <a:off x="6362872" y="643186"/>
            <a:ext cx="2334768" cy="769441"/>
          </a:xfrm>
          <a:prstGeom prst="rect">
            <a:avLst/>
          </a:prstGeom>
          <a:noFill/>
        </p:spPr>
        <p:txBody>
          <a:bodyPr wrap="square" rtlCol="0">
            <a:spAutoFit/>
          </a:bodyPr>
          <a:lstStyle/>
          <a:p>
            <a:pPr algn="r"/>
            <a:r>
              <a:rPr lang="en-US" sz="4400" dirty="0">
                <a:solidFill>
                  <a:schemeClr val="bg1">
                    <a:lumMod val="75000"/>
                  </a:schemeClr>
                </a:solidFill>
              </a:rPr>
              <a:t>1980’s</a:t>
            </a:r>
          </a:p>
        </p:txBody>
      </p:sp>
    </p:spTree>
    <p:extLst>
      <p:ext uri="{BB962C8B-B14F-4D97-AF65-F5344CB8AC3E}">
        <p14:creationId xmlns:p14="http://schemas.microsoft.com/office/powerpoint/2010/main" val="348344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6118-3584-4CE3-B433-DFD5C3452707}"/>
              </a:ext>
            </a:extLst>
          </p:cNvPr>
          <p:cNvSpPr>
            <a:spLocks noGrp="1"/>
          </p:cNvSpPr>
          <p:nvPr>
            <p:ph type="title"/>
          </p:nvPr>
        </p:nvSpPr>
        <p:spPr/>
        <p:txBody>
          <a:bodyPr/>
          <a:lstStyle/>
          <a:p>
            <a:r>
              <a:rPr lang="en-US" dirty="0"/>
              <a:t>Rule 90</a:t>
            </a:r>
          </a:p>
        </p:txBody>
      </p:sp>
      <p:graphicFrame>
        <p:nvGraphicFramePr>
          <p:cNvPr id="54" name="Table 54">
            <a:extLst>
              <a:ext uri="{FF2B5EF4-FFF2-40B4-BE49-F238E27FC236}">
                <a16:creationId xmlns:a16="http://schemas.microsoft.com/office/drawing/2014/main" id="{A84DF0CE-2F61-4F07-B96F-397A4D2EF500}"/>
              </a:ext>
            </a:extLst>
          </p:cNvPr>
          <p:cNvGraphicFramePr>
            <a:graphicFrameLocks noGrp="1"/>
          </p:cNvGraphicFramePr>
          <p:nvPr>
            <p:ph idx="1"/>
            <p:extLst>
              <p:ext uri="{D42A27DB-BD31-4B8C-83A1-F6EECF244321}">
                <p14:modId xmlns:p14="http://schemas.microsoft.com/office/powerpoint/2010/main" val="1990105274"/>
              </p:ext>
            </p:extLst>
          </p:nvPr>
        </p:nvGraphicFramePr>
        <p:xfrm>
          <a:off x="1196377" y="259810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56" name="Table 54">
            <a:extLst>
              <a:ext uri="{FF2B5EF4-FFF2-40B4-BE49-F238E27FC236}">
                <a16:creationId xmlns:a16="http://schemas.microsoft.com/office/drawing/2014/main" id="{02FE4B11-C864-4A08-A132-DD3FC8C6B0A5}"/>
              </a:ext>
            </a:extLst>
          </p:cNvPr>
          <p:cNvGraphicFramePr>
            <a:graphicFrameLocks/>
          </p:cNvGraphicFramePr>
          <p:nvPr>
            <p:extLst>
              <p:ext uri="{D42A27DB-BD31-4B8C-83A1-F6EECF244321}">
                <p14:modId xmlns:p14="http://schemas.microsoft.com/office/powerpoint/2010/main" val="855509383"/>
              </p:ext>
            </p:extLst>
          </p:nvPr>
        </p:nvGraphicFramePr>
        <p:xfrm>
          <a:off x="1196377" y="284194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57" name="Table 54">
            <a:extLst>
              <a:ext uri="{FF2B5EF4-FFF2-40B4-BE49-F238E27FC236}">
                <a16:creationId xmlns:a16="http://schemas.microsoft.com/office/drawing/2014/main" id="{D355FD02-BBBD-4797-9F40-8029B47177B5}"/>
              </a:ext>
            </a:extLst>
          </p:cNvPr>
          <p:cNvGraphicFramePr>
            <a:graphicFrameLocks/>
          </p:cNvGraphicFramePr>
          <p:nvPr>
            <p:extLst>
              <p:ext uri="{D42A27DB-BD31-4B8C-83A1-F6EECF244321}">
                <p14:modId xmlns:p14="http://schemas.microsoft.com/office/powerpoint/2010/main" val="2259161512"/>
              </p:ext>
            </p:extLst>
          </p:nvPr>
        </p:nvGraphicFramePr>
        <p:xfrm>
          <a:off x="1196377" y="308578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58" name="Table 54">
            <a:extLst>
              <a:ext uri="{FF2B5EF4-FFF2-40B4-BE49-F238E27FC236}">
                <a16:creationId xmlns:a16="http://schemas.microsoft.com/office/drawing/2014/main" id="{AFB0F4BE-AFDB-456A-B147-166F6CC32F6E}"/>
              </a:ext>
            </a:extLst>
          </p:cNvPr>
          <p:cNvGraphicFramePr>
            <a:graphicFrameLocks/>
          </p:cNvGraphicFramePr>
          <p:nvPr>
            <p:extLst>
              <p:ext uri="{D42A27DB-BD31-4B8C-83A1-F6EECF244321}">
                <p14:modId xmlns:p14="http://schemas.microsoft.com/office/powerpoint/2010/main" val="1946298765"/>
              </p:ext>
            </p:extLst>
          </p:nvPr>
        </p:nvGraphicFramePr>
        <p:xfrm>
          <a:off x="1196377" y="332962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59" name="Table 54">
            <a:extLst>
              <a:ext uri="{FF2B5EF4-FFF2-40B4-BE49-F238E27FC236}">
                <a16:creationId xmlns:a16="http://schemas.microsoft.com/office/drawing/2014/main" id="{97535647-CE9A-4DF5-8A73-507752A1A6C8}"/>
              </a:ext>
            </a:extLst>
          </p:cNvPr>
          <p:cNvGraphicFramePr>
            <a:graphicFrameLocks/>
          </p:cNvGraphicFramePr>
          <p:nvPr>
            <p:extLst>
              <p:ext uri="{D42A27DB-BD31-4B8C-83A1-F6EECF244321}">
                <p14:modId xmlns:p14="http://schemas.microsoft.com/office/powerpoint/2010/main" val="2366761791"/>
              </p:ext>
            </p:extLst>
          </p:nvPr>
        </p:nvGraphicFramePr>
        <p:xfrm>
          <a:off x="1196377" y="357346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0" name="Table 54">
            <a:extLst>
              <a:ext uri="{FF2B5EF4-FFF2-40B4-BE49-F238E27FC236}">
                <a16:creationId xmlns:a16="http://schemas.microsoft.com/office/drawing/2014/main" id="{68E9AFA5-F1AD-4B08-9E6C-3BC5964D4DD6}"/>
              </a:ext>
            </a:extLst>
          </p:cNvPr>
          <p:cNvGraphicFramePr>
            <a:graphicFrameLocks/>
          </p:cNvGraphicFramePr>
          <p:nvPr>
            <p:extLst>
              <p:ext uri="{D42A27DB-BD31-4B8C-83A1-F6EECF244321}">
                <p14:modId xmlns:p14="http://schemas.microsoft.com/office/powerpoint/2010/main" val="4144043904"/>
              </p:ext>
            </p:extLst>
          </p:nvPr>
        </p:nvGraphicFramePr>
        <p:xfrm>
          <a:off x="1196377" y="381730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1" name="Table 54">
            <a:extLst>
              <a:ext uri="{FF2B5EF4-FFF2-40B4-BE49-F238E27FC236}">
                <a16:creationId xmlns:a16="http://schemas.microsoft.com/office/drawing/2014/main" id="{6E9A5CF3-8EDC-444D-B62E-9CF3C0190C16}"/>
              </a:ext>
            </a:extLst>
          </p:cNvPr>
          <p:cNvGraphicFramePr>
            <a:graphicFrameLocks/>
          </p:cNvGraphicFramePr>
          <p:nvPr>
            <p:extLst>
              <p:ext uri="{D42A27DB-BD31-4B8C-83A1-F6EECF244321}">
                <p14:modId xmlns:p14="http://schemas.microsoft.com/office/powerpoint/2010/main" val="186638338"/>
              </p:ext>
            </p:extLst>
          </p:nvPr>
        </p:nvGraphicFramePr>
        <p:xfrm>
          <a:off x="1196377" y="406114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2" name="Table 54">
            <a:extLst>
              <a:ext uri="{FF2B5EF4-FFF2-40B4-BE49-F238E27FC236}">
                <a16:creationId xmlns:a16="http://schemas.microsoft.com/office/drawing/2014/main" id="{10872AD1-EDB6-474B-AE16-F3508AF974E1}"/>
              </a:ext>
            </a:extLst>
          </p:cNvPr>
          <p:cNvGraphicFramePr>
            <a:graphicFrameLocks/>
          </p:cNvGraphicFramePr>
          <p:nvPr>
            <p:extLst>
              <p:ext uri="{D42A27DB-BD31-4B8C-83A1-F6EECF244321}">
                <p14:modId xmlns:p14="http://schemas.microsoft.com/office/powerpoint/2010/main" val="1845924211"/>
              </p:ext>
            </p:extLst>
          </p:nvPr>
        </p:nvGraphicFramePr>
        <p:xfrm>
          <a:off x="1196377" y="430498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3" name="Table 54">
            <a:extLst>
              <a:ext uri="{FF2B5EF4-FFF2-40B4-BE49-F238E27FC236}">
                <a16:creationId xmlns:a16="http://schemas.microsoft.com/office/drawing/2014/main" id="{E26B3F75-9A50-4AD4-AE48-E09E92BF9144}"/>
              </a:ext>
            </a:extLst>
          </p:cNvPr>
          <p:cNvGraphicFramePr>
            <a:graphicFrameLocks/>
          </p:cNvGraphicFramePr>
          <p:nvPr>
            <p:extLst>
              <p:ext uri="{D42A27DB-BD31-4B8C-83A1-F6EECF244321}">
                <p14:modId xmlns:p14="http://schemas.microsoft.com/office/powerpoint/2010/main" val="2240861755"/>
              </p:ext>
            </p:extLst>
          </p:nvPr>
        </p:nvGraphicFramePr>
        <p:xfrm>
          <a:off x="1196377" y="454882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4" name="Table 54">
            <a:extLst>
              <a:ext uri="{FF2B5EF4-FFF2-40B4-BE49-F238E27FC236}">
                <a16:creationId xmlns:a16="http://schemas.microsoft.com/office/drawing/2014/main" id="{4DB059BA-2459-4420-A625-0B0F19365DC9}"/>
              </a:ext>
            </a:extLst>
          </p:cNvPr>
          <p:cNvGraphicFramePr>
            <a:graphicFrameLocks/>
          </p:cNvGraphicFramePr>
          <p:nvPr>
            <p:extLst>
              <p:ext uri="{D42A27DB-BD31-4B8C-83A1-F6EECF244321}">
                <p14:modId xmlns:p14="http://schemas.microsoft.com/office/powerpoint/2010/main" val="1251642989"/>
              </p:ext>
            </p:extLst>
          </p:nvPr>
        </p:nvGraphicFramePr>
        <p:xfrm>
          <a:off x="1196377" y="479266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5" name="Table 54">
            <a:extLst>
              <a:ext uri="{FF2B5EF4-FFF2-40B4-BE49-F238E27FC236}">
                <a16:creationId xmlns:a16="http://schemas.microsoft.com/office/drawing/2014/main" id="{5612A6D4-899A-43B6-8907-08DE9C5CC4BF}"/>
              </a:ext>
            </a:extLst>
          </p:cNvPr>
          <p:cNvGraphicFramePr>
            <a:graphicFrameLocks/>
          </p:cNvGraphicFramePr>
          <p:nvPr>
            <p:extLst>
              <p:ext uri="{D42A27DB-BD31-4B8C-83A1-F6EECF244321}">
                <p14:modId xmlns:p14="http://schemas.microsoft.com/office/powerpoint/2010/main" val="3527706843"/>
              </p:ext>
            </p:extLst>
          </p:nvPr>
        </p:nvGraphicFramePr>
        <p:xfrm>
          <a:off x="1196377" y="503650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6" name="Table 54">
            <a:extLst>
              <a:ext uri="{FF2B5EF4-FFF2-40B4-BE49-F238E27FC236}">
                <a16:creationId xmlns:a16="http://schemas.microsoft.com/office/drawing/2014/main" id="{FE4C8795-DCFE-4685-9AB2-9BBE26713539}"/>
              </a:ext>
            </a:extLst>
          </p:cNvPr>
          <p:cNvGraphicFramePr>
            <a:graphicFrameLocks/>
          </p:cNvGraphicFramePr>
          <p:nvPr>
            <p:extLst>
              <p:ext uri="{D42A27DB-BD31-4B8C-83A1-F6EECF244321}">
                <p14:modId xmlns:p14="http://schemas.microsoft.com/office/powerpoint/2010/main" val="2574097755"/>
              </p:ext>
            </p:extLst>
          </p:nvPr>
        </p:nvGraphicFramePr>
        <p:xfrm>
          <a:off x="1196377" y="528034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7" name="Table 54">
            <a:extLst>
              <a:ext uri="{FF2B5EF4-FFF2-40B4-BE49-F238E27FC236}">
                <a16:creationId xmlns:a16="http://schemas.microsoft.com/office/drawing/2014/main" id="{FB607439-5DC5-464C-B009-6F010288A3DD}"/>
              </a:ext>
            </a:extLst>
          </p:cNvPr>
          <p:cNvGraphicFramePr>
            <a:graphicFrameLocks/>
          </p:cNvGraphicFramePr>
          <p:nvPr>
            <p:extLst>
              <p:ext uri="{D42A27DB-BD31-4B8C-83A1-F6EECF244321}">
                <p14:modId xmlns:p14="http://schemas.microsoft.com/office/powerpoint/2010/main" val="2851345727"/>
              </p:ext>
            </p:extLst>
          </p:nvPr>
        </p:nvGraphicFramePr>
        <p:xfrm>
          <a:off x="1196377" y="552418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8" name="Table 54">
            <a:extLst>
              <a:ext uri="{FF2B5EF4-FFF2-40B4-BE49-F238E27FC236}">
                <a16:creationId xmlns:a16="http://schemas.microsoft.com/office/drawing/2014/main" id="{8A398FA6-E9C4-4F1B-94FF-28A56C3E7BD3}"/>
              </a:ext>
            </a:extLst>
          </p:cNvPr>
          <p:cNvGraphicFramePr>
            <a:graphicFrameLocks/>
          </p:cNvGraphicFramePr>
          <p:nvPr>
            <p:extLst>
              <p:ext uri="{D42A27DB-BD31-4B8C-83A1-F6EECF244321}">
                <p14:modId xmlns:p14="http://schemas.microsoft.com/office/powerpoint/2010/main" val="1336247223"/>
              </p:ext>
            </p:extLst>
          </p:nvPr>
        </p:nvGraphicFramePr>
        <p:xfrm>
          <a:off x="1196377" y="576802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69" name="Table 54">
            <a:extLst>
              <a:ext uri="{FF2B5EF4-FFF2-40B4-BE49-F238E27FC236}">
                <a16:creationId xmlns:a16="http://schemas.microsoft.com/office/drawing/2014/main" id="{7AE7CC69-C699-4006-B998-F1F1CAEC3CB6}"/>
              </a:ext>
            </a:extLst>
          </p:cNvPr>
          <p:cNvGraphicFramePr>
            <a:graphicFrameLocks/>
          </p:cNvGraphicFramePr>
          <p:nvPr>
            <p:extLst>
              <p:ext uri="{D42A27DB-BD31-4B8C-83A1-F6EECF244321}">
                <p14:modId xmlns:p14="http://schemas.microsoft.com/office/powerpoint/2010/main" val="90073655"/>
              </p:ext>
            </p:extLst>
          </p:nvPr>
        </p:nvGraphicFramePr>
        <p:xfrm>
          <a:off x="1196377" y="601186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722634"/>
                  </a:ext>
                </a:extLst>
              </a:tr>
            </a:tbl>
          </a:graphicData>
        </a:graphic>
      </p:graphicFrame>
      <p:graphicFrame>
        <p:nvGraphicFramePr>
          <p:cNvPr id="70" name="Table 54">
            <a:extLst>
              <a:ext uri="{FF2B5EF4-FFF2-40B4-BE49-F238E27FC236}">
                <a16:creationId xmlns:a16="http://schemas.microsoft.com/office/drawing/2014/main" id="{16835CB9-5E85-439D-94B2-FF3E661A849C}"/>
              </a:ext>
            </a:extLst>
          </p:cNvPr>
          <p:cNvGraphicFramePr>
            <a:graphicFrameLocks/>
          </p:cNvGraphicFramePr>
          <p:nvPr>
            <p:extLst>
              <p:ext uri="{D42A27DB-BD31-4B8C-83A1-F6EECF244321}">
                <p14:modId xmlns:p14="http://schemas.microsoft.com/office/powerpoint/2010/main" val="2204747680"/>
              </p:ext>
            </p:extLst>
          </p:nvPr>
        </p:nvGraphicFramePr>
        <p:xfrm>
          <a:off x="1196377" y="6255703"/>
          <a:ext cx="6751246" cy="243840"/>
        </p:xfrm>
        <a:graphic>
          <a:graphicData uri="http://schemas.openxmlformats.org/drawingml/2006/table">
            <a:tbl>
              <a:tblPr firstRow="1" bandRow="1">
                <a:tableStyleId>{2D5ABB26-0587-4C30-8999-92F81FD0307C}</a:tableStyleId>
              </a:tblPr>
              <a:tblGrid>
                <a:gridCol w="217805">
                  <a:extLst>
                    <a:ext uri="{9D8B030D-6E8A-4147-A177-3AD203B41FA5}">
                      <a16:colId xmlns:a16="http://schemas.microsoft.com/office/drawing/2014/main" val="2529460530"/>
                    </a:ext>
                  </a:extLst>
                </a:gridCol>
                <a:gridCol w="217805">
                  <a:extLst>
                    <a:ext uri="{9D8B030D-6E8A-4147-A177-3AD203B41FA5}">
                      <a16:colId xmlns:a16="http://schemas.microsoft.com/office/drawing/2014/main" val="2591528607"/>
                    </a:ext>
                  </a:extLst>
                </a:gridCol>
                <a:gridCol w="217805">
                  <a:extLst>
                    <a:ext uri="{9D8B030D-6E8A-4147-A177-3AD203B41FA5}">
                      <a16:colId xmlns:a16="http://schemas.microsoft.com/office/drawing/2014/main" val="2430721722"/>
                    </a:ext>
                  </a:extLst>
                </a:gridCol>
                <a:gridCol w="217805">
                  <a:extLst>
                    <a:ext uri="{9D8B030D-6E8A-4147-A177-3AD203B41FA5}">
                      <a16:colId xmlns:a16="http://schemas.microsoft.com/office/drawing/2014/main" val="1426501080"/>
                    </a:ext>
                  </a:extLst>
                </a:gridCol>
                <a:gridCol w="217805">
                  <a:extLst>
                    <a:ext uri="{9D8B030D-6E8A-4147-A177-3AD203B41FA5}">
                      <a16:colId xmlns:a16="http://schemas.microsoft.com/office/drawing/2014/main" val="500941072"/>
                    </a:ext>
                  </a:extLst>
                </a:gridCol>
                <a:gridCol w="217805">
                  <a:extLst>
                    <a:ext uri="{9D8B030D-6E8A-4147-A177-3AD203B41FA5}">
                      <a16:colId xmlns:a16="http://schemas.microsoft.com/office/drawing/2014/main" val="2515151061"/>
                    </a:ext>
                  </a:extLst>
                </a:gridCol>
                <a:gridCol w="217805">
                  <a:extLst>
                    <a:ext uri="{9D8B030D-6E8A-4147-A177-3AD203B41FA5}">
                      <a16:colId xmlns:a16="http://schemas.microsoft.com/office/drawing/2014/main" val="1643485972"/>
                    </a:ext>
                  </a:extLst>
                </a:gridCol>
                <a:gridCol w="217805">
                  <a:extLst>
                    <a:ext uri="{9D8B030D-6E8A-4147-A177-3AD203B41FA5}">
                      <a16:colId xmlns:a16="http://schemas.microsoft.com/office/drawing/2014/main" val="1826257435"/>
                    </a:ext>
                  </a:extLst>
                </a:gridCol>
                <a:gridCol w="217805">
                  <a:extLst>
                    <a:ext uri="{9D8B030D-6E8A-4147-A177-3AD203B41FA5}">
                      <a16:colId xmlns:a16="http://schemas.microsoft.com/office/drawing/2014/main" val="779410424"/>
                    </a:ext>
                  </a:extLst>
                </a:gridCol>
                <a:gridCol w="217805">
                  <a:extLst>
                    <a:ext uri="{9D8B030D-6E8A-4147-A177-3AD203B41FA5}">
                      <a16:colId xmlns:a16="http://schemas.microsoft.com/office/drawing/2014/main" val="3831276371"/>
                    </a:ext>
                  </a:extLst>
                </a:gridCol>
                <a:gridCol w="217805">
                  <a:extLst>
                    <a:ext uri="{9D8B030D-6E8A-4147-A177-3AD203B41FA5}">
                      <a16:colId xmlns:a16="http://schemas.microsoft.com/office/drawing/2014/main" val="141281179"/>
                    </a:ext>
                  </a:extLst>
                </a:gridCol>
                <a:gridCol w="217805">
                  <a:extLst>
                    <a:ext uri="{9D8B030D-6E8A-4147-A177-3AD203B41FA5}">
                      <a16:colId xmlns:a16="http://schemas.microsoft.com/office/drawing/2014/main" val="1292595045"/>
                    </a:ext>
                  </a:extLst>
                </a:gridCol>
                <a:gridCol w="217805">
                  <a:extLst>
                    <a:ext uri="{9D8B030D-6E8A-4147-A177-3AD203B41FA5}">
                      <a16:colId xmlns:a16="http://schemas.microsoft.com/office/drawing/2014/main" val="2727310561"/>
                    </a:ext>
                  </a:extLst>
                </a:gridCol>
                <a:gridCol w="217805">
                  <a:extLst>
                    <a:ext uri="{9D8B030D-6E8A-4147-A177-3AD203B41FA5}">
                      <a16:colId xmlns:a16="http://schemas.microsoft.com/office/drawing/2014/main" val="336509340"/>
                    </a:ext>
                  </a:extLst>
                </a:gridCol>
                <a:gridCol w="217805">
                  <a:extLst>
                    <a:ext uri="{9D8B030D-6E8A-4147-A177-3AD203B41FA5}">
                      <a16:colId xmlns:a16="http://schemas.microsoft.com/office/drawing/2014/main" val="418395424"/>
                    </a:ext>
                  </a:extLst>
                </a:gridCol>
                <a:gridCol w="217805">
                  <a:extLst>
                    <a:ext uri="{9D8B030D-6E8A-4147-A177-3AD203B41FA5}">
                      <a16:colId xmlns:a16="http://schemas.microsoft.com/office/drawing/2014/main" val="3125691063"/>
                    </a:ext>
                  </a:extLst>
                </a:gridCol>
                <a:gridCol w="217805">
                  <a:extLst>
                    <a:ext uri="{9D8B030D-6E8A-4147-A177-3AD203B41FA5}">
                      <a16:colId xmlns:a16="http://schemas.microsoft.com/office/drawing/2014/main" val="1034249074"/>
                    </a:ext>
                  </a:extLst>
                </a:gridCol>
                <a:gridCol w="217805">
                  <a:extLst>
                    <a:ext uri="{9D8B030D-6E8A-4147-A177-3AD203B41FA5}">
                      <a16:colId xmlns:a16="http://schemas.microsoft.com/office/drawing/2014/main" val="1309524356"/>
                    </a:ext>
                  </a:extLst>
                </a:gridCol>
                <a:gridCol w="217805">
                  <a:extLst>
                    <a:ext uri="{9D8B030D-6E8A-4147-A177-3AD203B41FA5}">
                      <a16:colId xmlns:a16="http://schemas.microsoft.com/office/drawing/2014/main" val="735702395"/>
                    </a:ext>
                  </a:extLst>
                </a:gridCol>
                <a:gridCol w="217805">
                  <a:extLst>
                    <a:ext uri="{9D8B030D-6E8A-4147-A177-3AD203B41FA5}">
                      <a16:colId xmlns:a16="http://schemas.microsoft.com/office/drawing/2014/main" val="3137508243"/>
                    </a:ext>
                  </a:extLst>
                </a:gridCol>
                <a:gridCol w="217805">
                  <a:extLst>
                    <a:ext uri="{9D8B030D-6E8A-4147-A177-3AD203B41FA5}">
                      <a16:colId xmlns:a16="http://schemas.microsoft.com/office/drawing/2014/main" val="396143063"/>
                    </a:ext>
                  </a:extLst>
                </a:gridCol>
                <a:gridCol w="217805">
                  <a:extLst>
                    <a:ext uri="{9D8B030D-6E8A-4147-A177-3AD203B41FA5}">
                      <a16:colId xmlns:a16="http://schemas.microsoft.com/office/drawing/2014/main" val="2066916796"/>
                    </a:ext>
                  </a:extLst>
                </a:gridCol>
                <a:gridCol w="217805">
                  <a:extLst>
                    <a:ext uri="{9D8B030D-6E8A-4147-A177-3AD203B41FA5}">
                      <a16:colId xmlns:a16="http://schemas.microsoft.com/office/drawing/2014/main" val="2246721480"/>
                    </a:ext>
                  </a:extLst>
                </a:gridCol>
                <a:gridCol w="217805">
                  <a:extLst>
                    <a:ext uri="{9D8B030D-6E8A-4147-A177-3AD203B41FA5}">
                      <a16:colId xmlns:a16="http://schemas.microsoft.com/office/drawing/2014/main" val="3372128697"/>
                    </a:ext>
                  </a:extLst>
                </a:gridCol>
                <a:gridCol w="217805">
                  <a:extLst>
                    <a:ext uri="{9D8B030D-6E8A-4147-A177-3AD203B41FA5}">
                      <a16:colId xmlns:a16="http://schemas.microsoft.com/office/drawing/2014/main" val="3841477542"/>
                    </a:ext>
                  </a:extLst>
                </a:gridCol>
                <a:gridCol w="217805">
                  <a:extLst>
                    <a:ext uri="{9D8B030D-6E8A-4147-A177-3AD203B41FA5}">
                      <a16:colId xmlns:a16="http://schemas.microsoft.com/office/drawing/2014/main" val="3695913136"/>
                    </a:ext>
                  </a:extLst>
                </a:gridCol>
                <a:gridCol w="217805">
                  <a:extLst>
                    <a:ext uri="{9D8B030D-6E8A-4147-A177-3AD203B41FA5}">
                      <a16:colId xmlns:a16="http://schemas.microsoft.com/office/drawing/2014/main" val="1818718757"/>
                    </a:ext>
                  </a:extLst>
                </a:gridCol>
                <a:gridCol w="217805">
                  <a:extLst>
                    <a:ext uri="{9D8B030D-6E8A-4147-A177-3AD203B41FA5}">
                      <a16:colId xmlns:a16="http://schemas.microsoft.com/office/drawing/2014/main" val="1499600622"/>
                    </a:ext>
                  </a:extLst>
                </a:gridCol>
                <a:gridCol w="217805">
                  <a:extLst>
                    <a:ext uri="{9D8B030D-6E8A-4147-A177-3AD203B41FA5}">
                      <a16:colId xmlns:a16="http://schemas.microsoft.com/office/drawing/2014/main" val="3417043823"/>
                    </a:ext>
                  </a:extLst>
                </a:gridCol>
                <a:gridCol w="217805">
                  <a:extLst>
                    <a:ext uri="{9D8B030D-6E8A-4147-A177-3AD203B41FA5}">
                      <a16:colId xmlns:a16="http://schemas.microsoft.com/office/drawing/2014/main" val="3581253243"/>
                    </a:ext>
                  </a:extLst>
                </a:gridCol>
                <a:gridCol w="217096">
                  <a:extLst>
                    <a:ext uri="{9D8B030D-6E8A-4147-A177-3AD203B41FA5}">
                      <a16:colId xmlns:a16="http://schemas.microsoft.com/office/drawing/2014/main" val="1118670364"/>
                    </a:ext>
                  </a:extLst>
                </a:gridCol>
              </a:tblGrid>
              <a:tr h="216535">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4069722634"/>
                  </a:ext>
                </a:extLst>
              </a:tr>
            </a:tbl>
          </a:graphicData>
        </a:graphic>
      </p:graphicFrame>
      <p:sp>
        <p:nvSpPr>
          <p:cNvPr id="73" name="TextBox 72">
            <a:extLst>
              <a:ext uri="{FF2B5EF4-FFF2-40B4-BE49-F238E27FC236}">
                <a16:creationId xmlns:a16="http://schemas.microsoft.com/office/drawing/2014/main" id="{470497A3-F1CA-4D2F-BCB5-21EA7B1771F2}"/>
              </a:ext>
            </a:extLst>
          </p:cNvPr>
          <p:cNvSpPr txBox="1"/>
          <p:nvPr/>
        </p:nvSpPr>
        <p:spPr>
          <a:xfrm>
            <a:off x="0" y="6596687"/>
            <a:ext cx="6850380" cy="461665"/>
          </a:xfrm>
          <a:prstGeom prst="rect">
            <a:avLst/>
          </a:prstGeom>
          <a:noFill/>
        </p:spPr>
        <p:txBody>
          <a:bodyPr wrap="square" rtlCol="0">
            <a:spAutoFit/>
          </a:bodyPr>
          <a:lstStyle/>
          <a:p>
            <a:r>
              <a:rPr lang="en-US" sz="1200" dirty="0"/>
              <a:t>Image from: </a:t>
            </a:r>
            <a:r>
              <a:rPr lang="en-US" sz="1200" dirty="0" err="1">
                <a:hlinkClick r:id="rId3"/>
              </a:rPr>
              <a:t>Weisstein</a:t>
            </a:r>
            <a:r>
              <a:rPr lang="en-US" sz="1200" dirty="0">
                <a:hlinkClick r:id="rId3"/>
              </a:rPr>
              <a:t>, Eric W.</a:t>
            </a:r>
            <a:r>
              <a:rPr lang="en-US" sz="1200" dirty="0"/>
              <a:t> "Rule 90." From </a:t>
            </a:r>
            <a:r>
              <a:rPr lang="en-US" sz="1200" i="1" dirty="0" err="1">
                <a:hlinkClick r:id="rId4"/>
              </a:rPr>
              <a:t>MathWorld</a:t>
            </a:r>
            <a:r>
              <a:rPr lang="en-US" sz="1200" dirty="0"/>
              <a:t>--A Wolfram Web Resource. </a:t>
            </a:r>
            <a:r>
              <a:rPr lang="en-US" sz="1200" dirty="0">
                <a:hlinkClick r:id="rId5"/>
              </a:rPr>
              <a:t>https://mathworld.wolfram.com/Rule90.html</a:t>
            </a:r>
            <a:r>
              <a:rPr lang="en-US" sz="1200" dirty="0"/>
              <a:t> </a:t>
            </a:r>
          </a:p>
          <a:p>
            <a:endParaRPr lang="en-US" sz="1200" dirty="0"/>
          </a:p>
        </p:txBody>
      </p:sp>
      <p:pic>
        <p:nvPicPr>
          <p:cNvPr id="75" name="Picture 74" descr="Diagram&#10;&#10;Description automatically generated">
            <a:extLst>
              <a:ext uri="{FF2B5EF4-FFF2-40B4-BE49-F238E27FC236}">
                <a16:creationId xmlns:a16="http://schemas.microsoft.com/office/drawing/2014/main" id="{E7C0CDA7-88AA-49DD-A0FE-A357839561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377" y="1395963"/>
            <a:ext cx="7689246" cy="1104996"/>
          </a:xfrm>
          <a:prstGeom prst="rect">
            <a:avLst/>
          </a:prstGeom>
        </p:spPr>
      </p:pic>
      <p:sp>
        <p:nvSpPr>
          <p:cNvPr id="77" name="Isosceles Triangle 76">
            <a:extLst>
              <a:ext uri="{FF2B5EF4-FFF2-40B4-BE49-F238E27FC236}">
                <a16:creationId xmlns:a16="http://schemas.microsoft.com/office/drawing/2014/main" id="{9ACC138F-78F6-4952-8FAF-431FF2FC72EB}"/>
              </a:ext>
            </a:extLst>
          </p:cNvPr>
          <p:cNvSpPr/>
          <p:nvPr/>
        </p:nvSpPr>
        <p:spPr>
          <a:xfrm>
            <a:off x="4526280" y="4434523"/>
            <a:ext cx="3604260" cy="2072323"/>
          </a:xfrm>
          <a:prstGeom prst="triangle">
            <a:avLst>
              <a:gd name="adj" fmla="val 4955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Isosceles Triangle 77">
            <a:extLst>
              <a:ext uri="{FF2B5EF4-FFF2-40B4-BE49-F238E27FC236}">
                <a16:creationId xmlns:a16="http://schemas.microsoft.com/office/drawing/2014/main" id="{475C5D10-7E83-419A-BBE5-094695FD0CD7}"/>
              </a:ext>
            </a:extLst>
          </p:cNvPr>
          <p:cNvSpPr/>
          <p:nvPr/>
        </p:nvSpPr>
        <p:spPr>
          <a:xfrm>
            <a:off x="1134343" y="2461576"/>
            <a:ext cx="6996197" cy="4022568"/>
          </a:xfrm>
          <a:prstGeom prst="triangle">
            <a:avLst>
              <a:gd name="adj" fmla="val 49557"/>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6F42A914-348F-4632-8612-519AF5EBA2EF}"/>
                  </a:ext>
                </a:extLst>
              </p:cNvPr>
              <p:cNvSpPr txBox="1"/>
              <p:nvPr/>
            </p:nvSpPr>
            <p:spPr>
              <a:xfrm>
                <a:off x="5889649" y="846137"/>
                <a:ext cx="2526974" cy="352597"/>
              </a:xfrm>
              <a:prstGeom prst="rect">
                <a:avLst/>
              </a:prstGeom>
              <a:noFill/>
            </p:spPr>
            <p:txBody>
              <a:bodyPr wrap="none" lIns="0" tIns="0" rIns="0" bIns="0" rtlCol="0">
                <a:spAutoFit/>
              </a:bodyPr>
              <a:lstStyle/>
              <a:p>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𝑎</m:t>
                        </m:r>
                      </m:e>
                      <m:sub>
                        <m:r>
                          <a:rPr lang="en-US" b="0" i="1" smtClean="0">
                            <a:latin typeface="Cambria Math" panose="02040503050406030204" pitchFamily="18" charset="0"/>
                          </a:rPr>
                          <m:t>𝑖</m:t>
                        </m:r>
                      </m:sub>
                      <m:sup>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+1)</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b="0" i="1" smtClean="0">
                            <a:latin typeface="Cambria Math" panose="02040503050406030204" pitchFamily="18" charset="0"/>
                          </a:rPr>
                          <m:t>−1</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oMath>
                </a14:m>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i="1">
                            <a:latin typeface="Cambria Math" panose="02040503050406030204" pitchFamily="18" charset="0"/>
                          </a:rPr>
                          <m:t>𝑖</m:t>
                        </m:r>
                        <m:r>
                          <a:rPr lang="en-US" b="0" i="1" smtClean="0">
                            <a:latin typeface="Cambria Math" panose="02040503050406030204" pitchFamily="18" charset="0"/>
                          </a:rPr>
                          <m:t>+1</m:t>
                        </m:r>
                      </m:sub>
                      <m:sup>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up>
                    </m:sSubSup>
                    <m:r>
                      <a:rPr lang="en-US" b="0" i="0" smtClean="0">
                        <a:latin typeface="Cambria Math" panose="02040503050406030204" pitchFamily="18" charset="0"/>
                      </a:rPr>
                      <m:t> </m:t>
                    </m:r>
                    <m:r>
                      <m:rPr>
                        <m:sty m:val="p"/>
                      </m:rPr>
                      <a:rPr lang="en-US" b="0" i="0" smtClean="0">
                        <a:latin typeface="Cambria Math" panose="02040503050406030204" pitchFamily="18" charset="0"/>
                      </a:rPr>
                      <m:t>mod</m:t>
                    </m:r>
                    <m:r>
                      <a:rPr lang="en-US" b="0" i="0" smtClean="0">
                        <a:latin typeface="Cambria Math" panose="02040503050406030204" pitchFamily="18" charset="0"/>
                      </a:rPr>
                      <m:t> 2</m:t>
                    </m:r>
                  </m:oMath>
                </a14:m>
                <a:endParaRPr lang="en-US" dirty="0"/>
              </a:p>
            </p:txBody>
          </p:sp>
        </mc:Choice>
        <mc:Fallback xmlns="">
          <p:sp>
            <p:nvSpPr>
              <p:cNvPr id="79" name="TextBox 78">
                <a:extLst>
                  <a:ext uri="{FF2B5EF4-FFF2-40B4-BE49-F238E27FC236}">
                    <a16:creationId xmlns:a16="http://schemas.microsoft.com/office/drawing/2014/main" id="{6F42A914-348F-4632-8612-519AF5EBA2EF}"/>
                  </a:ext>
                </a:extLst>
              </p:cNvPr>
              <p:cNvSpPr txBox="1">
                <a:spLocks noRot="1" noChangeAspect="1" noMove="1" noResize="1" noEditPoints="1" noAdjustHandles="1" noChangeArrowheads="1" noChangeShapeType="1" noTextEdit="1"/>
              </p:cNvSpPr>
              <p:nvPr/>
            </p:nvSpPr>
            <p:spPr>
              <a:xfrm>
                <a:off x="5889649" y="846137"/>
                <a:ext cx="2526974" cy="352597"/>
              </a:xfrm>
              <a:prstGeom prst="rect">
                <a:avLst/>
              </a:prstGeom>
              <a:blipFill>
                <a:blip r:embed="rId7"/>
                <a:stretch>
                  <a:fillRect l="-2410" t="-5172" r="-2169" b="-34483"/>
                </a:stretch>
              </a:blipFill>
            </p:spPr>
            <p:txBody>
              <a:bodyPr/>
              <a:lstStyle/>
              <a:p>
                <a:r>
                  <a:rPr lang="en-US">
                    <a:noFill/>
                  </a:rPr>
                  <a:t> </a:t>
                </a:r>
              </a:p>
            </p:txBody>
          </p:sp>
        </mc:Fallback>
      </mc:AlternateContent>
      <p:sp>
        <p:nvSpPr>
          <p:cNvPr id="80" name="TextBox 79">
            <a:extLst>
              <a:ext uri="{FF2B5EF4-FFF2-40B4-BE49-F238E27FC236}">
                <a16:creationId xmlns:a16="http://schemas.microsoft.com/office/drawing/2014/main" id="{483B6585-6153-417F-B407-F0EF979E6238}"/>
              </a:ext>
            </a:extLst>
          </p:cNvPr>
          <p:cNvSpPr txBox="1"/>
          <p:nvPr/>
        </p:nvSpPr>
        <p:spPr>
          <a:xfrm>
            <a:off x="628650" y="4041002"/>
            <a:ext cx="1788297" cy="523220"/>
          </a:xfrm>
          <a:prstGeom prst="rect">
            <a:avLst/>
          </a:prstGeom>
          <a:solidFill>
            <a:schemeClr val="bg1">
              <a:lumMod val="85000"/>
            </a:schemeClr>
          </a:solidFill>
        </p:spPr>
        <p:txBody>
          <a:bodyPr wrap="square" rtlCol="0">
            <a:spAutoFit/>
          </a:bodyPr>
          <a:lstStyle/>
          <a:p>
            <a:r>
              <a:rPr lang="en-US" sz="2800" dirty="0"/>
              <a:t>OBSERVATION?</a:t>
            </a:r>
          </a:p>
        </p:txBody>
      </p:sp>
      <p:sp>
        <p:nvSpPr>
          <p:cNvPr id="81" name="TextBox 80">
            <a:extLst>
              <a:ext uri="{FF2B5EF4-FFF2-40B4-BE49-F238E27FC236}">
                <a16:creationId xmlns:a16="http://schemas.microsoft.com/office/drawing/2014/main" id="{B29C0F0B-B26A-476C-932E-EEF70D8D14BA}"/>
              </a:ext>
            </a:extLst>
          </p:cNvPr>
          <p:cNvSpPr txBox="1"/>
          <p:nvPr/>
        </p:nvSpPr>
        <p:spPr>
          <a:xfrm>
            <a:off x="6727055" y="4038155"/>
            <a:ext cx="1989894" cy="523220"/>
          </a:xfrm>
          <a:prstGeom prst="rect">
            <a:avLst/>
          </a:prstGeom>
          <a:solidFill>
            <a:schemeClr val="bg1">
              <a:lumMod val="85000"/>
            </a:schemeClr>
          </a:solidFill>
        </p:spPr>
        <p:txBody>
          <a:bodyPr wrap="square" rtlCol="0">
            <a:spAutoFit/>
          </a:bodyPr>
          <a:lstStyle/>
          <a:p>
            <a:r>
              <a:rPr lang="en-US" sz="2800" dirty="0"/>
              <a:t>Self-similarity</a:t>
            </a:r>
          </a:p>
        </p:txBody>
      </p:sp>
    </p:spTree>
    <p:extLst>
      <p:ext uri="{BB962C8B-B14F-4D97-AF65-F5344CB8AC3E}">
        <p14:creationId xmlns:p14="http://schemas.microsoft.com/office/powerpoint/2010/main" val="383142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10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up)">
                                      <p:cBhvr>
                                        <p:cTn id="12" dur="10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wipe(up)">
                                      <p:cBhvr>
                                        <p:cTn id="17" dur="1000"/>
                                        <p:tgtEl>
                                          <p:spTgt spid="57"/>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wipe(up)">
                                      <p:cBhvr>
                                        <p:cTn id="21" dur="1000"/>
                                        <p:tgtEl>
                                          <p:spTgt spid="58"/>
                                        </p:tgtEl>
                                      </p:cBhvr>
                                    </p:animEffec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wipe(up)">
                                      <p:cBhvr>
                                        <p:cTn id="25" dur="1000"/>
                                        <p:tgtEl>
                                          <p:spTgt spid="59"/>
                                        </p:tgtEl>
                                      </p:cBhvr>
                                    </p:animEffect>
                                  </p:childTnLst>
                                </p:cTn>
                              </p:par>
                            </p:childTnLst>
                          </p:cTn>
                        </p:par>
                        <p:par>
                          <p:cTn id="26" fill="hold">
                            <p:stCondLst>
                              <p:cond delay="3000"/>
                            </p:stCondLst>
                            <p:childTnLst>
                              <p:par>
                                <p:cTn id="27" presetID="22" presetClass="entr" presetSubtype="1"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wipe(up)">
                                      <p:cBhvr>
                                        <p:cTn id="29" dur="1000"/>
                                        <p:tgtEl>
                                          <p:spTgt spid="60"/>
                                        </p:tgtEl>
                                      </p:cBhvr>
                                    </p:animEffect>
                                  </p:childTnLst>
                                </p:cTn>
                              </p:par>
                            </p:childTnLst>
                          </p:cTn>
                        </p:par>
                        <p:par>
                          <p:cTn id="30" fill="hold">
                            <p:stCondLst>
                              <p:cond delay="4000"/>
                            </p:stCondLst>
                            <p:childTnLst>
                              <p:par>
                                <p:cTn id="31" presetID="22" presetClass="entr" presetSubtype="1" fill="hold" nodeType="after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wipe(up)">
                                      <p:cBhvr>
                                        <p:cTn id="33" dur="1000"/>
                                        <p:tgtEl>
                                          <p:spTgt spid="61"/>
                                        </p:tgtEl>
                                      </p:cBhvr>
                                    </p:animEffect>
                                  </p:childTnLst>
                                </p:cTn>
                              </p:par>
                            </p:childTnLst>
                          </p:cTn>
                        </p:par>
                        <p:par>
                          <p:cTn id="34" fill="hold">
                            <p:stCondLst>
                              <p:cond delay="5000"/>
                            </p:stCondLst>
                            <p:childTnLst>
                              <p:par>
                                <p:cTn id="35" presetID="22" presetClass="entr" presetSubtype="1" fill="hold" nodeType="after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wipe(up)">
                                      <p:cBhvr>
                                        <p:cTn id="37" dur="1000"/>
                                        <p:tgtEl>
                                          <p:spTgt spid="62"/>
                                        </p:tgtEl>
                                      </p:cBhvr>
                                    </p:animEffect>
                                  </p:childTnLst>
                                </p:cTn>
                              </p:par>
                            </p:childTnLst>
                          </p:cTn>
                        </p:par>
                        <p:par>
                          <p:cTn id="38" fill="hold">
                            <p:stCondLst>
                              <p:cond delay="6000"/>
                            </p:stCondLst>
                            <p:childTnLst>
                              <p:par>
                                <p:cTn id="39" presetID="22" presetClass="entr" presetSubtype="1"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wipe(up)">
                                      <p:cBhvr>
                                        <p:cTn id="41" dur="1000"/>
                                        <p:tgtEl>
                                          <p:spTgt spid="63"/>
                                        </p:tgtEl>
                                      </p:cBhvr>
                                    </p:animEffect>
                                  </p:childTnLst>
                                </p:cTn>
                              </p:par>
                            </p:childTnLst>
                          </p:cTn>
                        </p:par>
                        <p:par>
                          <p:cTn id="42" fill="hold">
                            <p:stCondLst>
                              <p:cond delay="7000"/>
                            </p:stCondLst>
                            <p:childTnLst>
                              <p:par>
                                <p:cTn id="43" presetID="22" presetClass="entr" presetSubtype="1" fill="hold" nodeType="after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wipe(up)">
                                      <p:cBhvr>
                                        <p:cTn id="45" dur="1000"/>
                                        <p:tgtEl>
                                          <p:spTgt spid="64"/>
                                        </p:tgtEl>
                                      </p:cBhvr>
                                    </p:animEffect>
                                  </p:childTnLst>
                                </p:cTn>
                              </p:par>
                            </p:childTnLst>
                          </p:cTn>
                        </p:par>
                        <p:par>
                          <p:cTn id="46" fill="hold">
                            <p:stCondLst>
                              <p:cond delay="8000"/>
                            </p:stCondLst>
                            <p:childTnLst>
                              <p:par>
                                <p:cTn id="47" presetID="22" presetClass="entr" presetSubtype="1" fill="hold" nodeType="after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ipe(up)">
                                      <p:cBhvr>
                                        <p:cTn id="49" dur="1000"/>
                                        <p:tgtEl>
                                          <p:spTgt spid="65"/>
                                        </p:tgtEl>
                                      </p:cBhvr>
                                    </p:animEffect>
                                  </p:childTnLst>
                                </p:cTn>
                              </p:par>
                            </p:childTnLst>
                          </p:cTn>
                        </p:par>
                        <p:par>
                          <p:cTn id="50" fill="hold">
                            <p:stCondLst>
                              <p:cond delay="9000"/>
                            </p:stCondLst>
                            <p:childTnLst>
                              <p:par>
                                <p:cTn id="51" presetID="22" presetClass="entr" presetSubtype="1" fill="hold" nodeType="after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wipe(up)">
                                      <p:cBhvr>
                                        <p:cTn id="53" dur="1000"/>
                                        <p:tgtEl>
                                          <p:spTgt spid="66"/>
                                        </p:tgtEl>
                                      </p:cBhvr>
                                    </p:animEffect>
                                  </p:childTnLst>
                                </p:cTn>
                              </p:par>
                            </p:childTnLst>
                          </p:cTn>
                        </p:par>
                        <p:par>
                          <p:cTn id="54" fill="hold">
                            <p:stCondLst>
                              <p:cond delay="10000"/>
                            </p:stCondLst>
                            <p:childTnLst>
                              <p:par>
                                <p:cTn id="55" presetID="22" presetClass="entr" presetSubtype="1" fill="hold" nodeType="after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wipe(up)">
                                      <p:cBhvr>
                                        <p:cTn id="57" dur="1000"/>
                                        <p:tgtEl>
                                          <p:spTgt spid="67"/>
                                        </p:tgtEl>
                                      </p:cBhvr>
                                    </p:animEffect>
                                  </p:childTnLst>
                                </p:cTn>
                              </p:par>
                            </p:childTnLst>
                          </p:cTn>
                        </p:par>
                        <p:par>
                          <p:cTn id="58" fill="hold">
                            <p:stCondLst>
                              <p:cond delay="11000"/>
                            </p:stCondLst>
                            <p:childTnLst>
                              <p:par>
                                <p:cTn id="59" presetID="22" presetClass="entr" presetSubtype="1" fill="hold" nodeType="after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wipe(up)">
                                      <p:cBhvr>
                                        <p:cTn id="61" dur="1000"/>
                                        <p:tgtEl>
                                          <p:spTgt spid="68"/>
                                        </p:tgtEl>
                                      </p:cBhvr>
                                    </p:animEffect>
                                  </p:childTnLst>
                                </p:cTn>
                              </p:par>
                            </p:childTnLst>
                          </p:cTn>
                        </p:par>
                        <p:par>
                          <p:cTn id="62" fill="hold">
                            <p:stCondLst>
                              <p:cond delay="12000"/>
                            </p:stCondLst>
                            <p:childTnLst>
                              <p:par>
                                <p:cTn id="63" presetID="22" presetClass="entr" presetSubtype="1" fill="hold" nodeType="afterEffect">
                                  <p:stCondLst>
                                    <p:cond delay="0"/>
                                  </p:stCondLst>
                                  <p:childTnLst>
                                    <p:set>
                                      <p:cBhvr>
                                        <p:cTn id="64" dur="1" fill="hold">
                                          <p:stCondLst>
                                            <p:cond delay="0"/>
                                          </p:stCondLst>
                                        </p:cTn>
                                        <p:tgtEl>
                                          <p:spTgt spid="69"/>
                                        </p:tgtEl>
                                        <p:attrNameLst>
                                          <p:attrName>style.visibility</p:attrName>
                                        </p:attrNameLst>
                                      </p:cBhvr>
                                      <p:to>
                                        <p:strVal val="visible"/>
                                      </p:to>
                                    </p:set>
                                    <p:animEffect transition="in" filter="wipe(up)">
                                      <p:cBhvr>
                                        <p:cTn id="65" dur="1000"/>
                                        <p:tgtEl>
                                          <p:spTgt spid="69"/>
                                        </p:tgtEl>
                                      </p:cBhvr>
                                    </p:animEffect>
                                  </p:childTnLst>
                                </p:cTn>
                              </p:par>
                            </p:childTnLst>
                          </p:cTn>
                        </p:par>
                        <p:par>
                          <p:cTn id="66" fill="hold">
                            <p:stCondLst>
                              <p:cond delay="13000"/>
                            </p:stCondLst>
                            <p:childTnLst>
                              <p:par>
                                <p:cTn id="67" presetID="22" presetClass="entr" presetSubtype="1" fill="hold" nodeType="afterEffect">
                                  <p:stCondLst>
                                    <p:cond delay="0"/>
                                  </p:stCondLst>
                                  <p:childTnLst>
                                    <p:set>
                                      <p:cBhvr>
                                        <p:cTn id="68" dur="1" fill="hold">
                                          <p:stCondLst>
                                            <p:cond delay="0"/>
                                          </p:stCondLst>
                                        </p:cTn>
                                        <p:tgtEl>
                                          <p:spTgt spid="70"/>
                                        </p:tgtEl>
                                        <p:attrNameLst>
                                          <p:attrName>style.visibility</p:attrName>
                                        </p:attrNameLst>
                                      </p:cBhvr>
                                      <p:to>
                                        <p:strVal val="visible"/>
                                      </p:to>
                                    </p:set>
                                    <p:animEffect transition="in" filter="wipe(up)">
                                      <p:cBhvr>
                                        <p:cTn id="69" dur="1000"/>
                                        <p:tgtEl>
                                          <p:spTgt spid="7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80"/>
                                        </p:tgtEl>
                                        <p:attrNameLst>
                                          <p:attrName>style.visibility</p:attrName>
                                        </p:attrNameLst>
                                      </p:cBhvr>
                                      <p:to>
                                        <p:strVal val="visible"/>
                                      </p:to>
                                    </p:set>
                                    <p:animEffect transition="in" filter="fade">
                                      <p:cBhvr>
                                        <p:cTn id="74" dur="500"/>
                                        <p:tgtEl>
                                          <p:spTgt spid="8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81"/>
                                        </p:tgtEl>
                                        <p:attrNameLst>
                                          <p:attrName>style.visibility</p:attrName>
                                        </p:attrNameLst>
                                      </p:cBhvr>
                                      <p:to>
                                        <p:strVal val="visible"/>
                                      </p:to>
                                    </p:set>
                                    <p:animEffect transition="in" filter="fade">
                                      <p:cBhvr>
                                        <p:cTn id="79" dur="500"/>
                                        <p:tgtEl>
                                          <p:spTgt spid="8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77"/>
                                        </p:tgtEl>
                                        <p:attrNameLst>
                                          <p:attrName>style.visibility</p:attrName>
                                        </p:attrNameLst>
                                      </p:cBhvr>
                                      <p:to>
                                        <p:strVal val="visible"/>
                                      </p:to>
                                    </p:set>
                                    <p:animEffect transition="in" filter="fade">
                                      <p:cBhvr>
                                        <p:cTn id="82" dur="500"/>
                                        <p:tgtEl>
                                          <p:spTgt spid="77"/>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fade">
                                      <p:cBhvr>
                                        <p:cTn id="85"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80" grpId="0" animBg="1"/>
      <p:bldP spid="8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D7C06-1A79-4545-ACAE-070773EAAE23}"/>
              </a:ext>
            </a:extLst>
          </p:cNvPr>
          <p:cNvSpPr>
            <a:spLocks noGrp="1"/>
          </p:cNvSpPr>
          <p:nvPr>
            <p:ph type="title"/>
          </p:nvPr>
        </p:nvSpPr>
        <p:spPr/>
        <p:txBody>
          <a:bodyPr/>
          <a:lstStyle/>
          <a:p>
            <a:r>
              <a:rPr lang="en-US" dirty="0"/>
              <a:t>RULE 90 – disordered initial state</a:t>
            </a:r>
          </a:p>
        </p:txBody>
      </p:sp>
      <p:pic>
        <p:nvPicPr>
          <p:cNvPr id="5" name="Content Placeholder 4" descr="A picture containing people&#10;&#10;Description automatically generated">
            <a:extLst>
              <a:ext uri="{FF2B5EF4-FFF2-40B4-BE49-F238E27FC236}">
                <a16:creationId xmlns:a16="http://schemas.microsoft.com/office/drawing/2014/main" id="{09061786-723C-48AE-B4FA-0A5FEB8E35A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0360" y="1690689"/>
            <a:ext cx="7083280" cy="17720593"/>
          </a:xfrm>
        </p:spPr>
      </p:pic>
      <p:sp>
        <p:nvSpPr>
          <p:cNvPr id="6" name="TextBox 5">
            <a:extLst>
              <a:ext uri="{FF2B5EF4-FFF2-40B4-BE49-F238E27FC236}">
                <a16:creationId xmlns:a16="http://schemas.microsoft.com/office/drawing/2014/main" id="{E55F73AF-3B9D-4C1D-9378-699467C05D15}"/>
              </a:ext>
            </a:extLst>
          </p:cNvPr>
          <p:cNvSpPr txBox="1"/>
          <p:nvPr/>
        </p:nvSpPr>
        <p:spPr>
          <a:xfrm>
            <a:off x="628650" y="4041002"/>
            <a:ext cx="1788297" cy="523220"/>
          </a:xfrm>
          <a:prstGeom prst="rect">
            <a:avLst/>
          </a:prstGeom>
          <a:solidFill>
            <a:schemeClr val="bg1">
              <a:lumMod val="85000"/>
            </a:schemeClr>
          </a:solidFill>
        </p:spPr>
        <p:txBody>
          <a:bodyPr wrap="square" rtlCol="0">
            <a:spAutoFit/>
          </a:bodyPr>
          <a:lstStyle/>
          <a:p>
            <a:r>
              <a:rPr lang="en-US" sz="2800" dirty="0"/>
              <a:t>OBSERVATION?</a:t>
            </a:r>
          </a:p>
        </p:txBody>
      </p:sp>
      <p:sp>
        <p:nvSpPr>
          <p:cNvPr id="7" name="TextBox 6">
            <a:extLst>
              <a:ext uri="{FF2B5EF4-FFF2-40B4-BE49-F238E27FC236}">
                <a16:creationId xmlns:a16="http://schemas.microsoft.com/office/drawing/2014/main" id="{D24F2CF9-C968-4FDF-AB29-22893BA41996}"/>
              </a:ext>
            </a:extLst>
          </p:cNvPr>
          <p:cNvSpPr txBox="1"/>
          <p:nvPr/>
        </p:nvSpPr>
        <p:spPr>
          <a:xfrm>
            <a:off x="6239374" y="4032937"/>
            <a:ext cx="2302646" cy="523220"/>
          </a:xfrm>
          <a:prstGeom prst="rect">
            <a:avLst/>
          </a:prstGeom>
          <a:solidFill>
            <a:schemeClr val="bg1">
              <a:lumMod val="85000"/>
            </a:schemeClr>
          </a:solidFill>
        </p:spPr>
        <p:txBody>
          <a:bodyPr wrap="square" rtlCol="0">
            <a:spAutoFit/>
          </a:bodyPr>
          <a:lstStyle/>
          <a:p>
            <a:r>
              <a:rPr lang="en-US" sz="2800" dirty="0"/>
              <a:t>Self-organization</a:t>
            </a:r>
          </a:p>
        </p:txBody>
      </p:sp>
      <p:grpSp>
        <p:nvGrpSpPr>
          <p:cNvPr id="3" name="Group 2">
            <a:extLst>
              <a:ext uri="{FF2B5EF4-FFF2-40B4-BE49-F238E27FC236}">
                <a16:creationId xmlns:a16="http://schemas.microsoft.com/office/drawing/2014/main" id="{0D8AFE40-7F01-4170-9162-25727BE333C9}"/>
              </a:ext>
            </a:extLst>
          </p:cNvPr>
          <p:cNvGrpSpPr/>
          <p:nvPr/>
        </p:nvGrpSpPr>
        <p:grpSpPr>
          <a:xfrm>
            <a:off x="1374360" y="2007737"/>
            <a:ext cx="6271921" cy="4573619"/>
            <a:chOff x="1354040" y="2017681"/>
            <a:chExt cx="6271921" cy="4573619"/>
          </a:xfrm>
        </p:grpSpPr>
        <p:sp>
          <p:nvSpPr>
            <p:cNvPr id="24" name="Isosceles Triangle 23">
              <a:extLst>
                <a:ext uri="{FF2B5EF4-FFF2-40B4-BE49-F238E27FC236}">
                  <a16:creationId xmlns:a16="http://schemas.microsoft.com/office/drawing/2014/main" id="{6142817E-0717-431F-8068-DB0BEE8A21CD}"/>
                </a:ext>
              </a:extLst>
            </p:cNvPr>
            <p:cNvSpPr/>
            <p:nvPr/>
          </p:nvSpPr>
          <p:spPr>
            <a:xfrm rot="10800000">
              <a:off x="3220940" y="3421380"/>
              <a:ext cx="579120" cy="32766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7898840A-454A-4BAA-A97B-53321FC00CF4}"/>
                </a:ext>
              </a:extLst>
            </p:cNvPr>
            <p:cNvSpPr/>
            <p:nvPr/>
          </p:nvSpPr>
          <p:spPr>
            <a:xfrm rot="10800000">
              <a:off x="6524209" y="2908725"/>
              <a:ext cx="419100" cy="245533"/>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20E3FECD-A026-49FB-A660-9BBAC1A011FF}"/>
                </a:ext>
              </a:extLst>
            </p:cNvPr>
            <p:cNvSpPr/>
            <p:nvPr/>
          </p:nvSpPr>
          <p:spPr>
            <a:xfrm rot="10800000">
              <a:off x="2931379" y="6329044"/>
              <a:ext cx="510541" cy="262256"/>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D8B53616-6A3E-4723-BCEA-40FEDCCE3D5F}"/>
                </a:ext>
              </a:extLst>
            </p:cNvPr>
            <p:cNvSpPr/>
            <p:nvPr/>
          </p:nvSpPr>
          <p:spPr>
            <a:xfrm rot="10800000">
              <a:off x="6009860" y="5791200"/>
              <a:ext cx="434340" cy="2667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E0565E4D-E1EE-4510-9F9F-C674B2388A69}"/>
                </a:ext>
              </a:extLst>
            </p:cNvPr>
            <p:cNvSpPr/>
            <p:nvPr/>
          </p:nvSpPr>
          <p:spPr>
            <a:xfrm rot="10800000">
              <a:off x="4912580" y="2017681"/>
              <a:ext cx="434340" cy="26069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1C7EDBE7-E833-4F63-AFFC-8ED415BD3279}"/>
                </a:ext>
              </a:extLst>
            </p:cNvPr>
            <p:cNvSpPr/>
            <p:nvPr/>
          </p:nvSpPr>
          <p:spPr>
            <a:xfrm rot="10800000">
              <a:off x="5849840" y="4705049"/>
              <a:ext cx="434342" cy="26670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5822AEB0-1881-4EC2-850A-A55AA2AEF70E}"/>
                </a:ext>
              </a:extLst>
            </p:cNvPr>
            <p:cNvSpPr/>
            <p:nvPr/>
          </p:nvSpPr>
          <p:spPr>
            <a:xfrm rot="10800000">
              <a:off x="1354040" y="5463540"/>
              <a:ext cx="464820" cy="2286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0764850B-F181-4815-BC8E-3ADDB261C84F}"/>
                </a:ext>
              </a:extLst>
            </p:cNvPr>
            <p:cNvSpPr/>
            <p:nvPr/>
          </p:nvSpPr>
          <p:spPr>
            <a:xfrm rot="10800000">
              <a:off x="2458940" y="2350929"/>
              <a:ext cx="457199" cy="24384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BFA752D-7618-4146-B7DF-11E1CC6B3D74}"/>
                </a:ext>
              </a:extLst>
            </p:cNvPr>
            <p:cNvSpPr/>
            <p:nvPr/>
          </p:nvSpPr>
          <p:spPr>
            <a:xfrm rot="10800000">
              <a:off x="1681700" y="3659346"/>
              <a:ext cx="464820" cy="24971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B00F9F63-2586-4098-A95C-975A91ACC7BC}"/>
                </a:ext>
              </a:extLst>
            </p:cNvPr>
            <p:cNvSpPr/>
            <p:nvPr/>
          </p:nvSpPr>
          <p:spPr>
            <a:xfrm rot="10800000">
              <a:off x="6705183" y="5144451"/>
              <a:ext cx="445771" cy="23960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Isosceles Triangle 33">
              <a:extLst>
                <a:ext uri="{FF2B5EF4-FFF2-40B4-BE49-F238E27FC236}">
                  <a16:creationId xmlns:a16="http://schemas.microsoft.com/office/drawing/2014/main" id="{2EB531FE-8FA5-436C-AEAD-24286AD3DB92}"/>
                </a:ext>
              </a:extLst>
            </p:cNvPr>
            <p:cNvSpPr/>
            <p:nvPr/>
          </p:nvSpPr>
          <p:spPr>
            <a:xfrm rot="10800000">
              <a:off x="4577300" y="5190172"/>
              <a:ext cx="289560" cy="19388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389D17D0-D1FB-4B4F-BC70-FF98E48DB637}"/>
                </a:ext>
              </a:extLst>
            </p:cNvPr>
            <p:cNvSpPr/>
            <p:nvPr/>
          </p:nvSpPr>
          <p:spPr>
            <a:xfrm rot="10800000">
              <a:off x="7334376" y="6222572"/>
              <a:ext cx="291585" cy="18945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1153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A9442-5599-47F9-8502-E275E92BD80C}"/>
              </a:ext>
            </a:extLst>
          </p:cNvPr>
          <p:cNvSpPr>
            <a:spLocks noGrp="1"/>
          </p:cNvSpPr>
          <p:nvPr>
            <p:ph type="title"/>
          </p:nvPr>
        </p:nvSpPr>
        <p:spPr/>
        <p:txBody>
          <a:bodyPr/>
          <a:lstStyle/>
          <a:p>
            <a:r>
              <a:rPr lang="en-US" dirty="0"/>
              <a:t>in natural systems</a:t>
            </a:r>
          </a:p>
        </p:txBody>
      </p:sp>
      <p:sp>
        <p:nvSpPr>
          <p:cNvPr id="4" name="TextBox 3">
            <a:extLst>
              <a:ext uri="{FF2B5EF4-FFF2-40B4-BE49-F238E27FC236}">
                <a16:creationId xmlns:a16="http://schemas.microsoft.com/office/drawing/2014/main" id="{BCB660D8-0CC6-494B-A621-F9C184C7FA15}"/>
              </a:ext>
            </a:extLst>
          </p:cNvPr>
          <p:cNvSpPr txBox="1"/>
          <p:nvPr/>
        </p:nvSpPr>
        <p:spPr>
          <a:xfrm>
            <a:off x="5294608" y="1965377"/>
            <a:ext cx="2302646" cy="523220"/>
          </a:xfrm>
          <a:prstGeom prst="rect">
            <a:avLst/>
          </a:prstGeom>
          <a:solidFill>
            <a:schemeClr val="bg1">
              <a:lumMod val="85000"/>
            </a:schemeClr>
          </a:solidFill>
        </p:spPr>
        <p:txBody>
          <a:bodyPr wrap="square" rtlCol="0">
            <a:spAutoFit/>
          </a:bodyPr>
          <a:lstStyle/>
          <a:p>
            <a:r>
              <a:rPr lang="en-US" sz="2800" dirty="0"/>
              <a:t>Self-organization</a:t>
            </a:r>
          </a:p>
        </p:txBody>
      </p:sp>
      <p:sp>
        <p:nvSpPr>
          <p:cNvPr id="5" name="TextBox 4">
            <a:extLst>
              <a:ext uri="{FF2B5EF4-FFF2-40B4-BE49-F238E27FC236}">
                <a16:creationId xmlns:a16="http://schemas.microsoft.com/office/drawing/2014/main" id="{56CDC8F6-9452-4443-94F7-3C3879EB61D6}"/>
              </a:ext>
            </a:extLst>
          </p:cNvPr>
          <p:cNvSpPr txBox="1"/>
          <p:nvPr/>
        </p:nvSpPr>
        <p:spPr>
          <a:xfrm>
            <a:off x="1089169" y="1965377"/>
            <a:ext cx="1989894" cy="523220"/>
          </a:xfrm>
          <a:prstGeom prst="rect">
            <a:avLst/>
          </a:prstGeom>
          <a:solidFill>
            <a:schemeClr val="bg1">
              <a:lumMod val="85000"/>
            </a:schemeClr>
          </a:solidFill>
        </p:spPr>
        <p:txBody>
          <a:bodyPr wrap="square" rtlCol="0">
            <a:spAutoFit/>
          </a:bodyPr>
          <a:lstStyle/>
          <a:p>
            <a:r>
              <a:rPr lang="en-US" sz="2800" dirty="0"/>
              <a:t>Self-similarity</a:t>
            </a:r>
          </a:p>
        </p:txBody>
      </p:sp>
      <p:pic>
        <p:nvPicPr>
          <p:cNvPr id="7" name="Picture 6">
            <a:extLst>
              <a:ext uri="{FF2B5EF4-FFF2-40B4-BE49-F238E27FC236}">
                <a16:creationId xmlns:a16="http://schemas.microsoft.com/office/drawing/2014/main" id="{1C2B7265-8A63-4622-831F-3C3D6ED6E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732805"/>
            <a:ext cx="2964840" cy="3332480"/>
          </a:xfrm>
          <a:prstGeom prst="rect">
            <a:avLst/>
          </a:prstGeom>
        </p:spPr>
      </p:pic>
      <p:pic>
        <p:nvPicPr>
          <p:cNvPr id="9" name="Picture 8" descr="A picture containing ground, mollusk&#10;&#10;Description automatically generated">
            <a:extLst>
              <a:ext uri="{FF2B5EF4-FFF2-40B4-BE49-F238E27FC236}">
                <a16:creationId xmlns:a16="http://schemas.microsoft.com/office/drawing/2014/main" id="{AFA757D1-3572-491C-9CA2-C35074AD6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6835" y="2732805"/>
            <a:ext cx="4406053" cy="3304540"/>
          </a:xfrm>
          <a:prstGeom prst="rect">
            <a:avLst/>
          </a:prstGeom>
        </p:spPr>
      </p:pic>
    </p:spTree>
    <p:extLst>
      <p:ext uri="{BB962C8B-B14F-4D97-AF65-F5344CB8AC3E}">
        <p14:creationId xmlns:p14="http://schemas.microsoft.com/office/powerpoint/2010/main" val="37411339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Bebas"/>
        <a:ea typeface=""/>
        <a:cs typeface=""/>
      </a:majorFont>
      <a:minorFont>
        <a:latin typeface="Bebas Neue"/>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3BB8DC8A084247AB567EDEF014F4A4" ma:contentTypeVersion="12" ma:contentTypeDescription="Een nieuw document maken." ma:contentTypeScope="" ma:versionID="cfaf692a3228e6ca872c3bfdd095a82a">
  <xsd:schema xmlns:xsd="http://www.w3.org/2001/XMLSchema" xmlns:xs="http://www.w3.org/2001/XMLSchema" xmlns:p="http://schemas.microsoft.com/office/2006/metadata/properties" xmlns:ns3="9bfb01aa-3e02-443b-96bb-19a8bbdc7586" xmlns:ns4="0dd76ca2-a6c3-42cc-85c3-6a55d646c7ea" targetNamespace="http://schemas.microsoft.com/office/2006/metadata/properties" ma:root="true" ma:fieldsID="c58724ef82e6aa3512cbed12631ee18d" ns3:_="" ns4:_="">
    <xsd:import namespace="9bfb01aa-3e02-443b-96bb-19a8bbdc7586"/>
    <xsd:import namespace="0dd76ca2-a6c3-42cc-85c3-6a55d646c7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fb01aa-3e02-443b-96bb-19a8bbdc758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d76ca2-a6c3-42cc-85c3-6a55d646c7ea"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SharingHintHash" ma:index="16"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E0779E-5CDA-4C14-89DD-55BF8DB43C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fb01aa-3e02-443b-96bb-19a8bbdc7586"/>
    <ds:schemaRef ds:uri="0dd76ca2-a6c3-42cc-85c3-6a55d646c7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24D89CD-CB16-4E4F-BA07-A638B8A82BCA}">
  <ds:schemaRefs>
    <ds:schemaRef ds:uri="http://schemas.microsoft.com/sharepoint/v3/contenttype/forms"/>
  </ds:schemaRefs>
</ds:datastoreItem>
</file>

<file path=customXml/itemProps3.xml><?xml version="1.0" encoding="utf-8"?>
<ds:datastoreItem xmlns:ds="http://schemas.openxmlformats.org/officeDocument/2006/customXml" ds:itemID="{F5400B4F-E8DF-46D4-B03F-1B84ED46E47E}">
  <ds:schemaRefs>
    <ds:schemaRef ds:uri="http://purl.org/dc/elements/1.1/"/>
    <ds:schemaRef ds:uri="http://schemas.openxmlformats.org/package/2006/metadata/core-properties"/>
    <ds:schemaRef ds:uri="http://schemas.microsoft.com/office/infopath/2007/PartnerControls"/>
    <ds:schemaRef ds:uri="http://purl.org/dc/terms/"/>
    <ds:schemaRef ds:uri="0dd76ca2-a6c3-42cc-85c3-6a55d646c7ea"/>
    <ds:schemaRef ds:uri="http://schemas.microsoft.com/office/2006/documentManagement/types"/>
    <ds:schemaRef ds:uri="http://schemas.microsoft.com/office/2006/metadata/properties"/>
    <ds:schemaRef ds:uri="9bfb01aa-3e02-443b-96bb-19a8bbdc758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1292</TotalTime>
  <Words>1389</Words>
  <Application>Microsoft Office PowerPoint</Application>
  <PresentationFormat>On-screen Show (4:3)</PresentationFormat>
  <Paragraphs>210</Paragraphs>
  <Slides>16</Slides>
  <Notes>16</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Bebas</vt:lpstr>
      <vt:lpstr>Bebas Neue</vt:lpstr>
      <vt:lpstr>Calibri</vt:lpstr>
      <vt:lpstr>Cambria Math</vt:lpstr>
      <vt:lpstr>Office Theme</vt:lpstr>
      <vt:lpstr>Cellular Automata</vt:lpstr>
      <vt:lpstr>About Me</vt:lpstr>
      <vt:lpstr>Overview</vt:lpstr>
      <vt:lpstr>Cellular automaton?</vt:lpstr>
      <vt:lpstr>Conway’s game of life</vt:lpstr>
      <vt:lpstr>Elementary  cellular automata</vt:lpstr>
      <vt:lpstr>Rule 90</vt:lpstr>
      <vt:lpstr>RULE 90 – disordered initial state</vt:lpstr>
      <vt:lpstr>in natural systems</vt:lpstr>
      <vt:lpstr>Generalizing from rule 90</vt:lpstr>
      <vt:lpstr>PowerPoint Presentation</vt:lpstr>
      <vt:lpstr>Four Qualitative classes</vt:lpstr>
      <vt:lpstr>Why is this interesting to us?</vt:lpstr>
      <vt:lpstr>Example – Nagel–Schreckenberg model</vt:lpstr>
      <vt:lpstr>Example – sound wave propagation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Cellular Automata</dc:title>
  <dc:creator>Andrei Bondarenko</dc:creator>
  <cp:lastModifiedBy>Andrei Bondarenko</cp:lastModifiedBy>
  <cp:revision>14</cp:revision>
  <dcterms:created xsi:type="dcterms:W3CDTF">2021-01-15T09:45:15Z</dcterms:created>
  <dcterms:modified xsi:type="dcterms:W3CDTF">2021-01-19T11:56:11Z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0x010100F43BB8DC8A084247AB567EDEF014F4A4</vt:lpwstr>
  </property>
</Properties>
</file>