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6"/>
  </p:notesMasterIdLst>
  <p:sldIdLst>
    <p:sldId id="272" r:id="rId2"/>
    <p:sldId id="273" r:id="rId3"/>
    <p:sldId id="323" r:id="rId4"/>
    <p:sldId id="324" r:id="rId5"/>
    <p:sldId id="274" r:id="rId6"/>
    <p:sldId id="275" r:id="rId7"/>
    <p:sldId id="278" r:id="rId8"/>
    <p:sldId id="279" r:id="rId9"/>
    <p:sldId id="280" r:id="rId10"/>
    <p:sldId id="282" r:id="rId11"/>
    <p:sldId id="281" r:id="rId12"/>
    <p:sldId id="283" r:id="rId13"/>
    <p:sldId id="284" r:id="rId14"/>
    <p:sldId id="285" r:id="rId15"/>
    <p:sldId id="286" r:id="rId16"/>
    <p:sldId id="287" r:id="rId17"/>
    <p:sldId id="288" r:id="rId18"/>
    <p:sldId id="325" r:id="rId19"/>
    <p:sldId id="320" r:id="rId20"/>
    <p:sldId id="321" r:id="rId21"/>
    <p:sldId id="262" r:id="rId22"/>
    <p:sldId id="289" r:id="rId23"/>
    <p:sldId id="290" r:id="rId24"/>
    <p:sldId id="291" r:id="rId25"/>
    <p:sldId id="265" r:id="rId26"/>
    <p:sldId id="292" r:id="rId27"/>
    <p:sldId id="293" r:id="rId28"/>
    <p:sldId id="296" r:id="rId29"/>
    <p:sldId id="294" r:id="rId30"/>
    <p:sldId id="295" r:id="rId31"/>
    <p:sldId id="297" r:id="rId32"/>
    <p:sldId id="298" r:id="rId33"/>
    <p:sldId id="299" r:id="rId34"/>
    <p:sldId id="300" r:id="rId35"/>
    <p:sldId id="301" r:id="rId36"/>
    <p:sldId id="266" r:id="rId37"/>
    <p:sldId id="303" r:id="rId38"/>
    <p:sldId id="304" r:id="rId39"/>
    <p:sldId id="305" r:id="rId40"/>
    <p:sldId id="307" r:id="rId41"/>
    <p:sldId id="306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22" r:id="rId54"/>
    <p:sldId id="319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754" autoAdjust="0"/>
    <p:restoredTop sz="94660"/>
  </p:normalViewPr>
  <p:slideViewPr>
    <p:cSldViewPr snapToGrid="0" snapToObjects="1">
      <p:cViewPr>
        <p:scale>
          <a:sx n="125" d="100"/>
          <a:sy n="125" d="100"/>
        </p:scale>
        <p:origin x="-1120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057B4-8EFE-144A-A4E1-2BAEA267D1AF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65D97-D35B-714C-A295-2E1FDDB86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niveaux</a:t>
            </a:r>
            <a:r>
              <a:rPr lang="en-US" dirty="0" smtClean="0"/>
              <a:t> / FTG / PM / Instance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5D97-D35B-714C-A295-2E1FDDB866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We propose to follow a tridimensional approach that consists of the following dimensions: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How</a:t>
            </a:r>
            <a:r>
              <a:rPr lang="en-US" baseline="0" dirty="0" smtClean="0"/>
              <a:t> and for which purpose the transformation is specified;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baseline="0" dirty="0" smtClean="0"/>
              <a:t>Which property kind is intended to be verified; and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baseline="0" dirty="0" smtClean="0"/>
              <a:t>Which verification technique is used to perform the check.</a:t>
            </a:r>
          </a:p>
          <a:p>
            <a:pPr marL="0" lvl="0" indent="0">
              <a:lnSpc>
                <a:spcPct val="150000"/>
              </a:lnSpc>
              <a:buFont typeface="Arial" pitchFamily="34" charset="0"/>
              <a:buNone/>
            </a:pPr>
            <a:endParaRPr lang="en-US" baseline="0" dirty="0" smtClean="0"/>
          </a:p>
          <a:p>
            <a:pPr marL="0" lvl="0" indent="0">
              <a:lnSpc>
                <a:spcPct val="150000"/>
              </a:lnSpc>
              <a:buFont typeface="Arial" pitchFamily="34" charset="0"/>
              <a:buNone/>
            </a:pPr>
            <a:r>
              <a:rPr lang="en-US" baseline="0" dirty="0" smtClean="0"/>
              <a:t>This approach allows to situate any contribution found in the literature by “projecting” it on each dimension to figure out how it is composed. This also provides a way for comparing existing approaches with precise criteria, as well as following the evolution of this research area. Furthermore, it also helps figuring out which kind of contribution is missing.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BDFED-F3DB-4ADF-9168-9B0889AD14D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2036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We propose to follow a tridimensional approach that consists of the following dimensions: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How</a:t>
            </a:r>
            <a:r>
              <a:rPr lang="en-US" baseline="0" dirty="0" smtClean="0"/>
              <a:t> and for which purpose the transformation is specified;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baseline="0" dirty="0" smtClean="0"/>
              <a:t>Which property kind is intended to be verified; and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baseline="0" dirty="0" smtClean="0"/>
              <a:t>Which verification technique is used to perform the check.</a:t>
            </a:r>
          </a:p>
          <a:p>
            <a:pPr marL="0" lvl="0" indent="0">
              <a:lnSpc>
                <a:spcPct val="150000"/>
              </a:lnSpc>
              <a:buFont typeface="Arial" pitchFamily="34" charset="0"/>
              <a:buNone/>
            </a:pPr>
            <a:endParaRPr lang="en-US" baseline="0" dirty="0" smtClean="0"/>
          </a:p>
          <a:p>
            <a:pPr marL="0" lvl="0" indent="0">
              <a:lnSpc>
                <a:spcPct val="150000"/>
              </a:lnSpc>
              <a:buFont typeface="Arial" pitchFamily="34" charset="0"/>
              <a:buNone/>
            </a:pPr>
            <a:r>
              <a:rPr lang="en-US" baseline="0" dirty="0" smtClean="0"/>
              <a:t>This approach allows to situate any contribution found in the literature by “projecting” it on each dimension to figure out how it is composed. This also provides a way for comparing existing approaches with precise criteria, as well as following the evolution of this research area. Furthermore, it also helps figuring out which kind of contribution is missing.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BDFED-F3DB-4ADF-9168-9B0889AD14D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2036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We propose to follow a tridimensional approach that consists of the following dimensions: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How</a:t>
            </a:r>
            <a:r>
              <a:rPr lang="en-US" baseline="0" dirty="0" smtClean="0"/>
              <a:t> and for which purpose the transformation is specified;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baseline="0" dirty="0" smtClean="0"/>
              <a:t>Which property kind is intended to be verified; and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baseline="0" dirty="0" smtClean="0"/>
              <a:t>Which verification technique is used to perform the check.</a:t>
            </a:r>
          </a:p>
          <a:p>
            <a:pPr marL="0" lvl="0" indent="0">
              <a:lnSpc>
                <a:spcPct val="150000"/>
              </a:lnSpc>
              <a:buFont typeface="Arial" pitchFamily="34" charset="0"/>
              <a:buNone/>
            </a:pPr>
            <a:endParaRPr lang="en-US" baseline="0" dirty="0" smtClean="0"/>
          </a:p>
          <a:p>
            <a:pPr marL="0" lvl="0" indent="0">
              <a:lnSpc>
                <a:spcPct val="150000"/>
              </a:lnSpc>
              <a:buFont typeface="Arial" pitchFamily="34" charset="0"/>
              <a:buNone/>
            </a:pPr>
            <a:r>
              <a:rPr lang="en-US" baseline="0" dirty="0" smtClean="0"/>
              <a:t>This approach allows to situate any contribution found in the literature by “projecting” it on each dimension to figure out how it is composed. This also provides a way for comparing existing approaches with precise criteria, as well as following the evolution of this research area. Furthermore, it also helps figuring out which kind of contribution is missing.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BDFED-F3DB-4ADF-9168-9B0889AD14D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203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92F-F0DD-5F46-B4D2-8C00FED28297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0EC-AF0A-2F4E-82CE-EFD563EFB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92F-F0DD-5F46-B4D2-8C00FED28297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0EC-AF0A-2F4E-82CE-EFD563EFB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92F-F0DD-5F46-B4D2-8C00FED28297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0EC-AF0A-2F4E-82CE-EFD563EFB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92F-F0DD-5F46-B4D2-8C00FED28297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0EC-AF0A-2F4E-82CE-EFD563EFB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92F-F0DD-5F46-B4D2-8C00FED28297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0EC-AF0A-2F4E-82CE-EFD563EFB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92F-F0DD-5F46-B4D2-8C00FED28297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0EC-AF0A-2F4E-82CE-EFD563EFB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92F-F0DD-5F46-B4D2-8C00FED28297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0EC-AF0A-2F4E-82CE-EFD563EFB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92F-F0DD-5F46-B4D2-8C00FED28297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0EC-AF0A-2F4E-82CE-EFD563EFB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92F-F0DD-5F46-B4D2-8C00FED28297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0EC-AF0A-2F4E-82CE-EFD563EFB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92F-F0DD-5F46-B4D2-8C00FED28297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0EC-AF0A-2F4E-82CE-EFD563EFB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92F-F0DD-5F46-B4D2-8C00FED28297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30EC-AF0A-2F4E-82CE-EFD563EFB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992F-F0DD-5F46-B4D2-8C00FED28297}" type="datetimeFigureOut">
              <a:rPr lang="en-US" smtClean="0"/>
              <a:pPr/>
              <a:t>9/18/12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030EC-AF0A-2F4E-82CE-EFD563EFB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0061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Studying Model Transformation Chains for Model Driven Engineering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749" y="5650201"/>
            <a:ext cx="7128358" cy="975442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Levi </a:t>
            </a:r>
            <a:r>
              <a:rPr lang="en-US" sz="2200" b="1" dirty="0" err="1" smtClean="0">
                <a:solidFill>
                  <a:schemeClr val="tx1"/>
                </a:solidFill>
              </a:rPr>
              <a:t>Lúcio</a:t>
            </a:r>
            <a:r>
              <a:rPr lang="en-US" sz="2200" dirty="0" smtClean="0">
                <a:solidFill>
                  <a:schemeClr val="tx1"/>
                </a:solidFill>
              </a:rPr>
              <a:t>, McGill University</a:t>
            </a:r>
            <a:endParaRPr lang="en-US" sz="2200" u="sng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2-04-20 at 1.58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333" y="2113361"/>
            <a:ext cx="7007774" cy="353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Chains</a:t>
            </a:r>
            <a:endParaRPr lang="en-US" dirty="0"/>
          </a:p>
        </p:txBody>
      </p:sp>
      <p:pic>
        <p:nvPicPr>
          <p:cNvPr id="9" name="Picture 8" descr="plant_metamod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59" y="1417637"/>
            <a:ext cx="4573629" cy="2612961"/>
          </a:xfrm>
          <a:prstGeom prst="rect">
            <a:avLst/>
          </a:prstGeom>
        </p:spPr>
      </p:pic>
      <p:pic>
        <p:nvPicPr>
          <p:cNvPr id="11" name="Picture 10" descr="plant_mod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684" y="4030598"/>
            <a:ext cx="3354757" cy="24394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03722" y="4177836"/>
            <a:ext cx="209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DSL Formalism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85661" y="3533676"/>
            <a:ext cx="172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DSL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Chains</a:t>
            </a:r>
            <a:endParaRPr lang="en-US" dirty="0"/>
          </a:p>
        </p:txBody>
      </p:sp>
      <p:pic>
        <p:nvPicPr>
          <p:cNvPr id="6" name="Picture 5" descr="Screen Shot 2012-09-15 at 4.20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8070"/>
            <a:ext cx="8088778" cy="419875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705584" y="3285214"/>
            <a:ext cx="496944" cy="23006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19384" y="3745318"/>
            <a:ext cx="688164" cy="23006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0" idx="6"/>
            <a:endCxn id="12" idx="2"/>
          </p:cNvCxnSpPr>
          <p:nvPr/>
        </p:nvCxnSpPr>
        <p:spPr>
          <a:xfrm>
            <a:off x="3202528" y="3400248"/>
            <a:ext cx="1716856" cy="460104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75246" y="1866977"/>
            <a:ext cx="1612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Transformation</a:t>
            </a:r>
          </a:p>
          <a:p>
            <a:pPr algn="ctr"/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36287" y="5080494"/>
            <a:ext cx="1612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Transformation</a:t>
            </a:r>
          </a:p>
          <a:p>
            <a:pPr algn="ctr"/>
            <a:r>
              <a:rPr lang="en-US" dirty="0" smtClean="0"/>
              <a:t>Execution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Chains</a:t>
            </a:r>
            <a:endParaRPr lang="en-US" dirty="0"/>
          </a:p>
        </p:txBody>
      </p:sp>
      <p:pic>
        <p:nvPicPr>
          <p:cNvPr id="9" name="Picture 8" descr="transfRuleNoSens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92" y="3235181"/>
            <a:ext cx="4106546" cy="12685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0492" y="2708234"/>
            <a:ext cx="400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Transformation Definition (1 rule)</a:t>
            </a:r>
            <a:endParaRPr lang="en-US" dirty="0"/>
          </a:p>
        </p:txBody>
      </p:sp>
      <p:pic>
        <p:nvPicPr>
          <p:cNvPr id="13" name="Picture 12" descr="plant_mod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941" y="2006252"/>
            <a:ext cx="2995852" cy="2178451"/>
          </a:xfrm>
          <a:prstGeom prst="rect">
            <a:avLst/>
          </a:prstGeom>
        </p:spPr>
      </p:pic>
      <p:pic>
        <p:nvPicPr>
          <p:cNvPr id="17" name="Picture 16" descr="PlantDriverP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970" y="4490714"/>
            <a:ext cx="2375567" cy="18669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36758" y="1417638"/>
            <a:ext cx="338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Transformation Execution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064367" y="1866977"/>
            <a:ext cx="3352670" cy="4657440"/>
          </a:xfrm>
          <a:prstGeom prst="roundRect">
            <a:avLst/>
          </a:prstGeom>
          <a:noFill/>
          <a:ln w="127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497083" y="4260657"/>
            <a:ext cx="469336" cy="230057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Chains</a:t>
            </a:r>
            <a:endParaRPr lang="en-US" dirty="0"/>
          </a:p>
        </p:txBody>
      </p:sp>
      <p:pic>
        <p:nvPicPr>
          <p:cNvPr id="6" name="Picture 5" descr="Screen Shot 2012-09-15 at 4.20.2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8070"/>
            <a:ext cx="8088778" cy="419875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757779" y="4417581"/>
            <a:ext cx="828240" cy="64367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Chains</a:t>
            </a:r>
            <a:endParaRPr lang="en-US" dirty="0"/>
          </a:p>
        </p:txBody>
      </p:sp>
      <p:pic>
        <p:nvPicPr>
          <p:cNvPr id="5" name="Picture 4" descr="FTP_subactivity_P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1430" y="2130497"/>
            <a:ext cx="7387249" cy="3124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have </a:t>
            </a:r>
            <a:r>
              <a:rPr lang="en-US" dirty="0" err="1" smtClean="0"/>
              <a:t>formalised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br>
              <a:rPr lang="en-US" dirty="0" smtClean="0"/>
            </a:br>
            <a:r>
              <a:rPr lang="en-US" dirty="0" smtClean="0"/>
              <a:t>FTG+PM language…</a:t>
            </a:r>
            <a:endParaRPr lang="en-US" dirty="0"/>
          </a:p>
        </p:txBody>
      </p:sp>
      <p:pic>
        <p:nvPicPr>
          <p:cNvPr id="4" name="Picture 3" descr="PM_FTG_metamode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36923" y="2167307"/>
            <a:ext cx="4135574" cy="2509296"/>
          </a:xfrm>
          <a:prstGeom prst="rect">
            <a:avLst/>
          </a:prstGeom>
        </p:spPr>
      </p:pic>
      <p:pic>
        <p:nvPicPr>
          <p:cNvPr id="5" name="Picture 4" descr="Screen Shot 2012-09-15 at 7.09.3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563" y="2279370"/>
            <a:ext cx="4390246" cy="2192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" y="5836882"/>
            <a:ext cx="8514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Levi </a:t>
            </a:r>
            <a:r>
              <a:rPr lang="en-US" sz="1400" dirty="0" err="1" smtClean="0"/>
              <a:t>Lúcio</a:t>
            </a:r>
            <a:r>
              <a:rPr lang="en-US" sz="1400" dirty="0" smtClean="0"/>
              <a:t>, Joachim </a:t>
            </a:r>
            <a:r>
              <a:rPr lang="en-US" sz="1400" dirty="0" err="1" smtClean="0"/>
              <a:t>Denil</a:t>
            </a:r>
            <a:r>
              <a:rPr lang="en-US" sz="1400" dirty="0" smtClean="0"/>
              <a:t>, </a:t>
            </a:r>
            <a:r>
              <a:rPr lang="en-US" sz="1400" dirty="0" err="1" smtClean="0"/>
              <a:t>Sadaf</a:t>
            </a:r>
            <a:r>
              <a:rPr lang="en-US" sz="1400" dirty="0" smtClean="0"/>
              <a:t> </a:t>
            </a:r>
            <a:r>
              <a:rPr lang="en-US" sz="1400" dirty="0" err="1" smtClean="0"/>
              <a:t>Mustafiz</a:t>
            </a:r>
            <a:r>
              <a:rPr lang="en-US" sz="1400" dirty="0" smtClean="0"/>
              <a:t> and Hans </a:t>
            </a:r>
            <a:r>
              <a:rPr lang="en-US" sz="1400" dirty="0" err="1" smtClean="0"/>
              <a:t>Vangheluwe</a:t>
            </a:r>
            <a:r>
              <a:rPr lang="en-US" sz="1400" dirty="0" smtClean="0"/>
              <a:t>, "</a:t>
            </a:r>
            <a:r>
              <a:rPr lang="en-US" sz="1400" i="1" dirty="0" smtClean="0"/>
              <a:t>The Formalism Transformation Graph as a </a:t>
            </a:r>
          </a:p>
          <a:p>
            <a:r>
              <a:rPr lang="en-US" sz="1400" i="1" dirty="0" smtClean="0"/>
              <a:t>Guide to Model Driven Engineering</a:t>
            </a:r>
            <a:r>
              <a:rPr lang="en-US" sz="1400" dirty="0" smtClean="0"/>
              <a:t>", School of Computer Science, McGill University, March 2012, SOCS-TR-2012.1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implemented it in </a:t>
            </a:r>
            <a:r>
              <a:rPr lang="en-US" dirty="0" err="1" smtClean="0"/>
              <a:t>AToMPM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82261" y="1417638"/>
            <a:ext cx="4600128" cy="778851"/>
            <a:chOff x="2282261" y="1520749"/>
            <a:chExt cx="4600128" cy="778851"/>
          </a:xfrm>
        </p:grpSpPr>
        <p:pic>
          <p:nvPicPr>
            <p:cNvPr id="4" name="Picture 3" descr="atom3log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2261" y="1520749"/>
              <a:ext cx="1325184" cy="77885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607445" y="1520749"/>
              <a:ext cx="4969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?</a:t>
              </a:r>
              <a:endParaRPr lang="en-US" sz="4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25254" y="1520749"/>
              <a:ext cx="25571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 smtClean="0"/>
                <a:t>AToMPM</a:t>
              </a:r>
              <a:r>
                <a:rPr lang="en-US" sz="4400" dirty="0" smtClean="0"/>
                <a:t> !</a:t>
              </a:r>
              <a:endParaRPr lang="en-US" sz="4400" dirty="0"/>
            </a:p>
          </p:txBody>
        </p:sp>
      </p:grpSp>
      <p:pic>
        <p:nvPicPr>
          <p:cNvPr id="7" name="Picture 6" descr="ftgpmcaseWithToolbarandoverla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472734" y="2413060"/>
            <a:ext cx="6018237" cy="32148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9478" y="5949964"/>
            <a:ext cx="672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Sadaf</a:t>
            </a:r>
            <a:r>
              <a:rPr lang="en-US" sz="1400" dirty="0"/>
              <a:t> </a:t>
            </a:r>
            <a:r>
              <a:rPr lang="en-US" sz="1400" dirty="0" err="1" smtClean="0"/>
              <a:t>Mustafiz</a:t>
            </a:r>
            <a:r>
              <a:rPr lang="en-US" sz="1400" dirty="0" smtClean="0"/>
              <a:t>, </a:t>
            </a:r>
            <a:r>
              <a:rPr lang="en-US" sz="1400" dirty="0"/>
              <a:t>Joachim </a:t>
            </a:r>
            <a:r>
              <a:rPr lang="en-US" sz="1400" dirty="0" err="1" smtClean="0"/>
              <a:t>Denil</a:t>
            </a:r>
            <a:r>
              <a:rPr lang="en-US" sz="1400" dirty="0" smtClean="0"/>
              <a:t>, </a:t>
            </a:r>
            <a:r>
              <a:rPr lang="en-US" sz="1400" dirty="0"/>
              <a:t>Levi </a:t>
            </a:r>
            <a:r>
              <a:rPr lang="en-US" sz="1400" dirty="0" err="1" smtClean="0"/>
              <a:t>Lúcio</a:t>
            </a:r>
            <a:r>
              <a:rPr lang="en-US" sz="1400" dirty="0" smtClean="0"/>
              <a:t>, </a:t>
            </a:r>
            <a:r>
              <a:rPr lang="en-US" sz="1400" dirty="0"/>
              <a:t>Hans </a:t>
            </a:r>
            <a:r>
              <a:rPr lang="en-US" sz="1400" dirty="0" err="1" smtClean="0"/>
              <a:t>Vangheluwe</a:t>
            </a:r>
            <a:r>
              <a:rPr lang="en-US" sz="1400" dirty="0" smtClean="0"/>
              <a:t>, “</a:t>
            </a:r>
            <a:r>
              <a:rPr lang="en-US" sz="1400" i="1" dirty="0"/>
              <a:t>The FTG+PM Framework for</a:t>
            </a:r>
            <a:r>
              <a:rPr lang="en-US" sz="1400" i="1" dirty="0" smtClean="0"/>
              <a:t> </a:t>
            </a:r>
          </a:p>
          <a:p>
            <a:r>
              <a:rPr lang="en-US" sz="1400" i="1" dirty="0" smtClean="0"/>
              <a:t>Multi</a:t>
            </a:r>
            <a:r>
              <a:rPr lang="en-US" sz="1400" i="1" dirty="0"/>
              <a:t>-</a:t>
            </a:r>
            <a:r>
              <a:rPr lang="en-US" sz="1400" i="1" dirty="0" smtClean="0"/>
              <a:t>Paradigm </a:t>
            </a:r>
            <a:r>
              <a:rPr lang="en-US" sz="1400" i="1" dirty="0" err="1" smtClean="0"/>
              <a:t>Modelling</a:t>
            </a:r>
            <a:r>
              <a:rPr lang="en-US" sz="1400" i="1" dirty="0"/>
              <a:t>: An Automotive Case </a:t>
            </a:r>
            <a:r>
              <a:rPr lang="en-US" sz="1400" i="1" dirty="0" smtClean="0"/>
              <a:t>Study</a:t>
            </a:r>
            <a:r>
              <a:rPr lang="en-US" sz="1400" dirty="0" smtClean="0"/>
              <a:t>” Accepted at MPM’2012@MoDELS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having an explicit representation of the MDE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Repository of formalisms</a:t>
            </a:r>
          </a:p>
          <a:p>
            <a:r>
              <a:rPr lang="en-US" dirty="0" smtClean="0"/>
              <a:t>Repository of transformations</a:t>
            </a:r>
          </a:p>
          <a:p>
            <a:r>
              <a:rPr lang="en-US" dirty="0" smtClean="0"/>
              <a:t>Automation</a:t>
            </a:r>
          </a:p>
          <a:p>
            <a:r>
              <a:rPr lang="en-US" dirty="0" smtClean="0"/>
              <a:t>Reuse</a:t>
            </a:r>
          </a:p>
          <a:p>
            <a:r>
              <a:rPr lang="en-US" dirty="0" smtClean="0"/>
              <a:t>Mining of higher order transformation chain data becomes possible…</a:t>
            </a:r>
          </a:p>
          <a:p>
            <a:r>
              <a:rPr lang="en-US" dirty="0" smtClean="0"/>
              <a:t>… among which properties of model transformations and their chains.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Power Window case study</a:t>
            </a:r>
          </a:p>
          <a:p>
            <a:pPr lvl="1"/>
            <a:r>
              <a:rPr lang="en-US" sz="2200" dirty="0" smtClean="0"/>
              <a:t>Work done with: </a:t>
            </a:r>
            <a:r>
              <a:rPr lang="en-US" sz="2200" dirty="0" smtClean="0"/>
              <a:t>Joachim </a:t>
            </a:r>
            <a:r>
              <a:rPr lang="en-US" sz="2200" dirty="0" err="1" smtClean="0"/>
              <a:t>Denil</a:t>
            </a:r>
            <a:r>
              <a:rPr lang="en-US" sz="2200" dirty="0" smtClean="0"/>
              <a:t> (Antwerp), </a:t>
            </a:r>
            <a:r>
              <a:rPr lang="en-US" sz="2200" dirty="0" err="1" smtClean="0"/>
              <a:t>Sadaf</a:t>
            </a:r>
            <a:r>
              <a:rPr lang="en-US" sz="2200" dirty="0" smtClean="0"/>
              <a:t> </a:t>
            </a:r>
            <a:r>
              <a:rPr lang="en-US" sz="2200" dirty="0" err="1" smtClean="0"/>
              <a:t>Mustafiz</a:t>
            </a:r>
            <a:r>
              <a:rPr lang="en-US" sz="2200" dirty="0" smtClean="0"/>
              <a:t> (McGill), </a:t>
            </a:r>
            <a:r>
              <a:rPr lang="en-US" sz="2200" dirty="0" smtClean="0"/>
              <a:t>Hans </a:t>
            </a:r>
            <a:r>
              <a:rPr lang="en-US" sz="2200" dirty="0" err="1" smtClean="0"/>
              <a:t>Vangheluwe</a:t>
            </a:r>
            <a:r>
              <a:rPr lang="en-US" sz="2200" dirty="0" smtClean="0"/>
              <a:t> (McGill / </a:t>
            </a:r>
            <a:r>
              <a:rPr lang="en-US" sz="2200" dirty="0" err="1" smtClean="0"/>
              <a:t>Antwep</a:t>
            </a:r>
            <a:r>
              <a:rPr lang="en-US" sz="2200" dirty="0" smtClean="0"/>
              <a:t>), </a:t>
            </a:r>
            <a:r>
              <a:rPr lang="en-US" sz="2200" dirty="0" smtClean="0"/>
              <a:t>Bart </a:t>
            </a:r>
            <a:r>
              <a:rPr lang="en-US" sz="2200" dirty="0" smtClean="0"/>
              <a:t>Meyers (Antwerp), </a:t>
            </a:r>
            <a:r>
              <a:rPr lang="en-US" sz="2200" dirty="0" smtClean="0"/>
              <a:t>Maris </a:t>
            </a:r>
            <a:r>
              <a:rPr lang="en-US" sz="2200" dirty="0" err="1" smtClean="0"/>
              <a:t>Jukss</a:t>
            </a:r>
            <a:r>
              <a:rPr lang="en-US" sz="2200" dirty="0" smtClean="0"/>
              <a:t> (McGill) and </a:t>
            </a:r>
            <a:r>
              <a:rPr lang="en-US" sz="2200" dirty="0" smtClean="0"/>
              <a:t>Raphael </a:t>
            </a:r>
            <a:r>
              <a:rPr lang="en-US" sz="2200" dirty="0" err="1" smtClean="0"/>
              <a:t>Mannadiar</a:t>
            </a:r>
            <a:r>
              <a:rPr lang="en-US" sz="2200" dirty="0" smtClean="0"/>
              <a:t> (McGill)</a:t>
            </a:r>
          </a:p>
          <a:p>
            <a:r>
              <a:rPr lang="en-US" b="1" dirty="0" smtClean="0"/>
              <a:t>Intents of model transformations</a:t>
            </a:r>
          </a:p>
          <a:p>
            <a:pPr lvl="1"/>
            <a:r>
              <a:rPr lang="en-US" sz="2200" dirty="0" smtClean="0"/>
              <a:t>Work done with: </a:t>
            </a:r>
            <a:r>
              <a:rPr lang="en-US" sz="2200" dirty="0" err="1" smtClean="0"/>
              <a:t>Moussa</a:t>
            </a:r>
            <a:r>
              <a:rPr lang="en-US" sz="2200" dirty="0" smtClean="0"/>
              <a:t> </a:t>
            </a:r>
            <a:r>
              <a:rPr lang="en-US" sz="2200" dirty="0" err="1" smtClean="0"/>
              <a:t>Amrani</a:t>
            </a:r>
            <a:r>
              <a:rPr lang="en-US" sz="2200" dirty="0" smtClean="0"/>
              <a:t> (Luxembourg), </a:t>
            </a:r>
            <a:r>
              <a:rPr lang="en-US" sz="2200" dirty="0" err="1" smtClean="0"/>
              <a:t>Jürgen</a:t>
            </a:r>
            <a:r>
              <a:rPr lang="en-US" sz="2200" dirty="0" smtClean="0"/>
              <a:t> </a:t>
            </a:r>
            <a:r>
              <a:rPr lang="en-US" sz="2200" dirty="0" err="1" smtClean="0"/>
              <a:t>Dingel</a:t>
            </a:r>
            <a:r>
              <a:rPr lang="en-US" sz="2200" dirty="0" smtClean="0"/>
              <a:t> (Queens), </a:t>
            </a:r>
            <a:r>
              <a:rPr lang="en-US" sz="2200" dirty="0" err="1" smtClean="0"/>
              <a:t>Leen</a:t>
            </a:r>
            <a:r>
              <a:rPr lang="en-US" sz="2200" dirty="0" smtClean="0"/>
              <a:t> </a:t>
            </a:r>
            <a:r>
              <a:rPr lang="en-US" sz="2200" dirty="0" err="1" smtClean="0"/>
              <a:t>Lambers</a:t>
            </a:r>
            <a:r>
              <a:rPr lang="en-US" sz="2200" dirty="0" smtClean="0"/>
              <a:t> (Potsdam / </a:t>
            </a:r>
            <a:r>
              <a:rPr lang="en-US" sz="2200" dirty="0" err="1" smtClean="0"/>
              <a:t>Hasso</a:t>
            </a:r>
            <a:r>
              <a:rPr lang="en-US" sz="2200" dirty="0" smtClean="0"/>
              <a:t> </a:t>
            </a:r>
            <a:r>
              <a:rPr lang="en-US" sz="2200" dirty="0" err="1" smtClean="0"/>
              <a:t>Plattner</a:t>
            </a:r>
            <a:r>
              <a:rPr lang="en-US" sz="2200" dirty="0" smtClean="0"/>
              <a:t>), Rick </a:t>
            </a:r>
            <a:r>
              <a:rPr lang="en-US" sz="2200" dirty="0" err="1" smtClean="0"/>
              <a:t>Salay</a:t>
            </a:r>
            <a:r>
              <a:rPr lang="en-US" sz="2200" dirty="0" smtClean="0"/>
              <a:t> (Toronto), </a:t>
            </a:r>
            <a:r>
              <a:rPr lang="en-US" sz="2200" dirty="0" err="1" smtClean="0"/>
              <a:t>Gehan</a:t>
            </a:r>
            <a:r>
              <a:rPr lang="en-US" sz="2200" dirty="0" smtClean="0"/>
              <a:t> </a:t>
            </a:r>
            <a:r>
              <a:rPr lang="en-US" sz="2200" dirty="0" err="1" smtClean="0"/>
              <a:t>Selim</a:t>
            </a:r>
            <a:r>
              <a:rPr lang="en-US" sz="2200" dirty="0" smtClean="0"/>
              <a:t> (Queens), </a:t>
            </a:r>
            <a:r>
              <a:rPr lang="en-US" sz="2200" dirty="0" smtClean="0"/>
              <a:t>Eugene </a:t>
            </a:r>
            <a:r>
              <a:rPr lang="en-US" sz="2200" dirty="0" err="1" smtClean="0"/>
              <a:t>Syriani</a:t>
            </a:r>
            <a:r>
              <a:rPr lang="en-US" sz="2200" dirty="0" smtClean="0"/>
              <a:t> (Alabama) </a:t>
            </a:r>
            <a:r>
              <a:rPr lang="en-US" sz="2200" dirty="0" smtClean="0"/>
              <a:t>and Manuel </a:t>
            </a:r>
            <a:r>
              <a:rPr lang="en-US" sz="2200" dirty="0" err="1" smtClean="0"/>
              <a:t>Wimmer</a:t>
            </a:r>
            <a:r>
              <a:rPr lang="en-US" sz="2200" dirty="0" smtClean="0"/>
              <a:t> (Malaga)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 flipV="1">
            <a:off x="2951732" y="1235274"/>
            <a:ext cx="0" cy="273630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951732" y="3971578"/>
            <a:ext cx="4896544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1151532" y="3971578"/>
            <a:ext cx="1800200" cy="244827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200155" y="411559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Property (kind)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55102" y="132325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Transformation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332011" y="6150114"/>
            <a:ext cx="2665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Formal Verification (</a:t>
            </a:r>
            <a:r>
              <a:rPr lang="en-US" sz="2000" b="1" dirty="0" err="1" smtClean="0">
                <a:solidFill>
                  <a:srgbClr val="0070C0"/>
                </a:solidFill>
              </a:rPr>
              <a:t>Fv</a:t>
            </a:r>
            <a:r>
              <a:rPr lang="en-US" sz="2000" b="1" dirty="0" smtClean="0">
                <a:solidFill>
                  <a:srgbClr val="0070C0"/>
                </a:solidFill>
              </a:rPr>
              <a:t>) Technique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Verification of Model Transformations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2949928" y="1305335"/>
            <a:ext cx="3566288" cy="2182884"/>
            <a:chOff x="2949928" y="1305335"/>
            <a:chExt cx="3566288" cy="2182884"/>
          </a:xfrm>
        </p:grpSpPr>
        <p:sp>
          <p:nvSpPr>
            <p:cNvPr id="26" name="ZoneTexte 15"/>
            <p:cNvSpPr txBox="1"/>
            <p:nvPr/>
          </p:nvSpPr>
          <p:spPr>
            <a:xfrm>
              <a:off x="2949929" y="2064578"/>
              <a:ext cx="3566287" cy="646331"/>
            </a:xfrm>
            <a:prstGeom prst="rect">
              <a:avLst/>
            </a:prstGeom>
            <a:solidFill>
              <a:schemeClr val="accent1">
                <a:alpha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 smtClean="0">
                  <a:solidFill>
                    <a:schemeClr val="bg1"/>
                  </a:solidFill>
                </a:rPr>
                <a:t>Language</a:t>
              </a:r>
              <a:r>
                <a:rPr lang="fr-FR" dirty="0" smtClean="0">
                  <a:solidFill>
                    <a:schemeClr val="bg1"/>
                  </a:solidFill>
                </a:rPr>
                <a:t/>
              </a:r>
              <a:br>
                <a:rPr lang="fr-FR" dirty="0" smtClean="0">
                  <a:solidFill>
                    <a:schemeClr val="bg1"/>
                  </a:solidFill>
                </a:rPr>
              </a:br>
              <a:r>
                <a:rPr lang="fr-FR" b="1" i="1" dirty="0" smtClean="0">
                  <a:solidFill>
                    <a:schemeClr val="bg1"/>
                  </a:solidFill>
                </a:rPr>
                <a:t>How </a:t>
              </a:r>
              <a:r>
                <a:rPr lang="fr-FR" dirty="0">
                  <a:solidFill>
                    <a:schemeClr val="bg1"/>
                  </a:solidFill>
                </a:rPr>
                <a:t>to </a:t>
              </a:r>
              <a:r>
                <a:rPr lang="fr-FR" b="1" i="1" dirty="0" smtClean="0">
                  <a:solidFill>
                    <a:schemeClr val="bg1"/>
                  </a:solidFill>
                </a:rPr>
                <a:t>express</a:t>
              </a:r>
              <a:r>
                <a:rPr lang="fr-FR" dirty="0" smtClean="0">
                  <a:solidFill>
                    <a:schemeClr val="bg1"/>
                  </a:solidFill>
                </a:rPr>
                <a:t> a transformation</a:t>
              </a:r>
              <a:r>
                <a:rPr lang="fr-FR" dirty="0">
                  <a:solidFill>
                    <a:schemeClr val="bg1"/>
                  </a:solidFill>
                </a:rPr>
                <a:t>?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7" name="ZoneTexte 16"/>
            <p:cNvSpPr txBox="1"/>
            <p:nvPr/>
          </p:nvSpPr>
          <p:spPr>
            <a:xfrm>
              <a:off x="2949928" y="1305335"/>
              <a:ext cx="3566287" cy="646331"/>
            </a:xfrm>
            <a:prstGeom prst="rect">
              <a:avLst/>
            </a:prstGeom>
            <a:solidFill>
              <a:schemeClr val="accent1">
                <a:alpha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 smtClean="0">
                  <a:solidFill>
                    <a:schemeClr val="bg1"/>
                  </a:solidFill>
                </a:rPr>
                <a:t>Definition</a:t>
              </a:r>
              <a:r>
                <a:rPr lang="fr-FR" dirty="0" smtClean="0">
                  <a:solidFill>
                    <a:schemeClr val="bg1"/>
                  </a:solidFill>
                </a:rPr>
                <a:t/>
              </a:r>
              <a:br>
                <a:rPr lang="fr-FR" dirty="0" smtClean="0">
                  <a:solidFill>
                    <a:schemeClr val="bg1"/>
                  </a:solidFill>
                </a:rPr>
              </a:br>
              <a:r>
                <a:rPr lang="fr-FR" b="1" i="1" dirty="0" err="1" smtClean="0">
                  <a:solidFill>
                    <a:schemeClr val="bg1"/>
                  </a:solidFill>
                </a:rPr>
                <a:t>What</a:t>
              </a:r>
              <a:r>
                <a:rPr lang="fr-FR" b="1" i="1" dirty="0" smtClean="0">
                  <a:solidFill>
                    <a:schemeClr val="bg1"/>
                  </a:solidFill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</a:rPr>
                <a:t>is</a:t>
              </a:r>
              <a:r>
                <a:rPr lang="fr-FR" dirty="0" smtClean="0">
                  <a:solidFill>
                    <a:schemeClr val="bg1"/>
                  </a:solidFill>
                </a:rPr>
                <a:t> a transformation?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8" name="ZoneTexte 18"/>
            <p:cNvSpPr txBox="1"/>
            <p:nvPr/>
          </p:nvSpPr>
          <p:spPr>
            <a:xfrm>
              <a:off x="2949929" y="2841888"/>
              <a:ext cx="3566287" cy="646331"/>
            </a:xfrm>
            <a:prstGeom prst="rect">
              <a:avLst/>
            </a:prstGeom>
            <a:solidFill>
              <a:schemeClr val="accent1">
                <a:alpha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Classification</a:t>
              </a:r>
              <a:r>
                <a:rPr lang="fr-FR" dirty="0" smtClean="0">
                  <a:solidFill>
                    <a:schemeClr val="bg1"/>
                  </a:solidFill>
                </a:rPr>
                <a:t/>
              </a:r>
              <a:br>
                <a:rPr lang="fr-FR" dirty="0" smtClean="0">
                  <a:solidFill>
                    <a:schemeClr val="bg1"/>
                  </a:solidFill>
                </a:rPr>
              </a:br>
              <a:r>
                <a:rPr lang="fr-FR" b="1" i="1" dirty="0" smtClean="0">
                  <a:solidFill>
                    <a:schemeClr val="bg1"/>
                  </a:solidFill>
                </a:rPr>
                <a:t>How </a:t>
              </a:r>
              <a:r>
                <a:rPr lang="fr-FR" dirty="0">
                  <a:solidFill>
                    <a:schemeClr val="bg1"/>
                  </a:solidFill>
                </a:rPr>
                <a:t>to </a:t>
              </a:r>
              <a:r>
                <a:rPr lang="fr-FR" dirty="0" err="1" smtClean="0">
                  <a:solidFill>
                    <a:schemeClr val="bg1"/>
                  </a:solidFill>
                </a:rPr>
                <a:t>categorise</a:t>
              </a:r>
              <a:r>
                <a:rPr lang="fr-FR" dirty="0" smtClean="0">
                  <a:solidFill>
                    <a:schemeClr val="bg1"/>
                  </a:solidFill>
                </a:rPr>
                <a:t> transformations?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951732" y="3648412"/>
            <a:ext cx="5060809" cy="646331"/>
            <a:chOff x="2951732" y="3648412"/>
            <a:chExt cx="5060809" cy="646332"/>
          </a:xfrm>
        </p:grpSpPr>
        <p:sp>
          <p:nvSpPr>
            <p:cNvPr id="32" name="ZoneTexte 15"/>
            <p:cNvSpPr txBox="1"/>
            <p:nvPr/>
          </p:nvSpPr>
          <p:spPr>
            <a:xfrm>
              <a:off x="5489557" y="3648412"/>
              <a:ext cx="2522984" cy="646332"/>
            </a:xfrm>
            <a:prstGeom prst="rect">
              <a:avLst/>
            </a:prstGeom>
            <a:solidFill>
              <a:schemeClr val="accent1">
                <a:alpha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Transformation – </a:t>
              </a:r>
              <a:r>
                <a:rPr lang="fr-FR" dirty="0" err="1" smtClean="0">
                  <a:solidFill>
                    <a:schemeClr val="bg1"/>
                  </a:solidFill>
                </a:rPr>
                <a:t>Related</a:t>
              </a:r>
              <a:r>
                <a:rPr lang="fr-FR" dirty="0" smtClean="0">
                  <a:solidFill>
                    <a:schemeClr val="bg1"/>
                  </a:solidFill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</a:rPr>
                <a:t>Property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3" name="ZoneTexte 16"/>
            <p:cNvSpPr txBox="1"/>
            <p:nvPr/>
          </p:nvSpPr>
          <p:spPr>
            <a:xfrm>
              <a:off x="2951732" y="3648412"/>
              <a:ext cx="2522984" cy="646332"/>
            </a:xfrm>
            <a:prstGeom prst="rect">
              <a:avLst/>
            </a:prstGeom>
            <a:solidFill>
              <a:schemeClr val="accent1">
                <a:alpha val="3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solidFill>
                    <a:schemeClr val="bg1"/>
                  </a:solidFill>
                </a:rPr>
                <a:t>Language</a:t>
              </a:r>
              <a:r>
                <a:rPr lang="fr-FR" dirty="0" smtClean="0">
                  <a:solidFill>
                    <a:schemeClr val="bg1"/>
                  </a:solidFill>
                </a:rPr>
                <a:t> – </a:t>
              </a:r>
              <a:r>
                <a:rPr lang="fr-FR" dirty="0" err="1" smtClean="0">
                  <a:solidFill>
                    <a:schemeClr val="bg1"/>
                  </a:solidFill>
                </a:rPr>
                <a:t>Related</a:t>
              </a:r>
              <a:r>
                <a:rPr lang="fr-FR" dirty="0" smtClean="0">
                  <a:solidFill>
                    <a:schemeClr val="bg1"/>
                  </a:solidFill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</a:rPr>
                <a:t>Property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62491" y="4523778"/>
            <a:ext cx="7132861" cy="1656816"/>
            <a:chOff x="1362491" y="4523778"/>
            <a:chExt cx="7132861" cy="1656816"/>
          </a:xfrm>
        </p:grpSpPr>
        <p:sp>
          <p:nvSpPr>
            <p:cNvPr id="34" name="Parallélogramme 1"/>
            <p:cNvSpPr/>
            <p:nvPr/>
          </p:nvSpPr>
          <p:spPr>
            <a:xfrm>
              <a:off x="2206274" y="4523778"/>
              <a:ext cx="6289078" cy="498711"/>
            </a:xfrm>
            <a:prstGeom prst="parallelogram">
              <a:avLst>
                <a:gd name="adj" fmla="val 77175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Type I:</a:t>
              </a:r>
              <a:br>
                <a:rPr lang="fr-FR" b="1" dirty="0" smtClean="0">
                  <a:solidFill>
                    <a:schemeClr val="bg1"/>
                  </a:solidFill>
                </a:rPr>
              </a:br>
              <a:r>
                <a:rPr lang="fr-FR" b="1" dirty="0" smtClean="0">
                  <a:solidFill>
                    <a:schemeClr val="bg1"/>
                  </a:solidFill>
                </a:rPr>
                <a:t>Transformation Independent / Input Independent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5" name="Parallélogramme 17"/>
            <p:cNvSpPr/>
            <p:nvPr/>
          </p:nvSpPr>
          <p:spPr>
            <a:xfrm>
              <a:off x="1785145" y="5112052"/>
              <a:ext cx="6174891" cy="498711"/>
            </a:xfrm>
            <a:prstGeom prst="parallelogram">
              <a:avLst>
                <a:gd name="adj" fmla="val 77175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Type II:</a:t>
              </a:r>
              <a:br>
                <a:rPr lang="fr-FR" b="1" dirty="0" smtClean="0">
                  <a:solidFill>
                    <a:schemeClr val="bg1"/>
                  </a:solidFill>
                </a:rPr>
              </a:br>
              <a:r>
                <a:rPr lang="fr-FR" b="1" dirty="0" smtClean="0">
                  <a:solidFill>
                    <a:schemeClr val="bg1"/>
                  </a:solidFill>
                </a:rPr>
                <a:t>Transformation </a:t>
              </a:r>
              <a:r>
                <a:rPr lang="fr-FR" b="1" dirty="0" err="1" smtClean="0">
                  <a:solidFill>
                    <a:schemeClr val="bg1"/>
                  </a:solidFill>
                </a:rPr>
                <a:t>Dependent</a:t>
              </a:r>
              <a:r>
                <a:rPr lang="fr-FR" b="1" dirty="0" smtClean="0">
                  <a:solidFill>
                    <a:schemeClr val="bg1"/>
                  </a:solidFill>
                </a:rPr>
                <a:t> / Input Independent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6" name="Parallélogramme 18"/>
            <p:cNvSpPr/>
            <p:nvPr/>
          </p:nvSpPr>
          <p:spPr>
            <a:xfrm>
              <a:off x="1362491" y="5681883"/>
              <a:ext cx="6305574" cy="498711"/>
            </a:xfrm>
            <a:prstGeom prst="parallelogram">
              <a:avLst>
                <a:gd name="adj" fmla="val 77175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Type II:</a:t>
              </a:r>
              <a:br>
                <a:rPr lang="fr-FR" b="1" dirty="0" smtClean="0">
                  <a:solidFill>
                    <a:schemeClr val="bg1"/>
                  </a:solidFill>
                </a:rPr>
              </a:br>
              <a:r>
                <a:rPr lang="fr-FR" b="1" dirty="0" smtClean="0">
                  <a:solidFill>
                    <a:schemeClr val="bg1"/>
                  </a:solidFill>
                </a:rPr>
                <a:t>Transformation </a:t>
              </a:r>
              <a:r>
                <a:rPr lang="fr-FR" b="1" dirty="0" err="1" smtClean="0">
                  <a:solidFill>
                    <a:schemeClr val="bg1"/>
                  </a:solidFill>
                </a:rPr>
                <a:t>Dependent</a:t>
              </a:r>
              <a:r>
                <a:rPr lang="fr-FR" b="1" dirty="0" smtClean="0">
                  <a:solidFill>
                    <a:schemeClr val="bg1"/>
                  </a:solidFill>
                </a:rPr>
                <a:t> / Input </a:t>
              </a:r>
              <a:r>
                <a:rPr lang="fr-FR" b="1" dirty="0" err="1" smtClean="0">
                  <a:solidFill>
                    <a:schemeClr val="bg1"/>
                  </a:solidFill>
                </a:rPr>
                <a:t>Dependent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70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NECSIS Project</a:t>
            </a:r>
            <a:endParaRPr lang="en-US" dirty="0"/>
          </a:p>
        </p:txBody>
      </p:sp>
      <p:pic>
        <p:nvPicPr>
          <p:cNvPr id="4" name="Picture 3" descr="NECSIS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129" y="1576530"/>
            <a:ext cx="3308632" cy="1150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2754" y="2989190"/>
            <a:ext cx="6910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i="1" dirty="0" smtClean="0"/>
              <a:t>NECSIS is focused on the advancement of a software methodology, </a:t>
            </a:r>
          </a:p>
          <a:p>
            <a:pPr algn="ctr"/>
            <a:r>
              <a:rPr lang="en-US" i="1" dirty="0" smtClean="0"/>
              <a:t>called Model-Driven Engineering (MDE), that can yield dramatic </a:t>
            </a:r>
          </a:p>
          <a:p>
            <a:pPr algn="ctr"/>
            <a:r>
              <a:rPr lang="en-US" i="1" dirty="0"/>
              <a:t>i</a:t>
            </a:r>
            <a:r>
              <a:rPr lang="en-US" i="1" dirty="0" smtClean="0"/>
              <a:t>mprovements in software-developer productivity and product quality.</a:t>
            </a:r>
            <a:r>
              <a:rPr lang="en-US" dirty="0" smtClean="0"/>
              <a:t> “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2754" y="4277057"/>
            <a:ext cx="73338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Collaboration between:</a:t>
            </a:r>
          </a:p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McMaster University, University of Waterloo,  University of British Columbia,</a:t>
            </a:r>
          </a:p>
          <a:p>
            <a:r>
              <a:rPr lang="en-US" dirty="0" smtClean="0"/>
              <a:t>CRIM (Centre de </a:t>
            </a:r>
            <a:r>
              <a:rPr lang="en-US" dirty="0" err="1" smtClean="0"/>
              <a:t>recherche</a:t>
            </a:r>
            <a:r>
              <a:rPr lang="en-US" dirty="0" smtClean="0"/>
              <a:t> </a:t>
            </a:r>
            <a:r>
              <a:rPr lang="en-US" dirty="0" err="1" smtClean="0"/>
              <a:t>informatique</a:t>
            </a:r>
            <a:r>
              <a:rPr lang="en-US" dirty="0" smtClean="0"/>
              <a:t> de Montréal), </a:t>
            </a:r>
            <a:r>
              <a:rPr lang="en-US" b="1" dirty="0" smtClean="0"/>
              <a:t>McGill University</a:t>
            </a:r>
            <a:r>
              <a:rPr lang="en-US" dirty="0" smtClean="0"/>
              <a:t>, </a:t>
            </a:r>
          </a:p>
          <a:p>
            <a:r>
              <a:rPr lang="en-US" dirty="0" smtClean="0"/>
              <a:t>Queen’s University, University of Toronto, University of Victoria  and</a:t>
            </a:r>
          </a:p>
          <a:p>
            <a:endParaRPr lang="en-US" dirty="0" smtClean="0"/>
          </a:p>
          <a:p>
            <a:r>
              <a:rPr lang="en-US" dirty="0" smtClean="0"/>
              <a:t>General Motors of Canada, IBM Canada and </a:t>
            </a:r>
            <a:r>
              <a:rPr lang="en-US" dirty="0" err="1" smtClean="0"/>
              <a:t>Malina</a:t>
            </a:r>
            <a:r>
              <a:rPr lang="en-US" dirty="0" smtClean="0"/>
              <a:t> Software.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 flipV="1">
            <a:off x="3042389" y="1235275"/>
            <a:ext cx="0" cy="223593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042389" y="3471208"/>
            <a:ext cx="4423991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1415922" y="3471208"/>
            <a:ext cx="1626467" cy="200057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880808" y="3588890"/>
            <a:ext cx="17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Property (kind)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86703" y="1307163"/>
            <a:ext cx="17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Transformation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578984" y="5251369"/>
            <a:ext cx="240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Formal Verification (</a:t>
            </a:r>
            <a:r>
              <a:rPr lang="en-US" b="1" dirty="0" err="1" smtClean="0">
                <a:solidFill>
                  <a:srgbClr val="0070C0"/>
                </a:solidFill>
              </a:rPr>
              <a:t>Fv</a:t>
            </a:r>
            <a:r>
              <a:rPr lang="en-US" b="1" dirty="0" smtClean="0">
                <a:solidFill>
                  <a:srgbClr val="0070C0"/>
                </a:solidFill>
              </a:rPr>
              <a:t>) Technique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801607" y="3781487"/>
            <a:ext cx="4915938" cy="977909"/>
            <a:chOff x="1801607" y="3781487"/>
            <a:chExt cx="4915938" cy="977909"/>
          </a:xfrm>
        </p:grpSpPr>
        <p:sp>
          <p:nvSpPr>
            <p:cNvPr id="17" name="Double flèche verticale 16"/>
            <p:cNvSpPr/>
            <p:nvPr/>
          </p:nvSpPr>
          <p:spPr>
            <a:xfrm rot="4313061">
              <a:off x="4012882" y="1956762"/>
              <a:ext cx="493387" cy="4915938"/>
            </a:xfrm>
            <a:prstGeom prst="upDownArrow">
              <a:avLst>
                <a:gd name="adj1" fmla="val 35109"/>
                <a:gd name="adj2" fmla="val 82891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3789938" y="3781487"/>
              <a:ext cx="939274" cy="977909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062423" y="1820231"/>
            <a:ext cx="5218502" cy="774834"/>
            <a:chOff x="3062423" y="1820231"/>
            <a:chExt cx="5218502" cy="774834"/>
          </a:xfrm>
        </p:grpSpPr>
        <p:sp>
          <p:nvSpPr>
            <p:cNvPr id="29" name="Double flèche verticale 28"/>
            <p:cNvSpPr/>
            <p:nvPr/>
          </p:nvSpPr>
          <p:spPr>
            <a:xfrm rot="7103214">
              <a:off x="4883884" y="280217"/>
              <a:ext cx="493387" cy="4136310"/>
            </a:xfrm>
            <a:prstGeom prst="upDownArrow">
              <a:avLst>
                <a:gd name="adj1" fmla="val 35109"/>
                <a:gd name="adj2" fmla="val 82891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260472" y="1820231"/>
              <a:ext cx="4020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Impact of the </a:t>
              </a:r>
              <a:r>
                <a:rPr lang="fr-FR" b="1" dirty="0" err="1" smtClean="0"/>
                <a:t>transformation’s</a:t>
              </a:r>
              <a:r>
                <a:rPr lang="fr-FR" b="1" dirty="0" smtClean="0"/>
                <a:t> intention on the </a:t>
              </a:r>
              <a:r>
                <a:rPr lang="fr-FR" b="1" dirty="0" err="1" smtClean="0"/>
                <a:t>properties</a:t>
              </a:r>
              <a:r>
                <a:rPr lang="fr-FR" b="1" dirty="0" smtClean="0"/>
                <a:t> of </a:t>
              </a:r>
              <a:r>
                <a:rPr lang="fr-FR" b="1" dirty="0" err="1" smtClean="0"/>
                <a:t>interest</a:t>
              </a:r>
              <a:endParaRPr lang="en-GB" b="1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53879" y="1448378"/>
            <a:ext cx="2569403" cy="3740959"/>
            <a:chOff x="4911" y="1097504"/>
            <a:chExt cx="2843857" cy="4578134"/>
          </a:xfrm>
        </p:grpSpPr>
        <p:sp>
          <p:nvSpPr>
            <p:cNvPr id="30" name="Double flèche verticale 29"/>
            <p:cNvSpPr/>
            <p:nvPr/>
          </p:nvSpPr>
          <p:spPr>
            <a:xfrm rot="1146080">
              <a:off x="1664463" y="1097504"/>
              <a:ext cx="603800" cy="4578134"/>
            </a:xfrm>
            <a:prstGeom prst="upDownArrow">
              <a:avLst>
                <a:gd name="adj1" fmla="val 35109"/>
                <a:gd name="adj2" fmla="val 82891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4911" y="2372687"/>
              <a:ext cx="2843857" cy="146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Impact of the </a:t>
              </a:r>
              <a:r>
                <a:rPr lang="fr-FR" b="1" dirty="0" err="1" smtClean="0"/>
                <a:t>transformation’s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paradigm</a:t>
              </a:r>
              <a:r>
                <a:rPr lang="fr-FR" b="1" dirty="0" smtClean="0"/>
                <a:t> </a:t>
              </a:r>
              <a:r>
                <a:rPr lang="fr-FR" b="1" dirty="0" smtClean="0"/>
                <a:t>and </a:t>
              </a:r>
              <a:r>
                <a:rPr lang="fr-FR" b="1" dirty="0" err="1" smtClean="0"/>
                <a:t>form</a:t>
              </a:r>
              <a:r>
                <a:rPr lang="fr-FR" b="1" dirty="0" smtClean="0"/>
                <a:t> on the </a:t>
              </a:r>
              <a:r>
                <a:rPr lang="fr-FR" b="1" cap="small" dirty="0" err="1" smtClean="0"/>
                <a:t>Fv</a:t>
              </a:r>
              <a:r>
                <a:rPr lang="fr-FR" b="1" dirty="0" smtClean="0"/>
                <a:t> technique </a:t>
              </a:r>
              <a:r>
                <a:rPr lang="fr-FR" b="1" dirty="0" err="1" smtClean="0"/>
                <a:t>used</a:t>
              </a:r>
              <a:endParaRPr lang="en-GB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56287" y="6085840"/>
            <a:ext cx="833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Amrani</a:t>
            </a:r>
            <a:r>
              <a:rPr lang="en-US" sz="1400" dirty="0" smtClean="0"/>
              <a:t>, L. </a:t>
            </a:r>
            <a:r>
              <a:rPr lang="en-US" sz="1400" dirty="0" err="1" smtClean="0"/>
              <a:t>Lúcio</a:t>
            </a:r>
            <a:r>
              <a:rPr lang="en-US" sz="1400" dirty="0" smtClean="0"/>
              <a:t>, G. </a:t>
            </a:r>
            <a:r>
              <a:rPr lang="en-US" sz="1400" dirty="0" err="1" smtClean="0"/>
              <a:t>Selim</a:t>
            </a:r>
            <a:r>
              <a:rPr lang="en-US" sz="1400" dirty="0" smtClean="0"/>
              <a:t>, B. </a:t>
            </a:r>
            <a:r>
              <a:rPr lang="en-US" sz="1400" dirty="0" err="1" smtClean="0"/>
              <a:t>Combemale</a:t>
            </a:r>
            <a:r>
              <a:rPr lang="en-US" sz="1400" dirty="0" smtClean="0"/>
              <a:t>, J. </a:t>
            </a:r>
            <a:r>
              <a:rPr lang="en-US" sz="1400" dirty="0" err="1" smtClean="0"/>
              <a:t>Dingel</a:t>
            </a:r>
            <a:r>
              <a:rPr lang="en-US" sz="1400" dirty="0" smtClean="0"/>
              <a:t>, H. </a:t>
            </a:r>
            <a:r>
              <a:rPr lang="en-US" sz="1400" dirty="0" err="1" smtClean="0"/>
              <a:t>Vangheluwe</a:t>
            </a:r>
            <a:r>
              <a:rPr lang="en-US" sz="1400" dirty="0" smtClean="0"/>
              <a:t>, Y. Le </a:t>
            </a:r>
            <a:r>
              <a:rPr lang="en-US" sz="1400" dirty="0" err="1" smtClean="0"/>
              <a:t>Traon</a:t>
            </a:r>
            <a:r>
              <a:rPr lang="en-US" sz="1400" dirty="0" smtClean="0"/>
              <a:t>, and J. R. </a:t>
            </a:r>
            <a:r>
              <a:rPr lang="en-US" sz="1400" dirty="0" err="1" smtClean="0"/>
              <a:t>Cordy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“</a:t>
            </a:r>
            <a:r>
              <a:rPr lang="en-US" sz="1400" i="1" dirty="0" smtClean="0"/>
              <a:t>A Tridimensional Approach for Studying the Formal Verification of Model Transformations</a:t>
            </a:r>
            <a:r>
              <a:rPr lang="en-US" sz="1400" dirty="0" smtClean="0"/>
              <a:t>,” in VOLT’2012@ICST</a:t>
            </a:r>
            <a:endParaRPr lang="en-US" sz="1400" dirty="0"/>
          </a:p>
        </p:txBody>
      </p:sp>
      <p:sp>
        <p:nvSpPr>
          <p:cNvPr id="26" name="Oval 25"/>
          <p:cNvSpPr/>
          <p:nvPr/>
        </p:nvSpPr>
        <p:spPr>
          <a:xfrm flipH="1" flipV="1">
            <a:off x="3789938" y="1676494"/>
            <a:ext cx="4724142" cy="99558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Verification of Model Transformations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70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Intents of Model Transformations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5362" y="1838273"/>
            <a:ext cx="6340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 </a:t>
            </a:r>
            <a:r>
              <a:rPr lang="en-US" dirty="0"/>
              <a:t>model transformation is an automated manipulation of </a:t>
            </a:r>
            <a:r>
              <a:rPr lang="en-US" dirty="0" smtClean="0"/>
              <a:t>models</a:t>
            </a:r>
          </a:p>
          <a:p>
            <a:r>
              <a:rPr lang="en-US" dirty="0" smtClean="0"/>
              <a:t> </a:t>
            </a:r>
            <a:r>
              <a:rPr lang="en-US" dirty="0"/>
              <a:t>according to a specific </a:t>
            </a:r>
            <a:r>
              <a:rPr lang="en-US" dirty="0" smtClean="0"/>
              <a:t>intent</a:t>
            </a:r>
            <a:r>
              <a:rPr lang="en-US" dirty="0"/>
              <a:t>.</a:t>
            </a:r>
            <a:r>
              <a:rPr lang="en-US" dirty="0" smtClean="0"/>
              <a:t>“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4521" y="2761603"/>
            <a:ext cx="683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E. </a:t>
            </a:r>
            <a:r>
              <a:rPr lang="en-US" sz="1400" dirty="0" err="1"/>
              <a:t>Syriani</a:t>
            </a:r>
            <a:r>
              <a:rPr lang="en-US" sz="1400" dirty="0"/>
              <a:t>, “A Multi-Paradigm Foundation for Model Transformation</a:t>
            </a:r>
            <a:r>
              <a:rPr lang="en-US" sz="1400" dirty="0" smtClean="0"/>
              <a:t> </a:t>
            </a:r>
            <a:r>
              <a:rPr lang="en-US" sz="1400" dirty="0"/>
              <a:t> </a:t>
            </a:r>
            <a:r>
              <a:rPr lang="en-US" sz="1400" dirty="0" smtClean="0"/>
              <a:t>Language </a:t>
            </a:r>
            <a:r>
              <a:rPr lang="en-US" sz="1400" dirty="0"/>
              <a:t>Engineering,”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Ph.D</a:t>
            </a:r>
            <a:r>
              <a:rPr lang="en-US" sz="1400" dirty="0"/>
              <a:t>. Thesis, McGill University, 2011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5931" y="4140200"/>
            <a:ext cx="7065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Working Definition</a:t>
            </a:r>
            <a:r>
              <a:rPr lang="en-US" dirty="0" smtClean="0"/>
              <a:t>: </a:t>
            </a:r>
            <a:r>
              <a:rPr lang="en-US" dirty="0" smtClean="0"/>
              <a:t>A</a:t>
            </a:r>
            <a:r>
              <a:rPr lang="en-US" i="1" dirty="0" smtClean="0"/>
              <a:t> </a:t>
            </a:r>
            <a:r>
              <a:rPr lang="en-US" dirty="0"/>
              <a:t>model transformation intent </a:t>
            </a:r>
            <a:r>
              <a:rPr lang="en-US" i="1" dirty="0"/>
              <a:t>is a description of the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goal </a:t>
            </a:r>
            <a:r>
              <a:rPr lang="en-US" i="1" dirty="0"/>
              <a:t>behind </a:t>
            </a:r>
            <a:r>
              <a:rPr lang="en-US" i="1" dirty="0" smtClean="0"/>
              <a:t>the</a:t>
            </a:r>
            <a:r>
              <a:rPr lang="en-US" i="1" dirty="0" smtClean="0"/>
              <a:t> </a:t>
            </a:r>
            <a:r>
              <a:rPr lang="en-US" i="1" dirty="0" smtClean="0"/>
              <a:t>model </a:t>
            </a:r>
            <a:r>
              <a:rPr lang="en-US" i="1" dirty="0"/>
              <a:t>transformation and the reason for using it.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1954" y="5815840"/>
            <a:ext cx="8786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Moussa</a:t>
            </a:r>
            <a:r>
              <a:rPr lang="en-US" sz="1400" dirty="0" smtClean="0"/>
              <a:t> </a:t>
            </a:r>
            <a:r>
              <a:rPr lang="en-US" sz="1400" dirty="0" err="1" smtClean="0"/>
              <a:t>Amrani</a:t>
            </a:r>
            <a:r>
              <a:rPr lang="en-US" sz="1400" dirty="0" smtClean="0"/>
              <a:t>, </a:t>
            </a:r>
            <a:r>
              <a:rPr lang="en-US" sz="1400" dirty="0" err="1" smtClean="0"/>
              <a:t>Jürgen</a:t>
            </a:r>
            <a:r>
              <a:rPr lang="en-US" sz="1400" dirty="0" smtClean="0"/>
              <a:t> </a:t>
            </a:r>
            <a:r>
              <a:rPr lang="en-US" sz="1400" dirty="0" err="1" smtClean="0"/>
              <a:t>Dingel</a:t>
            </a:r>
            <a:r>
              <a:rPr lang="en-US" sz="1400" dirty="0" smtClean="0"/>
              <a:t>, </a:t>
            </a:r>
            <a:r>
              <a:rPr lang="en-US" sz="1400" dirty="0" err="1"/>
              <a:t>Leen</a:t>
            </a:r>
            <a:r>
              <a:rPr lang="en-US" sz="1400" dirty="0"/>
              <a:t> </a:t>
            </a:r>
            <a:r>
              <a:rPr lang="en-US" sz="1400" dirty="0" err="1" smtClean="0"/>
              <a:t>Lambers</a:t>
            </a:r>
            <a:r>
              <a:rPr lang="en-US" sz="1400" dirty="0" smtClean="0"/>
              <a:t>, </a:t>
            </a:r>
            <a:r>
              <a:rPr lang="en-US" sz="1400" dirty="0"/>
              <a:t>Levi </a:t>
            </a:r>
            <a:r>
              <a:rPr lang="en-US" sz="1400" dirty="0" err="1" smtClean="0"/>
              <a:t>Lúcio</a:t>
            </a:r>
            <a:r>
              <a:rPr lang="en-US" sz="1400" dirty="0" smtClean="0"/>
              <a:t>, </a:t>
            </a:r>
            <a:r>
              <a:rPr lang="en-US" sz="1400" dirty="0"/>
              <a:t>Rick </a:t>
            </a:r>
            <a:r>
              <a:rPr lang="en-US" sz="1400" dirty="0" err="1" smtClean="0"/>
              <a:t>Salay</a:t>
            </a:r>
            <a:r>
              <a:rPr lang="en-US" sz="1400" dirty="0" smtClean="0"/>
              <a:t>, </a:t>
            </a:r>
            <a:r>
              <a:rPr lang="en-US" sz="1400" dirty="0" err="1"/>
              <a:t>Gehan</a:t>
            </a:r>
            <a:r>
              <a:rPr lang="en-US" sz="1400" dirty="0"/>
              <a:t> </a:t>
            </a:r>
            <a:r>
              <a:rPr lang="en-US" sz="1400" dirty="0" err="1" smtClean="0"/>
              <a:t>Selim</a:t>
            </a:r>
            <a:r>
              <a:rPr lang="en-US" sz="1400" dirty="0" smtClean="0"/>
              <a:t>, Eugene </a:t>
            </a:r>
            <a:r>
              <a:rPr lang="en-US" sz="1400" dirty="0" err="1" smtClean="0"/>
              <a:t>Syriani</a:t>
            </a:r>
            <a:r>
              <a:rPr lang="en-US" sz="1400" dirty="0" smtClean="0"/>
              <a:t> </a:t>
            </a:r>
            <a:r>
              <a:rPr lang="en-US" sz="1400" dirty="0" smtClean="0"/>
              <a:t>and </a:t>
            </a:r>
            <a:r>
              <a:rPr lang="en-US" sz="1400" dirty="0"/>
              <a:t>Manuel </a:t>
            </a:r>
            <a:r>
              <a:rPr lang="en-US" sz="1400" dirty="0" err="1" smtClean="0"/>
              <a:t>Wimmer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“</a:t>
            </a:r>
            <a:r>
              <a:rPr lang="en-US" sz="1400" i="1" dirty="0" smtClean="0"/>
              <a:t>A Tridimensional Approach for Studying the Formal Verification of Model Transformations</a:t>
            </a:r>
            <a:r>
              <a:rPr lang="en-US" sz="1400" dirty="0" smtClean="0"/>
              <a:t>,” in AMT’2012@MoDELS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Catalog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0007" y="1417638"/>
          <a:ext cx="8610236" cy="471397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77221"/>
                <a:gridCol w="7033015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Intent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Refinement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Refinement produces a lower level specification (e.g., a platform-specific model) from a higher level specification (e.g., a platform-independent model). A model m1 refines another model m2 if m1 can answer all questions that m2 can answer. For example, a non-deterministic finite state automaton (NFA) can be refined into a deterministic finite state automaton (DFA). 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Abstraction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Abstraction is the inverse of refinement: if m1 refines m2 then m2 is an abstraction of m1. For example, an NFA is an abstraction of a DFA. 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Synthesis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model is synthesized into a well-defined language format that can be stored, such as in 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serialization. Model-to-code generation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the case where the target language is source code in a programming language. E.g., Java code can be synthesized from a UML class diagram model. 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Translational Semantics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semantics of a language can be defined in terms of another formalism. In this case, the semantic mapping function of the original language is defined by a model transformation that translates any of its instances to a valid instance of the reference formalism with well-defined semantics. For example, the meaning of a Causal Block Diagram is given by mapping it onto an Ordinary Differential Equation. </a:t>
                      </a:r>
                      <a:endParaRPr lang="en-US" sz="1400" dirty="0" smtClean="0"/>
                    </a:p>
                  </a:txBody>
                  <a:tcPr/>
                </a:tc>
              </a:tr>
              <a:tr h="995418">
                <a:tc>
                  <a:txBody>
                    <a:bodyPr/>
                    <a:lstStyle/>
                    <a:p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Analysis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model transformation can be used to map a modeling language to a formalism that can be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analysed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more appropriately than the original language. The target language is typically a formal language with known analysis techniques. For example, a Petri net model is transformed into a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reachability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graph on which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liveness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properties can be evaluated. 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Catalog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79580" y="1417638"/>
          <a:ext cx="8592441" cy="29387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73961"/>
                <a:gridCol w="7018480"/>
              </a:tblGrid>
              <a:tr h="696174">
                <a:tc>
                  <a:txBody>
                    <a:bodyPr/>
                    <a:lstStyle/>
                    <a:p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Simulation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simulation is a model transformation that updates the state of the system modeled. A simulation defines the </a:t>
                      </a:r>
                      <a:r>
                        <a:rPr lang="en-US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operational semantics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the modeling language. For example, a model transformation can simulate a Petri net model and produces a trace of the transition firing. </a:t>
                      </a:r>
                      <a:endParaRPr lang="en-US" sz="1400" b="0" dirty="0"/>
                    </a:p>
                  </a:txBody>
                  <a:tcPr/>
                </a:tc>
              </a:tr>
              <a:tr h="594042">
                <a:tc>
                  <a:txBody>
                    <a:bodyPr/>
                    <a:lstStyle/>
                    <a:p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Refactoring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 refactoring is a restructuring that changes the internal structure of the model to improve certain quality characteristics without changing its observable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behavior.</a:t>
                      </a:r>
                      <a:endParaRPr lang="en-US" sz="1400" dirty="0" smtClean="0"/>
                    </a:p>
                  </a:txBody>
                  <a:tcPr/>
                </a:tc>
              </a:tr>
              <a:tr h="1102276">
                <a:tc>
                  <a:txBody>
                    <a:bodyPr/>
                    <a:lstStyle/>
                    <a:p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Composition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 composition integrates models that have been produced in isolation into a compound model. Typically, each isolated model represents a concern which may overlap. On the one hand, 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 merging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creates a new model such that every element from each model is present exactly once in the merged model. On the other hand, 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 weaving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creates correspondence links between overlapping entities. </a:t>
                      </a:r>
                      <a:endParaRPr lang="en-US" sz="1400" dirty="0" smtClean="0"/>
                    </a:p>
                  </a:txBody>
                  <a:tcPr/>
                </a:tc>
              </a:tr>
              <a:tr h="454915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24664" y="4937582"/>
            <a:ext cx="7334575" cy="1569660"/>
            <a:chOff x="791450" y="5070791"/>
            <a:chExt cx="7334575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791450" y="5070791"/>
              <a:ext cx="73345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T. </a:t>
              </a:r>
              <a:r>
                <a:rPr lang="en-US" sz="1400" dirty="0" err="1"/>
                <a:t>Mens</a:t>
              </a:r>
              <a:r>
                <a:rPr lang="en-US" sz="1400" dirty="0"/>
                <a:t>, K. </a:t>
              </a:r>
              <a:r>
                <a:rPr lang="en-US" sz="1400" dirty="0" err="1"/>
                <a:t>Czarnecki</a:t>
              </a:r>
              <a:r>
                <a:rPr lang="en-US" sz="1400" dirty="0"/>
                <a:t>, and P. Van </a:t>
              </a:r>
              <a:r>
                <a:rPr lang="en-US" sz="1400" dirty="0" err="1"/>
                <a:t>Gorp</a:t>
              </a:r>
              <a:r>
                <a:rPr lang="en-US" sz="1400" dirty="0"/>
                <a:t>, “A Taxonomy Of Model</a:t>
              </a:r>
              <a:r>
                <a:rPr lang="en-US" sz="1400" dirty="0" smtClean="0"/>
                <a:t> </a:t>
              </a:r>
              <a:r>
                <a:rPr lang="en-US" sz="1400" dirty="0"/>
                <a:t> </a:t>
              </a:r>
              <a:r>
                <a:rPr lang="en-US" sz="1400" dirty="0" smtClean="0"/>
                <a:t>Transformation</a:t>
              </a:r>
              <a:r>
                <a:rPr lang="en-US" sz="1400" dirty="0"/>
                <a:t>,”</a:t>
              </a:r>
              <a:r>
                <a:rPr lang="en-US" sz="1400" dirty="0" smtClean="0"/>
                <a:t> </a:t>
              </a:r>
            </a:p>
            <a:p>
              <a:r>
                <a:rPr lang="en-US" sz="1400" dirty="0" smtClean="0"/>
                <a:t>ENTCS</a:t>
              </a:r>
              <a:r>
                <a:rPr lang="en-US" sz="1400" dirty="0"/>
                <a:t>, vol. 152, pp. 125–142, 2006.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1450" y="5594011"/>
              <a:ext cx="73345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K. </a:t>
              </a:r>
              <a:r>
                <a:rPr lang="en-US" sz="1400" dirty="0" err="1"/>
                <a:t>Czarnecki</a:t>
              </a:r>
              <a:r>
                <a:rPr lang="en-US" sz="1400" dirty="0"/>
                <a:t> and S. </a:t>
              </a:r>
              <a:r>
                <a:rPr lang="en-US" sz="1400" dirty="0" err="1"/>
                <a:t>Helsen</a:t>
              </a:r>
              <a:r>
                <a:rPr lang="en-US" sz="1400" dirty="0"/>
                <a:t>, “Feature-Based Survey of Model </a:t>
              </a:r>
              <a:r>
                <a:rPr lang="en-US" sz="1400" dirty="0" smtClean="0"/>
                <a:t>Transformation </a:t>
              </a:r>
              <a:r>
                <a:rPr lang="en-US" sz="1400" dirty="0"/>
                <a:t>Approaches,”</a:t>
              </a:r>
              <a:r>
                <a:rPr lang="en-US" sz="1400" dirty="0" smtClean="0"/>
                <a:t> </a:t>
              </a:r>
            </a:p>
            <a:p>
              <a:r>
                <a:rPr lang="en-US" sz="1400" dirty="0" smtClean="0"/>
                <a:t>IBM </a:t>
              </a:r>
              <a:r>
                <a:rPr lang="en-US" sz="1400" i="1" dirty="0"/>
                <a:t>Systems J., </a:t>
              </a:r>
              <a:r>
                <a:rPr lang="en-US" sz="1400" dirty="0"/>
                <a:t>vol. 45(3), pp. 621–645, 2006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1450" y="6117231"/>
              <a:ext cx="73345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M. </a:t>
              </a:r>
              <a:r>
                <a:rPr lang="en-US" sz="1400" dirty="0" err="1"/>
                <a:t>Tisi</a:t>
              </a:r>
              <a:r>
                <a:rPr lang="en-US" sz="1400" dirty="0"/>
                <a:t>, F. </a:t>
              </a:r>
              <a:r>
                <a:rPr lang="en-US" sz="1400" dirty="0" err="1"/>
                <a:t>Jouault</a:t>
              </a:r>
              <a:r>
                <a:rPr lang="en-US" sz="1400" dirty="0"/>
                <a:t>, P. </a:t>
              </a:r>
              <a:r>
                <a:rPr lang="en-US" sz="1400" dirty="0" err="1"/>
                <a:t>Fraternali</a:t>
              </a:r>
              <a:r>
                <a:rPr lang="en-US" sz="1400" dirty="0"/>
                <a:t>, S. </a:t>
              </a:r>
              <a:r>
                <a:rPr lang="en-US" sz="1400" dirty="0" err="1"/>
                <a:t>Ceri</a:t>
              </a:r>
              <a:r>
                <a:rPr lang="en-US" sz="1400" dirty="0"/>
                <a:t>, and J. </a:t>
              </a:r>
              <a:r>
                <a:rPr lang="en-US" sz="1400" dirty="0" err="1" smtClean="0"/>
                <a:t>Bézivin</a:t>
              </a:r>
              <a:r>
                <a:rPr lang="en-US" sz="1400" dirty="0"/>
                <a:t>, “On the Use of Higher-Order Model Transformations,” in ECMDA-FA, 2009, pp. 18–33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Formalising</a:t>
            </a:r>
            <a:r>
              <a:rPr lang="en-US" dirty="0" smtClean="0"/>
              <a:t> Intent</a:t>
            </a:r>
            <a:endParaRPr lang="en-US" dirty="0"/>
          </a:p>
        </p:txBody>
      </p:sp>
      <p:pic>
        <p:nvPicPr>
          <p:cNvPr id="6" name="Picture 5" descr="metamodel_cropp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06627" y="1916021"/>
            <a:ext cx="6658698" cy="263969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06627" y="2398574"/>
            <a:ext cx="5354361" cy="3441173"/>
            <a:chOff x="1106627" y="2398574"/>
            <a:chExt cx="5354361" cy="3441173"/>
          </a:xfrm>
        </p:grpSpPr>
        <p:sp>
          <p:nvSpPr>
            <p:cNvPr id="7" name="Oval 6"/>
            <p:cNvSpPr/>
            <p:nvPr/>
          </p:nvSpPr>
          <p:spPr>
            <a:xfrm>
              <a:off x="1106627" y="2398574"/>
              <a:ext cx="1013059" cy="23006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93999" y="5470415"/>
              <a:ext cx="3666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name used to identify the </a:t>
              </a:r>
              <a:r>
                <a:rPr lang="en-US" dirty="0" smtClean="0"/>
                <a:t>intent 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97746" y="2673046"/>
            <a:ext cx="6446248" cy="3166701"/>
            <a:chOff x="1097746" y="2673046"/>
            <a:chExt cx="6446248" cy="3166701"/>
          </a:xfrm>
        </p:grpSpPr>
        <p:sp>
          <p:nvSpPr>
            <p:cNvPr id="10" name="Oval 9"/>
            <p:cNvSpPr/>
            <p:nvPr/>
          </p:nvSpPr>
          <p:spPr>
            <a:xfrm>
              <a:off x="1097746" y="2673046"/>
              <a:ext cx="1317860" cy="23006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76181" y="5470415"/>
              <a:ext cx="5767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 informal description of the underlying goal of the </a:t>
              </a:r>
              <a:r>
                <a:rPr lang="en-US" dirty="0" smtClean="0"/>
                <a:t>intent 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88864" y="2947518"/>
            <a:ext cx="6455130" cy="3446227"/>
            <a:chOff x="1088864" y="2947518"/>
            <a:chExt cx="6455130" cy="3446227"/>
          </a:xfrm>
        </p:grpSpPr>
        <p:sp>
          <p:nvSpPr>
            <p:cNvPr id="13" name="Oval 12"/>
            <p:cNvSpPr/>
            <p:nvPr/>
          </p:nvSpPr>
          <p:spPr>
            <a:xfrm>
              <a:off x="1088864" y="2947518"/>
              <a:ext cx="1326742" cy="23006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75693" y="5470415"/>
              <a:ext cx="59683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 description of when to use a transformation with this </a:t>
              </a:r>
              <a:r>
                <a:rPr lang="en-US" dirty="0" smtClean="0"/>
                <a:t>intent</a:t>
              </a:r>
            </a:p>
            <a:p>
              <a:r>
                <a:rPr lang="en-US" dirty="0" smtClean="0"/>
                <a:t>i.e</a:t>
              </a:r>
              <a:r>
                <a:rPr lang="en-US" dirty="0"/>
                <a:t>., what problems can it be used to solve? </a:t>
              </a:r>
              <a:endParaRPr lang="en-US" dirty="0" smtClean="0"/>
            </a:p>
            <a:p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88864" y="3230871"/>
            <a:ext cx="5832136" cy="2608876"/>
            <a:chOff x="1088864" y="3230871"/>
            <a:chExt cx="5832136" cy="2608876"/>
          </a:xfrm>
        </p:grpSpPr>
        <p:sp>
          <p:nvSpPr>
            <p:cNvPr id="14" name="Oval 13"/>
            <p:cNvSpPr/>
            <p:nvPr/>
          </p:nvSpPr>
          <p:spPr>
            <a:xfrm>
              <a:off x="1088864" y="3230871"/>
              <a:ext cx="1326741" cy="23006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9686" y="5470415"/>
              <a:ext cx="4801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Examples of transformations that have this intent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88016" y="3531986"/>
            <a:ext cx="7038481" cy="2584760"/>
            <a:chOff x="1088016" y="3531986"/>
            <a:chExt cx="7038481" cy="2584760"/>
          </a:xfrm>
        </p:grpSpPr>
        <p:sp>
          <p:nvSpPr>
            <p:cNvPr id="15" name="Oval 14"/>
            <p:cNvSpPr/>
            <p:nvPr/>
          </p:nvSpPr>
          <p:spPr>
            <a:xfrm>
              <a:off x="1088016" y="3531986"/>
              <a:ext cx="1878205" cy="23006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06627" y="5470415"/>
              <a:ext cx="7019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True </a:t>
              </a:r>
              <a:r>
                <a:rPr lang="en-US" dirty="0" err="1"/>
                <a:t>iff</a:t>
              </a:r>
              <a:r>
                <a:rPr lang="en-US" dirty="0"/>
                <a:t> it is possible for an </a:t>
              </a:r>
              <a:r>
                <a:rPr lang="en-US" dirty="0" err="1"/>
                <a:t>exogeneous</a:t>
              </a:r>
              <a:r>
                <a:rPr lang="en-US" dirty="0"/>
                <a:t> transformation to have this intent </a:t>
              </a:r>
              <a:endParaRPr lang="en-US" dirty="0" smtClean="0"/>
            </a:p>
            <a:p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11561" y="3815339"/>
            <a:ext cx="7114936" cy="2301407"/>
            <a:chOff x="1011561" y="3815339"/>
            <a:chExt cx="7114936" cy="2301407"/>
          </a:xfrm>
        </p:grpSpPr>
        <p:sp>
          <p:nvSpPr>
            <p:cNvPr id="16" name="Oval 15"/>
            <p:cNvSpPr/>
            <p:nvPr/>
          </p:nvSpPr>
          <p:spPr>
            <a:xfrm>
              <a:off x="1088015" y="3815339"/>
              <a:ext cx="1878205" cy="23006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11561" y="5470415"/>
              <a:ext cx="71149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True </a:t>
              </a:r>
              <a:r>
                <a:rPr lang="en-US" dirty="0" err="1"/>
                <a:t>iff</a:t>
              </a:r>
              <a:r>
                <a:rPr lang="en-US" dirty="0"/>
                <a:t> it is possible for an endogenous transformation to have this </a:t>
              </a:r>
              <a:r>
                <a:rPr lang="en-US" dirty="0" smtClean="0"/>
                <a:t>intent </a:t>
              </a:r>
            </a:p>
            <a:p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88865" y="4098208"/>
            <a:ext cx="6065711" cy="1741539"/>
            <a:chOff x="1088865" y="4098208"/>
            <a:chExt cx="6065711" cy="1741539"/>
          </a:xfrm>
        </p:grpSpPr>
        <p:sp>
          <p:nvSpPr>
            <p:cNvPr id="19" name="Oval 18"/>
            <p:cNvSpPr/>
            <p:nvPr/>
          </p:nvSpPr>
          <p:spPr>
            <a:xfrm>
              <a:off x="1088865" y="4098208"/>
              <a:ext cx="1626066" cy="23006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76181" y="5470415"/>
              <a:ext cx="5378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conditions that must hold before this intent applies 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88015" y="2132983"/>
            <a:ext cx="6814686" cy="3983763"/>
            <a:chOff x="1088015" y="2132983"/>
            <a:chExt cx="6814686" cy="3983763"/>
          </a:xfrm>
        </p:grpSpPr>
        <p:sp>
          <p:nvSpPr>
            <p:cNvPr id="30" name="Oval 29"/>
            <p:cNvSpPr/>
            <p:nvPr/>
          </p:nvSpPr>
          <p:spPr>
            <a:xfrm>
              <a:off x="4301697" y="2132983"/>
              <a:ext cx="1746198" cy="23006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88015" y="5470415"/>
              <a:ext cx="6814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 property that a transformation must have in order to have this intent </a:t>
              </a:r>
              <a:endParaRPr lang="en-US" dirty="0" smtClean="0"/>
            </a:p>
            <a:p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76181" y="3062551"/>
            <a:ext cx="5481977" cy="2777196"/>
            <a:chOff x="1776181" y="3062551"/>
            <a:chExt cx="5481977" cy="2777196"/>
          </a:xfrm>
        </p:grpSpPr>
        <p:sp>
          <p:nvSpPr>
            <p:cNvPr id="17" name="Oval 16"/>
            <p:cNvSpPr/>
            <p:nvPr/>
          </p:nvSpPr>
          <p:spPr>
            <a:xfrm>
              <a:off x="4407596" y="3062551"/>
              <a:ext cx="1507086" cy="23006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76181" y="5470415"/>
              <a:ext cx="5481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 transformation property that is relevant for this intent.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91597" y="3647019"/>
            <a:ext cx="5262979" cy="2192728"/>
            <a:chOff x="1891597" y="3647019"/>
            <a:chExt cx="5262979" cy="2192728"/>
          </a:xfrm>
        </p:grpSpPr>
        <p:sp>
          <p:nvSpPr>
            <p:cNvPr id="18" name="Oval 17"/>
            <p:cNvSpPr/>
            <p:nvPr/>
          </p:nvSpPr>
          <p:spPr>
            <a:xfrm>
              <a:off x="5359730" y="3647019"/>
              <a:ext cx="1101257" cy="23006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91597" y="5470415"/>
              <a:ext cx="5262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Another intent that is often associated with this intent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</a:t>
            </a:r>
            <a:r>
              <a:rPr lang="en-US" dirty="0" smtClean="0"/>
              <a:t>nalysis intent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5783" y="1417638"/>
            <a:ext cx="733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T. </a:t>
            </a:r>
            <a:r>
              <a:rPr lang="en-US" sz="1400" dirty="0" err="1" smtClean="0"/>
              <a:t>Kühne</a:t>
            </a:r>
            <a:r>
              <a:rPr lang="en-US" sz="1400" dirty="0" smtClean="0"/>
              <a:t>, G. </a:t>
            </a:r>
            <a:r>
              <a:rPr lang="en-US" sz="1400" dirty="0" err="1" smtClean="0"/>
              <a:t>Mezei</a:t>
            </a:r>
            <a:r>
              <a:rPr lang="en-US" sz="1400" dirty="0" smtClean="0"/>
              <a:t>, E. </a:t>
            </a:r>
            <a:r>
              <a:rPr lang="en-US" sz="1400" dirty="0" err="1" smtClean="0"/>
              <a:t>Syriani</a:t>
            </a:r>
            <a:r>
              <a:rPr lang="en-US" sz="1400" dirty="0" smtClean="0"/>
              <a:t>, H. </a:t>
            </a:r>
            <a:r>
              <a:rPr lang="en-US" sz="1400" dirty="0" err="1" smtClean="0"/>
              <a:t>Vangheluwe</a:t>
            </a:r>
            <a:r>
              <a:rPr lang="en-US" sz="1400" dirty="0" smtClean="0"/>
              <a:t>, and M. </a:t>
            </a:r>
            <a:r>
              <a:rPr lang="en-US" sz="1400" dirty="0" err="1" smtClean="0"/>
              <a:t>Wimmer</a:t>
            </a:r>
            <a:r>
              <a:rPr lang="en-US" sz="1400" dirty="0" smtClean="0"/>
              <a:t>,  “Systematic Transformation Development,” ECEASST, vol. 21, 2009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15783" y="1940858"/>
            <a:ext cx="733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J. de Lara and G. </a:t>
            </a:r>
            <a:r>
              <a:rPr lang="en-US" sz="1400" dirty="0" err="1"/>
              <a:t>Taentzer</a:t>
            </a:r>
            <a:r>
              <a:rPr lang="en-US" sz="1400" dirty="0"/>
              <a:t>, “Automated Model Transformation and its Validation Using AToM3 and AGG,” in </a:t>
            </a:r>
            <a:r>
              <a:rPr lang="en-US" sz="1400" i="1" dirty="0"/>
              <a:t>Diagrams, </a:t>
            </a:r>
            <a:r>
              <a:rPr lang="en-US" sz="1400" dirty="0"/>
              <a:t>2004, pp. 182–198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5783" y="2464078"/>
            <a:ext cx="7334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B. </a:t>
            </a:r>
            <a:r>
              <a:rPr lang="en-US" sz="1400" dirty="0" err="1" smtClean="0"/>
              <a:t>König</a:t>
            </a:r>
            <a:r>
              <a:rPr lang="en-US" sz="1400" dirty="0" smtClean="0"/>
              <a:t> </a:t>
            </a:r>
            <a:r>
              <a:rPr lang="en-US" sz="1400" dirty="0"/>
              <a:t>and V. </a:t>
            </a:r>
            <a:r>
              <a:rPr lang="en-US" sz="1400" dirty="0" err="1"/>
              <a:t>Kozioura</a:t>
            </a:r>
            <a:r>
              <a:rPr lang="en-US" sz="1400" dirty="0"/>
              <a:t>, “Augur 2–A New Version of a Tool for the Analysis of Graph Transformation Systems,” </a:t>
            </a:r>
            <a:r>
              <a:rPr lang="en-US" sz="1400" i="1" dirty="0"/>
              <a:t>Electronic Notes in</a:t>
            </a:r>
            <a:r>
              <a:rPr lang="en-US" sz="1400" i="1" dirty="0" smtClean="0"/>
              <a:t> Theoretical </a:t>
            </a:r>
            <a:r>
              <a:rPr lang="en-US" sz="1400" i="1" dirty="0"/>
              <a:t>Computer Science (ENTCS), </a:t>
            </a:r>
            <a:r>
              <a:rPr lang="en-US" sz="1400" dirty="0"/>
              <a:t>vol. 211, pp. 201–210, 2008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5783" y="3202742"/>
            <a:ext cx="733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D. </a:t>
            </a:r>
            <a:r>
              <a:rPr lang="en-US" sz="1400" dirty="0" smtClean="0"/>
              <a:t>Varro , </a:t>
            </a:r>
            <a:r>
              <a:rPr lang="en-US" sz="1400" dirty="0"/>
              <a:t>S. </a:t>
            </a:r>
            <a:r>
              <a:rPr lang="en-US" sz="1400" dirty="0" smtClean="0"/>
              <a:t>Varro-</a:t>
            </a:r>
            <a:r>
              <a:rPr lang="en-US" sz="1400" dirty="0" err="1"/>
              <a:t>Gyapay</a:t>
            </a:r>
            <a:r>
              <a:rPr lang="en-US" sz="1400" dirty="0"/>
              <a:t>, H. </a:t>
            </a:r>
            <a:r>
              <a:rPr lang="en-US" sz="1400" dirty="0" err="1"/>
              <a:t>Ehrig</a:t>
            </a:r>
            <a:r>
              <a:rPr lang="en-US" sz="1400" dirty="0"/>
              <a:t>, U. </a:t>
            </a:r>
            <a:r>
              <a:rPr lang="en-US" sz="1400" dirty="0" err="1"/>
              <a:t>Prange</a:t>
            </a:r>
            <a:r>
              <a:rPr lang="en-US" sz="1400" dirty="0"/>
              <a:t>, and G. </a:t>
            </a:r>
            <a:r>
              <a:rPr lang="en-US" sz="1400" dirty="0" err="1"/>
              <a:t>Taentzer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/>
              <a:t> </a:t>
            </a:r>
            <a:r>
              <a:rPr lang="en-US" sz="1400" dirty="0" smtClean="0"/>
              <a:t>“</a:t>
            </a:r>
            <a:r>
              <a:rPr lang="en-US" sz="1400" dirty="0"/>
              <a:t>Termination Analysis of Model Transformations by Petri Nets,” </a:t>
            </a:r>
            <a:r>
              <a:rPr lang="en-US" sz="1400" i="1" dirty="0" smtClean="0"/>
              <a:t>Int. </a:t>
            </a:r>
            <a:r>
              <a:rPr lang="en-US" sz="1400" i="1" dirty="0"/>
              <a:t>Conference on Graph Transformations, </a:t>
            </a:r>
            <a:r>
              <a:rPr lang="en-US" sz="1400" dirty="0"/>
              <a:t>pp. 260–274, 2006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5783" y="3725962"/>
            <a:ext cx="7334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A. Narayanan and G. </a:t>
            </a:r>
            <a:r>
              <a:rPr lang="en-US" sz="1400" dirty="0" err="1"/>
              <a:t>Karsai</a:t>
            </a:r>
            <a:r>
              <a:rPr lang="en-US" sz="1400" dirty="0"/>
              <a:t>, “Verifying Model Transformations by</a:t>
            </a:r>
            <a:r>
              <a:rPr lang="en-US" sz="1400" dirty="0" smtClean="0"/>
              <a:t> Structural </a:t>
            </a:r>
            <a:r>
              <a:rPr lang="en-US" sz="1400" dirty="0"/>
              <a:t>Correspondence,” ECEASST, vol. 10, 2008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15783" y="4252202"/>
            <a:ext cx="73345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A. Narayanan and G. </a:t>
            </a:r>
            <a:r>
              <a:rPr lang="en-US" sz="1400" dirty="0" err="1"/>
              <a:t>Karsai</a:t>
            </a:r>
            <a:r>
              <a:rPr lang="en-US" sz="1400" dirty="0"/>
              <a:t>, “Towards Verifying Model </a:t>
            </a:r>
            <a:r>
              <a:rPr lang="en-US" sz="1400" dirty="0" smtClean="0"/>
              <a:t>Transformations</a:t>
            </a:r>
            <a:r>
              <a:rPr lang="en-US" sz="1400" dirty="0"/>
              <a:t>,” ENTCS, vol. 211, pp. 191–200, 2008</a:t>
            </a:r>
            <a:br>
              <a:rPr lang="en-US" sz="1400" dirty="0"/>
            </a:br>
            <a:endParaRPr lang="en-US" sz="1400" dirty="0" smtClean="0"/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15783" y="4765929"/>
            <a:ext cx="7334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J. Rivera, E. Guerra, J. de Lara, and A. </a:t>
            </a:r>
            <a:r>
              <a:rPr lang="en-US" sz="1400" dirty="0" err="1"/>
              <a:t>Vallecillo</a:t>
            </a:r>
            <a:r>
              <a:rPr lang="en-US" sz="1400" dirty="0"/>
              <a:t>, “Analyzing Rule- Based Behavioral Semantics of Visual Modeling Languages with</a:t>
            </a:r>
            <a:r>
              <a:rPr lang="en-US" sz="1400" dirty="0" smtClean="0"/>
              <a:t> Maude</a:t>
            </a:r>
            <a:r>
              <a:rPr lang="en-US" sz="1400" dirty="0"/>
              <a:t>,” </a:t>
            </a:r>
            <a:r>
              <a:rPr lang="en-US" sz="1400" i="1" dirty="0"/>
              <a:t>Software Language Engineering, </a:t>
            </a:r>
            <a:r>
              <a:rPr lang="en-US" sz="1400" dirty="0"/>
              <a:t>pp. 54–73, 2009</a:t>
            </a:r>
            <a:br>
              <a:rPr lang="en-US" sz="1400" dirty="0"/>
            </a:br>
            <a:endParaRPr lang="en-US" sz="1400" dirty="0" smtClean="0"/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915783" y="5283928"/>
            <a:ext cx="7334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B. </a:t>
            </a:r>
            <a:r>
              <a:rPr lang="en-US" sz="1400" dirty="0" err="1" smtClean="0"/>
              <a:t>Schätz</a:t>
            </a:r>
            <a:r>
              <a:rPr lang="en-US" sz="1400" dirty="0"/>
              <a:t>, F. </a:t>
            </a:r>
            <a:r>
              <a:rPr lang="en-US" sz="1400" dirty="0" err="1" smtClean="0"/>
              <a:t>Hölzl</a:t>
            </a:r>
            <a:r>
              <a:rPr lang="en-US" sz="1400" dirty="0"/>
              <a:t>, and T. </a:t>
            </a:r>
            <a:r>
              <a:rPr lang="en-US" sz="1400" dirty="0" err="1"/>
              <a:t>Lundkvist</a:t>
            </a:r>
            <a:r>
              <a:rPr lang="en-US" sz="1400" dirty="0"/>
              <a:t>, “Design-Space Exploration Through Constraint-Based Model-Transformation,” in </a:t>
            </a:r>
            <a:r>
              <a:rPr lang="en-US" sz="1400" i="1" dirty="0"/>
              <a:t>Engineering of</a:t>
            </a:r>
            <a:r>
              <a:rPr lang="en-US" sz="1400" i="1" dirty="0" smtClean="0"/>
              <a:t> Computer </a:t>
            </a:r>
            <a:r>
              <a:rPr lang="en-US" sz="1400" i="1" dirty="0"/>
              <a:t>Based Systems Workshop (ECBS), </a:t>
            </a:r>
            <a:r>
              <a:rPr lang="en-US" sz="1400" dirty="0"/>
              <a:t>2010, pp. 173–182</a:t>
            </a:r>
            <a:br>
              <a:rPr lang="en-US" sz="1400" dirty="0"/>
            </a:br>
            <a:endParaRPr lang="en-US" sz="1400" dirty="0" smtClean="0"/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Analysis intent: attributes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16429" y="1472640"/>
          <a:ext cx="746578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23142"/>
                <a:gridCol w="554264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Analysis intent: attributes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16429" y="1472640"/>
          <a:ext cx="7465785" cy="949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23142"/>
                <a:gridCol w="554264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/>
                        <a:t>Name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indirectly </a:t>
                      </a: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property of the input model by running the analysis algorithm on the transformation’s output model </a:t>
                      </a:r>
                      <a:endParaRPr lang="en-GB" sz="16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Analysis intent: attributes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16429" y="1472640"/>
          <a:ext cx="7465785" cy="1772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23142"/>
                <a:gridCol w="554264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/>
                        <a:t>Name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indirectly </a:t>
                      </a:r>
                      <a:r>
                        <a:rPr lang="en-GB" sz="16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property of the input model by running the analysis algorithm on the transformation’s output model 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UseContext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 to analyse models that are not analysable in the transformation’s input language, or are more efficiently analysable in the transformation’s output language </a:t>
                      </a:r>
                      <a:endParaRPr lang="en-GB" sz="16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Analysis intent: attributes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16429" y="1472640"/>
          <a:ext cx="7465785" cy="2352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23142"/>
                <a:gridCol w="554264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/>
                        <a:t>Name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indirectly </a:t>
                      </a:r>
                      <a:r>
                        <a:rPr lang="en-GB" sz="16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property of the input model by running the analysis algorithm on the transformation’s output model 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UseContext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 to analyse models that are not analysable in the transformation’s input language, or are more efficiently analysable in the transformation’s output language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Example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Transforming graph rewriting systems into Petri Nets to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them for termination (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</a:t>
                      </a:r>
                      <a:r>
                        <a:rPr lang="en-US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Varró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al, ICGT</a:t>
                      </a:r>
                      <a:r>
                        <a:rPr lang="en-US" sz="16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2006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Power Window case study</a:t>
            </a:r>
          </a:p>
          <a:p>
            <a:pPr lvl="1"/>
            <a:r>
              <a:rPr lang="en-US" sz="2200" dirty="0" smtClean="0"/>
              <a:t>Work done with: </a:t>
            </a:r>
            <a:r>
              <a:rPr lang="en-US" sz="2200" dirty="0" smtClean="0"/>
              <a:t>Joachim </a:t>
            </a:r>
            <a:r>
              <a:rPr lang="en-US" sz="2200" dirty="0" err="1" smtClean="0"/>
              <a:t>Denil</a:t>
            </a:r>
            <a:r>
              <a:rPr lang="en-US" sz="2200" dirty="0" smtClean="0"/>
              <a:t> (Antwerp), </a:t>
            </a:r>
            <a:r>
              <a:rPr lang="en-US" sz="2200" dirty="0" err="1" smtClean="0"/>
              <a:t>Sadaf</a:t>
            </a:r>
            <a:r>
              <a:rPr lang="en-US" sz="2200" dirty="0" smtClean="0"/>
              <a:t> </a:t>
            </a:r>
            <a:r>
              <a:rPr lang="en-US" sz="2200" dirty="0" err="1" smtClean="0"/>
              <a:t>Mustafiz</a:t>
            </a:r>
            <a:r>
              <a:rPr lang="en-US" sz="2200" dirty="0" smtClean="0"/>
              <a:t> (McGill), </a:t>
            </a:r>
            <a:r>
              <a:rPr lang="en-US" sz="2200" dirty="0" smtClean="0"/>
              <a:t>Hans </a:t>
            </a:r>
            <a:r>
              <a:rPr lang="en-US" sz="2200" dirty="0" err="1" smtClean="0"/>
              <a:t>Vangheluwe</a:t>
            </a:r>
            <a:r>
              <a:rPr lang="en-US" sz="2200" dirty="0" smtClean="0"/>
              <a:t> (McGill / </a:t>
            </a:r>
            <a:r>
              <a:rPr lang="en-US" sz="2200" dirty="0" err="1" smtClean="0"/>
              <a:t>Antwep</a:t>
            </a:r>
            <a:r>
              <a:rPr lang="en-US" sz="2200" dirty="0" smtClean="0"/>
              <a:t>), </a:t>
            </a:r>
            <a:r>
              <a:rPr lang="en-US" sz="2200" dirty="0" smtClean="0"/>
              <a:t>Bart </a:t>
            </a:r>
            <a:r>
              <a:rPr lang="en-US" sz="2200" dirty="0" smtClean="0"/>
              <a:t>Meyers (Antwerp), </a:t>
            </a:r>
            <a:r>
              <a:rPr lang="en-US" sz="2200" dirty="0" smtClean="0"/>
              <a:t>Maris </a:t>
            </a:r>
            <a:r>
              <a:rPr lang="en-US" sz="2200" dirty="0" err="1" smtClean="0"/>
              <a:t>Jukss</a:t>
            </a:r>
            <a:r>
              <a:rPr lang="en-US" sz="2200" dirty="0" smtClean="0"/>
              <a:t> (McGill) and </a:t>
            </a:r>
            <a:r>
              <a:rPr lang="en-US" sz="2200" dirty="0" smtClean="0"/>
              <a:t>Raphael </a:t>
            </a:r>
            <a:r>
              <a:rPr lang="en-US" sz="2200" dirty="0" err="1" smtClean="0"/>
              <a:t>Mannadiar</a:t>
            </a:r>
            <a:r>
              <a:rPr lang="en-US" sz="2200" dirty="0" smtClean="0"/>
              <a:t> (McGill)</a:t>
            </a:r>
          </a:p>
          <a:p>
            <a:r>
              <a:rPr lang="en-US" dirty="0" smtClean="0"/>
              <a:t>Intents of model transformations</a:t>
            </a:r>
          </a:p>
          <a:p>
            <a:pPr lvl="1"/>
            <a:r>
              <a:rPr lang="en-US" sz="2200" dirty="0" smtClean="0"/>
              <a:t>Work done with: </a:t>
            </a:r>
            <a:r>
              <a:rPr lang="en-US" sz="2200" dirty="0" err="1" smtClean="0"/>
              <a:t>Moussa</a:t>
            </a:r>
            <a:r>
              <a:rPr lang="en-US" sz="2200" dirty="0" smtClean="0"/>
              <a:t> </a:t>
            </a:r>
            <a:r>
              <a:rPr lang="en-US" sz="2200" dirty="0" err="1" smtClean="0"/>
              <a:t>Amrani</a:t>
            </a:r>
            <a:r>
              <a:rPr lang="en-US" sz="2200" dirty="0" smtClean="0"/>
              <a:t> (Luxembourg), </a:t>
            </a:r>
            <a:r>
              <a:rPr lang="en-US" sz="2200" dirty="0" err="1" smtClean="0"/>
              <a:t>Jürgen</a:t>
            </a:r>
            <a:r>
              <a:rPr lang="en-US" sz="2200" dirty="0" smtClean="0"/>
              <a:t> </a:t>
            </a:r>
            <a:r>
              <a:rPr lang="en-US" sz="2200" dirty="0" err="1" smtClean="0"/>
              <a:t>Dingel</a:t>
            </a:r>
            <a:r>
              <a:rPr lang="en-US" sz="2200" dirty="0" smtClean="0"/>
              <a:t> (Queens), </a:t>
            </a:r>
            <a:r>
              <a:rPr lang="en-US" sz="2200" dirty="0" err="1" smtClean="0"/>
              <a:t>Leen</a:t>
            </a:r>
            <a:r>
              <a:rPr lang="en-US" sz="2200" dirty="0" smtClean="0"/>
              <a:t> </a:t>
            </a:r>
            <a:r>
              <a:rPr lang="en-US" sz="2200" dirty="0" err="1" smtClean="0"/>
              <a:t>Lambers</a:t>
            </a:r>
            <a:r>
              <a:rPr lang="en-US" sz="2200" dirty="0" smtClean="0"/>
              <a:t> (Potsdam / </a:t>
            </a:r>
            <a:r>
              <a:rPr lang="en-US" sz="2200" dirty="0" err="1" smtClean="0"/>
              <a:t>Hasso</a:t>
            </a:r>
            <a:r>
              <a:rPr lang="en-US" sz="2200" dirty="0" smtClean="0"/>
              <a:t> </a:t>
            </a:r>
            <a:r>
              <a:rPr lang="en-US" sz="2200" dirty="0" err="1" smtClean="0"/>
              <a:t>Plattner</a:t>
            </a:r>
            <a:r>
              <a:rPr lang="en-US" sz="2200" dirty="0" smtClean="0"/>
              <a:t>), Rick </a:t>
            </a:r>
            <a:r>
              <a:rPr lang="en-US" sz="2200" dirty="0" err="1" smtClean="0"/>
              <a:t>Salay</a:t>
            </a:r>
            <a:r>
              <a:rPr lang="en-US" sz="2200" dirty="0" smtClean="0"/>
              <a:t> (Toronto), </a:t>
            </a:r>
            <a:r>
              <a:rPr lang="en-US" sz="2200" dirty="0" err="1" smtClean="0"/>
              <a:t>Gehan</a:t>
            </a:r>
            <a:r>
              <a:rPr lang="en-US" sz="2200" dirty="0" smtClean="0"/>
              <a:t> </a:t>
            </a:r>
            <a:r>
              <a:rPr lang="en-US" sz="2200" dirty="0" err="1" smtClean="0"/>
              <a:t>Selim</a:t>
            </a:r>
            <a:r>
              <a:rPr lang="en-US" sz="2200" dirty="0" smtClean="0"/>
              <a:t> (Queens), </a:t>
            </a:r>
            <a:r>
              <a:rPr lang="en-US" sz="2200" dirty="0" smtClean="0"/>
              <a:t>Eugene </a:t>
            </a:r>
            <a:r>
              <a:rPr lang="en-US" sz="2200" dirty="0" err="1" smtClean="0"/>
              <a:t>Syriani</a:t>
            </a:r>
            <a:r>
              <a:rPr lang="en-US" sz="2200" dirty="0" smtClean="0"/>
              <a:t> (Alabama) </a:t>
            </a:r>
            <a:r>
              <a:rPr lang="en-US" sz="2200" dirty="0" smtClean="0"/>
              <a:t>and Manuel </a:t>
            </a:r>
            <a:r>
              <a:rPr lang="en-US" sz="2200" dirty="0" err="1" smtClean="0"/>
              <a:t>Wimmer</a:t>
            </a:r>
            <a:r>
              <a:rPr lang="en-US" sz="2200" dirty="0" smtClean="0"/>
              <a:t> (Malaga)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Analysis intent: attributes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16429" y="1472640"/>
          <a:ext cx="7465785" cy="2722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23142"/>
                <a:gridCol w="554264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/>
                        <a:t>Name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indirectly </a:t>
                      </a:r>
                      <a:r>
                        <a:rPr lang="en-GB" sz="16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property of the input model by running the analysis algorithm on the transformation’s output model 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UseContext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 to analyse models that are not analysable in the transformation’s input language, or are more efficiently analysable in the transformation’s output language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Example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Transforming graph rewriting systems into Petri Nets to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them for termination (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</a:t>
                      </a:r>
                      <a:r>
                        <a:rPr lang="en-US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Varró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al, ICGT</a:t>
                      </a:r>
                      <a:r>
                        <a:rPr lang="en-US" sz="16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2006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canBeExogenous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True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Analysis intent: attributes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16429" y="1472640"/>
          <a:ext cx="7465785" cy="3093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23142"/>
                <a:gridCol w="554264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/>
                        <a:t>Name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indirectly </a:t>
                      </a:r>
                      <a:r>
                        <a:rPr lang="en-GB" sz="16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property of the input model by running the analysis algorithm on the transformation’s output model 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UseContext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 to analyse models that are not analysable in the transformation’s input language, or are more efficiently analysable in the transformation’s output language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Example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Transforming graph rewriting systems into Petri Nets to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them for termination (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</a:t>
                      </a:r>
                      <a:r>
                        <a:rPr lang="en-US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Varró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al, ICGT</a:t>
                      </a:r>
                      <a:r>
                        <a:rPr lang="en-US" sz="16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2006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canBeExogenous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canBeEndogenous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True (if transforming to a profile of the original language) 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Analysis intent: attributes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16429" y="1472640"/>
          <a:ext cx="7465785" cy="4892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23142"/>
                <a:gridCol w="554264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/>
                        <a:t>Name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Description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indirectly </a:t>
                      </a:r>
                      <a:r>
                        <a:rPr lang="en-GB" sz="1600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r>
                        <a:rPr lang="en-GB" sz="16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property of the input model by running the analysis algorithm on the transformation’s output model 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UseContext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 to analyse models that are not analysable in the transformation’s input language, or are more efficiently analysable in the transformation’s output language</a:t>
                      </a:r>
                      <a:endParaRPr lang="en-GB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Example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Transforming graph rewriting systems into Petri Nets to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them for termination (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</a:t>
                      </a:r>
                      <a:r>
                        <a:rPr lang="en-US" sz="16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Varró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 al, ICGT</a:t>
                      </a:r>
                      <a:r>
                        <a:rPr lang="en-US" sz="16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2006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canBeExogenous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canBeEndogenous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True (if transforming to a profile of the original language) 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Preconditions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 to intended semantics,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property of interest (that should be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analysed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is defined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verification method exists for analyzing the property of interest on the target language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 exists a method to translate the property of interest onto the transformation’s output language (if the transformation is exogenous) 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Analysis intent: associations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16429" y="1472640"/>
          <a:ext cx="7465785" cy="1554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23142"/>
                <a:gridCol w="554264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mandatoryProperty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Termination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 correctness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Preservation of the property of interest (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specialises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Property preservation)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 result can be mapped back onto the input model (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specialises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Traceability) </a:t>
                      </a:r>
                      <a:endParaRPr lang="en-US" sz="16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Analysis intent: associations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16429" y="1472640"/>
          <a:ext cx="7465785" cy="27698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23142"/>
                <a:gridCol w="5542643"/>
              </a:tblGrid>
              <a:tr h="14414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mandatoryProperty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Termination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 correctness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Preservation of the property of interest (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specialises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Property preservation)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 result can be mapped back onto the input model (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specialises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Traceability) </a:t>
                      </a:r>
                      <a:endParaRPr lang="en-US" sz="1600" b="0" dirty="0"/>
                    </a:p>
                  </a:txBody>
                  <a:tcPr/>
                </a:tc>
              </a:tr>
              <a:tr h="12153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optionalProperty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Readability of the transformation’s output for debugging purposes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Semantics of the input language is formally defined (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specialises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Mathematical underpinning)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Analysis intent: associations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16429" y="1472641"/>
          <a:ext cx="7465785" cy="32173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23142"/>
                <a:gridCol w="5542643"/>
              </a:tblGrid>
              <a:tr h="14116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mandatoryProperty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Termination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 correctness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Preservation of the property of interest (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specialises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Property preservation)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 result can be mapped back onto the input model (</a:t>
                      </a:r>
                      <a:r>
                        <a:rPr lang="en-US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specialises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Traceability) </a:t>
                      </a:r>
                      <a:endParaRPr lang="en-US" sz="1600" b="0" dirty="0"/>
                    </a:p>
                  </a:txBody>
                  <a:tcPr/>
                </a:tc>
              </a:tr>
              <a:tr h="968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optionalProperty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Readability of the transformation’s output for debugging purposes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Semantics of the input language is formally defined (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specialises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Mathematical underpinning)</a:t>
                      </a:r>
                      <a:endParaRPr lang="en-US" sz="1600" dirty="0" smtClean="0"/>
                    </a:p>
                  </a:txBody>
                  <a:tcPr/>
                </a:tc>
              </a:tr>
              <a:tr h="59603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relatedIntent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Translational Semantics, Simulation 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Analysis Intent in the Power Window transformation chain</a:t>
            </a:r>
            <a:endParaRPr lang="en-US" dirty="0"/>
          </a:p>
        </p:txBody>
      </p:sp>
      <p:pic>
        <p:nvPicPr>
          <p:cNvPr id="4" name="Picture 3" descr="FTP_collaps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28355" y="1577488"/>
            <a:ext cx="3713512" cy="490977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482219" y="2476453"/>
            <a:ext cx="986235" cy="3411356"/>
            <a:chOff x="4482219" y="2476453"/>
            <a:chExt cx="986235" cy="3411356"/>
          </a:xfrm>
        </p:grpSpPr>
        <p:sp>
          <p:nvSpPr>
            <p:cNvPr id="5" name="Oval 4"/>
            <p:cNvSpPr/>
            <p:nvPr/>
          </p:nvSpPr>
          <p:spPr>
            <a:xfrm flipH="1" flipV="1">
              <a:off x="4733521" y="2476453"/>
              <a:ext cx="295707" cy="2957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flipH="1" flipV="1">
              <a:off x="4482219" y="2476453"/>
              <a:ext cx="295707" cy="2957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flipH="1" flipV="1">
              <a:off x="4956969" y="2477876"/>
              <a:ext cx="295707" cy="2957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H="1" flipV="1">
              <a:off x="5172747" y="4277774"/>
              <a:ext cx="295707" cy="2957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H="1" flipV="1">
              <a:off x="5163866" y="4934933"/>
              <a:ext cx="295707" cy="2957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flipH="1" flipV="1">
              <a:off x="5163866" y="5592102"/>
              <a:ext cx="295707" cy="2957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342761" y="2102115"/>
            <a:ext cx="1065709" cy="107363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Analysis Intent in the Power Window transformation chain</a:t>
            </a:r>
            <a:endParaRPr lang="en-US" dirty="0"/>
          </a:p>
        </p:txBody>
      </p:sp>
      <p:pic>
        <p:nvPicPr>
          <p:cNvPr id="6" name="Picture 5" descr="Screen Shot 2012-09-17 at 10.22.4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62" y="1808237"/>
            <a:ext cx="3197176" cy="38575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flipH="1" flipV="1">
            <a:off x="1265149" y="3744941"/>
            <a:ext cx="715292" cy="71529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2518" y="4096127"/>
            <a:ext cx="44966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Satisfies preconditions </a:t>
            </a:r>
            <a:r>
              <a:rPr lang="en-US" dirty="0" smtClean="0"/>
              <a:t>1,2,3, </a:t>
            </a:r>
            <a:r>
              <a:rPr lang="en-US" dirty="0" smtClean="0"/>
              <a:t>m</a:t>
            </a:r>
            <a:r>
              <a:rPr lang="en-US" dirty="0" smtClean="0"/>
              <a:t>issing 4</a:t>
            </a:r>
          </a:p>
          <a:p>
            <a:r>
              <a:rPr lang="en-US" sz="1400" dirty="0" smtClean="0">
                <a:solidFill>
                  <a:schemeClr val="dk1"/>
                </a:solidFill>
              </a:rPr>
              <a:t>“There </a:t>
            </a:r>
            <a:r>
              <a:rPr lang="en-US" sz="1400" dirty="0" smtClean="0">
                <a:solidFill>
                  <a:schemeClr val="dk1"/>
                </a:solidFill>
              </a:rPr>
              <a:t>exists a method to translate</a:t>
            </a:r>
            <a:r>
              <a:rPr lang="en-US" sz="1400" dirty="0" smtClean="0">
                <a:solidFill>
                  <a:schemeClr val="dk1"/>
                </a:solidFill>
              </a:rPr>
              <a:t> the </a:t>
            </a:r>
            <a:r>
              <a:rPr lang="en-US" sz="1400" dirty="0" smtClean="0">
                <a:solidFill>
                  <a:schemeClr val="dk1"/>
                </a:solidFill>
              </a:rPr>
              <a:t>property of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dk1"/>
                </a:solidFill>
              </a:rPr>
              <a:t>Interest onto </a:t>
            </a:r>
            <a:r>
              <a:rPr lang="en-US" sz="1400" dirty="0" smtClean="0">
                <a:solidFill>
                  <a:schemeClr val="dk1"/>
                </a:solidFill>
              </a:rPr>
              <a:t>the transformation’s</a:t>
            </a:r>
            <a:r>
              <a:rPr lang="en-US" sz="1400" dirty="0" smtClean="0">
                <a:solidFill>
                  <a:schemeClr val="dk1"/>
                </a:solidFill>
              </a:rPr>
              <a:t> output language”</a:t>
            </a:r>
            <a:endParaRPr lang="en-US" sz="1400" dirty="0" smtClean="0"/>
          </a:p>
          <a:p>
            <a:r>
              <a:rPr lang="en-US" dirty="0" smtClean="0"/>
              <a:t>Satisfies properties </a:t>
            </a:r>
            <a:r>
              <a:rPr lang="en-US" dirty="0" smtClean="0"/>
              <a:t>1,2,3, missing 4</a:t>
            </a:r>
            <a:endParaRPr lang="en-US" dirty="0" smtClean="0"/>
          </a:p>
          <a:p>
            <a:r>
              <a:rPr lang="en-US" sz="1400" dirty="0" smtClean="0"/>
              <a:t>“</a:t>
            </a:r>
            <a:r>
              <a:rPr lang="en-US" sz="1400" dirty="0" smtClean="0">
                <a:solidFill>
                  <a:schemeClr val="dk1"/>
                </a:solidFill>
              </a:rPr>
              <a:t>Analysis </a:t>
            </a:r>
            <a:r>
              <a:rPr lang="en-US" sz="1400" dirty="0" smtClean="0">
                <a:solidFill>
                  <a:schemeClr val="dk1"/>
                </a:solidFill>
              </a:rPr>
              <a:t>result can be mapped back onto the input </a:t>
            </a:r>
            <a:r>
              <a:rPr lang="en-US" sz="1400" dirty="0" smtClean="0">
                <a:solidFill>
                  <a:schemeClr val="dk1"/>
                </a:solidFill>
              </a:rPr>
              <a:t>model” </a:t>
            </a:r>
            <a:endParaRPr lang="en-US" sz="1400" dirty="0" smtClean="0"/>
          </a:p>
          <a:p>
            <a:r>
              <a:rPr lang="en-US" dirty="0" smtClean="0"/>
              <a:t>Satisfies no optional </a:t>
            </a:r>
            <a:r>
              <a:rPr lang="en-US" dirty="0" smtClean="0"/>
              <a:t>properties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2518" y="2133281"/>
            <a:ext cx="391645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Build a Petri net </a:t>
            </a:r>
            <a:r>
              <a:rPr lang="en-US" dirty="0" smtClean="0"/>
              <a:t>representation </a:t>
            </a:r>
            <a:r>
              <a:rPr lang="en-US" dirty="0"/>
              <a:t>of 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specialised</a:t>
            </a:r>
            <a:r>
              <a:rPr lang="en-US" dirty="0" smtClean="0"/>
              <a:t> </a:t>
            </a:r>
            <a:r>
              <a:rPr lang="en-US" dirty="0"/>
              <a:t>model of the passenger’s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interactions </a:t>
            </a:r>
            <a:r>
              <a:rPr lang="en-US" dirty="0"/>
              <a:t>with the </a:t>
            </a:r>
            <a:r>
              <a:rPr lang="en-US" dirty="0" smtClean="0"/>
              <a:t>power window.</a:t>
            </a:r>
          </a:p>
          <a:p>
            <a:r>
              <a:rPr lang="en-US" dirty="0" smtClean="0"/>
              <a:t>Allows checking </a:t>
            </a:r>
            <a:r>
              <a:rPr lang="en-US" dirty="0"/>
              <a:t>power window </a:t>
            </a:r>
            <a:r>
              <a:rPr lang="en-US" dirty="0" smtClean="0"/>
              <a:t>security</a:t>
            </a:r>
          </a:p>
          <a:p>
            <a:r>
              <a:rPr lang="en-US" dirty="0" smtClean="0"/>
              <a:t>requirements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96934" y="5818201"/>
            <a:ext cx="22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intent is </a:t>
            </a:r>
            <a:r>
              <a:rPr lang="en-US" b="1" i="1" dirty="0" smtClean="0"/>
              <a:t>analysis</a:t>
            </a:r>
            <a:r>
              <a:rPr lang="en-US" b="1" dirty="0" smtClean="0"/>
              <a:t>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Analysis Intent in the Power Window transformation chain</a:t>
            </a:r>
            <a:endParaRPr lang="en-US" dirty="0"/>
          </a:p>
        </p:txBody>
      </p:sp>
      <p:pic>
        <p:nvPicPr>
          <p:cNvPr id="6" name="Picture 5" descr="Screen Shot 2012-09-17 at 10.22.4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62" y="1808237"/>
            <a:ext cx="3197176" cy="38575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flipH="1" flipV="1">
            <a:off x="2082192" y="3744941"/>
            <a:ext cx="715292" cy="71529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2518" y="2133281"/>
            <a:ext cx="391645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Build a Petri net </a:t>
            </a:r>
            <a:r>
              <a:rPr lang="en-US" dirty="0" smtClean="0"/>
              <a:t>representation </a:t>
            </a:r>
            <a:r>
              <a:rPr lang="en-US" dirty="0"/>
              <a:t>of a </a:t>
            </a:r>
            <a:r>
              <a:rPr lang="en-US" dirty="0" err="1"/>
              <a:t>specialised</a:t>
            </a:r>
            <a:r>
              <a:rPr lang="en-US" dirty="0"/>
              <a:t> model of the </a:t>
            </a:r>
            <a:r>
              <a:rPr lang="en-US" dirty="0" smtClean="0"/>
              <a:t>power window </a:t>
            </a:r>
            <a:r>
              <a:rPr lang="en-US" dirty="0"/>
              <a:t>physical configuration. Allows </a:t>
            </a:r>
            <a:r>
              <a:rPr lang="en-US" dirty="0" smtClean="0"/>
              <a:t>checking </a:t>
            </a:r>
            <a:r>
              <a:rPr lang="en-US" dirty="0"/>
              <a:t>power window security requirements.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2518" y="4096127"/>
            <a:ext cx="44966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Satisfies preconditions </a:t>
            </a:r>
            <a:r>
              <a:rPr lang="en-US" dirty="0" smtClean="0"/>
              <a:t>1,2,3, </a:t>
            </a:r>
            <a:r>
              <a:rPr lang="en-US" dirty="0" smtClean="0"/>
              <a:t>m</a:t>
            </a:r>
            <a:r>
              <a:rPr lang="en-US" dirty="0" smtClean="0"/>
              <a:t>issing 4</a:t>
            </a:r>
          </a:p>
          <a:p>
            <a:r>
              <a:rPr lang="en-US" sz="1400" dirty="0" smtClean="0">
                <a:solidFill>
                  <a:schemeClr val="dk1"/>
                </a:solidFill>
              </a:rPr>
              <a:t>“There </a:t>
            </a:r>
            <a:r>
              <a:rPr lang="en-US" sz="1400" dirty="0" smtClean="0">
                <a:solidFill>
                  <a:schemeClr val="dk1"/>
                </a:solidFill>
              </a:rPr>
              <a:t>exists a method to translate</a:t>
            </a:r>
            <a:r>
              <a:rPr lang="en-US" sz="1400" dirty="0" smtClean="0">
                <a:solidFill>
                  <a:schemeClr val="dk1"/>
                </a:solidFill>
              </a:rPr>
              <a:t> the </a:t>
            </a:r>
            <a:r>
              <a:rPr lang="en-US" sz="1400" dirty="0" smtClean="0">
                <a:solidFill>
                  <a:schemeClr val="dk1"/>
                </a:solidFill>
              </a:rPr>
              <a:t>property of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dk1"/>
                </a:solidFill>
              </a:rPr>
              <a:t>Interest onto </a:t>
            </a:r>
            <a:r>
              <a:rPr lang="en-US" sz="1400" dirty="0" smtClean="0">
                <a:solidFill>
                  <a:schemeClr val="dk1"/>
                </a:solidFill>
              </a:rPr>
              <a:t>the transformation’s</a:t>
            </a:r>
            <a:r>
              <a:rPr lang="en-US" sz="1400" dirty="0" smtClean="0">
                <a:solidFill>
                  <a:schemeClr val="dk1"/>
                </a:solidFill>
              </a:rPr>
              <a:t> output language”</a:t>
            </a:r>
            <a:endParaRPr lang="en-US" sz="1400" dirty="0" smtClean="0"/>
          </a:p>
          <a:p>
            <a:r>
              <a:rPr lang="en-US" dirty="0" smtClean="0"/>
              <a:t>Satisfies properties </a:t>
            </a:r>
            <a:r>
              <a:rPr lang="en-US" dirty="0" smtClean="0"/>
              <a:t>1,2,3, missing 4</a:t>
            </a:r>
            <a:endParaRPr lang="en-US" dirty="0" smtClean="0"/>
          </a:p>
          <a:p>
            <a:r>
              <a:rPr lang="en-US" sz="1400" dirty="0" smtClean="0"/>
              <a:t>“</a:t>
            </a:r>
            <a:r>
              <a:rPr lang="en-US" sz="1400" dirty="0" smtClean="0">
                <a:solidFill>
                  <a:schemeClr val="dk1"/>
                </a:solidFill>
              </a:rPr>
              <a:t>Analysis </a:t>
            </a:r>
            <a:r>
              <a:rPr lang="en-US" sz="1400" dirty="0" smtClean="0">
                <a:solidFill>
                  <a:schemeClr val="dk1"/>
                </a:solidFill>
              </a:rPr>
              <a:t>result can be mapped back onto the input </a:t>
            </a:r>
            <a:r>
              <a:rPr lang="en-US" sz="1400" dirty="0" smtClean="0">
                <a:solidFill>
                  <a:schemeClr val="dk1"/>
                </a:solidFill>
              </a:rPr>
              <a:t>model” </a:t>
            </a:r>
            <a:endParaRPr lang="en-US" sz="1400" dirty="0" smtClean="0"/>
          </a:p>
          <a:p>
            <a:r>
              <a:rPr lang="en-US" dirty="0" smtClean="0"/>
              <a:t>Satisfies no optional </a:t>
            </a:r>
            <a:r>
              <a:rPr lang="en-US" dirty="0" smtClean="0"/>
              <a:t>properties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6934" y="5818201"/>
            <a:ext cx="22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intent is </a:t>
            </a:r>
            <a:r>
              <a:rPr lang="en-US" b="1" i="1" dirty="0" smtClean="0"/>
              <a:t>analysis</a:t>
            </a:r>
            <a:r>
              <a:rPr lang="en-US" b="1" dirty="0" smtClean="0"/>
              <a:t>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Analysis Intent in the Power Window transformation chain</a:t>
            </a:r>
            <a:endParaRPr lang="en-US" dirty="0"/>
          </a:p>
        </p:txBody>
      </p:sp>
      <p:pic>
        <p:nvPicPr>
          <p:cNvPr id="6" name="Picture 5" descr="Screen Shot 2012-09-17 at 10.22.4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62" y="1808237"/>
            <a:ext cx="3197176" cy="38575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flipH="1" flipV="1">
            <a:off x="2806365" y="3744941"/>
            <a:ext cx="715292" cy="71529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2518" y="2133281"/>
            <a:ext cx="391645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Build a Petri net </a:t>
            </a:r>
            <a:r>
              <a:rPr lang="en-US" dirty="0" smtClean="0"/>
              <a:t>representation </a:t>
            </a:r>
            <a:r>
              <a:rPr lang="en-US" dirty="0"/>
              <a:t>of a </a:t>
            </a:r>
            <a:r>
              <a:rPr lang="en-US" dirty="0" err="1"/>
              <a:t>specialised</a:t>
            </a:r>
            <a:r>
              <a:rPr lang="en-US" dirty="0"/>
              <a:t> model of the </a:t>
            </a:r>
            <a:r>
              <a:rPr lang="en-US" dirty="0" smtClean="0"/>
              <a:t>power window control </a:t>
            </a:r>
            <a:r>
              <a:rPr lang="en-US" dirty="0"/>
              <a:t>software. Allows </a:t>
            </a:r>
            <a:r>
              <a:rPr lang="en-US" dirty="0" smtClean="0"/>
              <a:t>checking </a:t>
            </a:r>
            <a:r>
              <a:rPr lang="en-US" dirty="0"/>
              <a:t>power window security requirements.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2518" y="4096127"/>
            <a:ext cx="44966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Satisfies preconditions </a:t>
            </a:r>
            <a:r>
              <a:rPr lang="en-US" dirty="0" smtClean="0"/>
              <a:t>1,2,3, </a:t>
            </a:r>
            <a:r>
              <a:rPr lang="en-US" dirty="0" smtClean="0"/>
              <a:t>m</a:t>
            </a:r>
            <a:r>
              <a:rPr lang="en-US" dirty="0" smtClean="0"/>
              <a:t>issing 4</a:t>
            </a:r>
          </a:p>
          <a:p>
            <a:r>
              <a:rPr lang="en-US" sz="1400" dirty="0" smtClean="0">
                <a:solidFill>
                  <a:schemeClr val="dk1"/>
                </a:solidFill>
              </a:rPr>
              <a:t>“There </a:t>
            </a:r>
            <a:r>
              <a:rPr lang="en-US" sz="1400" dirty="0" smtClean="0">
                <a:solidFill>
                  <a:schemeClr val="dk1"/>
                </a:solidFill>
              </a:rPr>
              <a:t>exists a method to translate</a:t>
            </a:r>
            <a:r>
              <a:rPr lang="en-US" sz="1400" dirty="0" smtClean="0">
                <a:solidFill>
                  <a:schemeClr val="dk1"/>
                </a:solidFill>
              </a:rPr>
              <a:t> the </a:t>
            </a:r>
            <a:r>
              <a:rPr lang="en-US" sz="1400" dirty="0" smtClean="0">
                <a:solidFill>
                  <a:schemeClr val="dk1"/>
                </a:solidFill>
              </a:rPr>
              <a:t>property of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dk1"/>
                </a:solidFill>
              </a:rPr>
              <a:t>Interest onto </a:t>
            </a:r>
            <a:r>
              <a:rPr lang="en-US" sz="1400" dirty="0" smtClean="0">
                <a:solidFill>
                  <a:schemeClr val="dk1"/>
                </a:solidFill>
              </a:rPr>
              <a:t>the transformation’s</a:t>
            </a:r>
            <a:r>
              <a:rPr lang="en-US" sz="1400" dirty="0" smtClean="0">
                <a:solidFill>
                  <a:schemeClr val="dk1"/>
                </a:solidFill>
              </a:rPr>
              <a:t> output language”</a:t>
            </a:r>
            <a:endParaRPr lang="en-US" sz="1400" dirty="0" smtClean="0"/>
          </a:p>
          <a:p>
            <a:r>
              <a:rPr lang="en-US" dirty="0" smtClean="0"/>
              <a:t>Satisfies properties </a:t>
            </a:r>
            <a:r>
              <a:rPr lang="en-US" dirty="0" smtClean="0"/>
              <a:t>1,2,3, missing 4</a:t>
            </a:r>
            <a:endParaRPr lang="en-US" dirty="0" smtClean="0"/>
          </a:p>
          <a:p>
            <a:r>
              <a:rPr lang="en-US" sz="1400" dirty="0" smtClean="0"/>
              <a:t>“</a:t>
            </a:r>
            <a:r>
              <a:rPr lang="en-US" sz="1400" dirty="0" smtClean="0">
                <a:solidFill>
                  <a:schemeClr val="dk1"/>
                </a:solidFill>
              </a:rPr>
              <a:t>Analysis </a:t>
            </a:r>
            <a:r>
              <a:rPr lang="en-US" sz="1400" dirty="0" smtClean="0">
                <a:solidFill>
                  <a:schemeClr val="dk1"/>
                </a:solidFill>
              </a:rPr>
              <a:t>result can be mapped back onto the input </a:t>
            </a:r>
            <a:r>
              <a:rPr lang="en-US" sz="1400" dirty="0" smtClean="0">
                <a:solidFill>
                  <a:schemeClr val="dk1"/>
                </a:solidFill>
              </a:rPr>
              <a:t>model” </a:t>
            </a:r>
            <a:endParaRPr lang="en-US" sz="1400" dirty="0" smtClean="0"/>
          </a:p>
          <a:p>
            <a:r>
              <a:rPr lang="en-US" dirty="0" smtClean="0"/>
              <a:t>Satisfies no optional </a:t>
            </a:r>
            <a:r>
              <a:rPr lang="en-US" dirty="0" smtClean="0"/>
              <a:t>properties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6934" y="5818201"/>
            <a:ext cx="22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intent is </a:t>
            </a:r>
            <a:r>
              <a:rPr lang="en-US" b="1" i="1" dirty="0" smtClean="0"/>
              <a:t>analysis</a:t>
            </a:r>
            <a:r>
              <a:rPr lang="en-US" b="1" dirty="0" smtClean="0"/>
              <a:t>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Power Window case study</a:t>
            </a:r>
          </a:p>
          <a:p>
            <a:pPr lvl="1"/>
            <a:r>
              <a:rPr lang="en-US" sz="2200" dirty="0" smtClean="0"/>
              <a:t>Work done with: </a:t>
            </a:r>
            <a:r>
              <a:rPr lang="en-US" sz="2200" dirty="0" smtClean="0"/>
              <a:t>Joachim </a:t>
            </a:r>
            <a:r>
              <a:rPr lang="en-US" sz="2200" dirty="0" err="1" smtClean="0"/>
              <a:t>Denil</a:t>
            </a:r>
            <a:r>
              <a:rPr lang="en-US" sz="2200" dirty="0" smtClean="0"/>
              <a:t> (Antwerp), </a:t>
            </a:r>
            <a:r>
              <a:rPr lang="en-US" sz="2200" dirty="0" err="1" smtClean="0"/>
              <a:t>Sadaf</a:t>
            </a:r>
            <a:r>
              <a:rPr lang="en-US" sz="2200" dirty="0" smtClean="0"/>
              <a:t> </a:t>
            </a:r>
            <a:r>
              <a:rPr lang="en-US" sz="2200" dirty="0" err="1" smtClean="0"/>
              <a:t>Mustafiz</a:t>
            </a:r>
            <a:r>
              <a:rPr lang="en-US" sz="2200" dirty="0" smtClean="0"/>
              <a:t> (McGill), </a:t>
            </a:r>
            <a:r>
              <a:rPr lang="en-US" sz="2200" dirty="0" smtClean="0"/>
              <a:t>Hans </a:t>
            </a:r>
            <a:r>
              <a:rPr lang="en-US" sz="2200" dirty="0" err="1" smtClean="0"/>
              <a:t>Vangheluwe</a:t>
            </a:r>
            <a:r>
              <a:rPr lang="en-US" sz="2200" dirty="0" smtClean="0"/>
              <a:t> (McGill / </a:t>
            </a:r>
            <a:r>
              <a:rPr lang="en-US" sz="2200" dirty="0" err="1" smtClean="0"/>
              <a:t>Antwep</a:t>
            </a:r>
            <a:r>
              <a:rPr lang="en-US" sz="2200" dirty="0" smtClean="0"/>
              <a:t>), </a:t>
            </a:r>
            <a:r>
              <a:rPr lang="en-US" sz="2200" dirty="0" smtClean="0"/>
              <a:t>Bart </a:t>
            </a:r>
            <a:r>
              <a:rPr lang="en-US" sz="2200" dirty="0" smtClean="0"/>
              <a:t>Meyers (Antwerp), </a:t>
            </a:r>
            <a:r>
              <a:rPr lang="en-US" sz="2200" dirty="0" smtClean="0"/>
              <a:t>Maris </a:t>
            </a:r>
            <a:r>
              <a:rPr lang="en-US" sz="2200" dirty="0" err="1" smtClean="0"/>
              <a:t>Jukss</a:t>
            </a:r>
            <a:r>
              <a:rPr lang="en-US" sz="2200" dirty="0" smtClean="0"/>
              <a:t> (McGill) and </a:t>
            </a:r>
            <a:r>
              <a:rPr lang="en-US" sz="2200" dirty="0" smtClean="0"/>
              <a:t>Raphael </a:t>
            </a:r>
            <a:r>
              <a:rPr lang="en-US" sz="2200" dirty="0" err="1" smtClean="0"/>
              <a:t>Mannadiar</a:t>
            </a:r>
            <a:r>
              <a:rPr lang="en-US" sz="2200" dirty="0" smtClean="0"/>
              <a:t> (McGill)</a:t>
            </a:r>
          </a:p>
          <a:p>
            <a:r>
              <a:rPr lang="en-US" dirty="0" smtClean="0"/>
              <a:t>Intents of model transformations</a:t>
            </a:r>
          </a:p>
          <a:p>
            <a:pPr lvl="1"/>
            <a:r>
              <a:rPr lang="en-US" sz="2200" dirty="0" smtClean="0"/>
              <a:t>Work done with: </a:t>
            </a:r>
            <a:r>
              <a:rPr lang="en-US" sz="2200" dirty="0" err="1" smtClean="0"/>
              <a:t>Moussa</a:t>
            </a:r>
            <a:r>
              <a:rPr lang="en-US" sz="2200" dirty="0" smtClean="0"/>
              <a:t> </a:t>
            </a:r>
            <a:r>
              <a:rPr lang="en-US" sz="2200" dirty="0" err="1" smtClean="0"/>
              <a:t>Amrani</a:t>
            </a:r>
            <a:r>
              <a:rPr lang="en-US" sz="2200" dirty="0" smtClean="0"/>
              <a:t> (Luxembourg), </a:t>
            </a:r>
            <a:r>
              <a:rPr lang="en-US" sz="2200" dirty="0" err="1" smtClean="0"/>
              <a:t>Jürgen</a:t>
            </a:r>
            <a:r>
              <a:rPr lang="en-US" sz="2200" dirty="0" smtClean="0"/>
              <a:t> </a:t>
            </a:r>
            <a:r>
              <a:rPr lang="en-US" sz="2200" dirty="0" err="1" smtClean="0"/>
              <a:t>Dingel</a:t>
            </a:r>
            <a:r>
              <a:rPr lang="en-US" sz="2200" dirty="0" smtClean="0"/>
              <a:t> (Queens), </a:t>
            </a:r>
            <a:r>
              <a:rPr lang="en-US" sz="2200" dirty="0" err="1" smtClean="0"/>
              <a:t>Leen</a:t>
            </a:r>
            <a:r>
              <a:rPr lang="en-US" sz="2200" dirty="0" smtClean="0"/>
              <a:t> </a:t>
            </a:r>
            <a:r>
              <a:rPr lang="en-US" sz="2200" dirty="0" err="1" smtClean="0"/>
              <a:t>Lambers</a:t>
            </a:r>
            <a:r>
              <a:rPr lang="en-US" sz="2200" dirty="0" smtClean="0"/>
              <a:t> (Potsdam / </a:t>
            </a:r>
            <a:r>
              <a:rPr lang="en-US" sz="2200" dirty="0" err="1" smtClean="0"/>
              <a:t>Hasso</a:t>
            </a:r>
            <a:r>
              <a:rPr lang="en-US" sz="2200" dirty="0" smtClean="0"/>
              <a:t> </a:t>
            </a:r>
            <a:r>
              <a:rPr lang="en-US" sz="2200" dirty="0" err="1" smtClean="0"/>
              <a:t>Plattner</a:t>
            </a:r>
            <a:r>
              <a:rPr lang="en-US" sz="2200" dirty="0" smtClean="0"/>
              <a:t>), Rick </a:t>
            </a:r>
            <a:r>
              <a:rPr lang="en-US" sz="2200" dirty="0" err="1" smtClean="0"/>
              <a:t>Salay</a:t>
            </a:r>
            <a:r>
              <a:rPr lang="en-US" sz="2200" dirty="0" smtClean="0"/>
              <a:t> (Toronto), </a:t>
            </a:r>
            <a:r>
              <a:rPr lang="en-US" sz="2200" dirty="0" err="1" smtClean="0"/>
              <a:t>Gehan</a:t>
            </a:r>
            <a:r>
              <a:rPr lang="en-US" sz="2200" dirty="0" smtClean="0"/>
              <a:t> </a:t>
            </a:r>
            <a:r>
              <a:rPr lang="en-US" sz="2200" dirty="0" err="1" smtClean="0"/>
              <a:t>Selim</a:t>
            </a:r>
            <a:r>
              <a:rPr lang="en-US" sz="2200" dirty="0" smtClean="0"/>
              <a:t> (Queens), </a:t>
            </a:r>
            <a:r>
              <a:rPr lang="en-US" sz="2200" dirty="0" smtClean="0"/>
              <a:t>Eugene </a:t>
            </a:r>
            <a:r>
              <a:rPr lang="en-US" sz="2200" dirty="0" err="1" smtClean="0"/>
              <a:t>Syriani</a:t>
            </a:r>
            <a:r>
              <a:rPr lang="en-US" sz="2200" dirty="0" smtClean="0"/>
              <a:t> (Alabama) </a:t>
            </a:r>
            <a:r>
              <a:rPr lang="en-US" sz="2200" dirty="0" smtClean="0"/>
              <a:t>and Manuel </a:t>
            </a:r>
            <a:r>
              <a:rPr lang="en-US" sz="2200" dirty="0" err="1" smtClean="0"/>
              <a:t>Wimmer</a:t>
            </a:r>
            <a:r>
              <a:rPr lang="en-US" sz="2200" dirty="0" smtClean="0"/>
              <a:t> (Malaga)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Analysis Intent in the Power Window transformation chain</a:t>
            </a:r>
            <a:endParaRPr lang="en-US" dirty="0"/>
          </a:p>
        </p:txBody>
      </p:sp>
      <p:pic>
        <p:nvPicPr>
          <p:cNvPr id="4" name="Picture 3" descr="FTP_collaps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28355" y="1577488"/>
            <a:ext cx="3713512" cy="490977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flipH="1" flipV="1">
            <a:off x="4733521" y="2476453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 flipV="1">
            <a:off x="4482219" y="2476453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 flipV="1">
            <a:off x="4956969" y="2477876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 flipV="1">
            <a:off x="5172747" y="4277774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 flipV="1">
            <a:off x="5163866" y="4934933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 flipV="1">
            <a:off x="5163866" y="5592102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912564" y="4014006"/>
            <a:ext cx="828561" cy="800586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Analysis Intent in the Power Window transformation chain</a:t>
            </a:r>
            <a:endParaRPr lang="en-US" dirty="0"/>
          </a:p>
        </p:txBody>
      </p:sp>
      <p:pic>
        <p:nvPicPr>
          <p:cNvPr id="21" name="Picture 20" descr="Screen Shot 2012-09-17 at 10.51.4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25980"/>
            <a:ext cx="3821099" cy="2425111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 flipH="1" flipV="1">
            <a:off x="1522695" y="2483904"/>
            <a:ext cx="1221504" cy="59764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412518" y="2133281"/>
            <a:ext cx="391645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Build an </a:t>
            </a:r>
            <a:r>
              <a:rPr lang="en-US" dirty="0" err="1"/>
              <a:t>equational</a:t>
            </a:r>
            <a:r>
              <a:rPr lang="en-US" dirty="0"/>
              <a:t> </a:t>
            </a:r>
            <a:r>
              <a:rPr lang="en-US" dirty="0" smtClean="0"/>
              <a:t>algebraic </a:t>
            </a:r>
            <a:r>
              <a:rPr lang="en-US" dirty="0"/>
              <a:t>representation of the dynamic behavior of the </a:t>
            </a:r>
            <a:r>
              <a:rPr lang="en-US" dirty="0" smtClean="0"/>
              <a:t>involved </a:t>
            </a:r>
            <a:r>
              <a:rPr lang="en-US" dirty="0"/>
              <a:t>hardware components from an AUTOSAR</a:t>
            </a:r>
            <a:r>
              <a:rPr lang="en-US" dirty="0" smtClean="0"/>
              <a:t> specification</a:t>
            </a:r>
            <a:r>
              <a:rPr lang="en-US" dirty="0"/>
              <a:t>. Allows </a:t>
            </a:r>
            <a:r>
              <a:rPr lang="en-US" dirty="0" smtClean="0"/>
              <a:t>checking </a:t>
            </a:r>
            <a:r>
              <a:rPr lang="en-US" dirty="0"/>
              <a:t>processor load </a:t>
            </a:r>
            <a:r>
              <a:rPr lang="en-US" dirty="0" smtClean="0"/>
              <a:t>distribution</a:t>
            </a:r>
            <a:r>
              <a:rPr lang="en-US" dirty="0"/>
              <a:t>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9652" y="4419600"/>
            <a:ext cx="298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Satisfies preconditions 1,2,3,4</a:t>
            </a:r>
          </a:p>
          <a:p>
            <a:r>
              <a:rPr lang="en-US" dirty="0" smtClean="0"/>
              <a:t>Satisfies properties 1,2,3,4</a:t>
            </a:r>
          </a:p>
          <a:p>
            <a:r>
              <a:rPr lang="en-US" dirty="0" smtClean="0"/>
              <a:t>Satisfies optional properties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6934" y="5818201"/>
            <a:ext cx="22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intent is </a:t>
            </a:r>
            <a:r>
              <a:rPr lang="en-US" b="1" i="1" dirty="0" smtClean="0"/>
              <a:t>analysis</a:t>
            </a:r>
            <a:r>
              <a:rPr lang="en-US" b="1" dirty="0" smtClean="0"/>
              <a:t>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Analysis Intent in the Power Window transformation chain</a:t>
            </a:r>
            <a:endParaRPr lang="en-US" dirty="0"/>
          </a:p>
        </p:txBody>
      </p:sp>
      <p:pic>
        <p:nvPicPr>
          <p:cNvPr id="4" name="Picture 3" descr="FTP_collaps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28355" y="1577488"/>
            <a:ext cx="3713512" cy="490977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flipH="1" flipV="1">
            <a:off x="4733521" y="2476453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 flipV="1">
            <a:off x="4482219" y="2476453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 flipV="1">
            <a:off x="4956969" y="2477876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 flipV="1">
            <a:off x="5172747" y="4277774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 flipV="1">
            <a:off x="5163866" y="4934933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 flipV="1">
            <a:off x="5163866" y="5592102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900562" y="4688962"/>
            <a:ext cx="828561" cy="800586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9-17 at 10.58.5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80611"/>
            <a:ext cx="3831844" cy="2408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Analysis Intent in the Power Window transformation chain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 flipH="1" flipV="1">
            <a:off x="1522695" y="2504276"/>
            <a:ext cx="1221504" cy="59764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412518" y="2133281"/>
            <a:ext cx="3916457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Build an </a:t>
            </a:r>
            <a:r>
              <a:rPr lang="en-US" dirty="0" err="1"/>
              <a:t>equational</a:t>
            </a:r>
            <a:r>
              <a:rPr lang="en-US" dirty="0"/>
              <a:t> </a:t>
            </a:r>
            <a:r>
              <a:rPr lang="en-US" dirty="0" smtClean="0"/>
              <a:t>algebraic </a:t>
            </a:r>
            <a:r>
              <a:rPr lang="en-US" dirty="0"/>
              <a:t>representation of the dynamic behavior of the </a:t>
            </a:r>
            <a:r>
              <a:rPr lang="en-US" dirty="0" smtClean="0"/>
              <a:t>involved </a:t>
            </a:r>
            <a:r>
              <a:rPr lang="en-US" dirty="0"/>
              <a:t>hardware and </a:t>
            </a:r>
            <a:r>
              <a:rPr lang="en-US" dirty="0" smtClean="0"/>
              <a:t>software </a:t>
            </a:r>
            <a:r>
              <a:rPr lang="en-US" dirty="0"/>
              <a:t>components from an AUTOSAR specification. </a:t>
            </a:r>
            <a:r>
              <a:rPr lang="en-US" dirty="0" smtClean="0"/>
              <a:t>Allows </a:t>
            </a:r>
            <a:r>
              <a:rPr lang="en-US" dirty="0"/>
              <a:t>checking software </a:t>
            </a:r>
            <a:r>
              <a:rPr lang="en-US" dirty="0" smtClean="0"/>
              <a:t>response </a:t>
            </a:r>
            <a:r>
              <a:rPr lang="en-US" dirty="0"/>
              <a:t>times.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76585" y="4500085"/>
            <a:ext cx="298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Satisfies preconditions 1,2,3,4</a:t>
            </a:r>
          </a:p>
          <a:p>
            <a:r>
              <a:rPr lang="en-US" dirty="0" smtClean="0"/>
              <a:t>Satisfies properties 1,2,3,4</a:t>
            </a:r>
          </a:p>
          <a:p>
            <a:r>
              <a:rPr lang="en-US" dirty="0" smtClean="0"/>
              <a:t>Satisfies optional properties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96934" y="5818201"/>
            <a:ext cx="22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intent is </a:t>
            </a:r>
            <a:r>
              <a:rPr lang="en-US" b="1" i="1" dirty="0" smtClean="0"/>
              <a:t>analysis</a:t>
            </a:r>
            <a:r>
              <a:rPr lang="en-US" b="1" dirty="0" smtClean="0"/>
              <a:t>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Analysis Intent in the Power Window transformation chain</a:t>
            </a:r>
            <a:endParaRPr lang="en-US" dirty="0"/>
          </a:p>
        </p:txBody>
      </p:sp>
      <p:pic>
        <p:nvPicPr>
          <p:cNvPr id="4" name="Picture 3" descr="FTP_collaps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28355" y="1577488"/>
            <a:ext cx="3713512" cy="490977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flipH="1" flipV="1">
            <a:off x="4733521" y="2476453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 flipV="1">
            <a:off x="4482219" y="2476453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 flipV="1">
            <a:off x="4956969" y="2477876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 flipV="1">
            <a:off x="5172747" y="4277774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 flipV="1">
            <a:off x="5163866" y="4934933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 flipV="1">
            <a:off x="5163866" y="5592102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900562" y="5345420"/>
            <a:ext cx="828561" cy="800586"/>
          </a:xfrm>
          <a:prstGeom prst="round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09-17 at 11.04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88829"/>
            <a:ext cx="3827018" cy="241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Analysis Intent in the Power Window transformation chain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 flipH="1" flipV="1">
            <a:off x="1522695" y="2504276"/>
            <a:ext cx="1221504" cy="59764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412518" y="2133281"/>
            <a:ext cx="391645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Build a DEVS representation of the deployment solution to check for latency times, deadlocks and lost messages.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2518" y="4093943"/>
            <a:ext cx="419574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Satisfies preconditions 1,2,4 (missing 3</a:t>
            </a:r>
            <a:r>
              <a:rPr lang="en-US" dirty="0" smtClean="0"/>
              <a:t>)</a:t>
            </a:r>
          </a:p>
          <a:p>
            <a:r>
              <a:rPr lang="en-US" sz="1400" dirty="0" smtClean="0">
                <a:solidFill>
                  <a:schemeClr val="dk1"/>
                </a:solidFill>
              </a:rPr>
              <a:t>“A </a:t>
            </a:r>
            <a:r>
              <a:rPr lang="en-US" sz="1400" dirty="0" smtClean="0">
                <a:solidFill>
                  <a:schemeClr val="dk1"/>
                </a:solidFill>
              </a:rPr>
              <a:t>verification method exists for analyzing the property</a:t>
            </a:r>
            <a:r>
              <a:rPr lang="en-US" sz="1400" dirty="0" smtClean="0">
                <a:solidFill>
                  <a:schemeClr val="dk1"/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dk1"/>
                </a:solidFill>
              </a:rPr>
              <a:t>of </a:t>
            </a:r>
            <a:r>
              <a:rPr lang="en-US" sz="1400" dirty="0" smtClean="0">
                <a:solidFill>
                  <a:schemeClr val="dk1"/>
                </a:solidFill>
              </a:rPr>
              <a:t>interest on the target </a:t>
            </a:r>
            <a:r>
              <a:rPr lang="en-US" sz="1400" dirty="0" smtClean="0">
                <a:solidFill>
                  <a:schemeClr val="dk1"/>
                </a:solidFill>
              </a:rPr>
              <a:t>language”</a:t>
            </a:r>
            <a:endParaRPr lang="en-US" dirty="0" smtClean="0"/>
          </a:p>
          <a:p>
            <a:r>
              <a:rPr lang="en-US" dirty="0" smtClean="0"/>
              <a:t>Satisfies properties 1,2,3,4</a:t>
            </a:r>
          </a:p>
          <a:p>
            <a:r>
              <a:rPr lang="en-US" dirty="0" smtClean="0"/>
              <a:t>Satisfies optional properties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3734" y="5818201"/>
            <a:ext cx="2719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intent is </a:t>
            </a:r>
            <a:r>
              <a:rPr lang="en-US" b="1" i="1" dirty="0" smtClean="0"/>
              <a:t>NOT</a:t>
            </a:r>
            <a:r>
              <a:rPr lang="en-US" b="1" dirty="0" smtClean="0"/>
              <a:t> analysis!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intentions: </a:t>
            </a:r>
            <a:r>
              <a:rPr lang="en-US" b="1" dirty="0" smtClean="0"/>
              <a:t>Query</a:t>
            </a:r>
            <a:endParaRPr lang="en-US" b="1" dirty="0"/>
          </a:p>
        </p:txBody>
      </p:sp>
      <p:pic>
        <p:nvPicPr>
          <p:cNvPr id="4" name="Picture 3" descr="FTP_collaps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28355" y="1577488"/>
            <a:ext cx="3713512" cy="490977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456818" y="2476453"/>
            <a:ext cx="993506" cy="3623776"/>
            <a:chOff x="4482219" y="2476453"/>
            <a:chExt cx="993506" cy="3623776"/>
          </a:xfrm>
        </p:grpSpPr>
        <p:grpSp>
          <p:nvGrpSpPr>
            <p:cNvPr id="13" name="Group 12"/>
            <p:cNvGrpSpPr/>
            <p:nvPr/>
          </p:nvGrpSpPr>
          <p:grpSpPr>
            <a:xfrm>
              <a:off x="4482219" y="2476453"/>
              <a:ext cx="993506" cy="3424500"/>
              <a:chOff x="4482219" y="2476453"/>
              <a:chExt cx="993506" cy="3424500"/>
            </a:xfrm>
          </p:grpSpPr>
          <p:sp>
            <p:nvSpPr>
              <p:cNvPr id="5" name="Oval 4"/>
              <p:cNvSpPr/>
              <p:nvPr/>
            </p:nvSpPr>
            <p:spPr>
              <a:xfrm flipH="1" flipV="1">
                <a:off x="4482219" y="2476453"/>
                <a:ext cx="295707" cy="295707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 flipH="1" flipV="1">
                <a:off x="4930326" y="2480999"/>
                <a:ext cx="295707" cy="295707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 flipH="1" flipV="1">
                <a:off x="5180018" y="3854521"/>
                <a:ext cx="295707" cy="295707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 flipH="1" flipV="1">
                <a:off x="5180018" y="4277827"/>
                <a:ext cx="295707" cy="295707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 flipH="1" flipV="1">
                <a:off x="4947572" y="4495530"/>
                <a:ext cx="295707" cy="295707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 flipH="1" flipV="1">
                <a:off x="5171552" y="4928222"/>
                <a:ext cx="295707" cy="295707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 flipH="1" flipV="1">
                <a:off x="5171552" y="5605246"/>
                <a:ext cx="295707" cy="295707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Oval 13"/>
            <p:cNvSpPr/>
            <p:nvPr/>
          </p:nvSpPr>
          <p:spPr>
            <a:xfrm flipH="1" flipV="1">
              <a:off x="4930326" y="5139267"/>
              <a:ext cx="295707" cy="2957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H="1" flipV="1">
              <a:off x="4930326" y="5804522"/>
              <a:ext cx="295707" cy="2957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intentions: </a:t>
            </a:r>
            <a:r>
              <a:rPr lang="en-US" b="1" dirty="0" smtClean="0"/>
              <a:t>Synthesis</a:t>
            </a:r>
            <a:endParaRPr lang="en-US" b="1" dirty="0"/>
          </a:p>
        </p:txBody>
      </p:sp>
      <p:pic>
        <p:nvPicPr>
          <p:cNvPr id="4" name="Picture 3" descr="FTP_collaps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28355" y="1577488"/>
            <a:ext cx="3713512" cy="490977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flipH="1" flipV="1">
            <a:off x="5427758" y="3594053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 flipV="1">
            <a:off x="5171552" y="3454666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 flipV="1">
            <a:off x="5180018" y="3706667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 flipV="1">
            <a:off x="5180018" y="3854520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 flipV="1">
            <a:off x="5279904" y="6028267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 flipV="1">
            <a:off x="5061795" y="6028267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intentions: </a:t>
            </a:r>
            <a:r>
              <a:rPr lang="en-US" b="1" dirty="0" smtClean="0"/>
              <a:t>Refinement</a:t>
            </a:r>
            <a:endParaRPr lang="en-US" b="1" dirty="0"/>
          </a:p>
        </p:txBody>
      </p:sp>
      <p:pic>
        <p:nvPicPr>
          <p:cNvPr id="4" name="Picture 3" descr="FTP_collaps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28355" y="1577488"/>
            <a:ext cx="3713512" cy="490977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flipH="1" flipV="1">
            <a:off x="5158853" y="4767360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 flipV="1">
            <a:off x="4563850" y="2163233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 flipV="1">
            <a:off x="5163086" y="5401372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 flipV="1">
            <a:off x="5171552" y="4137528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6146160" y="3820656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 flipV="1">
            <a:off x="6146160" y="4366128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 flipV="1">
            <a:off x="6146160" y="5253518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intentions: </a:t>
            </a:r>
            <a:r>
              <a:rPr lang="en-US" b="1" dirty="0" smtClean="0"/>
              <a:t>Abstraction</a:t>
            </a:r>
            <a:endParaRPr lang="en-US" b="1" dirty="0"/>
          </a:p>
        </p:txBody>
      </p:sp>
      <p:pic>
        <p:nvPicPr>
          <p:cNvPr id="4" name="Picture 3" descr="FTP_collaps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28355" y="1577488"/>
            <a:ext cx="3713512" cy="49097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flipH="1" flipV="1">
            <a:off x="6146160" y="3374593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Case Study: MDE based development of control software for Automobiles’ Power Windows</a:t>
            </a:r>
            <a:endParaRPr lang="en-US" sz="3200" dirty="0"/>
          </a:p>
        </p:txBody>
      </p:sp>
      <p:pic>
        <p:nvPicPr>
          <p:cNvPr id="4" name="Content Placeholder 3" descr="powerwindow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44078" r="-44078"/>
              <a:stretch>
                <a:fillRect/>
              </a:stretch>
            </p:blipFill>
          </mc:Choice>
          <mc:Fallback>
            <p:blipFill>
              <a:blip r:embed="rId3"/>
              <a:srcRect l="-44078" r="-44078"/>
              <a:stretch>
                <a:fillRect/>
              </a:stretch>
            </p:blipFill>
          </mc:Fallback>
        </mc:AlternateContent>
        <p:spPr>
          <a:xfrm>
            <a:off x="-836864" y="2062223"/>
            <a:ext cx="6778511" cy="3727920"/>
          </a:xfrm>
        </p:spPr>
      </p:pic>
      <p:sp>
        <p:nvSpPr>
          <p:cNvPr id="6" name="TextBox 5"/>
          <p:cNvSpPr txBox="1"/>
          <p:nvPr/>
        </p:nvSpPr>
        <p:spPr>
          <a:xfrm>
            <a:off x="750568" y="6042043"/>
            <a:ext cx="75673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L. </a:t>
            </a:r>
            <a:r>
              <a:rPr lang="en-US" sz="1400" dirty="0" err="1" smtClean="0"/>
              <a:t>Lúcio</a:t>
            </a:r>
            <a:r>
              <a:rPr lang="en-US" sz="1400" dirty="0"/>
              <a:t>, J. </a:t>
            </a:r>
            <a:r>
              <a:rPr lang="en-US" sz="1400" dirty="0" err="1"/>
              <a:t>Denil</a:t>
            </a:r>
            <a:r>
              <a:rPr lang="en-US" sz="1400" dirty="0"/>
              <a:t>, and H. </a:t>
            </a:r>
            <a:r>
              <a:rPr lang="en-US" sz="1400" dirty="0" err="1"/>
              <a:t>Vangheluwe</a:t>
            </a:r>
            <a:r>
              <a:rPr lang="en-US" sz="1400" dirty="0"/>
              <a:t>, </a:t>
            </a:r>
            <a:r>
              <a:rPr lang="en-US" sz="1400" dirty="0" smtClean="0"/>
              <a:t>“</a:t>
            </a:r>
            <a:r>
              <a:rPr lang="en-US" sz="1400" i="1" dirty="0" smtClean="0"/>
              <a:t>An Overview of Model Transformations for a Simple Automotive </a:t>
            </a:r>
          </a:p>
          <a:p>
            <a:r>
              <a:rPr lang="en-US" sz="1400" i="1" dirty="0" smtClean="0"/>
              <a:t>Power Window</a:t>
            </a:r>
            <a:r>
              <a:rPr lang="en-US" sz="1400" dirty="0" smtClean="0"/>
              <a:t>,” McGill University, Tech. Rep. SOCS-TR-2012.1, 2012.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FTP_collaps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98955" y="1417638"/>
            <a:ext cx="3403512" cy="4499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intentions: </a:t>
            </a:r>
            <a:br>
              <a:rPr lang="en-US" dirty="0" smtClean="0"/>
            </a:br>
            <a:r>
              <a:rPr lang="en-US" b="1" dirty="0" smtClean="0"/>
              <a:t>Translational Semantics</a:t>
            </a:r>
            <a:endParaRPr lang="en-US" b="1" dirty="0"/>
          </a:p>
        </p:txBody>
      </p:sp>
      <p:pic>
        <p:nvPicPr>
          <p:cNvPr id="4" name="Picture 3" descr="FTP_collaps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28355" y="1577488"/>
            <a:ext cx="3713512" cy="49097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flipH="1" flipV="1">
            <a:off x="5461626" y="2163860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H="1" flipV="1">
            <a:off x="5461626" y="2464113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 flipV="1">
            <a:off x="5719858" y="2549094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 flipV="1">
            <a:off x="4674226" y="2853267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intentions: </a:t>
            </a:r>
            <a:r>
              <a:rPr lang="en-US" b="1" dirty="0" smtClean="0"/>
              <a:t>Simulation</a:t>
            </a:r>
            <a:endParaRPr lang="en-US" b="1" dirty="0"/>
          </a:p>
        </p:txBody>
      </p:sp>
      <p:pic>
        <p:nvPicPr>
          <p:cNvPr id="4" name="Picture 3" descr="FTP_collaps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28355" y="1577488"/>
            <a:ext cx="3713512" cy="49097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flipH="1" flipV="1">
            <a:off x="5165919" y="5592860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H="1" flipV="1">
            <a:off x="5174385" y="3857193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 flipV="1">
            <a:off x="5512428" y="2853267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 flipV="1">
            <a:off x="5174385" y="4280526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intentions: </a:t>
            </a:r>
            <a:r>
              <a:rPr lang="en-US" b="1" dirty="0" smtClean="0"/>
              <a:t>Composition</a:t>
            </a:r>
            <a:endParaRPr lang="en-US" b="1" dirty="0"/>
          </a:p>
        </p:txBody>
      </p:sp>
      <p:pic>
        <p:nvPicPr>
          <p:cNvPr id="4" name="Picture 3" descr="FTP_collaps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28355" y="1577488"/>
            <a:ext cx="3713512" cy="49097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flipH="1" flipV="1">
            <a:off x="5165919" y="6191559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H="1" flipV="1">
            <a:off x="5521518" y="2853267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 flipV="1">
            <a:off x="4674228" y="2853267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 flipV="1">
            <a:off x="5165919" y="3874126"/>
            <a:ext cx="295707" cy="2957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Describe other intents according to our </a:t>
            </a:r>
            <a:r>
              <a:rPr lang="en-US" dirty="0" err="1" smtClean="0"/>
              <a:t>metamodel</a:t>
            </a:r>
            <a:endParaRPr lang="en-US" dirty="0" smtClean="0"/>
          </a:p>
          <a:p>
            <a:r>
              <a:rPr lang="en-US" dirty="0" smtClean="0"/>
              <a:t>Complete the power window case study with transformation intention information</a:t>
            </a:r>
          </a:p>
          <a:p>
            <a:r>
              <a:rPr lang="en-US" dirty="0" smtClean="0"/>
              <a:t>Understand the usefulness of our catalog:</a:t>
            </a:r>
          </a:p>
          <a:p>
            <a:pPr lvl="1"/>
            <a:r>
              <a:rPr lang="en-US" dirty="0" smtClean="0"/>
              <a:t>Are intents “requirement patterns” for transformations?</a:t>
            </a:r>
          </a:p>
          <a:p>
            <a:pPr lvl="1"/>
            <a:r>
              <a:rPr lang="en-US" dirty="0" smtClean="0"/>
              <a:t>Can we go one step further and mathematically </a:t>
            </a:r>
            <a:r>
              <a:rPr lang="en-US" dirty="0" err="1" smtClean="0"/>
              <a:t>formalise</a:t>
            </a:r>
            <a:r>
              <a:rPr lang="en-US" dirty="0" smtClean="0"/>
              <a:t> intents?</a:t>
            </a:r>
          </a:p>
          <a:p>
            <a:r>
              <a:rPr lang="en-US" dirty="0" smtClean="0"/>
              <a:t>Reasoning over transformation chains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 flipV="1">
            <a:off x="2951732" y="1235274"/>
            <a:ext cx="0" cy="273630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951732" y="3971578"/>
            <a:ext cx="4896544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1151532" y="3971578"/>
            <a:ext cx="1800200" cy="244827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200155" y="411559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Property (kind)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55102" y="132325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Transformation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332011" y="6150114"/>
            <a:ext cx="2665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Formal Verification (</a:t>
            </a:r>
            <a:r>
              <a:rPr lang="en-US" sz="2000" b="1" dirty="0" err="1" smtClean="0">
                <a:solidFill>
                  <a:srgbClr val="0070C0"/>
                </a:solidFill>
              </a:rPr>
              <a:t>Fv</a:t>
            </a:r>
            <a:r>
              <a:rPr lang="en-US" sz="2000" b="1" dirty="0" smtClean="0">
                <a:solidFill>
                  <a:srgbClr val="0070C0"/>
                </a:solidFill>
              </a:rPr>
              <a:t>) Technique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578413" y="4351293"/>
            <a:ext cx="5441039" cy="1196752"/>
            <a:chOff x="1578042" y="3952731"/>
            <a:chExt cx="5441039" cy="1196752"/>
          </a:xfrm>
        </p:grpSpPr>
        <p:sp>
          <p:nvSpPr>
            <p:cNvPr id="17" name="Double flèche verticale 16"/>
            <p:cNvSpPr/>
            <p:nvPr/>
          </p:nvSpPr>
          <p:spPr>
            <a:xfrm rot="4313061">
              <a:off x="3996662" y="2007167"/>
              <a:ext cx="603800" cy="5441039"/>
            </a:xfrm>
            <a:prstGeom prst="upDownArrow">
              <a:avLst>
                <a:gd name="adj1" fmla="val 35109"/>
                <a:gd name="adj2" fmla="val 82891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3778760" y="3952731"/>
              <a:ext cx="1039603" cy="1196752"/>
            </a:xfrm>
            <a:prstGeom prst="rect">
              <a:avLst/>
            </a:prstGeom>
          </p:spPr>
        </p:pic>
      </p:grpSp>
      <p:grpSp>
        <p:nvGrpSpPr>
          <p:cNvPr id="3" name="Groupe 2"/>
          <p:cNvGrpSpPr/>
          <p:nvPr/>
        </p:nvGrpSpPr>
        <p:grpSpPr>
          <a:xfrm>
            <a:off x="2973905" y="1951135"/>
            <a:ext cx="5775922" cy="948231"/>
            <a:chOff x="2973534" y="1552573"/>
            <a:chExt cx="5775922" cy="948231"/>
          </a:xfrm>
        </p:grpSpPr>
        <p:sp>
          <p:nvSpPr>
            <p:cNvPr id="29" name="Double flèche verticale 28"/>
            <p:cNvSpPr/>
            <p:nvPr/>
          </p:nvSpPr>
          <p:spPr>
            <a:xfrm rot="7103214">
              <a:off x="4960701" y="-90163"/>
              <a:ext cx="603800" cy="4578134"/>
            </a:xfrm>
            <a:prstGeom prst="upDownArrow">
              <a:avLst>
                <a:gd name="adj1" fmla="val 35109"/>
                <a:gd name="adj2" fmla="val 82891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299554" y="1552573"/>
              <a:ext cx="4449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Impact of the </a:t>
              </a:r>
              <a:r>
                <a:rPr lang="fr-FR" b="1" dirty="0" err="1" smtClean="0"/>
                <a:t>transformation’s</a:t>
              </a:r>
              <a:r>
                <a:rPr lang="fr-FR" b="1" dirty="0" smtClean="0"/>
                <a:t> intention on the </a:t>
              </a:r>
              <a:r>
                <a:rPr lang="fr-FR" b="1" dirty="0" err="1" smtClean="0"/>
                <a:t>properties</a:t>
              </a:r>
              <a:r>
                <a:rPr lang="fr-FR" b="1" dirty="0" smtClean="0"/>
                <a:t> of </a:t>
              </a:r>
              <a:r>
                <a:rPr lang="fr-FR" b="1" dirty="0" err="1" smtClean="0"/>
                <a:t>interest</a:t>
              </a:r>
              <a:endParaRPr lang="en-GB" b="1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86727" y="1496066"/>
            <a:ext cx="2843857" cy="4578134"/>
            <a:chOff x="4911" y="1097504"/>
            <a:chExt cx="2843857" cy="4578134"/>
          </a:xfrm>
        </p:grpSpPr>
        <p:sp>
          <p:nvSpPr>
            <p:cNvPr id="30" name="Double flèche verticale 29"/>
            <p:cNvSpPr/>
            <p:nvPr/>
          </p:nvSpPr>
          <p:spPr>
            <a:xfrm rot="1146080">
              <a:off x="1664463" y="1097504"/>
              <a:ext cx="603800" cy="4578134"/>
            </a:xfrm>
            <a:prstGeom prst="upDownArrow">
              <a:avLst>
                <a:gd name="adj1" fmla="val 35109"/>
                <a:gd name="adj2" fmla="val 82891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4911" y="2372687"/>
              <a:ext cx="28438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Impact of the </a:t>
              </a:r>
              <a:r>
                <a:rPr lang="fr-FR" b="1" dirty="0" err="1" smtClean="0"/>
                <a:t>transformation’s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paradigm</a:t>
              </a:r>
              <a:r>
                <a:rPr lang="fr-FR" b="1" dirty="0" smtClean="0"/>
                <a:t>  and </a:t>
              </a:r>
              <a:r>
                <a:rPr lang="fr-FR" b="1" dirty="0" err="1" smtClean="0"/>
                <a:t>form</a:t>
              </a:r>
              <a:r>
                <a:rPr lang="fr-FR" b="1" dirty="0" smtClean="0"/>
                <a:t> on the </a:t>
              </a:r>
              <a:r>
                <a:rPr lang="fr-FR" b="1" cap="small" dirty="0" err="1" smtClean="0"/>
                <a:t>Fv</a:t>
              </a:r>
              <a:r>
                <a:rPr lang="fr-FR" b="1" dirty="0" smtClean="0"/>
                <a:t> technique </a:t>
              </a:r>
              <a:r>
                <a:rPr lang="fr-FR" b="1" dirty="0" err="1" smtClean="0"/>
                <a:t>used</a:t>
              </a:r>
              <a:endParaRPr lang="en-GB" b="1" dirty="0"/>
            </a:p>
          </p:txBody>
        </p:sp>
      </p:grpSp>
      <p:sp>
        <p:nvSpPr>
          <p:cNvPr id="20" name="Titre 1"/>
          <p:cNvSpPr txBox="1">
            <a:spLocks/>
          </p:cNvSpPr>
          <p:nvPr/>
        </p:nvSpPr>
        <p:spPr>
          <a:xfrm>
            <a:off x="0" y="10840"/>
            <a:ext cx="914400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70C0"/>
                </a:solidFill>
              </a:rPr>
              <a:t>Future </a:t>
            </a:r>
            <a:r>
              <a:rPr lang="fr-FR" b="1" dirty="0" err="1" smtClean="0">
                <a:solidFill>
                  <a:srgbClr val="0070C0"/>
                </a:solidFill>
              </a:rPr>
              <a:t>Work</a:t>
            </a:r>
            <a:endParaRPr lang="fr-LU" sz="2800" dirty="0" smtClean="0">
              <a:solidFill>
                <a:srgbClr val="0070C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6722" y="1674136"/>
            <a:ext cx="2843861" cy="2441458"/>
            <a:chOff x="86722" y="1674136"/>
            <a:chExt cx="2843861" cy="2441458"/>
          </a:xfrm>
        </p:grpSpPr>
        <p:sp>
          <p:nvSpPr>
            <p:cNvPr id="21" name="Oval 20"/>
            <p:cNvSpPr/>
            <p:nvPr/>
          </p:nvSpPr>
          <p:spPr>
            <a:xfrm flipH="1" flipV="1">
              <a:off x="86722" y="2597466"/>
              <a:ext cx="2843861" cy="1518128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51532" y="1674136"/>
              <a:ext cx="5055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?</a:t>
              </a:r>
              <a:endParaRPr lang="en-US" sz="54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70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2-04-20 at 6.09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5" y="0"/>
            <a:ext cx="88551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Chains</a:t>
            </a:r>
            <a:endParaRPr lang="en-US" dirty="0"/>
          </a:p>
        </p:txBody>
      </p:sp>
      <p:pic>
        <p:nvPicPr>
          <p:cNvPr id="4" name="Picture 3" descr="FTP_collaps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28355" y="1417638"/>
            <a:ext cx="3713512" cy="490977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63856" y="1417638"/>
            <a:ext cx="4518510" cy="1858374"/>
          </a:xfrm>
          <a:prstGeom prst="roundRect">
            <a:avLst/>
          </a:prstGeom>
          <a:noFill/>
          <a:ln w="444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82366" y="5681085"/>
            <a:ext cx="1968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 formalisms</a:t>
            </a:r>
            <a:br>
              <a:rPr lang="en-US" dirty="0" smtClean="0"/>
            </a:br>
            <a:r>
              <a:rPr lang="en-US" dirty="0" smtClean="0"/>
              <a:t>50 transformations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Chains</a:t>
            </a:r>
            <a:endParaRPr lang="en-US" dirty="0"/>
          </a:p>
        </p:txBody>
      </p:sp>
      <p:pic>
        <p:nvPicPr>
          <p:cNvPr id="6" name="Picture 5" descr="Screen Shot 2012-09-15 at 4.20.2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8066"/>
            <a:ext cx="8088778" cy="4198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160" y="6109074"/>
            <a:ext cx="3490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FTG (Formalism Transformation Graph)</a:t>
            </a:r>
            <a:endParaRPr lang="en-US" sz="16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20" y="6109073"/>
            <a:ext cx="4986414" cy="338555"/>
            <a:chOff x="3865120" y="6109073"/>
            <a:chExt cx="4986414" cy="338555"/>
          </a:xfrm>
        </p:grpSpPr>
        <p:sp>
          <p:nvSpPr>
            <p:cNvPr id="8" name="TextBox 7"/>
            <p:cNvSpPr txBox="1"/>
            <p:nvPr/>
          </p:nvSpPr>
          <p:spPr>
            <a:xfrm>
              <a:off x="3865120" y="6109073"/>
              <a:ext cx="287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+</a:t>
              </a:r>
              <a:endParaRPr lang="en-US" sz="1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7701" y="6109074"/>
              <a:ext cx="42038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PM (Process Model)</a:t>
              </a:r>
              <a:r>
                <a:rPr lang="en-US" sz="1600" dirty="0" smtClean="0"/>
                <a:t>, UML 2.0 Activity Diagrams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Chains</a:t>
            </a:r>
            <a:endParaRPr lang="en-US" dirty="0"/>
          </a:p>
        </p:txBody>
      </p:sp>
      <p:pic>
        <p:nvPicPr>
          <p:cNvPr id="6" name="Picture 5" descr="Screen Shot 2012-09-15 at 4.20.2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8070"/>
            <a:ext cx="8088778" cy="419875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447879" y="2834303"/>
            <a:ext cx="855849" cy="34049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07732" y="2631851"/>
            <a:ext cx="813881" cy="35429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0" idx="6"/>
            <a:endCxn id="12" idx="2"/>
          </p:cNvCxnSpPr>
          <p:nvPr/>
        </p:nvCxnSpPr>
        <p:spPr>
          <a:xfrm flipV="1">
            <a:off x="3303728" y="2808998"/>
            <a:ext cx="2904004" cy="195553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54119" y="2187972"/>
            <a:ext cx="1415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Formalism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Metamodel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23238" y="2930933"/>
            <a:ext cx="79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6255</TotalTime>
  <Words>3467</Words>
  <Application>Microsoft Macintosh PowerPoint</Application>
  <PresentationFormat>On-screen Show (4:3)</PresentationFormat>
  <Paragraphs>342</Paragraphs>
  <Slides>54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Studying Model Transformation Chains for Model Driven Engineering</vt:lpstr>
      <vt:lpstr>The NECSIS Project</vt:lpstr>
      <vt:lpstr>Presentation Structure</vt:lpstr>
      <vt:lpstr>Presentation Structure</vt:lpstr>
      <vt:lpstr>Case Study: MDE based development of control software for Automobiles’ Power Windows</vt:lpstr>
      <vt:lpstr>Slide 6</vt:lpstr>
      <vt:lpstr>Transformation Chains</vt:lpstr>
      <vt:lpstr>Transformation Chains</vt:lpstr>
      <vt:lpstr>Transformation Chains</vt:lpstr>
      <vt:lpstr>Transformation Chains</vt:lpstr>
      <vt:lpstr>Transformation Chains</vt:lpstr>
      <vt:lpstr>Transformation Chains</vt:lpstr>
      <vt:lpstr>Transformation Chains</vt:lpstr>
      <vt:lpstr>Transformation Chains</vt:lpstr>
      <vt:lpstr>We have formalised the  FTG+PM language…</vt:lpstr>
      <vt:lpstr>… and implemented it in AToMPM</vt:lpstr>
      <vt:lpstr>Advantages of having an explicit representation of the MDE process</vt:lpstr>
      <vt:lpstr>Presentation Structure</vt:lpstr>
      <vt:lpstr>Verification of Model Transformations</vt:lpstr>
      <vt:lpstr>Verification of Model Transformations</vt:lpstr>
      <vt:lpstr>Intents of Model Transformations</vt:lpstr>
      <vt:lpstr>Intent Catalog</vt:lpstr>
      <vt:lpstr>Intent Catalog</vt:lpstr>
      <vt:lpstr>Formalising Intent</vt:lpstr>
      <vt:lpstr>The Analysis intent</vt:lpstr>
      <vt:lpstr>The Analysis intent: attributes</vt:lpstr>
      <vt:lpstr>The Analysis intent: attributes</vt:lpstr>
      <vt:lpstr>The Analysis intent: attributes</vt:lpstr>
      <vt:lpstr>The Analysis intent: attributes</vt:lpstr>
      <vt:lpstr>The Analysis intent: attributes</vt:lpstr>
      <vt:lpstr>The Analysis intent: attributes</vt:lpstr>
      <vt:lpstr>The Analysis intent: attributes</vt:lpstr>
      <vt:lpstr>The Analysis intent: associations</vt:lpstr>
      <vt:lpstr>The Analysis intent: associations</vt:lpstr>
      <vt:lpstr>The Analysis intent: associations</vt:lpstr>
      <vt:lpstr>The Analysis Intent in the Power Window transformation chain</vt:lpstr>
      <vt:lpstr>The Analysis Intent in the Power Window transformation chain</vt:lpstr>
      <vt:lpstr>The Analysis Intent in the Power Window transformation chain</vt:lpstr>
      <vt:lpstr>The Analysis Intent in the Power Window transformation chain</vt:lpstr>
      <vt:lpstr>The Analysis Intent in the Power Window transformation chain</vt:lpstr>
      <vt:lpstr>The Analysis Intent in the Power Window transformation chain</vt:lpstr>
      <vt:lpstr>The Analysis Intent in the Power Window transformation chain</vt:lpstr>
      <vt:lpstr>The Analysis Intent in the Power Window transformation chain</vt:lpstr>
      <vt:lpstr>The Analysis Intent in the Power Window transformation chain</vt:lpstr>
      <vt:lpstr>The Analysis Intent in the Power Window transformation chain</vt:lpstr>
      <vt:lpstr>Other intentions: Query</vt:lpstr>
      <vt:lpstr>Other intentions: Synthesis</vt:lpstr>
      <vt:lpstr>Other intentions: Refinement</vt:lpstr>
      <vt:lpstr>Other intentions: Abstraction</vt:lpstr>
      <vt:lpstr>Other intentions:  Translational Semantics</vt:lpstr>
      <vt:lpstr>Other intentions: Simulation</vt:lpstr>
      <vt:lpstr>Other intentions: Composition</vt:lpstr>
      <vt:lpstr>Future Work</vt:lpstr>
      <vt:lpstr>Slide 54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Levi Lucio</dc:creator>
  <cp:lastModifiedBy>Levi Lucio</cp:lastModifiedBy>
  <cp:revision>148</cp:revision>
  <dcterms:created xsi:type="dcterms:W3CDTF">2012-09-18T15:39:27Z</dcterms:created>
  <dcterms:modified xsi:type="dcterms:W3CDTF">2012-09-19T12:37:05Z</dcterms:modified>
</cp:coreProperties>
</file>