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77" r:id="rId4"/>
    <p:sldId id="303" r:id="rId5"/>
    <p:sldId id="302" r:id="rId6"/>
    <p:sldId id="310" r:id="rId7"/>
    <p:sldId id="259" r:id="rId8"/>
    <p:sldId id="274" r:id="rId9"/>
    <p:sldId id="261" r:id="rId10"/>
    <p:sldId id="270" r:id="rId11"/>
    <p:sldId id="260" r:id="rId12"/>
    <p:sldId id="268" r:id="rId13"/>
    <p:sldId id="271" r:id="rId14"/>
    <p:sldId id="272" r:id="rId15"/>
    <p:sldId id="273" r:id="rId16"/>
    <p:sldId id="264" r:id="rId17"/>
    <p:sldId id="275" r:id="rId18"/>
    <p:sldId id="276" r:id="rId19"/>
    <p:sldId id="305" r:id="rId20"/>
    <p:sldId id="278" r:id="rId21"/>
    <p:sldId id="280" r:id="rId22"/>
    <p:sldId id="281" r:id="rId23"/>
    <p:sldId id="282" r:id="rId24"/>
    <p:sldId id="283" r:id="rId25"/>
    <p:sldId id="311" r:id="rId26"/>
    <p:sldId id="312" r:id="rId27"/>
    <p:sldId id="314" r:id="rId28"/>
    <p:sldId id="291" r:id="rId29"/>
    <p:sldId id="285" r:id="rId30"/>
    <p:sldId id="301" r:id="rId31"/>
    <p:sldId id="292" r:id="rId32"/>
    <p:sldId id="293" r:id="rId33"/>
    <p:sldId id="297" r:id="rId34"/>
    <p:sldId id="298" r:id="rId35"/>
    <p:sldId id="295" r:id="rId36"/>
    <p:sldId id="306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506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-1144" y="-112"/>
      </p:cViewPr>
      <p:guideLst>
        <p:guide orient="horz" pos="4319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4BC41-C973-CE40-9949-54F19BFD3F88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5DDD0-B6C5-2C4C-869B-66EC75CD0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10F54-9803-0140-AB8E-FDBF25D07CC6}" type="datetimeFigureOut">
              <a:rPr lang="en-US" smtClean="0"/>
              <a:pPr/>
              <a:t>10/1/11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D4C65-43BD-FA43-B768-91D0DEA51D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Transformations are at</a:t>
            </a:r>
            <a:r>
              <a:rPr lang="en-US" baseline="0" dirty="0" smtClean="0"/>
              <a:t> the center of MDD</a:t>
            </a:r>
          </a:p>
          <a:p>
            <a:r>
              <a:rPr lang="en-US" baseline="0" dirty="0" smtClean="0"/>
              <a:t>We delegate a lot of computing power to transformations</a:t>
            </a:r>
          </a:p>
          <a:p>
            <a:r>
              <a:rPr lang="en-US" baseline="0" dirty="0" smtClean="0"/>
              <a:t>Transformations need to be verified, by test or </a:t>
            </a:r>
            <a:r>
              <a:rPr lang="en-US" baseline="0" dirty="0" err="1" smtClean="0"/>
              <a:t>tranformations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if</a:t>
            </a:r>
            <a:r>
              <a:rPr lang="en-US" baseline="0" dirty="0" smtClean="0"/>
              <a:t> you would like to certify that a UML translation in Java is correct, you might want to certify that classes are transformed correctly, or certain corner cases, or certain combinations of UML elements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Counterexample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Rensink</a:t>
            </a:r>
            <a:r>
              <a:rPr lang="en-US" dirty="0" smtClean="0"/>
              <a:t>: worries about systems</a:t>
            </a:r>
            <a:r>
              <a:rPr lang="en-US" baseline="0" dirty="0" smtClean="0"/>
              <a:t> that have</a:t>
            </a:r>
            <a:r>
              <a:rPr lang="en-US" dirty="0" smtClean="0"/>
              <a:t> graph</a:t>
            </a:r>
            <a:r>
              <a:rPr lang="en-US" baseline="0" dirty="0" smtClean="0"/>
              <a:t> rewriting semantics. Verifies safety properties.</a:t>
            </a:r>
            <a:endParaRPr lang="en-US" dirty="0" smtClean="0"/>
          </a:p>
          <a:p>
            <a:r>
              <a:rPr lang="en-US" dirty="0" err="1" smtClean="0"/>
              <a:t>Anastasakis</a:t>
            </a:r>
            <a:r>
              <a:rPr lang="en-US" dirty="0" smtClean="0"/>
              <a:t>:</a:t>
            </a:r>
            <a:r>
              <a:rPr lang="en-US" baseline="0" dirty="0" smtClean="0"/>
              <a:t> expresses transformation as a system in Alloy, shows all possible instances of a transformation. Can produce instance counterexamples for conditions over the target </a:t>
            </a:r>
            <a:r>
              <a:rPr lang="en-US" baseline="0" dirty="0" err="1" smtClean="0"/>
              <a:t>metamodel</a:t>
            </a:r>
            <a:r>
              <a:rPr lang="en-US" baseline="0" dirty="0" smtClean="0"/>
              <a:t>, but no traceability links</a:t>
            </a:r>
          </a:p>
          <a:p>
            <a:r>
              <a:rPr lang="en-US" dirty="0" smtClean="0"/>
              <a:t>Narayanan: close to our approach, but verifies</a:t>
            </a:r>
            <a:r>
              <a:rPr lang="en-US" baseline="0" dirty="0" smtClean="0"/>
              <a:t> instance per instance (online method)</a:t>
            </a:r>
          </a:p>
          <a:p>
            <a:r>
              <a:rPr lang="en-US" baseline="0" dirty="0" err="1" smtClean="0"/>
              <a:t>Asztalos</a:t>
            </a:r>
            <a:r>
              <a:rPr lang="en-US" baseline="0" dirty="0" smtClean="0"/>
              <a:t>: uses a logic based approach by producing assertions from a basic set of axioms about a transformation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D4C65-43BD-FA43-B768-91D0DEA51D5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467D-0C15-3846-9BA2-5C0156FA712D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3E295-568B-B84C-95B5-66A4582C9F5C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C9C7C-8C51-E74D-8920-06434049AC97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159F-6634-6944-8886-E18AE20E0EE2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C841D-96C5-5E4C-9AF6-304712A64D24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EA04-1CE4-5742-B1C0-F70B60226B1C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692AC-C8E8-004F-8DB9-D1EE15B01E1F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33370-1096-004C-B026-33F9DA7C97F4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DBD8-B197-B448-A586-F582E2582FB3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0A02-1005-C442-8B25-B0A9FB14841A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49209-67E8-9E47-BB46-10BE1D085F46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D310B-6921-9244-8CEF-E4BF8793F196}" type="datetime1">
              <a:rPr lang="en-US" smtClean="0"/>
              <a:pPr/>
              <a:t>10/1/11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C3372-B9CB-4345-BC77-E6315C231F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4" Type="http://schemas.openxmlformats.org/officeDocument/2006/relationships/image" Target="../media/image16.png"/><Relationship Id="rId5" Type="http://schemas.openxmlformats.org/officeDocument/2006/relationships/image" Target="../media/image19.pdf"/><Relationship Id="rId6" Type="http://schemas.openxmlformats.org/officeDocument/2006/relationships/image" Target="../media/image20.png"/><Relationship Id="rId7" Type="http://schemas.openxmlformats.org/officeDocument/2006/relationships/image" Target="../media/image9.pd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6" Type="http://schemas.openxmlformats.org/officeDocument/2006/relationships/image" Target="../media/image18.png"/><Relationship Id="rId7" Type="http://schemas.openxmlformats.org/officeDocument/2006/relationships/image" Target="../media/image9.pd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9.pd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9.pdf"/><Relationship Id="rId6" Type="http://schemas.openxmlformats.org/officeDocument/2006/relationships/image" Target="../media/image10.png"/><Relationship Id="rId7" Type="http://schemas.openxmlformats.org/officeDocument/2006/relationships/image" Target="../media/image25.pdf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20" Type="http://schemas.openxmlformats.org/officeDocument/2006/relationships/image" Target="../media/image44.pdf"/><Relationship Id="rId21" Type="http://schemas.openxmlformats.org/officeDocument/2006/relationships/image" Target="../media/image45.png"/><Relationship Id="rId22" Type="http://schemas.openxmlformats.org/officeDocument/2006/relationships/image" Target="../media/image46.pdf"/><Relationship Id="rId23" Type="http://schemas.openxmlformats.org/officeDocument/2006/relationships/image" Target="../media/image47.png"/><Relationship Id="rId24" Type="http://schemas.openxmlformats.org/officeDocument/2006/relationships/image" Target="../media/image48.pdf"/><Relationship Id="rId25" Type="http://schemas.openxmlformats.org/officeDocument/2006/relationships/image" Target="../media/image49.png"/><Relationship Id="rId10" Type="http://schemas.openxmlformats.org/officeDocument/2006/relationships/image" Target="../media/image34.pdf"/><Relationship Id="rId11" Type="http://schemas.openxmlformats.org/officeDocument/2006/relationships/image" Target="../media/image35.png"/><Relationship Id="rId12" Type="http://schemas.openxmlformats.org/officeDocument/2006/relationships/image" Target="../media/image36.pdf"/><Relationship Id="rId13" Type="http://schemas.openxmlformats.org/officeDocument/2006/relationships/image" Target="../media/image37.png"/><Relationship Id="rId14" Type="http://schemas.openxmlformats.org/officeDocument/2006/relationships/image" Target="../media/image38.pdf"/><Relationship Id="rId15" Type="http://schemas.openxmlformats.org/officeDocument/2006/relationships/image" Target="../media/image39.png"/><Relationship Id="rId16" Type="http://schemas.openxmlformats.org/officeDocument/2006/relationships/image" Target="../media/image40.pdf"/><Relationship Id="rId17" Type="http://schemas.openxmlformats.org/officeDocument/2006/relationships/image" Target="../media/image41.png"/><Relationship Id="rId18" Type="http://schemas.openxmlformats.org/officeDocument/2006/relationships/image" Target="../media/image42.pdf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Relationship Id="rId8" Type="http://schemas.openxmlformats.org/officeDocument/2006/relationships/image" Target="../media/image32.pd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df"/><Relationship Id="rId4" Type="http://schemas.openxmlformats.org/officeDocument/2006/relationships/image" Target="../media/image49.png"/><Relationship Id="rId5" Type="http://schemas.openxmlformats.org/officeDocument/2006/relationships/image" Target="../media/image52.pdf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6" Type="http://schemas.openxmlformats.org/officeDocument/2006/relationships/image" Target="../media/image50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54.pd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6.png"/><Relationship Id="rId5" Type="http://schemas.openxmlformats.org/officeDocument/2006/relationships/image" Target="../media/image54.pdf"/><Relationship Id="rId6" Type="http://schemas.openxmlformats.org/officeDocument/2006/relationships/image" Target="../media/image55.png"/><Relationship Id="rId7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d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48.pdf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d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df"/><Relationship Id="rId6" Type="http://schemas.openxmlformats.org/officeDocument/2006/relationships/image" Target="../media/image12.png"/><Relationship Id="rId7" Type="http://schemas.openxmlformats.org/officeDocument/2006/relationships/image" Target="../media/image13.pdf"/><Relationship Id="rId8" Type="http://schemas.openxmlformats.org/officeDocument/2006/relationships/image" Target="../media/image14.png"/><Relationship Id="rId9" Type="http://schemas.openxmlformats.org/officeDocument/2006/relationships/image" Target="../media/image15.pdf"/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Technique for </a:t>
            </a:r>
            <a:br>
              <a:rPr lang="en-US" dirty="0" smtClean="0"/>
            </a:br>
            <a:r>
              <a:rPr lang="en-US" dirty="0" smtClean="0"/>
              <a:t>Automatic Validation of </a:t>
            </a:r>
            <a:br>
              <a:rPr lang="en-US" dirty="0" smtClean="0"/>
            </a:br>
            <a:r>
              <a:rPr lang="en-US" dirty="0" smtClean="0"/>
              <a:t>Model Transformations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528" y="4036786"/>
            <a:ext cx="7460343" cy="9362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Levi </a:t>
            </a:r>
            <a:r>
              <a:rPr lang="en-US" sz="2800" dirty="0" err="1" smtClean="0"/>
              <a:t>Lúcio</a:t>
            </a:r>
            <a:r>
              <a:rPr lang="en-US" sz="2800" dirty="0" smtClean="0"/>
              <a:t> and</a:t>
            </a:r>
            <a:r>
              <a:rPr lang="en-US" sz="2800" dirty="0" smtClean="0"/>
              <a:t> Bruno </a:t>
            </a:r>
            <a:r>
              <a:rPr lang="en-US" sz="2800" dirty="0" err="1" smtClean="0"/>
              <a:t>Barroca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665" y="5439716"/>
            <a:ext cx="1281542" cy="1144844"/>
          </a:xfrm>
          <a:prstGeom prst="rect">
            <a:avLst/>
          </a:prstGeom>
        </p:spPr>
      </p:pic>
      <p:pic>
        <p:nvPicPr>
          <p:cNvPr id="7" name="Picture 6" descr="canva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44" y="5317146"/>
            <a:ext cx="1291771" cy="8583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300" y="6175494"/>
            <a:ext cx="287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Universidade</a:t>
            </a:r>
            <a:r>
              <a:rPr lang="en-US" dirty="0" smtClean="0"/>
              <a:t> Nova de </a:t>
            </a:r>
            <a:r>
              <a:rPr lang="en-US" dirty="0" err="1" smtClean="0"/>
              <a:t>Lisboa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2</a:t>
            </a:r>
            <a:endParaRPr lang="en-US" dirty="0"/>
          </a:p>
        </p:txBody>
      </p:sp>
      <p:pic>
        <p:nvPicPr>
          <p:cNvPr id="53" name="Picture 52" descr="Transf_Layer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832" y="1417638"/>
            <a:ext cx="3558336" cy="4837111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2792832" y="4406899"/>
            <a:ext cx="1791868" cy="1847849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 descr="Layer_Station2Fe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11" y="2039503"/>
            <a:ext cx="2974434" cy="3703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2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1183770" y="2895600"/>
            <a:ext cx="6418874" cy="873097"/>
            <a:chOff x="1183770" y="2895600"/>
            <a:chExt cx="6418874" cy="873097"/>
          </a:xfrm>
        </p:grpSpPr>
        <p:sp>
          <p:nvSpPr>
            <p:cNvPr id="10" name="TextBox 9"/>
            <p:cNvSpPr txBox="1"/>
            <p:nvPr/>
          </p:nvSpPr>
          <p:spPr>
            <a:xfrm>
              <a:off x="5598632" y="3087515"/>
              <a:ext cx="200401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Match Model</a:t>
              </a:r>
              <a:endParaRPr lang="en-US" sz="26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183770" y="2895600"/>
              <a:ext cx="2602394" cy="87309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6" idx="6"/>
            </p:cNvCxnSpPr>
            <p:nvPr/>
          </p:nvCxnSpPr>
          <p:spPr>
            <a:xfrm>
              <a:off x="3786164" y="3332149"/>
              <a:ext cx="1717715" cy="1588"/>
            </a:xfrm>
            <a:prstGeom prst="line">
              <a:avLst/>
            </a:prstGeom>
            <a:ln w="5715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222760" y="4437521"/>
            <a:ext cx="6285131" cy="873097"/>
            <a:chOff x="1222760" y="4437521"/>
            <a:chExt cx="6285131" cy="873097"/>
          </a:xfrm>
        </p:grpSpPr>
        <p:sp>
          <p:nvSpPr>
            <p:cNvPr id="25" name="TextBox 24"/>
            <p:cNvSpPr txBox="1"/>
            <p:nvPr/>
          </p:nvSpPr>
          <p:spPr>
            <a:xfrm>
              <a:off x="5598632" y="4629436"/>
              <a:ext cx="190925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dirty="0" smtClean="0"/>
                <a:t>Apply Model</a:t>
              </a:r>
              <a:endParaRPr lang="en-US" sz="26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1222760" y="4437521"/>
              <a:ext cx="2602394" cy="87309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6"/>
            </p:cNvCxnSpPr>
            <p:nvPr/>
          </p:nvCxnSpPr>
          <p:spPr>
            <a:xfrm>
              <a:off x="3825154" y="4874070"/>
              <a:ext cx="1678725" cy="1588"/>
            </a:xfrm>
            <a:prstGeom prst="line">
              <a:avLst/>
            </a:prstGeom>
            <a:ln w="5715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361436" y="2939695"/>
            <a:ext cx="6509328" cy="809171"/>
            <a:chOff x="2523577" y="1417638"/>
            <a:chExt cx="6509328" cy="809171"/>
          </a:xfrm>
        </p:grpSpPr>
        <p:grpSp>
          <p:nvGrpSpPr>
            <p:cNvPr id="45" name="Group 44"/>
            <p:cNvGrpSpPr/>
            <p:nvPr/>
          </p:nvGrpSpPr>
          <p:grpSpPr>
            <a:xfrm>
              <a:off x="2523577" y="1417638"/>
              <a:ext cx="4144245" cy="809171"/>
              <a:chOff x="2523577" y="1417638"/>
              <a:chExt cx="4144245" cy="809171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523577" y="1417638"/>
                <a:ext cx="1138425" cy="80917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872370" y="1417638"/>
                <a:ext cx="1138425" cy="80917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5010795" y="1807928"/>
                <a:ext cx="1657027" cy="5477"/>
              </a:xfrm>
              <a:prstGeom prst="line">
                <a:avLst/>
              </a:prstGeom>
              <a:ln w="60325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6824398" y="1577095"/>
              <a:ext cx="22085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Match Elements</a:t>
              </a:r>
              <a:endParaRPr lang="en-US" sz="24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386903" y="4481616"/>
            <a:ext cx="6341488" cy="842722"/>
            <a:chOff x="2447377" y="5752199"/>
            <a:chExt cx="6341488" cy="842722"/>
          </a:xfrm>
        </p:grpSpPr>
        <p:grpSp>
          <p:nvGrpSpPr>
            <p:cNvPr id="46" name="Group 45"/>
            <p:cNvGrpSpPr/>
            <p:nvPr/>
          </p:nvGrpSpPr>
          <p:grpSpPr>
            <a:xfrm>
              <a:off x="2447377" y="5752199"/>
              <a:ext cx="4086277" cy="842722"/>
              <a:chOff x="2447377" y="5752199"/>
              <a:chExt cx="4086277" cy="842722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2447377" y="5752199"/>
                <a:ext cx="2429250" cy="842722"/>
                <a:chOff x="1337936" y="4437521"/>
                <a:chExt cx="2429250" cy="842722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1337936" y="4471072"/>
                  <a:ext cx="1138425" cy="80917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628761" y="4437521"/>
                  <a:ext cx="1138425" cy="80917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 flipV="1">
                <a:off x="4876627" y="6146955"/>
                <a:ext cx="1657027" cy="5477"/>
              </a:xfrm>
              <a:prstGeom prst="line">
                <a:avLst/>
              </a:prstGeom>
              <a:ln w="60325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667822" y="5916122"/>
              <a:ext cx="2121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Apply Elements</a:t>
              </a:r>
              <a:endParaRPr lang="en-US" sz="2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867770" y="3087515"/>
            <a:ext cx="6505631" cy="461665"/>
            <a:chOff x="1222760" y="1504954"/>
            <a:chExt cx="6505631" cy="461665"/>
          </a:xfrm>
        </p:grpSpPr>
        <p:sp>
          <p:nvSpPr>
            <p:cNvPr id="51" name="Oval 50"/>
            <p:cNvSpPr/>
            <p:nvPr/>
          </p:nvSpPr>
          <p:spPr>
            <a:xfrm>
              <a:off x="1222760" y="1535768"/>
              <a:ext cx="1399830" cy="39686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2622590" y="1735787"/>
              <a:ext cx="2256914" cy="1588"/>
            </a:xfrm>
            <a:prstGeom prst="line">
              <a:avLst/>
            </a:prstGeom>
            <a:ln w="635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025307" y="1504954"/>
              <a:ext cx="2703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Indirect Match Links</a:t>
              </a:r>
              <a:endParaRPr lang="en-US" sz="2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1840280" y="4575394"/>
            <a:ext cx="5409397" cy="461665"/>
            <a:chOff x="-38394" y="5999904"/>
            <a:chExt cx="5409397" cy="461665"/>
          </a:xfrm>
        </p:grpSpPr>
        <p:sp>
          <p:nvSpPr>
            <p:cNvPr id="52" name="Oval 51"/>
            <p:cNvSpPr/>
            <p:nvPr/>
          </p:nvSpPr>
          <p:spPr>
            <a:xfrm>
              <a:off x="-38394" y="6035482"/>
              <a:ext cx="1399830" cy="396862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361436" y="6230737"/>
              <a:ext cx="2256914" cy="1588"/>
            </a:xfrm>
            <a:prstGeom prst="line">
              <a:avLst/>
            </a:prstGeom>
            <a:ln w="635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786164" y="5999904"/>
              <a:ext cx="1584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Apply Links</a:t>
              </a:r>
              <a:endParaRPr lang="en-US" sz="2400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607472" y="3579958"/>
            <a:ext cx="6086956" cy="1081435"/>
            <a:chOff x="1607472" y="3579958"/>
            <a:chExt cx="6086956" cy="1081435"/>
          </a:xfrm>
        </p:grpSpPr>
        <p:sp>
          <p:nvSpPr>
            <p:cNvPr id="63" name="Oval 62"/>
            <p:cNvSpPr/>
            <p:nvPr/>
          </p:nvSpPr>
          <p:spPr>
            <a:xfrm>
              <a:off x="1607472" y="3579958"/>
              <a:ext cx="626177" cy="107242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575642" y="4120620"/>
              <a:ext cx="1930039" cy="1588"/>
            </a:xfrm>
            <a:prstGeom prst="line">
              <a:avLst/>
            </a:prstGeom>
            <a:ln w="635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5607348" y="3891375"/>
              <a:ext cx="2087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Backward Links</a:t>
              </a:r>
              <a:endParaRPr lang="en-US" sz="2400" dirty="0"/>
            </a:p>
          </p:txBody>
        </p:sp>
        <p:sp>
          <p:nvSpPr>
            <p:cNvPr id="67" name="Oval 66"/>
            <p:cNvSpPr/>
            <p:nvPr/>
          </p:nvSpPr>
          <p:spPr>
            <a:xfrm>
              <a:off x="2949465" y="3588965"/>
              <a:ext cx="626177" cy="107242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Layer_Station2Fem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055" y="1467043"/>
            <a:ext cx="1679236" cy="2090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2</a:t>
            </a:r>
            <a:endParaRPr lang="en-US" dirty="0"/>
          </a:p>
        </p:txBody>
      </p:sp>
      <p:pic>
        <p:nvPicPr>
          <p:cNvPr id="96" name="Picture 95" descr="female2fema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933869" y="3095564"/>
            <a:ext cx="2387600" cy="3048000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940121" y="2819305"/>
            <a:ext cx="4204143" cy="1563427"/>
            <a:chOff x="4203941" y="2838722"/>
            <a:chExt cx="4204143" cy="1563427"/>
          </a:xfrm>
        </p:grpSpPr>
        <p:sp>
          <p:nvSpPr>
            <p:cNvPr id="145" name="Oval 144"/>
            <p:cNvSpPr/>
            <p:nvPr/>
          </p:nvSpPr>
          <p:spPr>
            <a:xfrm>
              <a:off x="7062106" y="3199665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747832" y="3763913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03941" y="2838722"/>
              <a:ext cx="3543891" cy="1244309"/>
              <a:chOff x="3320174" y="2609238"/>
              <a:chExt cx="3543891" cy="124430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320174" y="2609238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25768" y="2609238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2" idx="7"/>
                <a:endCxn id="145" idx="1"/>
              </p:cNvCxnSpPr>
              <p:nvPr/>
            </p:nvCxnSpPr>
            <p:spPr>
              <a:xfrm rot="16200000" flipH="1">
                <a:off x="4835207" y="1623824"/>
                <a:ext cx="379067" cy="250058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3" idx="5"/>
                <a:endCxn id="148" idx="2"/>
              </p:cNvCxnSpPr>
              <p:nvPr/>
            </p:nvCxnSpPr>
            <p:spPr>
              <a:xfrm rot="16200000" flipH="1">
                <a:off x="5269465" y="2258947"/>
                <a:ext cx="805180" cy="238402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9" name="Picture 48" descr="station2female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933869" y="3095564"/>
            <a:ext cx="2387600" cy="304800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310452" y="2857291"/>
            <a:ext cx="3244977" cy="1372154"/>
            <a:chOff x="5441823" y="1287256"/>
            <a:chExt cx="3244977" cy="1372154"/>
          </a:xfrm>
        </p:grpSpPr>
        <p:grpSp>
          <p:nvGrpSpPr>
            <p:cNvPr id="26" name="Group 25"/>
            <p:cNvGrpSpPr/>
            <p:nvPr/>
          </p:nvGrpSpPr>
          <p:grpSpPr>
            <a:xfrm>
              <a:off x="5441823" y="1287256"/>
              <a:ext cx="3244977" cy="1372154"/>
              <a:chOff x="4321080" y="2867955"/>
              <a:chExt cx="3244977" cy="137215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321080" y="2867955"/>
                <a:ext cx="451039" cy="383499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2700000">
                <a:off x="7063493" y="3737545"/>
                <a:ext cx="682877" cy="32225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>
              <a:stCxn id="19" idx="6"/>
              <a:endCxn id="20" idx="3"/>
            </p:cNvCxnSpPr>
            <p:nvPr/>
          </p:nvCxnSpPr>
          <p:spPr>
            <a:xfrm>
              <a:off x="5892862" y="1479006"/>
              <a:ext cx="2381531" cy="74880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input_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9627" y="3095564"/>
            <a:ext cx="2641600" cy="3238500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1685060" y="1991197"/>
            <a:ext cx="3483536" cy="2391535"/>
            <a:chOff x="1685060" y="1991197"/>
            <a:chExt cx="3483536" cy="2391535"/>
          </a:xfrm>
        </p:grpSpPr>
        <p:grpSp>
          <p:nvGrpSpPr>
            <p:cNvPr id="79" name="Group 78"/>
            <p:cNvGrpSpPr/>
            <p:nvPr/>
          </p:nvGrpSpPr>
          <p:grpSpPr>
            <a:xfrm>
              <a:off x="1685060" y="2410438"/>
              <a:ext cx="2666238" cy="1972294"/>
              <a:chOff x="1685060" y="2410438"/>
              <a:chExt cx="2666238" cy="1972294"/>
            </a:xfrm>
          </p:grpSpPr>
          <p:cxnSp>
            <p:nvCxnSpPr>
              <p:cNvPr id="70" name="Straight Connector 69"/>
              <p:cNvCxnSpPr>
                <a:stCxn id="54" idx="4"/>
                <a:endCxn id="56" idx="0"/>
              </p:cNvCxnSpPr>
              <p:nvPr/>
            </p:nvCxnSpPr>
            <p:spPr>
              <a:xfrm rot="16200000" flipH="1">
                <a:off x="1835397" y="3816700"/>
                <a:ext cx="190500" cy="1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61"/>
              <p:cNvGrpSpPr/>
              <p:nvPr/>
            </p:nvGrpSpPr>
            <p:grpSpPr>
              <a:xfrm>
                <a:off x="1685060" y="2410438"/>
                <a:ext cx="2666238" cy="1972294"/>
                <a:chOff x="1601862" y="2433482"/>
                <a:chExt cx="2666238" cy="1972294"/>
              </a:xfrm>
            </p:grpSpPr>
            <p:cxnSp>
              <p:nvCxnSpPr>
                <p:cNvPr id="25" name="Straight Connector 24"/>
                <p:cNvCxnSpPr>
                  <a:stCxn id="77" idx="7"/>
                </p:cNvCxnSpPr>
                <p:nvPr/>
              </p:nvCxnSpPr>
              <p:spPr>
                <a:xfrm flipH="1">
                  <a:off x="1904768" y="2433482"/>
                  <a:ext cx="2363332" cy="13756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/>
                <p:cNvSpPr/>
                <p:nvPr/>
              </p:nvSpPr>
              <p:spPr>
                <a:xfrm>
                  <a:off x="1601862" y="3273714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1601863" y="3934995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 rot="5400000">
              <a:off x="4313442" y="1627216"/>
              <a:ext cx="491174" cy="1219135"/>
              <a:chOff x="1080341" y="811124"/>
              <a:chExt cx="491174" cy="1219135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1080341" y="811124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080342" y="1559478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  <p:cxnSp>
            <p:nvCxnSpPr>
              <p:cNvPr id="78" name="Straight Connector 77"/>
              <p:cNvCxnSpPr>
                <a:stCxn id="76" idx="4"/>
                <a:endCxn id="77" idx="0"/>
              </p:cNvCxnSpPr>
              <p:nvPr/>
            </p:nvCxnSpPr>
            <p:spPr>
              <a:xfrm rot="5400000">
                <a:off x="1187935" y="1419897"/>
                <a:ext cx="277573" cy="158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tation2femalef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33869" y="3095564"/>
            <a:ext cx="2387600" cy="3048000"/>
          </a:xfrm>
          <a:prstGeom prst="rect">
            <a:avLst/>
          </a:prstGeom>
        </p:spPr>
      </p:pic>
      <p:pic>
        <p:nvPicPr>
          <p:cNvPr id="24" name="Picture 23" descr="station2female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33869" y="3092204"/>
            <a:ext cx="2387600" cy="3048000"/>
          </a:xfrm>
          <a:prstGeom prst="rect">
            <a:avLst/>
          </a:prstGeom>
        </p:spPr>
      </p:pic>
      <p:pic>
        <p:nvPicPr>
          <p:cNvPr id="38" name="Picture 37" descr="Layer_Station2Fema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408" y="1461093"/>
            <a:ext cx="1690624" cy="2105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2</a:t>
            </a:r>
            <a:endParaRPr lang="en-US" dirty="0"/>
          </a:p>
        </p:txBody>
      </p:sp>
      <p:pic>
        <p:nvPicPr>
          <p:cNvPr id="4" name="Picture 3" descr="input_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9627" y="3092204"/>
            <a:ext cx="2641600" cy="3238500"/>
          </a:xfrm>
          <a:prstGeom prst="rect">
            <a:avLst/>
          </a:prstGeom>
        </p:spPr>
      </p:pic>
      <p:grpSp>
        <p:nvGrpSpPr>
          <p:cNvPr id="5" name="Group 44"/>
          <p:cNvGrpSpPr/>
          <p:nvPr/>
        </p:nvGrpSpPr>
        <p:grpSpPr>
          <a:xfrm>
            <a:off x="3921445" y="2828644"/>
            <a:ext cx="4222820" cy="2091065"/>
            <a:chOff x="4185265" y="2848061"/>
            <a:chExt cx="4222820" cy="2091065"/>
          </a:xfrm>
        </p:grpSpPr>
        <p:sp>
          <p:nvSpPr>
            <p:cNvPr id="145" name="Oval 144"/>
            <p:cNvSpPr/>
            <p:nvPr/>
          </p:nvSpPr>
          <p:spPr>
            <a:xfrm>
              <a:off x="7062106" y="3199665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747833" y="4300890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4185265" y="2848061"/>
              <a:ext cx="3562567" cy="1771947"/>
              <a:chOff x="3301498" y="2618577"/>
              <a:chExt cx="3562567" cy="177194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301498" y="2618577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72458" y="2618577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2" idx="7"/>
                <a:endCxn id="145" idx="1"/>
              </p:cNvCxnSpPr>
              <p:nvPr/>
            </p:nvCxnSpPr>
            <p:spPr>
              <a:xfrm rot="16200000" flipH="1">
                <a:off x="4830539" y="1619156"/>
                <a:ext cx="369728" cy="251925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3" idx="5"/>
                <a:endCxn id="148" idx="2"/>
              </p:cNvCxnSpPr>
              <p:nvPr/>
            </p:nvCxnSpPr>
            <p:spPr>
              <a:xfrm rot="16200000" flipH="1">
                <a:off x="5028991" y="2555449"/>
                <a:ext cx="1332818" cy="233733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Group 50"/>
          <p:cNvGrpSpPr/>
          <p:nvPr/>
        </p:nvGrpSpPr>
        <p:grpSpPr>
          <a:xfrm>
            <a:off x="4329128" y="2847952"/>
            <a:ext cx="3212235" cy="1934207"/>
            <a:chOff x="5460499" y="1277917"/>
            <a:chExt cx="3212235" cy="1934207"/>
          </a:xfrm>
        </p:grpSpPr>
        <p:grpSp>
          <p:nvGrpSpPr>
            <p:cNvPr id="8" name="Group 25"/>
            <p:cNvGrpSpPr/>
            <p:nvPr/>
          </p:nvGrpSpPr>
          <p:grpSpPr>
            <a:xfrm>
              <a:off x="5460499" y="1277917"/>
              <a:ext cx="3212235" cy="1934207"/>
              <a:chOff x="4339756" y="2858616"/>
              <a:chExt cx="3212235" cy="1934207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339756" y="2858616"/>
                <a:ext cx="451039" cy="383499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4212517">
                <a:off x="6799832" y="4040664"/>
                <a:ext cx="1211449" cy="292869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>
              <a:stCxn id="19" idx="6"/>
              <a:endCxn id="20" idx="3"/>
            </p:cNvCxnSpPr>
            <p:nvPr/>
          </p:nvCxnSpPr>
          <p:spPr>
            <a:xfrm>
              <a:off x="5911538" y="1469667"/>
              <a:ext cx="2372308" cy="7687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48226" y="1991199"/>
            <a:ext cx="4174708" cy="3459132"/>
            <a:chOff x="1048226" y="1991199"/>
            <a:chExt cx="4174708" cy="3459132"/>
          </a:xfrm>
        </p:grpSpPr>
        <p:grpSp>
          <p:nvGrpSpPr>
            <p:cNvPr id="79" name="Group 78"/>
            <p:cNvGrpSpPr/>
            <p:nvPr/>
          </p:nvGrpSpPr>
          <p:grpSpPr>
            <a:xfrm>
              <a:off x="1048226" y="1991199"/>
              <a:ext cx="4174708" cy="3459132"/>
              <a:chOff x="1048226" y="1991199"/>
              <a:chExt cx="4174708" cy="3459132"/>
            </a:xfrm>
          </p:grpSpPr>
          <p:grpSp>
            <p:nvGrpSpPr>
              <p:cNvPr id="65" name="Group 61"/>
              <p:cNvGrpSpPr/>
              <p:nvPr/>
            </p:nvGrpSpPr>
            <p:grpSpPr>
              <a:xfrm>
                <a:off x="1048226" y="2410438"/>
                <a:ext cx="3331086" cy="3039893"/>
                <a:chOff x="965028" y="2433482"/>
                <a:chExt cx="3331086" cy="3039893"/>
              </a:xfrm>
            </p:grpSpPr>
            <p:cxnSp>
              <p:nvCxnSpPr>
                <p:cNvPr id="66" name="Straight Connector 65"/>
                <p:cNvCxnSpPr>
                  <a:stCxn id="62" idx="7"/>
                </p:cNvCxnSpPr>
                <p:nvPr/>
              </p:nvCxnSpPr>
              <p:spPr>
                <a:xfrm flipH="1">
                  <a:off x="1932782" y="2433482"/>
                  <a:ext cx="2363332" cy="13756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/>
                <p:cNvSpPr/>
                <p:nvPr/>
              </p:nvSpPr>
              <p:spPr>
                <a:xfrm>
                  <a:off x="1601862" y="3273714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965028" y="5002594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</p:grpSp>
          <p:grpSp>
            <p:nvGrpSpPr>
              <p:cNvPr id="60" name="Group 80"/>
              <p:cNvGrpSpPr/>
              <p:nvPr/>
            </p:nvGrpSpPr>
            <p:grpSpPr>
              <a:xfrm rot="5400000">
                <a:off x="4353028" y="1615648"/>
                <a:ext cx="494355" cy="1245457"/>
                <a:chOff x="1080340" y="756790"/>
                <a:chExt cx="494355" cy="1245457"/>
              </a:xfrm>
            </p:grpSpPr>
            <p:sp>
              <p:nvSpPr>
                <p:cNvPr id="61" name="Oval 60"/>
                <p:cNvSpPr/>
                <p:nvPr/>
              </p:nvSpPr>
              <p:spPr>
                <a:xfrm>
                  <a:off x="1083522" y="756790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080340" y="1531466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  <p:cxnSp>
              <p:nvCxnSpPr>
                <p:cNvPr id="63" name="Straight Connector 62"/>
                <p:cNvCxnSpPr>
                  <a:stCxn id="61" idx="4"/>
                  <a:endCxn id="62" idx="0"/>
                </p:cNvCxnSpPr>
                <p:nvPr/>
              </p:nvCxnSpPr>
              <p:spPr>
                <a:xfrm rot="5400000">
                  <a:off x="1175571" y="1377926"/>
                  <a:ext cx="303895" cy="3183"/>
                </a:xfrm>
                <a:prstGeom prst="line">
                  <a:avLst/>
                </a:prstGeom>
                <a:ln w="63500"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Group 70"/>
            <p:cNvGrpSpPr/>
            <p:nvPr/>
          </p:nvGrpSpPr>
          <p:grpSpPr>
            <a:xfrm>
              <a:off x="1293020" y="3721450"/>
              <a:ext cx="637628" cy="1258893"/>
              <a:chOff x="1293020" y="3721450"/>
              <a:chExt cx="637628" cy="1258893"/>
            </a:xfrm>
          </p:grpSpPr>
          <p:cxnSp>
            <p:nvCxnSpPr>
              <p:cNvPr id="72" name="Straight Connector 71"/>
              <p:cNvCxnSpPr>
                <a:stCxn id="67" idx="4"/>
              </p:cNvCxnSpPr>
              <p:nvPr/>
            </p:nvCxnSpPr>
            <p:spPr>
              <a:xfrm rot="16200000" flipH="1">
                <a:off x="1809378" y="3842719"/>
                <a:ext cx="242539" cy="1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1272504" y="3985301"/>
                <a:ext cx="679454" cy="63683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endCxn id="68" idx="0"/>
              </p:cNvCxnSpPr>
              <p:nvPr/>
            </p:nvCxnSpPr>
            <p:spPr>
              <a:xfrm rot="5400000">
                <a:off x="1125761" y="4811497"/>
                <a:ext cx="336105" cy="158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tation2femalef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33275" y="3092204"/>
            <a:ext cx="2387600" cy="3048000"/>
          </a:xfrm>
          <a:prstGeom prst="rect">
            <a:avLst/>
          </a:prstGeom>
        </p:spPr>
      </p:pic>
      <p:pic>
        <p:nvPicPr>
          <p:cNvPr id="36" name="Picture 35" descr="station2female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33275" y="3092204"/>
            <a:ext cx="2387600" cy="3048000"/>
          </a:xfrm>
          <a:prstGeom prst="rect">
            <a:avLst/>
          </a:prstGeom>
        </p:spPr>
      </p:pic>
      <p:pic>
        <p:nvPicPr>
          <p:cNvPr id="38" name="Picture 37" descr="Layer_Station2Fema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095" y="1464123"/>
            <a:ext cx="1690624" cy="2105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2</a:t>
            </a:r>
            <a:endParaRPr lang="en-US" dirty="0"/>
          </a:p>
        </p:txBody>
      </p:sp>
      <p:pic>
        <p:nvPicPr>
          <p:cNvPr id="4" name="Picture 3" descr="input_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829627" y="3092204"/>
            <a:ext cx="2641600" cy="3238500"/>
          </a:xfrm>
          <a:prstGeom prst="rect">
            <a:avLst/>
          </a:prstGeom>
        </p:spPr>
      </p:pic>
      <p:grpSp>
        <p:nvGrpSpPr>
          <p:cNvPr id="3" name="Group 44"/>
          <p:cNvGrpSpPr/>
          <p:nvPr/>
        </p:nvGrpSpPr>
        <p:grpSpPr>
          <a:xfrm>
            <a:off x="3912107" y="2847322"/>
            <a:ext cx="4232158" cy="2586877"/>
            <a:chOff x="4175927" y="2866739"/>
            <a:chExt cx="4232158" cy="2586877"/>
          </a:xfrm>
        </p:grpSpPr>
        <p:sp>
          <p:nvSpPr>
            <p:cNvPr id="145" name="Oval 144"/>
            <p:cNvSpPr/>
            <p:nvPr/>
          </p:nvSpPr>
          <p:spPr>
            <a:xfrm>
              <a:off x="7062106" y="3199665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747833" y="4815380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4175927" y="2866739"/>
              <a:ext cx="3571905" cy="2267759"/>
              <a:chOff x="3292160" y="2637255"/>
              <a:chExt cx="3571905" cy="226775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292160" y="2637255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63120" y="2637255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2" idx="7"/>
                <a:endCxn id="145" idx="1"/>
              </p:cNvCxnSpPr>
              <p:nvPr/>
            </p:nvCxnSpPr>
            <p:spPr>
              <a:xfrm rot="16200000" flipH="1">
                <a:off x="4835209" y="1623826"/>
                <a:ext cx="351050" cy="25285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3" idx="5"/>
                <a:endCxn id="148" idx="2"/>
              </p:cNvCxnSpPr>
              <p:nvPr/>
            </p:nvCxnSpPr>
            <p:spPr>
              <a:xfrm rot="16200000" flipH="1">
                <a:off x="4776416" y="2817364"/>
                <a:ext cx="1828630" cy="2346669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0"/>
          <p:cNvGrpSpPr/>
          <p:nvPr/>
        </p:nvGrpSpPr>
        <p:grpSpPr>
          <a:xfrm>
            <a:off x="4329129" y="2875969"/>
            <a:ext cx="3189197" cy="2236240"/>
            <a:chOff x="5460830" y="1293887"/>
            <a:chExt cx="3246826" cy="1915772"/>
          </a:xfrm>
        </p:grpSpPr>
        <p:grpSp>
          <p:nvGrpSpPr>
            <p:cNvPr id="7" name="Group 25"/>
            <p:cNvGrpSpPr/>
            <p:nvPr/>
          </p:nvGrpSpPr>
          <p:grpSpPr>
            <a:xfrm>
              <a:off x="5460830" y="1293887"/>
              <a:ext cx="3246826" cy="1915772"/>
              <a:chOff x="4340087" y="2874586"/>
              <a:chExt cx="3246826" cy="1915772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340087" y="2874586"/>
                <a:ext cx="451039" cy="311653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4625604">
                <a:off x="6812284" y="4015729"/>
                <a:ext cx="1289966" cy="25929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>
              <a:off x="5892856" y="1385710"/>
              <a:ext cx="2474736" cy="759648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685060" y="1972522"/>
            <a:ext cx="3489099" cy="3461677"/>
            <a:chOff x="1685060" y="1972522"/>
            <a:chExt cx="3489099" cy="3461677"/>
          </a:xfrm>
        </p:grpSpPr>
        <p:grpSp>
          <p:nvGrpSpPr>
            <p:cNvPr id="55" name="Group 61"/>
            <p:cNvGrpSpPr/>
            <p:nvPr/>
          </p:nvGrpSpPr>
          <p:grpSpPr>
            <a:xfrm>
              <a:off x="1685060" y="2391760"/>
              <a:ext cx="2638224" cy="3042439"/>
              <a:chOff x="1601862" y="2414804"/>
              <a:chExt cx="2638224" cy="3042439"/>
            </a:xfrm>
          </p:grpSpPr>
          <p:cxnSp>
            <p:nvCxnSpPr>
              <p:cNvPr id="56" name="Straight Connector 55"/>
              <p:cNvCxnSpPr>
                <a:stCxn id="52" idx="7"/>
              </p:cNvCxnSpPr>
              <p:nvPr/>
            </p:nvCxnSpPr>
            <p:spPr>
              <a:xfrm flipH="1">
                <a:off x="1876754" y="2414804"/>
                <a:ext cx="2363332" cy="137566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/>
              <p:cNvSpPr/>
              <p:nvPr/>
            </p:nvSpPr>
            <p:spPr>
              <a:xfrm>
                <a:off x="1601862" y="3273714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846655" y="4986462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</p:grpSp>
        <p:grpSp>
          <p:nvGrpSpPr>
            <p:cNvPr id="50" name="Group 80"/>
            <p:cNvGrpSpPr/>
            <p:nvPr/>
          </p:nvGrpSpPr>
          <p:grpSpPr>
            <a:xfrm rot="5400000">
              <a:off x="4302218" y="1591761"/>
              <a:ext cx="491180" cy="1252702"/>
              <a:chOff x="1061653" y="805575"/>
              <a:chExt cx="491180" cy="1252702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61653" y="805575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61660" y="1587496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  <p:cxnSp>
            <p:nvCxnSpPr>
              <p:cNvPr id="53" name="Straight Connector 52"/>
              <p:cNvCxnSpPr>
                <a:stCxn id="51" idx="4"/>
                <a:endCxn id="52" idx="0"/>
              </p:cNvCxnSpPr>
              <p:nvPr/>
            </p:nvCxnSpPr>
            <p:spPr>
              <a:xfrm rot="5400000">
                <a:off x="1152461" y="1431135"/>
                <a:ext cx="311146" cy="158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1929853" y="3721451"/>
              <a:ext cx="570862" cy="1241968"/>
              <a:chOff x="2024703" y="3746939"/>
              <a:chExt cx="570862" cy="1467999"/>
            </a:xfrm>
          </p:grpSpPr>
          <p:cxnSp>
            <p:nvCxnSpPr>
              <p:cNvPr id="62" name="Straight Connector 61"/>
              <p:cNvCxnSpPr>
                <a:stCxn id="58" idx="4"/>
              </p:cNvCxnSpPr>
              <p:nvPr/>
            </p:nvCxnSpPr>
            <p:spPr>
              <a:xfrm rot="5400000">
                <a:off x="1916576" y="3855066"/>
                <a:ext cx="217047" cy="794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1970405" y="4018284"/>
                <a:ext cx="679456" cy="57086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>
                <a:off x="2131224" y="4750597"/>
                <a:ext cx="571492" cy="35719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station2femalef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930287" y="3092204"/>
            <a:ext cx="2387600" cy="3048000"/>
          </a:xfrm>
          <a:prstGeom prst="rect">
            <a:avLst/>
          </a:prstGeom>
        </p:spPr>
      </p:pic>
      <p:pic>
        <p:nvPicPr>
          <p:cNvPr id="38" name="Picture 37" descr="Layer_Station2Fema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095" y="1464123"/>
            <a:ext cx="1690624" cy="2105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2</a:t>
            </a:r>
            <a:endParaRPr lang="en-US" dirty="0"/>
          </a:p>
        </p:txBody>
      </p:sp>
      <p:pic>
        <p:nvPicPr>
          <p:cNvPr id="4" name="Picture 3" descr="input_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29627" y="3092204"/>
            <a:ext cx="2641600" cy="3238500"/>
          </a:xfrm>
          <a:prstGeom prst="rect">
            <a:avLst/>
          </a:prstGeom>
        </p:spPr>
      </p:pic>
      <p:pic>
        <p:nvPicPr>
          <p:cNvPr id="40" name="Picture 39" descr="station2femalef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930287" y="3092204"/>
            <a:ext cx="2387600" cy="3048000"/>
          </a:xfrm>
          <a:prstGeom prst="rect">
            <a:avLst/>
          </a:prstGeom>
        </p:spPr>
      </p:pic>
      <p:grpSp>
        <p:nvGrpSpPr>
          <p:cNvPr id="3" name="Group 44"/>
          <p:cNvGrpSpPr/>
          <p:nvPr/>
        </p:nvGrpSpPr>
        <p:grpSpPr>
          <a:xfrm>
            <a:off x="3912107" y="2837983"/>
            <a:ext cx="4232158" cy="3129616"/>
            <a:chOff x="4175927" y="2857400"/>
            <a:chExt cx="4232158" cy="3129616"/>
          </a:xfrm>
        </p:grpSpPr>
        <p:sp>
          <p:nvSpPr>
            <p:cNvPr id="145" name="Oval 144"/>
            <p:cNvSpPr/>
            <p:nvPr/>
          </p:nvSpPr>
          <p:spPr>
            <a:xfrm>
              <a:off x="7062106" y="3199665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747833" y="5348780"/>
              <a:ext cx="660252" cy="63823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4175927" y="2857400"/>
              <a:ext cx="3571905" cy="2810498"/>
              <a:chOff x="3292160" y="2627916"/>
              <a:chExt cx="3571905" cy="2810498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292160" y="2627916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072458" y="2637255"/>
                <a:ext cx="532219" cy="514472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>
                <a:stCxn id="22" idx="7"/>
                <a:endCxn id="145" idx="1"/>
              </p:cNvCxnSpPr>
              <p:nvPr/>
            </p:nvCxnSpPr>
            <p:spPr>
              <a:xfrm rot="16200000" flipH="1">
                <a:off x="4830539" y="1619156"/>
                <a:ext cx="360389" cy="252859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23" idx="5"/>
                <a:endCxn id="148" idx="2"/>
              </p:cNvCxnSpPr>
              <p:nvPr/>
            </p:nvCxnSpPr>
            <p:spPr>
              <a:xfrm rot="16200000" flipH="1">
                <a:off x="4514385" y="3088733"/>
                <a:ext cx="2362030" cy="2337331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0"/>
          <p:cNvGrpSpPr/>
          <p:nvPr/>
        </p:nvGrpSpPr>
        <p:grpSpPr>
          <a:xfrm>
            <a:off x="4319797" y="2875967"/>
            <a:ext cx="3169878" cy="2721729"/>
            <a:chOff x="5451432" y="1280369"/>
            <a:chExt cx="3262048" cy="1893948"/>
          </a:xfrm>
        </p:grpSpPr>
        <p:grpSp>
          <p:nvGrpSpPr>
            <p:cNvPr id="7" name="Group 25"/>
            <p:cNvGrpSpPr/>
            <p:nvPr/>
          </p:nvGrpSpPr>
          <p:grpSpPr>
            <a:xfrm>
              <a:off x="5451432" y="1280369"/>
              <a:ext cx="3262048" cy="1893948"/>
              <a:chOff x="4330689" y="2861068"/>
              <a:chExt cx="3262048" cy="189394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330689" y="2861068"/>
                <a:ext cx="451039" cy="270225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4766705">
                <a:off x="6799062" y="3961341"/>
                <a:ext cx="1342545" cy="244805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2" name="Straight Connector 31"/>
            <p:cNvCxnSpPr>
              <a:stCxn id="19" idx="6"/>
              <a:endCxn id="20" idx="3"/>
            </p:cNvCxnSpPr>
            <p:nvPr/>
          </p:nvCxnSpPr>
          <p:spPr>
            <a:xfrm>
              <a:off x="5902470" y="1415482"/>
              <a:ext cx="2474937" cy="63165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1685060" y="1981862"/>
            <a:ext cx="3517112" cy="3582891"/>
            <a:chOff x="1685060" y="1981862"/>
            <a:chExt cx="3517112" cy="3582891"/>
          </a:xfrm>
        </p:grpSpPr>
        <p:grpSp>
          <p:nvGrpSpPr>
            <p:cNvPr id="58" name="Group 78"/>
            <p:cNvGrpSpPr/>
            <p:nvPr/>
          </p:nvGrpSpPr>
          <p:grpSpPr>
            <a:xfrm>
              <a:off x="1685060" y="2401099"/>
              <a:ext cx="2619548" cy="3163654"/>
              <a:chOff x="1685060" y="2401099"/>
              <a:chExt cx="2619548" cy="3163654"/>
            </a:xfrm>
          </p:grpSpPr>
          <p:cxnSp>
            <p:nvCxnSpPr>
              <p:cNvPr id="63" name="Straight Connector 62"/>
              <p:cNvCxnSpPr>
                <a:stCxn id="66" idx="4"/>
                <a:endCxn id="67" idx="0"/>
              </p:cNvCxnSpPr>
              <p:nvPr/>
            </p:nvCxnSpPr>
            <p:spPr>
              <a:xfrm rot="16200000" flipH="1">
                <a:off x="1766747" y="3885351"/>
                <a:ext cx="1372521" cy="104472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1"/>
              <p:cNvGrpSpPr/>
              <p:nvPr/>
            </p:nvGrpSpPr>
            <p:grpSpPr>
              <a:xfrm>
                <a:off x="1685060" y="2401099"/>
                <a:ext cx="2619548" cy="3163654"/>
                <a:chOff x="1601862" y="2424143"/>
                <a:chExt cx="2619548" cy="3163654"/>
              </a:xfrm>
            </p:grpSpPr>
            <p:cxnSp>
              <p:nvCxnSpPr>
                <p:cNvPr id="65" name="Straight Connector 64"/>
                <p:cNvCxnSpPr>
                  <a:stCxn id="61" idx="7"/>
                </p:cNvCxnSpPr>
                <p:nvPr/>
              </p:nvCxnSpPr>
              <p:spPr>
                <a:xfrm flipH="1">
                  <a:off x="1858078" y="2424143"/>
                  <a:ext cx="2363332" cy="137566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/>
                <p:cNvSpPr/>
                <p:nvPr/>
              </p:nvSpPr>
              <p:spPr>
                <a:xfrm>
                  <a:off x="1601862" y="3273714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2646582" y="5117016"/>
                  <a:ext cx="491173" cy="470781"/>
                </a:xfrm>
                <a:prstGeom prst="ellipse">
                  <a:avLst/>
                </a:prstGeom>
                <a:noFill/>
                <a:ln w="63500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/>
                </a:p>
              </p:txBody>
            </p:sp>
          </p:grpSp>
        </p:grpSp>
        <p:grpSp>
          <p:nvGrpSpPr>
            <p:cNvPr id="59" name="Group 80"/>
            <p:cNvGrpSpPr/>
            <p:nvPr/>
          </p:nvGrpSpPr>
          <p:grpSpPr>
            <a:xfrm rot="5400000">
              <a:off x="4306887" y="1577750"/>
              <a:ext cx="491174" cy="1299397"/>
              <a:chOff x="1070998" y="777556"/>
              <a:chExt cx="491174" cy="1299397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1070998" y="777556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070999" y="1606172"/>
                <a:ext cx="491173" cy="47078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/>
              </a:p>
              <a:p>
                <a:pPr algn="ctr"/>
                <a:endParaRPr lang="en-US" dirty="0" smtClean="0"/>
              </a:p>
              <a:p>
                <a:pPr algn="ctr"/>
                <a:endParaRPr/>
              </a:p>
            </p:txBody>
          </p:sp>
          <p:cxnSp>
            <p:nvCxnSpPr>
              <p:cNvPr id="62" name="Straight Connector 61"/>
              <p:cNvCxnSpPr>
                <a:stCxn id="60" idx="4"/>
                <a:endCxn id="61" idx="0"/>
              </p:cNvCxnSpPr>
              <p:nvPr/>
            </p:nvCxnSpPr>
            <p:spPr>
              <a:xfrm rot="5400000">
                <a:off x="1138461" y="1426461"/>
                <a:ext cx="357836" cy="1588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’ Theory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51514"/>
          </a:xfrm>
        </p:spPr>
        <p:txBody>
          <a:bodyPr>
            <a:normAutofit/>
          </a:bodyPr>
          <a:lstStyle/>
          <a:p>
            <a:r>
              <a:rPr lang="en-US" dirty="0" err="1" smtClean="0"/>
              <a:t>DSLTrans</a:t>
            </a:r>
            <a:r>
              <a:rPr lang="en-US" dirty="0" smtClean="0"/>
              <a:t> is </a:t>
            </a:r>
            <a:r>
              <a:rPr lang="en-US" dirty="0" err="1" smtClean="0"/>
              <a:t>turing</a:t>
            </a:r>
            <a:r>
              <a:rPr lang="en-US" dirty="0" smtClean="0"/>
              <a:t> incomplete:</a:t>
            </a:r>
          </a:p>
          <a:p>
            <a:pPr lvl="1">
              <a:buNone/>
            </a:pPr>
            <a:r>
              <a:rPr lang="en-US" dirty="0" smtClean="0"/>
              <a:t>no loops or </a:t>
            </a:r>
            <a:r>
              <a:rPr lang="en-US" dirty="0" err="1" smtClean="0"/>
              <a:t>recursivity</a:t>
            </a:r>
            <a:r>
              <a:rPr lang="en-US" dirty="0" smtClean="0"/>
              <a:t> allowed</a:t>
            </a:r>
          </a:p>
          <a:p>
            <a:r>
              <a:rPr lang="en-US" dirty="0" smtClean="0"/>
              <a:t>Set theoretical, graph based formalization</a:t>
            </a:r>
            <a:endParaRPr lang="en-US" i="1" dirty="0" smtClean="0"/>
          </a:p>
          <a:p>
            <a:r>
              <a:rPr lang="en-US" i="1" dirty="0" smtClean="0"/>
              <a:t>Termination: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Theorem</a:t>
            </a:r>
            <a:r>
              <a:rPr lang="en-US" dirty="0" smtClean="0"/>
              <a:t>: every model transformation terminates</a:t>
            </a:r>
          </a:p>
          <a:p>
            <a:r>
              <a:rPr lang="en-US" i="1" dirty="0" smtClean="0"/>
              <a:t>Confluence:</a:t>
            </a:r>
            <a:endParaRPr lang="en-US" dirty="0" smtClean="0"/>
          </a:p>
          <a:p>
            <a:pPr lvl="1">
              <a:buNone/>
            </a:pPr>
            <a:r>
              <a:rPr lang="en-US" i="1" dirty="0" smtClean="0"/>
              <a:t>Theorem</a:t>
            </a:r>
            <a:r>
              <a:rPr lang="en-US" dirty="0" smtClean="0"/>
              <a:t>: every model transformation is confluent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860" y="5869214"/>
            <a:ext cx="8177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baseline="30000" dirty="0" smtClean="0"/>
              <a:t>1</a:t>
            </a:r>
            <a:r>
              <a:rPr lang="en-US" sz="1600" dirty="0" smtClean="0"/>
              <a:t>Barroca, Lucio, </a:t>
            </a:r>
            <a:r>
              <a:rPr lang="en-US" sz="1600" dirty="0" err="1" smtClean="0"/>
              <a:t>Amaral</a:t>
            </a:r>
            <a:r>
              <a:rPr lang="en-US" sz="1600" dirty="0" smtClean="0"/>
              <a:t>, Felix, Sousa “</a:t>
            </a:r>
            <a:r>
              <a:rPr lang="en-US" sz="1600" dirty="0" err="1" smtClean="0"/>
              <a:t>DSLTrans</a:t>
            </a:r>
            <a:r>
              <a:rPr lang="en-US" sz="1600" dirty="0" smtClean="0"/>
              <a:t> – A Turing Incomplete Transformation Language”.</a:t>
            </a:r>
          </a:p>
          <a:p>
            <a:pPr marL="0" lvl="1"/>
            <a:r>
              <a:rPr lang="en-US" sz="1600" dirty="0" smtClean="0"/>
              <a:t> Proceedings of SLE 2010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Context: </a:t>
            </a:r>
            <a:r>
              <a:rPr lang="en-US" b="1" dirty="0" err="1" smtClean="0"/>
              <a:t>DSLTrans</a:t>
            </a:r>
            <a:r>
              <a:rPr lang="en-US" b="1" dirty="0" smtClean="0"/>
              <a:t> transformation language</a:t>
            </a:r>
          </a:p>
          <a:p>
            <a:r>
              <a:rPr lang="en-US" dirty="0" smtClean="0"/>
              <a:t>How do we verify a transformation?</a:t>
            </a:r>
          </a:p>
          <a:p>
            <a:r>
              <a:rPr lang="en-US" dirty="0" smtClean="0"/>
              <a:t>Building a proof</a:t>
            </a:r>
          </a:p>
          <a:p>
            <a:r>
              <a:rPr lang="en-US" dirty="0" smtClean="0"/>
              <a:t>Results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Context: </a:t>
            </a:r>
            <a:r>
              <a:rPr lang="en-US" dirty="0" err="1" smtClean="0"/>
              <a:t>DSLTrans</a:t>
            </a:r>
            <a:r>
              <a:rPr lang="en-US" dirty="0" smtClean="0"/>
              <a:t> transformation language</a:t>
            </a:r>
          </a:p>
          <a:p>
            <a:r>
              <a:rPr lang="en-US" b="1" dirty="0" smtClean="0"/>
              <a:t>How do we verify a transformation?</a:t>
            </a:r>
          </a:p>
          <a:p>
            <a:r>
              <a:rPr lang="en-US" dirty="0" smtClean="0"/>
              <a:t>Building a proof</a:t>
            </a:r>
          </a:p>
          <a:p>
            <a:r>
              <a:rPr lang="en-US" dirty="0" smtClean="0"/>
              <a:t>Results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verify a transformation?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100" y="4093170"/>
            <a:ext cx="7823200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‘</a:t>
            </a: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dirty="0"/>
              <a:t>a</a:t>
            </a:r>
            <a:r>
              <a:rPr lang="en-US" sz="2000" dirty="0" smtClean="0"/>
              <a:t> </a:t>
            </a:r>
            <a:r>
              <a:rPr lang="en-US" sz="2000" b="1" dirty="0" smtClean="0"/>
              <a:t>certain pattern </a:t>
            </a:r>
            <a:r>
              <a:rPr lang="en-US" sz="2000" dirty="0" smtClean="0"/>
              <a:t>of elements and their relations exists in </a:t>
            </a:r>
            <a:r>
              <a:rPr lang="en-US" sz="2000" dirty="0"/>
              <a:t>the </a:t>
            </a:r>
            <a:r>
              <a:rPr lang="en-US" sz="2000" dirty="0" smtClean="0"/>
              <a:t>source model,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  <a:r>
              <a:rPr lang="en-US" sz="2000" b="1" dirty="0"/>
              <a:t>another</a:t>
            </a:r>
            <a:r>
              <a:rPr lang="en-US" sz="2000" b="1" dirty="0" smtClean="0"/>
              <a:t> pattern </a:t>
            </a:r>
            <a:r>
              <a:rPr lang="en-US" sz="2000" dirty="0" smtClean="0"/>
              <a:t>of elements and their relations necessarily exists in </a:t>
            </a:r>
            <a:r>
              <a:rPr lang="en-US" sz="2000" dirty="0"/>
              <a:t>the</a:t>
            </a:r>
            <a:r>
              <a:rPr lang="en-US" sz="2000" dirty="0" smtClean="0"/>
              <a:t> produced target model’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63600" y="2110135"/>
            <a:ext cx="7628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</a:t>
            </a:r>
            <a:r>
              <a:rPr lang="en-US" sz="2400" dirty="0" smtClean="0"/>
              <a:t>hat properties can we verify in </a:t>
            </a:r>
            <a:r>
              <a:rPr lang="en-US" sz="2400" dirty="0" err="1" smtClean="0"/>
              <a:t>DSLTrans</a:t>
            </a:r>
            <a:r>
              <a:rPr lang="en-US" sz="2400" dirty="0" smtClean="0"/>
              <a:t> transformations?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Context: </a:t>
            </a:r>
            <a:r>
              <a:rPr lang="en-US" dirty="0" err="1" smtClean="0"/>
              <a:t>DSLTrans</a:t>
            </a:r>
            <a:r>
              <a:rPr lang="en-US" dirty="0" smtClean="0"/>
              <a:t> transformation language</a:t>
            </a:r>
          </a:p>
          <a:p>
            <a:r>
              <a:rPr lang="en-US" dirty="0" smtClean="0"/>
              <a:t>How do we verify a transformation?</a:t>
            </a:r>
          </a:p>
          <a:p>
            <a:r>
              <a:rPr lang="en-US" dirty="0" smtClean="0"/>
              <a:t>Building a proof</a:t>
            </a:r>
          </a:p>
          <a:p>
            <a:r>
              <a:rPr lang="en-US" dirty="0" smtClean="0"/>
              <a:t>Results and future work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verify a transformation?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917700"/>
            <a:ext cx="7308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all instances of a transformation… </a:t>
            </a:r>
            <a:r>
              <a:rPr lang="en-US" sz="2400" dirty="0" smtClean="0">
                <a:solidFill>
                  <a:srgbClr val="FF0000"/>
                </a:solidFill>
              </a:rPr>
              <a:t>our contribution!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4622" y="3254970"/>
            <a:ext cx="90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How?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66800" y="4702770"/>
            <a:ext cx="703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Using exhaustive techniques (similar to model checking / theorem proving) for building the symbolic execution space of a transformation and proving the properties on that space.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verify a transformation?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5158" y="1684562"/>
            <a:ext cx="751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‘Any </a:t>
            </a:r>
            <a:r>
              <a:rPr lang="en-US" dirty="0"/>
              <a:t>model which includes a </a:t>
            </a:r>
            <a:r>
              <a:rPr lang="en-US" dirty="0" smtClean="0"/>
              <a:t>police station </a:t>
            </a:r>
            <a:r>
              <a:rPr lang="en-US" dirty="0"/>
              <a:t>that has both a male and female chief officers will be transformed </a:t>
            </a:r>
            <a:r>
              <a:rPr lang="en-US" dirty="0" smtClean="0"/>
              <a:t>into a </a:t>
            </a:r>
            <a:r>
              <a:rPr lang="en-US" dirty="0"/>
              <a:t>model where the male chief officer will exist in the male set and the </a:t>
            </a:r>
            <a:r>
              <a:rPr lang="en-US" dirty="0" smtClean="0"/>
              <a:t>female chief </a:t>
            </a:r>
            <a:r>
              <a:rPr lang="en-US" dirty="0"/>
              <a:t>officer will exist in the female set’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6" name="Picture 15" descr="s2mcs2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204" y="2812311"/>
            <a:ext cx="2114992" cy="354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Context: </a:t>
            </a:r>
            <a:r>
              <a:rPr lang="en-US" dirty="0" err="1" smtClean="0"/>
              <a:t>DSLTrans</a:t>
            </a:r>
            <a:r>
              <a:rPr lang="en-US" dirty="0" smtClean="0"/>
              <a:t> transformation language</a:t>
            </a:r>
          </a:p>
          <a:p>
            <a:r>
              <a:rPr lang="en-US" b="1" dirty="0" smtClean="0"/>
              <a:t>How do we verify a transformation?</a:t>
            </a:r>
          </a:p>
          <a:p>
            <a:r>
              <a:rPr lang="en-US" dirty="0" smtClean="0"/>
              <a:t>Building a proof</a:t>
            </a:r>
          </a:p>
          <a:p>
            <a:r>
              <a:rPr lang="en-US" dirty="0" smtClean="0"/>
              <a:t>Results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Context: </a:t>
            </a:r>
            <a:r>
              <a:rPr lang="en-US" dirty="0" err="1" smtClean="0"/>
              <a:t>DSLTrans</a:t>
            </a:r>
            <a:r>
              <a:rPr lang="en-US" dirty="0" smtClean="0"/>
              <a:t> transformation language</a:t>
            </a:r>
          </a:p>
          <a:p>
            <a:r>
              <a:rPr lang="en-US" dirty="0" smtClean="0"/>
              <a:t>How do we verify a transformation?</a:t>
            </a:r>
          </a:p>
          <a:p>
            <a:r>
              <a:rPr lang="en-US" b="1" dirty="0" smtClean="0"/>
              <a:t>Building a proof</a:t>
            </a:r>
          </a:p>
          <a:p>
            <a:r>
              <a:rPr lang="en-US" dirty="0" smtClean="0"/>
              <a:t>Results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set of Symbolic</a:t>
            </a:r>
            <a:br>
              <a:rPr lang="en-US" dirty="0" smtClean="0"/>
            </a:br>
            <a:r>
              <a:rPr lang="en-US" dirty="0" smtClean="0"/>
              <a:t>Executions for a Transformation</a:t>
            </a:r>
            <a:endParaRPr lang="en-US" dirty="0"/>
          </a:p>
        </p:txBody>
      </p:sp>
      <p:pic>
        <p:nvPicPr>
          <p:cNvPr id="3" name="Picture 2" descr="policesqua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69" y="1417638"/>
            <a:ext cx="2014262" cy="47806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2220" y="2520890"/>
            <a:ext cx="1330966" cy="3225920"/>
            <a:chOff x="1135378" y="2520890"/>
            <a:chExt cx="1330966" cy="3225920"/>
          </a:xfrm>
        </p:grpSpPr>
        <p:sp>
          <p:nvSpPr>
            <p:cNvPr id="4" name="TextBox 3"/>
            <p:cNvSpPr txBox="1"/>
            <p:nvPr/>
          </p:nvSpPr>
          <p:spPr>
            <a:xfrm>
              <a:off x="1135378" y="252089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4800" y="252718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5022" y="252718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5378" y="417830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65022" y="417830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5378" y="534670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5022" y="5346700"/>
              <a:ext cx="401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</p:grpSp>
      <p:pic>
        <p:nvPicPr>
          <p:cNvPr id="12" name="Picture 11" descr="state_space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112634" y="2717680"/>
            <a:ext cx="5574166" cy="2413120"/>
          </a:xfrm>
          <a:prstGeom prst="rect">
            <a:avLst/>
          </a:prstGeom>
        </p:spPr>
      </p:pic>
      <p:pic>
        <p:nvPicPr>
          <p:cNvPr id="13" name="Picture 12" descr="state_space_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118485" y="2720213"/>
            <a:ext cx="5568315" cy="2410587"/>
          </a:xfrm>
          <a:prstGeom prst="rect">
            <a:avLst/>
          </a:prstGeom>
        </p:spPr>
      </p:pic>
      <p:pic>
        <p:nvPicPr>
          <p:cNvPr id="14" name="Picture 13" descr="state_space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118485" y="2720213"/>
            <a:ext cx="5568315" cy="2410587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07993" y="2259070"/>
            <a:ext cx="496061" cy="105686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state_space_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118485" y="2720213"/>
            <a:ext cx="5568315" cy="2410587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1358883" y="2259070"/>
            <a:ext cx="496061" cy="105686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847683" y="2260072"/>
            <a:ext cx="496061" cy="105686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tate_space_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112634" y="2720213"/>
            <a:ext cx="5568315" cy="2410587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07993" y="2260072"/>
            <a:ext cx="939690" cy="105686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state_space_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3118485" y="2720213"/>
            <a:ext cx="5568315" cy="2410587"/>
          </a:xfrm>
          <a:prstGeom prst="rect">
            <a:avLst/>
          </a:prstGeom>
        </p:spPr>
      </p:pic>
      <p:pic>
        <p:nvPicPr>
          <p:cNvPr id="23" name="Picture 22" descr="state_space_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3112634" y="2720213"/>
            <a:ext cx="5568315" cy="2410587"/>
          </a:xfrm>
          <a:prstGeom prst="rect">
            <a:avLst/>
          </a:prstGeom>
        </p:spPr>
      </p:pic>
      <p:pic>
        <p:nvPicPr>
          <p:cNvPr id="24" name="Picture 23" descr="state_space_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8"/>
              <a:stretch>
                <a:fillRect/>
              </a:stretch>
            </p:blipFill>
          </mc:Choice>
          <mc:Fallback>
            <p:blipFill>
              <a:blip r:embed="rId19"/>
              <a:stretch>
                <a:fillRect/>
              </a:stretch>
            </p:blipFill>
          </mc:Fallback>
        </mc:AlternateContent>
        <p:spPr>
          <a:xfrm>
            <a:off x="3112634" y="2720213"/>
            <a:ext cx="5568315" cy="2410587"/>
          </a:xfrm>
          <a:prstGeom prst="rect">
            <a:avLst/>
          </a:prstGeom>
        </p:spPr>
      </p:pic>
      <p:pic>
        <p:nvPicPr>
          <p:cNvPr id="26" name="Picture 25" descr="state_space_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0"/>
              <a:stretch>
                <a:fillRect/>
              </a:stretch>
            </p:blipFill>
          </mc:Choice>
          <mc:Fallback>
            <p:blipFill>
              <a:blip r:embed="rId21"/>
              <a:stretch>
                <a:fillRect/>
              </a:stretch>
            </p:blipFill>
          </mc:Fallback>
        </mc:AlternateContent>
        <p:spPr>
          <a:xfrm>
            <a:off x="3112634" y="2720213"/>
            <a:ext cx="5568315" cy="2410587"/>
          </a:xfrm>
          <a:prstGeom prst="rect">
            <a:avLst/>
          </a:prstGeom>
        </p:spPr>
      </p:pic>
      <p:pic>
        <p:nvPicPr>
          <p:cNvPr id="27" name="Picture 26" descr="state_space_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2"/>
              <a:stretch>
                <a:fillRect/>
              </a:stretch>
            </p:blipFill>
          </mc:Choice>
          <mc:Fallback>
            <p:blipFill>
              <a:blip r:embed="rId23"/>
              <a:stretch>
                <a:fillRect/>
              </a:stretch>
            </p:blipFill>
          </mc:Fallback>
        </mc:AlternateContent>
        <p:spPr>
          <a:xfrm>
            <a:off x="3112634" y="2717680"/>
            <a:ext cx="5568315" cy="2410587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681799" y="3840262"/>
            <a:ext cx="939690" cy="105686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tate_spa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4"/>
              <a:stretch>
                <a:fillRect/>
              </a:stretch>
            </p:blipFill>
          </mc:Choice>
          <mc:Fallback>
            <p:blipFill>
              <a:blip r:embed="rId25"/>
              <a:stretch>
                <a:fillRect/>
              </a:stretch>
            </p:blipFill>
          </mc:Fallback>
        </mc:AlternateContent>
        <p:spPr>
          <a:xfrm>
            <a:off x="3118485" y="2720213"/>
            <a:ext cx="5568315" cy="2410587"/>
          </a:xfrm>
          <a:prstGeom prst="rect">
            <a:avLst/>
          </a:prstGeom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59715" y="4187371"/>
            <a:ext cx="635000" cy="635000"/>
          </a:xfrm>
          <a:prstGeom prst="ellipse">
            <a:avLst/>
          </a:prstGeom>
          <a:noFill/>
          <a:ln w="603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2" animBg="1"/>
      <p:bldP spid="15" grpId="3" animBg="1"/>
      <p:bldP spid="15" grpId="4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19" grpId="4" animBg="1"/>
      <p:bldP spid="19" grpId="5" animBg="1"/>
      <p:bldP spid="21" grpId="0" animBg="1"/>
      <p:bldP spid="21" grpId="1" animBg="1"/>
      <p:bldP spid="28" grpId="0" animBg="1"/>
      <p:bldP spid="28" grpId="1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set of Symbolic</a:t>
            </a:r>
            <a:br>
              <a:rPr lang="en-US" dirty="0" smtClean="0"/>
            </a:br>
            <a:r>
              <a:rPr lang="en-US" dirty="0" smtClean="0"/>
              <a:t>Executions for a Transformation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3218" y="1708708"/>
            <a:ext cx="819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Because in </a:t>
            </a:r>
            <a:r>
              <a:rPr lang="en-US" dirty="0" err="1" smtClean="0"/>
              <a:t>DSLTrans</a:t>
            </a:r>
            <a:r>
              <a:rPr lang="en-US" dirty="0" smtClean="0"/>
              <a:t> two transformation rules may match the same model element,</a:t>
            </a:r>
          </a:p>
          <a:p>
            <a:r>
              <a:rPr lang="en-US" dirty="0" smtClean="0"/>
              <a:t>we need more resolution in states to distinguish more symbolic executions…</a:t>
            </a:r>
            <a:endParaRPr lang="en-US" dirty="0"/>
          </a:p>
        </p:txBody>
      </p:sp>
      <p:pic>
        <p:nvPicPr>
          <p:cNvPr id="4" name="Picture 3" descr="preme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0" y="2908265"/>
            <a:ext cx="3714264" cy="225656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298991" y="2873206"/>
            <a:ext cx="3813082" cy="2291619"/>
            <a:chOff x="4298991" y="2873206"/>
            <a:chExt cx="3813082" cy="229161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349214" y="3925979"/>
              <a:ext cx="756186" cy="1588"/>
            </a:xfrm>
            <a:prstGeom prst="line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98991" y="3567601"/>
              <a:ext cx="806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Collapse</a:t>
              </a:r>
              <a:endParaRPr lang="en-US" sz="1400" dirty="0"/>
            </a:p>
          </p:txBody>
        </p:sp>
        <p:pic>
          <p:nvPicPr>
            <p:cNvPr id="14" name="Picture 13" descr="collapsedRul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2873206"/>
              <a:ext cx="3006673" cy="22916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the set of Symbolic</a:t>
            </a:r>
            <a:br>
              <a:rPr lang="en-US" dirty="0" smtClean="0"/>
            </a:br>
            <a:r>
              <a:rPr lang="en-US" dirty="0" smtClean="0"/>
              <a:t>Executions for a Transformation</a:t>
            </a:r>
            <a:endParaRPr lang="en-US" dirty="0"/>
          </a:p>
        </p:txBody>
      </p:sp>
      <p:pic>
        <p:nvPicPr>
          <p:cNvPr id="3" name="Picture 2" descr="policesqu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9" y="1417638"/>
            <a:ext cx="2014262" cy="478063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92220" y="2520890"/>
            <a:ext cx="1330966" cy="3225920"/>
            <a:chOff x="1135378" y="2520890"/>
            <a:chExt cx="1330966" cy="3225920"/>
          </a:xfrm>
        </p:grpSpPr>
        <p:sp>
          <p:nvSpPr>
            <p:cNvPr id="4" name="TextBox 3"/>
            <p:cNvSpPr txBox="1"/>
            <p:nvPr/>
          </p:nvSpPr>
          <p:spPr>
            <a:xfrm>
              <a:off x="1135378" y="252089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74800" y="252718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5022" y="252718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n-US" sz="2000" baseline="-25000" dirty="0"/>
                <a:t>1</a:t>
              </a:r>
              <a:endParaRPr lang="en-US" sz="2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5378" y="417830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65022" y="417830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2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35378" y="5346700"/>
              <a:ext cx="4013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3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65022" y="5346700"/>
              <a:ext cx="401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4</a:t>
              </a:r>
              <a:r>
                <a:rPr lang="en-US" sz="2000" baseline="-25000" dirty="0"/>
                <a:t>2</a:t>
              </a:r>
              <a:endParaRPr lang="en-US" sz="2000" dirty="0"/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2973386" y="2262605"/>
            <a:ext cx="5568315" cy="2410587"/>
            <a:chOff x="2973386" y="2262605"/>
            <a:chExt cx="5568315" cy="2410587"/>
          </a:xfrm>
        </p:grpSpPr>
        <p:pic>
          <p:nvPicPr>
            <p:cNvPr id="43" name="Picture 42" descr="state_space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2973386" y="2262605"/>
              <a:ext cx="5568315" cy="2410587"/>
            </a:xfrm>
            <a:prstGeom prst="rect">
              <a:avLst/>
            </a:prstGeom>
          </p:spPr>
        </p:pic>
        <p:sp>
          <p:nvSpPr>
            <p:cNvPr id="44" name="Oval 43"/>
            <p:cNvSpPr/>
            <p:nvPr/>
          </p:nvSpPr>
          <p:spPr>
            <a:xfrm>
              <a:off x="5914616" y="3729763"/>
              <a:ext cx="635000" cy="635000"/>
            </a:xfrm>
            <a:prstGeom prst="ellipse">
              <a:avLst/>
            </a:prstGeom>
            <a:noFill/>
            <a:ln w="6032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state_space_extend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985507" y="2262605"/>
            <a:ext cx="5556193" cy="3263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property</a:t>
            </a:r>
          </a:p>
          <a:p>
            <a:r>
              <a:rPr lang="en-US" dirty="0" smtClean="0"/>
              <a:t>False property</a:t>
            </a:r>
          </a:p>
          <a:p>
            <a:r>
              <a:rPr lang="en-US" dirty="0" smtClean="0"/>
              <a:t>Non Provable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s2mcs2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23" y="2332489"/>
            <a:ext cx="1586243" cy="2658029"/>
          </a:xfrm>
          <a:prstGeom prst="rect">
            <a:avLst/>
          </a:prstGeom>
        </p:spPr>
      </p:pic>
      <p:pic>
        <p:nvPicPr>
          <p:cNvPr id="54" name="Picture 53" descr="state_space_satisf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28884" y="2345983"/>
            <a:ext cx="5568315" cy="2410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Properties – True Property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754" y="1610352"/>
            <a:ext cx="76873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‘For </a:t>
            </a:r>
            <a:r>
              <a:rPr lang="en-US" sz="1600" dirty="0"/>
              <a:t>all paths belonging to</a:t>
            </a:r>
            <a:r>
              <a:rPr lang="en-US" sz="1600" dirty="0" smtClean="0"/>
              <a:t> the transformation’s </a:t>
            </a:r>
            <a:r>
              <a:rPr lang="en-US" sz="1600" dirty="0"/>
              <a:t>state space, if the property’s</a:t>
            </a:r>
            <a:r>
              <a:rPr lang="en-US" sz="1600" dirty="0" smtClean="0"/>
              <a:t> match model</a:t>
            </a:r>
          </a:p>
          <a:p>
            <a:r>
              <a:rPr lang="en-US" sz="1600" dirty="0" smtClean="0"/>
              <a:t>is found in a given state, then a subsequent state in that path is model of the property.’</a:t>
            </a:r>
            <a:endParaRPr lang="en-US" sz="16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5414537" y="3060038"/>
            <a:ext cx="2119474" cy="821624"/>
            <a:chOff x="5414537" y="3060038"/>
            <a:chExt cx="2119474" cy="821624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414537" y="3060038"/>
              <a:ext cx="2119474" cy="57811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1" idx="7"/>
            </p:cNvCxnSpPr>
            <p:nvPr/>
          </p:nvCxnSpPr>
          <p:spPr>
            <a:xfrm rot="5400000" flipH="1" flipV="1">
              <a:off x="6657125" y="3004775"/>
              <a:ext cx="243506" cy="1510267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2885772" y="3779933"/>
            <a:ext cx="4788590" cy="2632680"/>
            <a:chOff x="2885772" y="3779933"/>
            <a:chExt cx="4788590" cy="2632680"/>
          </a:xfrm>
        </p:grpSpPr>
        <p:sp>
          <p:nvSpPr>
            <p:cNvPr id="21" name="Oval 20"/>
            <p:cNvSpPr/>
            <p:nvPr/>
          </p:nvSpPr>
          <p:spPr>
            <a:xfrm>
              <a:off x="5414537" y="3779933"/>
              <a:ext cx="713732" cy="69464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885772" y="4742518"/>
              <a:ext cx="4788590" cy="1670095"/>
              <a:chOff x="3149489" y="4756570"/>
              <a:chExt cx="4788590" cy="1670095"/>
            </a:xfrm>
          </p:grpSpPr>
          <p:pic>
            <p:nvPicPr>
              <p:cNvPr id="65" name="Picture 64" descr="premerge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9127" y="4756570"/>
                <a:ext cx="2748952" cy="1670095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3149489" y="4764042"/>
                <a:ext cx="4766177" cy="16410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Picture 63" descr="Layer_1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71902" y="4820506"/>
                <a:ext cx="2047111" cy="1539809"/>
              </a:xfrm>
              <a:prstGeom prst="rect">
                <a:avLst/>
              </a:prstGeom>
            </p:spPr>
          </p:pic>
        </p:grpSp>
      </p:grpSp>
      <p:grpSp>
        <p:nvGrpSpPr>
          <p:cNvPr id="93" name="Group 92"/>
          <p:cNvGrpSpPr/>
          <p:nvPr/>
        </p:nvGrpSpPr>
        <p:grpSpPr>
          <a:xfrm>
            <a:off x="791854" y="2346983"/>
            <a:ext cx="5594788" cy="3259751"/>
            <a:chOff x="791854" y="2346983"/>
            <a:chExt cx="5594788" cy="3259751"/>
          </a:xfrm>
        </p:grpSpPr>
        <p:grpSp>
          <p:nvGrpSpPr>
            <p:cNvPr id="82" name="Group 35"/>
            <p:cNvGrpSpPr/>
            <p:nvPr/>
          </p:nvGrpSpPr>
          <p:grpSpPr>
            <a:xfrm>
              <a:off x="791854" y="2346983"/>
              <a:ext cx="5231896" cy="2949668"/>
              <a:chOff x="791854" y="2346983"/>
              <a:chExt cx="5231896" cy="2949668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791854" y="2346983"/>
                <a:ext cx="1633912" cy="129117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5" name="Straight Connector 84"/>
              <p:cNvCxnSpPr>
                <a:endCxn id="83" idx="6"/>
              </p:cNvCxnSpPr>
              <p:nvPr/>
            </p:nvCxnSpPr>
            <p:spPr>
              <a:xfrm rot="10800000">
                <a:off x="2425766" y="2992569"/>
                <a:ext cx="3597984" cy="230408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6059359" y="5145069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Proving Properties – True Property</a:t>
            </a:r>
            <a:endParaRPr lang="en-US" dirty="0"/>
          </a:p>
        </p:txBody>
      </p:sp>
      <p:pic>
        <p:nvPicPr>
          <p:cNvPr id="4" name="Picture 3" descr="premer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50" y="2908265"/>
            <a:ext cx="3714264" cy="225656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298991" y="2908265"/>
            <a:ext cx="3820423" cy="2204735"/>
            <a:chOff x="4298991" y="2908265"/>
            <a:chExt cx="3820423" cy="220473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349214" y="3925979"/>
              <a:ext cx="756186" cy="1588"/>
            </a:xfrm>
            <a:prstGeom prst="line">
              <a:avLst/>
            </a:prstGeom>
            <a:ln w="1270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298991" y="3567601"/>
              <a:ext cx="806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Collapse</a:t>
              </a:r>
              <a:endParaRPr lang="en-US" sz="1400" dirty="0"/>
            </a:p>
          </p:txBody>
        </p:sp>
        <p:pic>
          <p:nvPicPr>
            <p:cNvPr id="19" name="Picture 18" descr="collapsedRule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6735" y="2908265"/>
              <a:ext cx="2892679" cy="22047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Context: </a:t>
            </a:r>
            <a:r>
              <a:rPr lang="en-US" b="1" dirty="0" err="1" smtClean="0"/>
              <a:t>DSLTrans</a:t>
            </a:r>
            <a:r>
              <a:rPr lang="en-US" b="1" dirty="0" smtClean="0"/>
              <a:t> transformation language</a:t>
            </a:r>
          </a:p>
          <a:p>
            <a:r>
              <a:rPr lang="en-US" dirty="0" smtClean="0"/>
              <a:t>How do we verify a transformation?</a:t>
            </a:r>
          </a:p>
          <a:p>
            <a:r>
              <a:rPr lang="en-US" dirty="0" smtClean="0"/>
              <a:t>Building a proof</a:t>
            </a:r>
          </a:p>
          <a:p>
            <a:r>
              <a:rPr lang="en-US" dirty="0" smtClean="0"/>
              <a:t>Results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collapsedRu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63" y="4760567"/>
            <a:ext cx="2201815" cy="1678174"/>
          </a:xfrm>
          <a:prstGeom prst="rect">
            <a:avLst/>
          </a:prstGeom>
        </p:spPr>
      </p:pic>
      <p:pic>
        <p:nvPicPr>
          <p:cNvPr id="31" name="Picture 30" descr="s2mcs2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53" y="2346984"/>
            <a:ext cx="1581963" cy="2650856"/>
          </a:xfrm>
          <a:prstGeom prst="rect">
            <a:avLst/>
          </a:prstGeom>
        </p:spPr>
      </p:pic>
      <p:pic>
        <p:nvPicPr>
          <p:cNvPr id="54" name="Picture 53" descr="state_space_satisf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528884" y="2345983"/>
            <a:ext cx="5568315" cy="2410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Properties – True Property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754" y="1610352"/>
            <a:ext cx="76873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‘For </a:t>
            </a:r>
            <a:r>
              <a:rPr lang="en-US" sz="1600" dirty="0"/>
              <a:t>all paths belonging to</a:t>
            </a:r>
            <a:r>
              <a:rPr lang="en-US" sz="1600" dirty="0" smtClean="0"/>
              <a:t> the transformation’s </a:t>
            </a:r>
            <a:r>
              <a:rPr lang="en-US" sz="1600" dirty="0"/>
              <a:t>state space, if the property’s</a:t>
            </a:r>
            <a:r>
              <a:rPr lang="en-US" sz="1600" dirty="0" smtClean="0"/>
              <a:t> match model</a:t>
            </a:r>
          </a:p>
          <a:p>
            <a:r>
              <a:rPr lang="en-US" sz="1600" dirty="0" smtClean="0"/>
              <a:t>is found in a given state, then a subsequent state in that path is model of the property.’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14537" y="3060038"/>
            <a:ext cx="2119474" cy="57811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1" idx="7"/>
          </p:cNvCxnSpPr>
          <p:nvPr/>
        </p:nvCxnSpPr>
        <p:spPr>
          <a:xfrm rot="5400000" flipH="1" flipV="1">
            <a:off x="6657125" y="3004775"/>
            <a:ext cx="243506" cy="151026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14537" y="3779933"/>
            <a:ext cx="713732" cy="694641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92630" y="5088567"/>
            <a:ext cx="1154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Match model</a:t>
            </a:r>
          </a:p>
          <a:p>
            <a:r>
              <a:rPr lang="en-US" sz="1400" dirty="0"/>
              <a:t>i</a:t>
            </a:r>
            <a:r>
              <a:rPr lang="en-US" sz="1400" dirty="0" smtClean="0"/>
              <a:t>s found!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5440207" y="3060037"/>
            <a:ext cx="2093805" cy="909888"/>
            <a:chOff x="5231279" y="2974058"/>
            <a:chExt cx="2093805" cy="909888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231279" y="2974058"/>
              <a:ext cx="2093805" cy="578116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657552" y="3552173"/>
              <a:ext cx="667531" cy="33177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4664662" y="4779107"/>
            <a:ext cx="2201817" cy="16504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35"/>
          <p:cNvGrpSpPr/>
          <p:nvPr/>
        </p:nvGrpSpPr>
        <p:grpSpPr>
          <a:xfrm>
            <a:off x="791854" y="2346984"/>
            <a:ext cx="5937687" cy="3301873"/>
            <a:chOff x="791854" y="2346984"/>
            <a:chExt cx="5937687" cy="3301873"/>
          </a:xfrm>
        </p:grpSpPr>
        <p:sp>
          <p:nvSpPr>
            <p:cNvPr id="27" name="Oval 26"/>
            <p:cNvSpPr/>
            <p:nvPr/>
          </p:nvSpPr>
          <p:spPr>
            <a:xfrm>
              <a:off x="791854" y="2346984"/>
              <a:ext cx="1485911" cy="129116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4664663" y="5088567"/>
              <a:ext cx="2064878" cy="56029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3" name="Straight Connector 32"/>
            <p:cNvCxnSpPr>
              <a:stCxn id="29" idx="0"/>
              <a:endCxn id="27" idx="6"/>
            </p:cNvCxnSpPr>
            <p:nvPr/>
          </p:nvCxnSpPr>
          <p:spPr>
            <a:xfrm rot="16200000" flipV="1">
              <a:off x="2939435" y="2330899"/>
              <a:ext cx="2095999" cy="3419337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7092630" y="5648857"/>
            <a:ext cx="140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State is model of</a:t>
            </a:r>
          </a:p>
          <a:p>
            <a:r>
              <a:rPr lang="en-US" sz="1400" dirty="0" smtClean="0"/>
              <a:t>the property!</a:t>
            </a:r>
          </a:p>
        </p:txBody>
      </p:sp>
      <p:grpSp>
        <p:nvGrpSpPr>
          <p:cNvPr id="10" name="Group 52"/>
          <p:cNvGrpSpPr/>
          <p:nvPr/>
        </p:nvGrpSpPr>
        <p:grpSpPr>
          <a:xfrm>
            <a:off x="791854" y="2346984"/>
            <a:ext cx="6074624" cy="3977423"/>
            <a:chOff x="791854" y="2346984"/>
            <a:chExt cx="6074624" cy="3977423"/>
          </a:xfrm>
        </p:grpSpPr>
        <p:sp>
          <p:nvSpPr>
            <p:cNvPr id="39" name="Oval 38"/>
            <p:cNvSpPr/>
            <p:nvPr/>
          </p:nvSpPr>
          <p:spPr>
            <a:xfrm>
              <a:off x="791854" y="2346984"/>
              <a:ext cx="1621343" cy="246708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4584700" y="5088566"/>
              <a:ext cx="2281778" cy="123584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>
              <a:stCxn id="40" idx="0"/>
              <a:endCxn id="39" idx="6"/>
            </p:cNvCxnSpPr>
            <p:nvPr/>
          </p:nvCxnSpPr>
          <p:spPr>
            <a:xfrm rot="16200000" flipV="1">
              <a:off x="3315374" y="2678351"/>
              <a:ext cx="1508039" cy="331239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3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satisfi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6254" y="2441841"/>
            <a:ext cx="2450014" cy="2072303"/>
          </a:xfrm>
          <a:prstGeom prst="rect">
            <a:avLst/>
          </a:prstGeom>
        </p:spPr>
      </p:pic>
      <p:pic>
        <p:nvPicPr>
          <p:cNvPr id="44" name="Picture 43" descr="Layer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885" y="4773451"/>
            <a:ext cx="2324794" cy="1748678"/>
          </a:xfrm>
          <a:prstGeom prst="rect">
            <a:avLst/>
          </a:prstGeom>
        </p:spPr>
      </p:pic>
      <p:pic>
        <p:nvPicPr>
          <p:cNvPr id="28" name="Picture 27" descr="state_space_satisf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528884" y="2345983"/>
            <a:ext cx="5568315" cy="2410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Properties – False Property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754" y="1610352"/>
            <a:ext cx="80399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‘There </a:t>
            </a:r>
            <a:r>
              <a:rPr lang="en-US" sz="1600" dirty="0"/>
              <a:t>exists a path belonging to </a:t>
            </a:r>
            <a:r>
              <a:rPr lang="en-US" sz="1600" dirty="0" smtClean="0"/>
              <a:t>the transformation’s </a:t>
            </a:r>
            <a:r>
              <a:rPr lang="en-US" sz="1600" dirty="0"/>
              <a:t>state space where the </a:t>
            </a:r>
            <a:r>
              <a:rPr lang="en-US" sz="1600" dirty="0" smtClean="0"/>
              <a:t>property’s match</a:t>
            </a:r>
          </a:p>
          <a:p>
            <a:r>
              <a:rPr lang="en-US" sz="1600" dirty="0"/>
              <a:t>m</a:t>
            </a:r>
            <a:r>
              <a:rPr lang="en-US" sz="1600" dirty="0" smtClean="0"/>
              <a:t>odel is </a:t>
            </a:r>
            <a:r>
              <a:rPr lang="en-US" sz="1600" dirty="0"/>
              <a:t>found</a:t>
            </a:r>
            <a:r>
              <a:rPr lang="en-US" sz="1600" dirty="0" smtClean="0"/>
              <a:t> in </a:t>
            </a:r>
            <a:r>
              <a:rPr lang="en-US" sz="1600" dirty="0"/>
              <a:t>a given state, but no subsequent state in </a:t>
            </a:r>
            <a:r>
              <a:rPr lang="en-US" sz="1600" dirty="0" smtClean="0"/>
              <a:t>that path </a:t>
            </a:r>
            <a:r>
              <a:rPr lang="en-US" sz="1600" dirty="0"/>
              <a:t>is model of the property</a:t>
            </a:r>
            <a:r>
              <a:rPr lang="en-US" sz="1600" dirty="0" smtClean="0"/>
              <a:t>.’</a:t>
            </a:r>
            <a:endParaRPr lang="en-US" sz="1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5651500" y="3049327"/>
            <a:ext cx="2186214" cy="846691"/>
            <a:chOff x="3384302" y="3005328"/>
            <a:chExt cx="2186214" cy="846691"/>
          </a:xfrm>
        </p:grpSpPr>
        <p:cxnSp>
          <p:nvCxnSpPr>
            <p:cNvPr id="8" name="Straight Connector 7"/>
            <p:cNvCxnSpPr>
              <a:endCxn id="23" idx="1"/>
            </p:cNvCxnSpPr>
            <p:nvPr/>
          </p:nvCxnSpPr>
          <p:spPr>
            <a:xfrm>
              <a:off x="3384302" y="3005328"/>
              <a:ext cx="1577006" cy="25377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56784" y="3157378"/>
              <a:ext cx="713732" cy="69464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544544" y="4991180"/>
            <a:ext cx="1833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Match model is found!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862850" y="2741550"/>
            <a:ext cx="1443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Counterexample!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544544" y="5362700"/>
            <a:ext cx="1873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Final state is not model</a:t>
            </a:r>
          </a:p>
          <a:p>
            <a:r>
              <a:rPr lang="en-US" sz="1400" dirty="0" smtClean="0"/>
              <a:t>of the property!</a:t>
            </a:r>
            <a:endParaRPr lang="en-US" sz="14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4294845" y="3673927"/>
            <a:ext cx="2829142" cy="805933"/>
            <a:chOff x="4294845" y="3673927"/>
            <a:chExt cx="2829142" cy="805933"/>
          </a:xfrm>
        </p:grpSpPr>
        <p:cxnSp>
          <p:nvCxnSpPr>
            <p:cNvPr id="36" name="Straight Connector 35"/>
            <p:cNvCxnSpPr>
              <a:endCxn id="21" idx="7"/>
            </p:cNvCxnSpPr>
            <p:nvPr/>
          </p:nvCxnSpPr>
          <p:spPr>
            <a:xfrm rot="10800000" flipV="1">
              <a:off x="4904054" y="3673927"/>
              <a:ext cx="2219933" cy="21302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294845" y="3785219"/>
              <a:ext cx="713732" cy="69464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 descr="Layer_Station2Ma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749" y="4764380"/>
            <a:ext cx="1428054" cy="175446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619028" y="2741550"/>
            <a:ext cx="4137207" cy="2928927"/>
            <a:chOff x="662128" y="2719930"/>
            <a:chExt cx="4137207" cy="2928927"/>
          </a:xfrm>
        </p:grpSpPr>
        <p:sp>
          <p:nvSpPr>
            <p:cNvPr id="32" name="Oval 31"/>
            <p:cNvSpPr/>
            <p:nvPr/>
          </p:nvSpPr>
          <p:spPr>
            <a:xfrm>
              <a:off x="662128" y="2719930"/>
              <a:ext cx="1613472" cy="73644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085602" y="5033302"/>
              <a:ext cx="713733" cy="615555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7" name="Straight Connector 36"/>
            <p:cNvCxnSpPr>
              <a:stCxn id="35" idx="1"/>
              <a:endCxn id="32" idx="6"/>
            </p:cNvCxnSpPr>
            <p:nvPr/>
          </p:nvCxnSpPr>
          <p:spPr>
            <a:xfrm rot="16200000" flipV="1">
              <a:off x="2215215" y="3148537"/>
              <a:ext cx="2035296" cy="191452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19028" y="2741550"/>
            <a:ext cx="4464490" cy="2788239"/>
            <a:chOff x="619028" y="2741550"/>
            <a:chExt cx="4464490" cy="2788239"/>
          </a:xfrm>
        </p:grpSpPr>
        <p:cxnSp>
          <p:nvCxnSpPr>
            <p:cNvPr id="62" name="Straight Connector 61"/>
            <p:cNvCxnSpPr>
              <a:stCxn id="35" idx="6"/>
              <a:endCxn id="60" idx="5"/>
            </p:cNvCxnSpPr>
            <p:nvPr/>
          </p:nvCxnSpPr>
          <p:spPr>
            <a:xfrm flipH="1" flipV="1">
              <a:off x="2225964" y="4008001"/>
              <a:ext cx="2530271" cy="135469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4756235" y="5068124"/>
              <a:ext cx="3272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619028" y="2741550"/>
              <a:ext cx="1882643" cy="148374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2501671" y="4702428"/>
            <a:ext cx="3797154" cy="187003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lide Number Placeholder 7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6" grpId="0"/>
      <p:bldP spid="45" grpId="0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Provab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2353130"/>
            <a:ext cx="2856762" cy="2404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Proving Properties – Non Provable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8754" y="1610352"/>
            <a:ext cx="72944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‘The match model of the property can never be found in any state of the construction</a:t>
            </a:r>
          </a:p>
          <a:p>
            <a:r>
              <a:rPr lang="en-US" sz="1600" dirty="0" smtClean="0"/>
              <a:t>of the symbolic executions of the transformation.’</a:t>
            </a:r>
            <a:endParaRPr lang="en-US" sz="1600" dirty="0"/>
          </a:p>
        </p:txBody>
      </p:sp>
      <p:pic>
        <p:nvPicPr>
          <p:cNvPr id="6" name="Picture 5" descr="state_spa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56762" y="2346984"/>
            <a:ext cx="5568315" cy="2410587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457200" y="2797885"/>
            <a:ext cx="6429149" cy="2749480"/>
            <a:chOff x="457200" y="2797885"/>
            <a:chExt cx="6429149" cy="2749480"/>
          </a:xfrm>
        </p:grpSpPr>
        <p:sp>
          <p:nvSpPr>
            <p:cNvPr id="28" name="Oval 27"/>
            <p:cNvSpPr/>
            <p:nvPr/>
          </p:nvSpPr>
          <p:spPr>
            <a:xfrm>
              <a:off x="457200" y="2797885"/>
              <a:ext cx="1912182" cy="649123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62817" y="5208811"/>
              <a:ext cx="49235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Can’t find the match model of the property in any state!</a:t>
              </a:r>
              <a:endParaRPr lang="en-US" sz="1600" dirty="0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Context: </a:t>
            </a:r>
            <a:r>
              <a:rPr lang="en-US" dirty="0" err="1" smtClean="0"/>
              <a:t>DSLTrans</a:t>
            </a:r>
            <a:r>
              <a:rPr lang="en-US" dirty="0" smtClean="0"/>
              <a:t> transformation language</a:t>
            </a:r>
          </a:p>
          <a:p>
            <a:r>
              <a:rPr lang="en-US" dirty="0" smtClean="0"/>
              <a:t>Intuition: what properties can we verify?</a:t>
            </a:r>
          </a:p>
          <a:p>
            <a:r>
              <a:rPr lang="en-US" b="1" dirty="0" smtClean="0"/>
              <a:t>Building a proof</a:t>
            </a:r>
          </a:p>
          <a:p>
            <a:r>
              <a:rPr lang="en-US" dirty="0" smtClean="0"/>
              <a:t>Results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Context: </a:t>
            </a:r>
            <a:r>
              <a:rPr lang="en-US" dirty="0" err="1" smtClean="0"/>
              <a:t>DSLTrans</a:t>
            </a:r>
            <a:r>
              <a:rPr lang="en-US" dirty="0" smtClean="0"/>
              <a:t> transformation language</a:t>
            </a:r>
          </a:p>
          <a:p>
            <a:r>
              <a:rPr lang="en-US" dirty="0" smtClean="0"/>
              <a:t>Intuition: what properties can we verify?</a:t>
            </a:r>
          </a:p>
          <a:p>
            <a:r>
              <a:rPr lang="en-US" dirty="0" smtClean="0"/>
              <a:t>Building a proof</a:t>
            </a:r>
          </a:p>
          <a:p>
            <a:r>
              <a:rPr lang="en-US" b="1" dirty="0" smtClean="0"/>
              <a:t>Results and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theoretical, graph based formalization</a:t>
            </a:r>
          </a:p>
          <a:p>
            <a:r>
              <a:rPr lang="en-US" i="1" dirty="0" smtClean="0"/>
              <a:t>Finiteness </a:t>
            </a:r>
            <a:r>
              <a:rPr lang="en-US" dirty="0" smtClean="0"/>
              <a:t>(theorem)</a:t>
            </a:r>
          </a:p>
          <a:p>
            <a:pPr marL="742950" lvl="2" indent="-342900">
              <a:buNone/>
            </a:pPr>
            <a:r>
              <a:rPr lang="en-US" dirty="0" smtClean="0"/>
              <a:t>The state space for any transformation is finite</a:t>
            </a:r>
          </a:p>
          <a:p>
            <a:r>
              <a:rPr lang="en-US" dirty="0" smtClean="0"/>
              <a:t>Preliminary experimental validation</a:t>
            </a:r>
          </a:p>
          <a:p>
            <a:pPr marL="342900" lvl="1" indent="-342900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http://solar.di.fct.unl.pt/twiki/pub/BATICCCS/ReleaseFiles/transmc.zip</a:t>
            </a:r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80" y="2656400"/>
            <a:ext cx="8229600" cy="369994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Rensink</a:t>
            </a:r>
            <a:r>
              <a:rPr lang="en-US" dirty="0" smtClean="0"/>
              <a:t> et al (2004)</a:t>
            </a:r>
          </a:p>
          <a:p>
            <a:pPr lvl="1">
              <a:buNone/>
            </a:pPr>
            <a:r>
              <a:rPr lang="en-US" sz="2000" dirty="0" smtClean="0"/>
              <a:t>Model Checking Graph Transformations: A Comparison of Two Approaches</a:t>
            </a:r>
          </a:p>
          <a:p>
            <a:r>
              <a:rPr lang="en-US" dirty="0" err="1" smtClean="0"/>
              <a:t>Mens</a:t>
            </a:r>
            <a:r>
              <a:rPr lang="en-US" dirty="0" smtClean="0"/>
              <a:t> at al (2006)</a:t>
            </a:r>
          </a:p>
          <a:p>
            <a:pPr lvl="1">
              <a:buNone/>
            </a:pPr>
            <a:r>
              <a:rPr lang="en-US" sz="2000" dirty="0" smtClean="0"/>
              <a:t>“A taxonomy of model transformation”</a:t>
            </a:r>
          </a:p>
          <a:p>
            <a:r>
              <a:rPr lang="en-US" dirty="0" err="1" smtClean="0"/>
              <a:t>Anastasakis</a:t>
            </a:r>
            <a:r>
              <a:rPr lang="en-US" dirty="0" smtClean="0"/>
              <a:t> at al (2007)</a:t>
            </a:r>
          </a:p>
          <a:p>
            <a:pPr lvl="1">
              <a:buNone/>
            </a:pPr>
            <a:r>
              <a:rPr lang="en-US" sz="2000" dirty="0" smtClean="0"/>
              <a:t>“Analysis of Model Transformations via Alloy”</a:t>
            </a:r>
          </a:p>
          <a:p>
            <a:r>
              <a:rPr lang="en-US" dirty="0" smtClean="0"/>
              <a:t>Narayanan et al (2008)</a:t>
            </a:r>
          </a:p>
          <a:p>
            <a:pPr lvl="1">
              <a:buNone/>
            </a:pPr>
            <a:r>
              <a:rPr lang="en-US" sz="2000" dirty="0" smtClean="0"/>
              <a:t>“Verifying Model Transformations by Structural Correspondence”</a:t>
            </a:r>
          </a:p>
          <a:p>
            <a:r>
              <a:rPr lang="en-US" dirty="0" err="1" smtClean="0"/>
              <a:t>Asztalos</a:t>
            </a:r>
            <a:r>
              <a:rPr lang="en-US" dirty="0" smtClean="0"/>
              <a:t> et al (2009)</a:t>
            </a:r>
          </a:p>
          <a:p>
            <a:pPr lvl="1">
              <a:buNone/>
            </a:pPr>
            <a:r>
              <a:rPr lang="en-US" sz="2000" dirty="0" smtClean="0"/>
              <a:t>”Towards Automated, Formal Verification of Model Transformations”</a:t>
            </a:r>
            <a:endParaRPr lang="en-US" dirty="0" smtClean="0"/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6336" y="1533135"/>
            <a:ext cx="6676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literature on verifying transformations is </a:t>
            </a:r>
          </a:p>
          <a:p>
            <a:r>
              <a:rPr lang="en-US" sz="2800" dirty="0" smtClean="0"/>
              <a:t>preliminary and quite recent…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 of the verification technique – is the symbolic execution space complete?</a:t>
            </a:r>
          </a:p>
          <a:p>
            <a:r>
              <a:rPr lang="en-US" dirty="0" smtClean="0"/>
              <a:t>Build a complete prototype for automatic proofs;</a:t>
            </a:r>
          </a:p>
          <a:p>
            <a:r>
              <a:rPr lang="en-US" dirty="0" smtClean="0"/>
              <a:t>Evaluate the usefulness of our properties on larger case study transformations;</a:t>
            </a:r>
          </a:p>
          <a:p>
            <a:r>
              <a:rPr lang="en-US" dirty="0" smtClean="0"/>
              <a:t>Can this verification approach be applied to other transformation languages?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–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out as a visual transformation language for semantics by translation</a:t>
            </a:r>
          </a:p>
          <a:p>
            <a:r>
              <a:rPr lang="en-US" dirty="0" smtClean="0"/>
              <a:t>Developed into a complete transformation language, with interesting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quads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6" y="1849085"/>
            <a:ext cx="3355228" cy="1871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– Running Example</a:t>
            </a:r>
            <a:endParaRPr lang="en-US" dirty="0"/>
          </a:p>
        </p:txBody>
      </p:sp>
      <p:pic>
        <p:nvPicPr>
          <p:cNvPr id="4" name="Picture 3" descr="squadag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04" y="2147397"/>
            <a:ext cx="3185121" cy="1431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3603" y="5052044"/>
            <a:ext cx="6983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“… to </a:t>
            </a:r>
            <a:r>
              <a:rPr lang="en-US" dirty="0"/>
              <a:t>flatten a chain </a:t>
            </a:r>
            <a:r>
              <a:rPr lang="en-US" dirty="0" smtClean="0"/>
              <a:t>of command (…) into two independent sets of male </a:t>
            </a:r>
          </a:p>
          <a:p>
            <a:r>
              <a:rPr lang="en-US" dirty="0" smtClean="0"/>
              <a:t>and female officers. (…) command </a:t>
            </a:r>
            <a:r>
              <a:rPr lang="en-US" dirty="0"/>
              <a:t>relations </a:t>
            </a:r>
            <a:r>
              <a:rPr lang="en-US" dirty="0" smtClean="0"/>
              <a:t>are kept…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40133" y="1600391"/>
            <a:ext cx="196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</a:t>
            </a:r>
            <a:r>
              <a:rPr lang="en-US" dirty="0" err="1" smtClean="0"/>
              <a:t>Metamodel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3933" y="1597676"/>
            <a:ext cx="190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</a:t>
            </a:r>
            <a:r>
              <a:rPr lang="en-US" dirty="0" err="1" smtClean="0"/>
              <a:t>Metamodel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4186" y="3052109"/>
            <a:ext cx="1165412" cy="1135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36586" y="2971424"/>
            <a:ext cx="737347" cy="86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quadse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6" y="1847603"/>
            <a:ext cx="3355228" cy="1871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– Running Example</a:t>
            </a:r>
            <a:endParaRPr lang="en-US" dirty="0"/>
          </a:p>
        </p:txBody>
      </p:sp>
      <p:pic>
        <p:nvPicPr>
          <p:cNvPr id="4" name="Picture 3" descr="squadag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04" y="2147397"/>
            <a:ext cx="3185121" cy="14312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0133" y="1600391"/>
            <a:ext cx="196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 </a:t>
            </a:r>
            <a:r>
              <a:rPr lang="en-US" dirty="0" err="1" smtClean="0"/>
              <a:t>Metamodel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73933" y="1597676"/>
            <a:ext cx="190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</a:t>
            </a:r>
            <a:r>
              <a:rPr lang="en-US" dirty="0" err="1" smtClean="0"/>
              <a:t>Metamodel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84186" y="3052109"/>
            <a:ext cx="1165412" cy="1135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36586" y="2971424"/>
            <a:ext cx="737347" cy="866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odel_police_hierarch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5735" y="3938922"/>
            <a:ext cx="2183890" cy="2677596"/>
          </a:xfrm>
          <a:prstGeom prst="rect">
            <a:avLst/>
          </a:prstGeom>
        </p:spPr>
      </p:pic>
      <p:pic>
        <p:nvPicPr>
          <p:cNvPr id="16" name="Picture 15" descr="model_police_gend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933" y="4037164"/>
            <a:ext cx="2106473" cy="257935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843643" y="3719286"/>
            <a:ext cx="7429500" cy="2721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212771" y="5154159"/>
            <a:ext cx="743857" cy="15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840" y="540443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DSLTrans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Transformations</a:t>
            </a:r>
            <a:endParaRPr lang="en-US" dirty="0"/>
          </a:p>
        </p:txBody>
      </p:sp>
      <p:pic>
        <p:nvPicPr>
          <p:cNvPr id="4" name="Picture 3" descr="policesqua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26" y="248569"/>
            <a:ext cx="2680074" cy="63608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2320" y="2585340"/>
            <a:ext cx="395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DSLTrans</a:t>
            </a:r>
            <a:r>
              <a:rPr lang="en-US" sz="2000" dirty="0" smtClean="0"/>
              <a:t> </a:t>
            </a:r>
            <a:r>
              <a:rPr lang="en-US" sz="2000" dirty="0" err="1" smtClean="0"/>
              <a:t>tranformation</a:t>
            </a:r>
            <a:r>
              <a:rPr lang="en-US" sz="2000" dirty="0" smtClean="0"/>
              <a:t> is defined</a:t>
            </a:r>
          </a:p>
          <a:p>
            <a:r>
              <a:rPr lang="en-US" sz="2000" dirty="0" smtClean="0"/>
              <a:t>as a list of </a:t>
            </a:r>
            <a:r>
              <a:rPr lang="en-US" sz="2000" b="1" i="1" dirty="0" smtClean="0"/>
              <a:t>Layers</a:t>
            </a:r>
            <a:r>
              <a:rPr lang="en-US" sz="2000" dirty="0" smtClean="0"/>
              <a:t>, each </a:t>
            </a:r>
            <a:r>
              <a:rPr lang="en-US" sz="2000" b="1" i="1" dirty="0" smtClean="0"/>
              <a:t>Layer</a:t>
            </a:r>
          </a:p>
          <a:p>
            <a:r>
              <a:rPr lang="en-US" sz="2000" dirty="0" smtClean="0"/>
              <a:t>holding a set of transformations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42320" y="3953964"/>
            <a:ext cx="3642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Layers</a:t>
            </a:r>
            <a:r>
              <a:rPr lang="en-US" sz="2000" dirty="0" smtClean="0"/>
              <a:t> are executed sequentially</a:t>
            </a:r>
            <a:endParaRPr lang="en-US" sz="2000" b="1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742320" y="4816453"/>
            <a:ext cx="3869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b="1" i="1" dirty="0" smtClean="0"/>
              <a:t>Input Model</a:t>
            </a:r>
            <a:r>
              <a:rPr lang="en-US" sz="2000" dirty="0" smtClean="0"/>
              <a:t> is immutable</a:t>
            </a:r>
            <a:endParaRPr lang="en-US" sz="2000" b="1" i="1" dirty="0" smtClean="0"/>
          </a:p>
          <a:p>
            <a:r>
              <a:rPr lang="en-US" sz="2000" dirty="0" smtClean="0"/>
              <a:t>(outplace transformation language)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1670" y="1834634"/>
            <a:ext cx="85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1670" y="4816453"/>
            <a:ext cx="85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Layer 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337040" y="6305862"/>
            <a:ext cx="2133600" cy="365125"/>
          </a:xfrm>
        </p:spPr>
        <p:txBody>
          <a:bodyPr/>
          <a:lstStyle/>
          <a:p>
            <a:fld id="{4F7C3372-B9CB-4345-BC77-E6315C231FE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01670" y="5881835"/>
            <a:ext cx="5407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Eclipse </a:t>
            </a:r>
            <a:r>
              <a:rPr lang="en-US" sz="1200" dirty="0" err="1" smtClean="0"/>
              <a:t>plugin</a:t>
            </a:r>
            <a:r>
              <a:rPr lang="en-US" sz="1200" dirty="0" smtClean="0"/>
              <a:t> at:</a:t>
            </a:r>
          </a:p>
          <a:p>
            <a:r>
              <a:rPr lang="en-US" sz="1200" dirty="0" smtClean="0"/>
              <a:t>http://solar.di.fct.unl.pt/twiki/pub/BATICCCS/ReleaseFiles/dsltrans.october.2010.zip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1</a:t>
            </a:r>
            <a:endParaRPr lang="en-US" dirty="0"/>
          </a:p>
        </p:txBody>
      </p:sp>
      <p:pic>
        <p:nvPicPr>
          <p:cNvPr id="4" name="Picture 3" descr="basic_entities_lay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06" y="2217738"/>
            <a:ext cx="3178587" cy="311626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92172" y="3429000"/>
            <a:ext cx="7590188" cy="723900"/>
            <a:chOff x="1205686" y="3416300"/>
            <a:chExt cx="7590188" cy="723900"/>
          </a:xfrm>
        </p:grpSpPr>
        <p:sp>
          <p:nvSpPr>
            <p:cNvPr id="5" name="Oval 4"/>
            <p:cNvSpPr/>
            <p:nvPr/>
          </p:nvSpPr>
          <p:spPr>
            <a:xfrm>
              <a:off x="1205686" y="3416300"/>
              <a:ext cx="788214" cy="711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46300" y="3429000"/>
              <a:ext cx="788214" cy="711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086914" y="3429000"/>
              <a:ext cx="788214" cy="711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6"/>
            </p:cNvCxnSpPr>
            <p:nvPr/>
          </p:nvCxnSpPr>
          <p:spPr>
            <a:xfrm>
              <a:off x="3875128" y="3784600"/>
              <a:ext cx="1662072" cy="1588"/>
            </a:xfrm>
            <a:prstGeom prst="line">
              <a:avLst/>
            </a:prstGeom>
            <a:ln w="635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537200" y="3549180"/>
              <a:ext cx="3258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Match Models/Elements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09475" y="4434655"/>
            <a:ext cx="7502725" cy="723900"/>
            <a:chOff x="1205686" y="3416300"/>
            <a:chExt cx="7502725" cy="723900"/>
          </a:xfrm>
        </p:grpSpPr>
        <p:sp>
          <p:nvSpPr>
            <p:cNvPr id="17" name="Oval 16"/>
            <p:cNvSpPr/>
            <p:nvPr/>
          </p:nvSpPr>
          <p:spPr>
            <a:xfrm>
              <a:off x="1205686" y="3416300"/>
              <a:ext cx="788214" cy="711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46300" y="3429000"/>
              <a:ext cx="788214" cy="711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086914" y="3429000"/>
              <a:ext cx="788214" cy="71120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6"/>
            </p:cNvCxnSpPr>
            <p:nvPr/>
          </p:nvCxnSpPr>
          <p:spPr>
            <a:xfrm>
              <a:off x="3875128" y="3784600"/>
              <a:ext cx="1662072" cy="1588"/>
            </a:xfrm>
            <a:prstGeom prst="line">
              <a:avLst/>
            </a:prstGeom>
            <a:ln w="635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537200" y="3549180"/>
              <a:ext cx="3171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Apply Models/Elements</a:t>
              </a:r>
              <a:endParaRPr lang="en-US" sz="2400" dirty="0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DSLTrans</a:t>
            </a:r>
            <a:r>
              <a:rPr lang="en-US" dirty="0" smtClean="0"/>
              <a:t> in Action – Layer 1</a:t>
            </a:r>
            <a:endParaRPr lang="en-US" dirty="0"/>
          </a:p>
        </p:txBody>
      </p:sp>
      <p:pic>
        <p:nvPicPr>
          <p:cNvPr id="4" name="Picture 3" descr="input_mode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829627" y="3095564"/>
            <a:ext cx="2641600" cy="3238500"/>
          </a:xfrm>
          <a:prstGeom prst="rect">
            <a:avLst/>
          </a:prstGeom>
        </p:spPr>
      </p:pic>
      <p:pic>
        <p:nvPicPr>
          <p:cNvPr id="5" name="Picture 4" descr="basic_entities_lay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729" y="1417638"/>
            <a:ext cx="2064542" cy="2024061"/>
          </a:xfrm>
          <a:prstGeom prst="rect">
            <a:avLst/>
          </a:prstGeom>
        </p:spPr>
      </p:pic>
      <p:pic>
        <p:nvPicPr>
          <p:cNvPr id="6" name="Picture 5" descr="station2sta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632366" y="3095564"/>
            <a:ext cx="990600" cy="8763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585460" y="2035214"/>
            <a:ext cx="2687840" cy="1793921"/>
            <a:chOff x="1585460" y="2035214"/>
            <a:chExt cx="2687840" cy="1793921"/>
          </a:xfrm>
        </p:grpSpPr>
        <p:sp>
          <p:nvSpPr>
            <p:cNvPr id="7" name="Oval 6"/>
            <p:cNvSpPr/>
            <p:nvPr/>
          </p:nvSpPr>
          <p:spPr>
            <a:xfrm>
              <a:off x="3539729" y="2035214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585460" y="3095564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stCxn id="7" idx="2"/>
              <a:endCxn id="8" idx="7"/>
            </p:cNvCxnSpPr>
            <p:nvPr/>
          </p:nvCxnSpPr>
          <p:spPr>
            <a:xfrm rot="10800000" flipV="1">
              <a:off x="2211603" y="2401999"/>
              <a:ext cx="1328127" cy="800993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539730" y="2695429"/>
            <a:ext cx="3937960" cy="1173711"/>
            <a:chOff x="3539730" y="2695429"/>
            <a:chExt cx="3937960" cy="1173711"/>
          </a:xfrm>
        </p:grpSpPr>
        <p:sp>
          <p:nvSpPr>
            <p:cNvPr id="14" name="Oval 13"/>
            <p:cNvSpPr/>
            <p:nvPr/>
          </p:nvSpPr>
          <p:spPr>
            <a:xfrm>
              <a:off x="6744119" y="3135569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539730" y="2695429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2"/>
              <a:endCxn id="15" idx="6"/>
            </p:cNvCxnSpPr>
            <p:nvPr/>
          </p:nvCxnSpPr>
          <p:spPr>
            <a:xfrm rot="10800000">
              <a:off x="4273301" y="3062215"/>
              <a:ext cx="2470818" cy="44014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962319" y="2024224"/>
            <a:ext cx="3937123" cy="4168138"/>
            <a:chOff x="962319" y="2024224"/>
            <a:chExt cx="3937123" cy="4168138"/>
          </a:xfrm>
        </p:grpSpPr>
        <p:sp>
          <p:nvSpPr>
            <p:cNvPr id="22" name="Oval 21"/>
            <p:cNvSpPr/>
            <p:nvPr/>
          </p:nvSpPr>
          <p:spPr>
            <a:xfrm>
              <a:off x="4165871" y="2024224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22" idx="2"/>
              <a:endCxn id="26" idx="6"/>
            </p:cNvCxnSpPr>
            <p:nvPr/>
          </p:nvCxnSpPr>
          <p:spPr>
            <a:xfrm rot="10800000" flipV="1">
              <a:off x="1695891" y="2391010"/>
              <a:ext cx="2469981" cy="2259496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62319" y="4283720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211602" y="4283720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962319" y="5458791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22" idx="2"/>
            </p:cNvCxnSpPr>
            <p:nvPr/>
          </p:nvCxnSpPr>
          <p:spPr>
            <a:xfrm rot="10800000" flipV="1">
              <a:off x="2571443" y="2391010"/>
              <a:ext cx="1594429" cy="189271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2" idx="2"/>
              <a:endCxn id="32" idx="6"/>
            </p:cNvCxnSpPr>
            <p:nvPr/>
          </p:nvCxnSpPr>
          <p:spPr>
            <a:xfrm rot="10800000" flipV="1">
              <a:off x="1695891" y="2391009"/>
              <a:ext cx="2469981" cy="343456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 descr="male2ma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933866" y="3095566"/>
            <a:ext cx="1689100" cy="2552700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4205214" y="2695429"/>
            <a:ext cx="2538905" cy="2858034"/>
            <a:chOff x="4205214" y="2695429"/>
            <a:chExt cx="2538905" cy="2858034"/>
          </a:xfrm>
        </p:grpSpPr>
        <p:cxnSp>
          <p:nvCxnSpPr>
            <p:cNvPr id="51" name="Straight Connector 50"/>
            <p:cNvCxnSpPr>
              <a:stCxn id="54" idx="2"/>
              <a:endCxn id="65" idx="5"/>
            </p:cNvCxnSpPr>
            <p:nvPr/>
          </p:nvCxnSpPr>
          <p:spPr>
            <a:xfrm rot="10800000">
              <a:off x="4831356" y="3321571"/>
              <a:ext cx="1179192" cy="75851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010548" y="3713297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6010548" y="4232482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010548" y="4819892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5" idx="2"/>
              <a:endCxn id="65" idx="5"/>
            </p:cNvCxnSpPr>
            <p:nvPr/>
          </p:nvCxnSpPr>
          <p:spPr>
            <a:xfrm rot="10800000">
              <a:off x="4831356" y="3321572"/>
              <a:ext cx="1179192" cy="127769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6" idx="2"/>
              <a:endCxn id="65" idx="5"/>
            </p:cNvCxnSpPr>
            <p:nvPr/>
          </p:nvCxnSpPr>
          <p:spPr>
            <a:xfrm rot="10800000">
              <a:off x="4831356" y="3321572"/>
              <a:ext cx="1179192" cy="186510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4205214" y="2695429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962319" y="2009371"/>
            <a:ext cx="4641952" cy="3613050"/>
            <a:chOff x="962319" y="2035214"/>
            <a:chExt cx="4641952" cy="3613050"/>
          </a:xfrm>
        </p:grpSpPr>
        <p:sp>
          <p:nvSpPr>
            <p:cNvPr id="74" name="Oval 73"/>
            <p:cNvSpPr/>
            <p:nvPr/>
          </p:nvSpPr>
          <p:spPr>
            <a:xfrm>
              <a:off x="4870700" y="2035214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stCxn id="74" idx="2"/>
              <a:endCxn id="76" idx="7"/>
            </p:cNvCxnSpPr>
            <p:nvPr/>
          </p:nvCxnSpPr>
          <p:spPr>
            <a:xfrm rot="10800000" flipV="1">
              <a:off x="2211602" y="2401999"/>
              <a:ext cx="2659098" cy="1418727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585460" y="3713298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809129" y="4914692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962319" y="4914693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74" idx="2"/>
              <a:endCxn id="77" idx="7"/>
            </p:cNvCxnSpPr>
            <p:nvPr/>
          </p:nvCxnSpPr>
          <p:spPr>
            <a:xfrm rot="10800000" flipV="1">
              <a:off x="2435272" y="2401999"/>
              <a:ext cx="2435429" cy="262012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2"/>
              <a:endCxn id="78" idx="7"/>
            </p:cNvCxnSpPr>
            <p:nvPr/>
          </p:nvCxnSpPr>
          <p:spPr>
            <a:xfrm rot="10800000" flipV="1">
              <a:off x="1588462" y="2402000"/>
              <a:ext cx="3282239" cy="2620122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2578387" y="4914692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/>
            <p:cNvCxnSpPr>
              <a:stCxn id="74" idx="2"/>
              <a:endCxn id="85" idx="7"/>
            </p:cNvCxnSpPr>
            <p:nvPr/>
          </p:nvCxnSpPr>
          <p:spPr>
            <a:xfrm rot="10800000" flipV="1">
              <a:off x="3204530" y="2401999"/>
              <a:ext cx="1666171" cy="2620121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Picture 95" descr="female2femal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5933866" y="3095564"/>
            <a:ext cx="2387600" cy="3048000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4870701" y="2695429"/>
            <a:ext cx="3340561" cy="3319620"/>
            <a:chOff x="4870701" y="2695429"/>
            <a:chExt cx="3340561" cy="3319620"/>
          </a:xfrm>
        </p:grpSpPr>
        <p:grpSp>
          <p:nvGrpSpPr>
            <p:cNvPr id="97" name="Group 96"/>
            <p:cNvGrpSpPr/>
            <p:nvPr/>
          </p:nvGrpSpPr>
          <p:grpSpPr>
            <a:xfrm>
              <a:off x="4870701" y="2695429"/>
              <a:ext cx="3340561" cy="2763362"/>
              <a:chOff x="4205214" y="2695429"/>
              <a:chExt cx="3340561" cy="2763362"/>
            </a:xfrm>
          </p:grpSpPr>
          <p:cxnSp>
            <p:nvCxnSpPr>
              <p:cNvPr id="98" name="Straight Connector 97"/>
              <p:cNvCxnSpPr>
                <a:stCxn id="99" idx="2"/>
                <a:endCxn id="104" idx="5"/>
              </p:cNvCxnSpPr>
              <p:nvPr/>
            </p:nvCxnSpPr>
            <p:spPr>
              <a:xfrm rot="10800000">
                <a:off x="4831357" y="3321572"/>
                <a:ext cx="1980847" cy="758513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Oval 98"/>
              <p:cNvSpPr/>
              <p:nvPr/>
            </p:nvSpPr>
            <p:spPr>
              <a:xfrm>
                <a:off x="6812203" y="3713298"/>
                <a:ext cx="733571" cy="73357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812204" y="4232484"/>
                <a:ext cx="733571" cy="73357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812204" y="4725220"/>
                <a:ext cx="733571" cy="73357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/>
              <p:cNvCxnSpPr>
                <a:stCxn id="100" idx="2"/>
                <a:endCxn id="104" idx="5"/>
              </p:cNvCxnSpPr>
              <p:nvPr/>
            </p:nvCxnSpPr>
            <p:spPr>
              <a:xfrm rot="10800000">
                <a:off x="4831356" y="3321572"/>
                <a:ext cx="1980848" cy="1277699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01" idx="2"/>
                <a:endCxn id="104" idx="5"/>
              </p:cNvCxnSpPr>
              <p:nvPr/>
            </p:nvCxnSpPr>
            <p:spPr>
              <a:xfrm rot="10800000">
                <a:off x="4831356" y="3321572"/>
                <a:ext cx="1980848" cy="1770435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/>
              <p:nvPr/>
            </p:nvSpPr>
            <p:spPr>
              <a:xfrm>
                <a:off x="4205214" y="2695429"/>
                <a:ext cx="733571" cy="733571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8" name="Oval 107"/>
            <p:cNvSpPr/>
            <p:nvPr/>
          </p:nvSpPr>
          <p:spPr>
            <a:xfrm>
              <a:off x="7477690" y="5281478"/>
              <a:ext cx="733571" cy="733571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>
              <a:stCxn id="108" idx="2"/>
              <a:endCxn id="104" idx="5"/>
            </p:cNvCxnSpPr>
            <p:nvPr/>
          </p:nvCxnSpPr>
          <p:spPr>
            <a:xfrm rot="10800000">
              <a:off x="5496844" y="3321572"/>
              <a:ext cx="1980847" cy="2326693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3372-B9CB-4345-BC77-E6315C231FE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23808</TotalTime>
  <Words>1249</Words>
  <Application>Microsoft Macintosh PowerPoint</Application>
  <PresentationFormat>On-screen Show (4:3)</PresentationFormat>
  <Paragraphs>244</Paragraphs>
  <Slides>37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 Technique for  Automatic Validation of  Model Transformations</vt:lpstr>
      <vt:lpstr>Presentation Overview</vt:lpstr>
      <vt:lpstr>Presentation Overview</vt:lpstr>
      <vt:lpstr>DSLTrans – Motivation</vt:lpstr>
      <vt:lpstr>DSLTrans – Running Example</vt:lpstr>
      <vt:lpstr>DSLTrans – Running Example</vt:lpstr>
      <vt:lpstr>DSLTrans Transformations</vt:lpstr>
      <vt:lpstr>DSLTrans in Action – Layer 1</vt:lpstr>
      <vt:lpstr>DSLTrans in Action – Layer 1</vt:lpstr>
      <vt:lpstr>DSLTrans in Action – Layer 2</vt:lpstr>
      <vt:lpstr>DSLTrans in Action – Layer 2</vt:lpstr>
      <vt:lpstr>DSLTrans in Action – Layer 2</vt:lpstr>
      <vt:lpstr>DSLTrans in Action – Layer 2</vt:lpstr>
      <vt:lpstr>DSLTrans in Action – Layer 2</vt:lpstr>
      <vt:lpstr>DSLTrans in Action – Layer 2</vt:lpstr>
      <vt:lpstr>DSLTrans’ Theory1</vt:lpstr>
      <vt:lpstr>Presentation Overview</vt:lpstr>
      <vt:lpstr>Presentation Overview</vt:lpstr>
      <vt:lpstr>How do we verify a transformation?</vt:lpstr>
      <vt:lpstr>How do we verify a transformation?</vt:lpstr>
      <vt:lpstr>How do we verify a transformation?</vt:lpstr>
      <vt:lpstr>Presentation Overview</vt:lpstr>
      <vt:lpstr>Presentation Overview</vt:lpstr>
      <vt:lpstr>Building the set of Symbolic Executions for a Transformation</vt:lpstr>
      <vt:lpstr>Building the set of Symbolic Executions for a Transformation</vt:lpstr>
      <vt:lpstr>Building the set of Symbolic Executions for a Transformation</vt:lpstr>
      <vt:lpstr>Proving Properties</vt:lpstr>
      <vt:lpstr>Proving Properties – True Property</vt:lpstr>
      <vt:lpstr>Proving Properties – True Property</vt:lpstr>
      <vt:lpstr>Proving Properties – True Property</vt:lpstr>
      <vt:lpstr>Proving Properties – False Property</vt:lpstr>
      <vt:lpstr>Proving Properties – Non Provable</vt:lpstr>
      <vt:lpstr>Presentation Overview</vt:lpstr>
      <vt:lpstr>Presentation Overview</vt:lpstr>
      <vt:lpstr>Theoretical Results</vt:lpstr>
      <vt:lpstr>Related Work</vt:lpstr>
      <vt:lpstr>Future Work</vt:lpstr>
    </vt:vector>
  </TitlesOfParts>
  <Company>University of Geneva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Technique for Automatic Validation of Model Transformations</dc:title>
  <dc:creator>Levi Lucio</dc:creator>
  <cp:lastModifiedBy>Levi Lucio</cp:lastModifiedBy>
  <cp:revision>139</cp:revision>
  <dcterms:created xsi:type="dcterms:W3CDTF">2011-10-01T23:02:02Z</dcterms:created>
  <dcterms:modified xsi:type="dcterms:W3CDTF">2011-10-01T23:03:59Z</dcterms:modified>
</cp:coreProperties>
</file>