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9" r:id="rId17"/>
    <p:sldId id="277" r:id="rId18"/>
    <p:sldId id="280" r:id="rId19"/>
    <p:sldId id="278" r:id="rId20"/>
    <p:sldId id="283" r:id="rId21"/>
    <p:sldId id="272" r:id="rId22"/>
    <p:sldId id="269" r:id="rId23"/>
    <p:sldId id="281" r:id="rId24"/>
    <p:sldId id="282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395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-768" y="-96"/>
      </p:cViewPr>
      <p:guideLst>
        <p:guide orient="horz" pos="4319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BC41-C973-CE40-9949-54F19BFD3F88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DDD0-B6C5-2C4C-869B-66EC75CD0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10F54-9803-0140-AB8E-FDBF25D07CC6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4C65-43BD-FA43-B768-91D0DEA51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67D-0C15-3846-9BA2-5C0156FA712D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E295-568B-B84C-95B5-66A4582C9F5C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C7C-8C51-E74D-8920-06434049AC97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159F-6634-6944-8886-E18AE20E0EE2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41D-96C5-5E4C-9AF6-304712A64D24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EA04-1CE4-5742-B1C0-F70B60226B1C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92AC-C8E8-004F-8DB9-D1EE15B01E1F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370-1096-004C-B026-33F9DA7C97F4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DBD8-B197-B448-A586-F582E2582FB3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0A02-1005-C442-8B25-B0A9FB14841A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9209-67E8-9E47-BB46-10BE1D085F46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310B-6921-9244-8CEF-E4BF8793F196}" type="datetime1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df"/><Relationship Id="rId1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8" Type="http://schemas.openxmlformats.org/officeDocument/2006/relationships/image" Target="../media/image32.pdf"/><Relationship Id="rId9" Type="http://schemas.openxmlformats.org/officeDocument/2006/relationships/image" Target="../media/image33.png"/><Relationship Id="rId10" Type="http://schemas.openxmlformats.org/officeDocument/2006/relationships/image" Target="../media/image34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8" Type="http://schemas.openxmlformats.org/officeDocument/2006/relationships/image" Target="../media/image9.pdf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8" Type="http://schemas.openxmlformats.org/officeDocument/2006/relationships/image" Target="../media/image11.pdf"/><Relationship Id="rId9" Type="http://schemas.openxmlformats.org/officeDocument/2006/relationships/image" Target="../media/image12.png"/><Relationship Id="rId10" Type="http://schemas.openxmlformats.org/officeDocument/2006/relationships/image" Target="../media/image13.pdf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Resilience</a:t>
            </a:r>
            <a:br>
              <a:rPr lang="en-US" dirty="0" smtClean="0"/>
            </a:br>
            <a:r>
              <a:rPr lang="en-US" dirty="0" smtClean="0"/>
              <a:t>Theory and Experimentation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528" y="4036786"/>
            <a:ext cx="7460343" cy="5225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Levi </a:t>
            </a:r>
            <a:r>
              <a:rPr lang="en-US" sz="2800" dirty="0" err="1" smtClean="0"/>
              <a:t>Lúcio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65" y="5439716"/>
            <a:ext cx="1281542" cy="11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4" y="5592948"/>
            <a:ext cx="2174142" cy="83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Non-Resilient Evolving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evolving_system_non_resili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01762" y="1417638"/>
            <a:ext cx="6365875" cy="460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build (autonomous)</a:t>
            </a:r>
            <a:br>
              <a:rPr lang="en-US" dirty="0" smtClean="0"/>
            </a:br>
            <a:r>
              <a:rPr lang="en-US" dirty="0" smtClean="0"/>
              <a:t>Resilient Evolving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context of fully autonomous resilient evolving processes can provide insights into automation of resilience in general;</a:t>
            </a:r>
          </a:p>
          <a:p>
            <a:r>
              <a:rPr lang="en-US" dirty="0" smtClean="0"/>
              <a:t>Formalize the concepts related to evolution and resilience;</a:t>
            </a:r>
          </a:p>
          <a:p>
            <a:r>
              <a:rPr lang="en-US" dirty="0" smtClean="0"/>
              <a:t>Applications will follow…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Evolution Concepts</a:t>
            </a:r>
            <a:br>
              <a:rPr lang="en-US" dirty="0" smtClean="0"/>
            </a:br>
            <a:r>
              <a:rPr lang="en-US" dirty="0" smtClean="0"/>
              <a:t>(in the Computing World)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System</a:t>
            </a:r>
            <a:r>
              <a:rPr lang="en-US" dirty="0" smtClean="0"/>
              <a:t>: machine, computing model, program;</a:t>
            </a:r>
          </a:p>
          <a:p>
            <a:r>
              <a:rPr lang="en-US" b="1" dirty="0" smtClean="0"/>
              <a:t>Objective</a:t>
            </a:r>
            <a:r>
              <a:rPr lang="en-US" dirty="0" smtClean="0"/>
              <a:t>: decidable property about the system;</a:t>
            </a:r>
          </a:p>
          <a:p>
            <a:r>
              <a:rPr lang="en-US" b="1" dirty="0" smtClean="0"/>
              <a:t>Events</a:t>
            </a:r>
            <a:r>
              <a:rPr lang="en-US" dirty="0" smtClean="0"/>
              <a:t>: problems satisfying the objective;</a:t>
            </a:r>
          </a:p>
          <a:p>
            <a:r>
              <a:rPr lang="en-US" b="1" dirty="0" smtClean="0"/>
              <a:t>Evolution strategy</a:t>
            </a:r>
            <a:r>
              <a:rPr lang="en-US" dirty="0" smtClean="0"/>
              <a:t>: operation mode change, structural change,…</a:t>
            </a:r>
          </a:p>
          <a:p>
            <a:r>
              <a:rPr lang="en-US" b="1" dirty="0" smtClean="0"/>
              <a:t>Satisfaction of the objective</a:t>
            </a:r>
            <a:r>
              <a:rPr lang="en-US" dirty="0" smtClean="0"/>
              <a:t>: computable quantification of the property on a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Resilient Evolving Process </a:t>
            </a:r>
            <a:br>
              <a:rPr lang="en-US" dirty="0" smtClean="0"/>
            </a:br>
            <a:r>
              <a:rPr lang="en-US" dirty="0" smtClean="0"/>
              <a:t>in the Modeling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P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54656" y="2817395"/>
            <a:ext cx="1572815" cy="14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5206" y="2448063"/>
            <a:ext cx="107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Objective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661" y="3262519"/>
            <a:ext cx="85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5755" y="243664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{o1, o2, o3}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2385" y="44385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6642" y="4182566"/>
            <a:ext cx="2441694" cy="1049768"/>
            <a:chOff x="846642" y="4307435"/>
            <a:chExt cx="2441694" cy="1049768"/>
          </a:xfrm>
        </p:grpSpPr>
        <p:pic>
          <p:nvPicPr>
            <p:cNvPr id="10" name="Picture 9" descr="BU00525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2385" y="4307435"/>
              <a:ext cx="760943" cy="6804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46642" y="4987871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Model Check {o1,o2,o3}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417" y="5357203"/>
            <a:ext cx="281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Satisfaction of the Objective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9767" y="5232334"/>
            <a:ext cx="242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{o1} is satisfied</a:t>
            </a:r>
          </a:p>
          <a:p>
            <a:r>
              <a:rPr lang="en-US" dirty="0" smtClean="0"/>
              <a:t>{o2,o3} are not satisfied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50976" y="2448063"/>
            <a:ext cx="85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0976" y="2817395"/>
            <a:ext cx="107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Objective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0976" y="318672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0976" y="3533301"/>
            <a:ext cx="281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Satisfaction of the Objective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0976" y="3884567"/>
            <a:ext cx="188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Evolution Strategy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0463" y="3186727"/>
            <a:ext cx="188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Evolution Strategy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41080" y="2805972"/>
            <a:ext cx="2416870" cy="1454658"/>
            <a:chOff x="2941080" y="2805972"/>
            <a:chExt cx="2416870" cy="1454658"/>
          </a:xfrm>
        </p:grpSpPr>
        <p:sp>
          <p:nvSpPr>
            <p:cNvPr id="23" name="Right Arrow 22"/>
            <p:cNvSpPr/>
            <p:nvPr/>
          </p:nvSpPr>
          <p:spPr>
            <a:xfrm>
              <a:off x="2941080" y="3262519"/>
              <a:ext cx="724264" cy="36933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PN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766259" y="2805972"/>
              <a:ext cx="1591691" cy="1454658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4094822" y="244806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{o2, o3}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604234" y="4150030"/>
            <a:ext cx="2146742" cy="1049768"/>
            <a:chOff x="846642" y="4307435"/>
            <a:chExt cx="2146742" cy="1049768"/>
          </a:xfrm>
        </p:grpSpPr>
        <p:pic>
          <p:nvPicPr>
            <p:cNvPr id="29" name="Picture 28" descr="BU00525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0135" y="4307435"/>
              <a:ext cx="760943" cy="6804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46642" y="4987871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Model Check {o2,o3}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618524" y="5232334"/>
            <a:ext cx="242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{o3} is satisfied</a:t>
            </a:r>
          </a:p>
          <a:p>
            <a:r>
              <a:rPr lang="en-US" dirty="0" smtClean="0"/>
              <a:t>{o2} is not satisfied</a:t>
            </a:r>
          </a:p>
          <a:p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5388844" y="3262519"/>
            <a:ext cx="724264" cy="369332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PN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85383" y="2668939"/>
            <a:ext cx="2181987" cy="159169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822904" y="2448063"/>
            <a:ext cx="62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{o2}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185383" y="4150030"/>
            <a:ext cx="1903085" cy="1049768"/>
            <a:chOff x="846642" y="4307435"/>
            <a:chExt cx="1903085" cy="1049768"/>
          </a:xfrm>
        </p:grpSpPr>
        <p:pic>
          <p:nvPicPr>
            <p:cNvPr id="36" name="Picture 35" descr="BU00525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0135" y="4307435"/>
              <a:ext cx="760943" cy="68043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46642" y="4987871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Model Check {o2}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278308" y="5232334"/>
            <a:ext cx="164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{o2} is satisfied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11" grpId="0"/>
      <p:bldP spid="11" grpId="1"/>
      <p:bldP spid="14" grpId="0"/>
      <p:bldP spid="14" grpId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2" grpId="1"/>
      <p:bldP spid="27" grpId="1"/>
      <p:bldP spid="31" grpId="0"/>
      <p:bldP spid="32" grpId="0" animBg="1"/>
      <p:bldP spid="34" grpId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Research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" name="Picture 39" descr="P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66039" y="1779341"/>
            <a:ext cx="1572815" cy="143650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617487" y="1410009"/>
            <a:ext cx="1274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{o1, o2, o3}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199973" y="3111976"/>
            <a:ext cx="2441694" cy="1049768"/>
            <a:chOff x="846642" y="4307435"/>
            <a:chExt cx="2441694" cy="1049768"/>
          </a:xfrm>
        </p:grpSpPr>
        <p:pic>
          <p:nvPicPr>
            <p:cNvPr id="46" name="Picture 45" descr="BU00525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385" y="4307435"/>
              <a:ext cx="760943" cy="68043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46642" y="4987871"/>
              <a:ext cx="2441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Check {o1,o2,o3}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221150" y="4194279"/>
            <a:ext cx="242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{o1} is satisfied</a:t>
            </a:r>
          </a:p>
          <a:p>
            <a:r>
              <a:rPr lang="en-US" dirty="0" smtClean="0"/>
              <a:t>{o2,o3} are not satisfied</a:t>
            </a:r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152463" y="1767918"/>
            <a:ext cx="2416870" cy="1454658"/>
            <a:chOff x="2941080" y="2805972"/>
            <a:chExt cx="2416870" cy="1454658"/>
          </a:xfrm>
        </p:grpSpPr>
        <p:sp>
          <p:nvSpPr>
            <p:cNvPr id="52" name="Right Arrow 51"/>
            <p:cNvSpPr/>
            <p:nvPr/>
          </p:nvSpPr>
          <p:spPr>
            <a:xfrm>
              <a:off x="2941080" y="3262519"/>
              <a:ext cx="724264" cy="36933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PN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766259" y="2805972"/>
              <a:ext cx="1591691" cy="1454658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5306205" y="1410009"/>
            <a:ext cx="97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{o2, o3}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4815617" y="3111976"/>
            <a:ext cx="2146742" cy="1049768"/>
            <a:chOff x="846642" y="4307435"/>
            <a:chExt cx="2146742" cy="1049768"/>
          </a:xfrm>
        </p:grpSpPr>
        <p:pic>
          <p:nvPicPr>
            <p:cNvPr id="56" name="Picture 55" descr="BU00525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0135" y="4307435"/>
              <a:ext cx="760943" cy="68043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846642" y="4987871"/>
              <a:ext cx="214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Check {o2,o3}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29907" y="4194279"/>
            <a:ext cx="242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{o3} is satisfied</a:t>
            </a:r>
          </a:p>
          <a:p>
            <a:r>
              <a:rPr lang="en-US" dirty="0" smtClean="0"/>
              <a:t>{o2} is not satisfied</a:t>
            </a:r>
          </a:p>
          <a:p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097760" y="2015543"/>
            <a:ext cx="822960" cy="822960"/>
          </a:xfrm>
          <a:prstGeom prst="ellipse">
            <a:avLst/>
          </a:prstGeom>
          <a:noFill/>
          <a:ln w="825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TextBox 60"/>
          <p:cNvSpPr txBox="1"/>
          <p:nvPr/>
        </p:nvSpPr>
        <p:spPr>
          <a:xfrm>
            <a:off x="1591447" y="5218703"/>
            <a:ext cx="589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preserve already achieved objectives?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447300" y="5761887"/>
            <a:ext cx="4186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How to achieve new objectives?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2082181" y="1380520"/>
            <a:ext cx="5005038" cy="35959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Oval 65"/>
          <p:cNvSpPr/>
          <p:nvPr/>
        </p:nvSpPr>
        <p:spPr>
          <a:xfrm>
            <a:off x="2177382" y="4194279"/>
            <a:ext cx="1677461" cy="403807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Oval 66"/>
          <p:cNvSpPr/>
          <p:nvPr/>
        </p:nvSpPr>
        <p:spPr>
          <a:xfrm>
            <a:off x="2199973" y="4461555"/>
            <a:ext cx="2441694" cy="403807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to preserve already achieved objectives in Algebraic Petri Nets?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  <a:r>
              <a:rPr lang="en-US" dirty="0" smtClean="0"/>
              <a:t> can be described by temporal properties about the semantics of APN;</a:t>
            </a:r>
          </a:p>
          <a:p>
            <a:r>
              <a:rPr lang="en-US" dirty="0" smtClean="0"/>
              <a:t>Use particular types of transformations…</a:t>
            </a:r>
          </a:p>
          <a:p>
            <a:r>
              <a:rPr lang="en-US" dirty="0" smtClean="0"/>
              <a:t>… such that the structure of net N (places + arcs + transitions) is preserved in net N+1;</a:t>
            </a:r>
          </a:p>
          <a:p>
            <a:r>
              <a:rPr lang="en-US" dirty="0" smtClean="0"/>
              <a:t>Like this the properties about net N still make sense in net N+1;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studied two kinds of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b="1" dirty="0" smtClean="0"/>
              <a:t>Safety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“something always happens” (AG)</a:t>
            </a:r>
            <a:br>
              <a:rPr lang="en-US" dirty="0" smtClean="0"/>
            </a:br>
            <a:r>
              <a:rPr lang="en-US" sz="1800" dirty="0" smtClean="0"/>
              <a:t>Using High-Level Replacement Systems to Preserve Safety Properties in Place/Transition Net Transformations”  J. </a:t>
            </a:r>
            <a:r>
              <a:rPr lang="en-US" sz="1800" dirty="0" err="1" smtClean="0"/>
              <a:t>Padberg</a:t>
            </a:r>
            <a:r>
              <a:rPr lang="en-US" sz="1800" dirty="0" smtClean="0"/>
              <a:t>, M. </a:t>
            </a:r>
            <a:r>
              <a:rPr lang="en-US" sz="1800" dirty="0" err="1" smtClean="0"/>
              <a:t>Gajewsky</a:t>
            </a: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Reachability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something will eventually happen (EF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Our own results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preservation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8721" y="5609560"/>
            <a:ext cx="6011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Property: “any token in place P3 is always inferior to 12”</a:t>
            </a:r>
            <a:endParaRPr lang="en-US" sz="2000" dirty="0"/>
          </a:p>
        </p:txBody>
      </p:sp>
      <p:pic>
        <p:nvPicPr>
          <p:cNvPr id="7" name="Picture 6" descr="PN_safety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2055" y="2603954"/>
            <a:ext cx="4528166" cy="2755437"/>
          </a:xfrm>
          <a:prstGeom prst="rect">
            <a:avLst/>
          </a:prstGeom>
        </p:spPr>
      </p:pic>
      <p:pic>
        <p:nvPicPr>
          <p:cNvPr id="8" name="Picture 7" descr="PN_safety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3402" y="1430997"/>
            <a:ext cx="4536440" cy="3938016"/>
          </a:xfrm>
          <a:prstGeom prst="rect">
            <a:avLst/>
          </a:prstGeom>
        </p:spPr>
      </p:pic>
      <p:pic>
        <p:nvPicPr>
          <p:cNvPr id="9" name="Picture 8" descr="PN_safety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43402" y="1430997"/>
            <a:ext cx="4536440" cy="3938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80929" y="4733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PN_safety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42055" y="1430997"/>
            <a:ext cx="5443728" cy="3938016"/>
          </a:xfrm>
          <a:prstGeom prst="rect">
            <a:avLst/>
          </a:prstGeom>
        </p:spPr>
      </p:pic>
      <p:pic>
        <p:nvPicPr>
          <p:cNvPr id="14" name="Picture 13" descr="PN_safety_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142055" y="1430997"/>
            <a:ext cx="5443728" cy="3938016"/>
          </a:xfrm>
          <a:prstGeom prst="rect">
            <a:avLst/>
          </a:prstGeom>
        </p:spPr>
      </p:pic>
      <p:pic>
        <p:nvPicPr>
          <p:cNvPr id="15" name="Picture 14" descr="PN_safety_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664350" y="1430997"/>
            <a:ext cx="5926328" cy="3938016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2142055" y="2873367"/>
            <a:ext cx="788797" cy="802194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Reachability</a:t>
            </a:r>
            <a:r>
              <a:rPr lang="en-US" dirty="0" smtClean="0"/>
              <a:t>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“Something will eventually happen”;</a:t>
            </a:r>
          </a:p>
          <a:p>
            <a:r>
              <a:rPr lang="en-US" dirty="0" smtClean="0"/>
              <a:t>Everything is allowed except adding input arcs into transition and guards to transitions;</a:t>
            </a:r>
          </a:p>
          <a:p>
            <a:r>
              <a:rPr lang="en-US" dirty="0" smtClean="0"/>
              <a:t>Kind of “opposite” to safety preservation;</a:t>
            </a:r>
          </a:p>
          <a:p>
            <a:r>
              <a:rPr lang="en-US" dirty="0" smtClean="0"/>
              <a:t>Proof done by us, new result in APN.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Conservative approach to change, do not allow satisfying “less” properties;</a:t>
            </a:r>
          </a:p>
          <a:p>
            <a:r>
              <a:rPr lang="en-US" dirty="0" smtClean="0"/>
              <a:t>Nets grow monotonically;</a:t>
            </a:r>
          </a:p>
          <a:p>
            <a:r>
              <a:rPr lang="en-US" dirty="0" smtClean="0"/>
              <a:t>Other approaches possible, but much harder mathematically!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MOVERE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Model-Driven Validation and Verification of Resilient Software Systems</a:t>
            </a:r>
          </a:p>
          <a:p>
            <a:r>
              <a:rPr lang="en-US" dirty="0" smtClean="0"/>
              <a:t>Team: Levi </a:t>
            </a:r>
            <a:r>
              <a:rPr lang="en-US" dirty="0" err="1" smtClean="0"/>
              <a:t>Lúcio</a:t>
            </a:r>
            <a:r>
              <a:rPr lang="en-US" dirty="0" smtClean="0"/>
              <a:t>, </a:t>
            </a:r>
            <a:r>
              <a:rPr lang="en-US" dirty="0" err="1" smtClean="0"/>
              <a:t>Jackin</a:t>
            </a:r>
            <a:r>
              <a:rPr lang="en-US" dirty="0" smtClean="0"/>
              <a:t> Zhang, </a:t>
            </a:r>
            <a:r>
              <a:rPr lang="en-US" dirty="0" err="1" smtClean="0"/>
              <a:t>Yasir</a:t>
            </a:r>
            <a:r>
              <a:rPr lang="en-US" dirty="0" smtClean="0"/>
              <a:t> Khan, Nicolas </a:t>
            </a:r>
            <a:r>
              <a:rPr lang="en-US" dirty="0" err="1" smtClean="0"/>
              <a:t>Guelfi</a:t>
            </a:r>
            <a:endParaRPr lang="en-US" dirty="0" smtClean="0"/>
          </a:p>
          <a:p>
            <a:r>
              <a:rPr lang="en-US" dirty="0" smtClean="0"/>
              <a:t>3 year</a:t>
            </a:r>
            <a:r>
              <a:rPr lang="en-US" dirty="0" smtClean="0"/>
              <a:t> Lux. FNR </a:t>
            </a:r>
            <a:r>
              <a:rPr lang="en-US" dirty="0" smtClean="0"/>
              <a:t>CORE funding + 2 AFR PhD.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Research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" name="Picture 39" descr="PN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66039" y="1779341"/>
            <a:ext cx="1572815" cy="143650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617487" y="1410009"/>
            <a:ext cx="1274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{o1, o2, o3}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2199973" y="3111976"/>
            <a:ext cx="2441694" cy="1049768"/>
            <a:chOff x="846642" y="4307435"/>
            <a:chExt cx="2441694" cy="1049768"/>
          </a:xfrm>
        </p:grpSpPr>
        <p:pic>
          <p:nvPicPr>
            <p:cNvPr id="46" name="Picture 45" descr="BU00525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385" y="4307435"/>
              <a:ext cx="760943" cy="68043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46642" y="4987871"/>
              <a:ext cx="2441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Check {o1,o2,o3}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221150" y="4194279"/>
            <a:ext cx="242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{o1} is satisfied</a:t>
            </a:r>
          </a:p>
          <a:p>
            <a:r>
              <a:rPr lang="en-US" dirty="0" smtClean="0"/>
              <a:t>{o2,o3} are not satisfied</a:t>
            </a:r>
          </a:p>
          <a:p>
            <a:endParaRPr lang="en-US" dirty="0"/>
          </a:p>
        </p:txBody>
      </p:sp>
      <p:grpSp>
        <p:nvGrpSpPr>
          <p:cNvPr id="5" name="Group 50"/>
          <p:cNvGrpSpPr/>
          <p:nvPr/>
        </p:nvGrpSpPr>
        <p:grpSpPr>
          <a:xfrm>
            <a:off x="4152463" y="1767918"/>
            <a:ext cx="2416870" cy="1454658"/>
            <a:chOff x="2941080" y="2805972"/>
            <a:chExt cx="2416870" cy="1454658"/>
          </a:xfrm>
        </p:grpSpPr>
        <p:sp>
          <p:nvSpPr>
            <p:cNvPr id="52" name="Right Arrow 51"/>
            <p:cNvSpPr/>
            <p:nvPr/>
          </p:nvSpPr>
          <p:spPr>
            <a:xfrm>
              <a:off x="2941080" y="3262519"/>
              <a:ext cx="724264" cy="36933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PN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766259" y="2805972"/>
              <a:ext cx="1591691" cy="1454658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5306205" y="1410009"/>
            <a:ext cx="97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{o2, o3}</a:t>
            </a:r>
            <a:endParaRPr lang="en-US" dirty="0"/>
          </a:p>
        </p:txBody>
      </p:sp>
      <p:grpSp>
        <p:nvGrpSpPr>
          <p:cNvPr id="6" name="Group 54"/>
          <p:cNvGrpSpPr/>
          <p:nvPr/>
        </p:nvGrpSpPr>
        <p:grpSpPr>
          <a:xfrm>
            <a:off x="4815617" y="3111976"/>
            <a:ext cx="2146742" cy="1049768"/>
            <a:chOff x="846642" y="4307435"/>
            <a:chExt cx="2146742" cy="1049768"/>
          </a:xfrm>
        </p:grpSpPr>
        <p:pic>
          <p:nvPicPr>
            <p:cNvPr id="56" name="Picture 55" descr="BU00525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0135" y="4307435"/>
              <a:ext cx="760943" cy="68043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846642" y="4987871"/>
              <a:ext cx="214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Check {o2,o3}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29907" y="4194279"/>
            <a:ext cx="242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{o3} is satisfied</a:t>
            </a:r>
          </a:p>
          <a:p>
            <a:r>
              <a:rPr lang="en-US" dirty="0" smtClean="0"/>
              <a:t>{o2} is not satisfied</a:t>
            </a:r>
          </a:p>
          <a:p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447300" y="5531054"/>
            <a:ext cx="4186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How to achieve new objectives?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2082181" y="1380520"/>
            <a:ext cx="5005038" cy="35959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Oval 66"/>
          <p:cNvSpPr/>
          <p:nvPr/>
        </p:nvSpPr>
        <p:spPr>
          <a:xfrm>
            <a:off x="2199973" y="4461555"/>
            <a:ext cx="2441694" cy="403807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achieve new objectives</a:t>
            </a:r>
            <a:br>
              <a:rPr lang="en-US" dirty="0" smtClean="0"/>
            </a:br>
            <a:r>
              <a:rPr lang="en-US" dirty="0" smtClean="0"/>
              <a:t>in Algebraic Petri Nets?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more difficult…</a:t>
            </a:r>
          </a:p>
          <a:p>
            <a:r>
              <a:rPr lang="en-US" dirty="0" smtClean="0"/>
              <a:t>Look at the counterexample data, at the part of the net impacted by the unsatisfied properties;</a:t>
            </a:r>
          </a:p>
          <a:p>
            <a:r>
              <a:rPr lang="en-US" dirty="0" smtClean="0"/>
              <a:t>We are in the modeling world… simulate the evolution and find the best transformation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OK… but we want to apply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Experimentation: study the applicability </a:t>
            </a:r>
            <a:r>
              <a:rPr lang="en-US" dirty="0" smtClean="0"/>
              <a:t>of the conditions for </a:t>
            </a:r>
            <a:r>
              <a:rPr lang="en-US" dirty="0" smtClean="0"/>
              <a:t>property (safety/</a:t>
            </a:r>
            <a:r>
              <a:rPr lang="en-US" dirty="0" err="1" smtClean="0"/>
              <a:t>reachability</a:t>
            </a:r>
            <a:r>
              <a:rPr lang="en-US" dirty="0" smtClean="0"/>
              <a:t>) preservation in a real evolving system</a:t>
            </a:r>
          </a:p>
          <a:p>
            <a:r>
              <a:rPr lang="en-US" dirty="0" smtClean="0"/>
              <a:t>Case study: Development of models with Access Control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Incremental implementation of Access Control in Software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A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27650" y="3056184"/>
            <a:ext cx="2395220" cy="1840230"/>
          </a:xfrm>
          <a:prstGeom prst="rect">
            <a:avLst/>
          </a:prstGeom>
        </p:spPr>
      </p:pic>
      <p:pic>
        <p:nvPicPr>
          <p:cNvPr id="6" name="Picture 5" descr="AC_properti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27650" y="1824582"/>
            <a:ext cx="5425757" cy="416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Co-evolution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900" y="5359391"/>
            <a:ext cx="82296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first row: evolution by adding new functions and probable related access control policies.</a:t>
            </a:r>
          </a:p>
          <a:p>
            <a:r>
              <a:rPr lang="en-US" dirty="0" smtClean="0"/>
              <a:t>The same column: sub-evolution without any new function, but satisfies more access control policies until the model holds all of them.</a:t>
            </a:r>
            <a:endParaRPr lang="en-US" dirty="0"/>
          </a:p>
        </p:txBody>
      </p:sp>
      <p:pic>
        <p:nvPicPr>
          <p:cNvPr id="7" name="Picture 2" descr="F:\workspace\acl_resilience\figures\co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210" y="1417638"/>
            <a:ext cx="5180979" cy="374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Preservation of other temporal properties in Algebraic Petri Nets (theoretical/mathematical);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Finding evolution strategies using model checkers;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Bring the APN co-evolution of model and access control policies to the </a:t>
            </a:r>
            <a:r>
              <a:rPr lang="en-US" sz="2800" dirty="0" err="1" smtClean="0"/>
              <a:t>statechart</a:t>
            </a:r>
            <a:r>
              <a:rPr lang="en-US" sz="2800" dirty="0" smtClean="0"/>
              <a:t> world;</a:t>
            </a:r>
          </a:p>
          <a:p>
            <a:endParaRPr lang="en-US" sz="2800" dirty="0" smtClean="0"/>
          </a:p>
          <a:p>
            <a:r>
              <a:rPr lang="en-US" sz="2800" dirty="0" smtClean="0"/>
              <a:t>More case studies, more applications…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Evolving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evolving_system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73512" y="1417638"/>
            <a:ext cx="1222375" cy="122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9748" y="3610845"/>
            <a:ext cx="580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Birds want to be able to feed properly!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Evolving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evolving_system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73512" y="1417638"/>
            <a:ext cx="1222375" cy="1222375"/>
          </a:xfrm>
          <a:prstGeom prst="rect">
            <a:avLst/>
          </a:prstGeom>
        </p:spPr>
      </p:pic>
      <p:pic>
        <p:nvPicPr>
          <p:cNvPr id="5" name="Picture 4" descr="evolving_system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63762" y="1417638"/>
            <a:ext cx="3032125" cy="225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Evolving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evolving_system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73512" y="1417638"/>
            <a:ext cx="1222375" cy="1222375"/>
          </a:xfrm>
          <a:prstGeom prst="rect">
            <a:avLst/>
          </a:prstGeom>
        </p:spPr>
      </p:pic>
      <p:pic>
        <p:nvPicPr>
          <p:cNvPr id="5" name="Picture 4" descr="evolving_system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63762" y="1417638"/>
            <a:ext cx="3032125" cy="2254250"/>
          </a:xfrm>
          <a:prstGeom prst="rect">
            <a:avLst/>
          </a:prstGeom>
        </p:spPr>
      </p:pic>
      <p:pic>
        <p:nvPicPr>
          <p:cNvPr id="7" name="Picture 6" descr="evolving_system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63762" y="1417638"/>
            <a:ext cx="4492625" cy="225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Evolving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evolving_system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73512" y="1417638"/>
            <a:ext cx="1222375" cy="1222375"/>
          </a:xfrm>
          <a:prstGeom prst="rect">
            <a:avLst/>
          </a:prstGeom>
        </p:spPr>
      </p:pic>
      <p:pic>
        <p:nvPicPr>
          <p:cNvPr id="5" name="Picture 4" descr="evolving_system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63762" y="1417638"/>
            <a:ext cx="3032125" cy="2254250"/>
          </a:xfrm>
          <a:prstGeom prst="rect">
            <a:avLst/>
          </a:prstGeom>
        </p:spPr>
      </p:pic>
      <p:pic>
        <p:nvPicPr>
          <p:cNvPr id="7" name="Picture 6" descr="evolving_system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63762" y="1417638"/>
            <a:ext cx="4492625" cy="2254250"/>
          </a:xfrm>
          <a:prstGeom prst="rect">
            <a:avLst/>
          </a:prstGeom>
        </p:spPr>
      </p:pic>
      <p:pic>
        <p:nvPicPr>
          <p:cNvPr id="10" name="Picture 9" descr="evolving_system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28762" y="1417638"/>
            <a:ext cx="51276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Evolving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evolving_system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73512" y="1417638"/>
            <a:ext cx="1222375" cy="1222375"/>
          </a:xfrm>
          <a:prstGeom prst="rect">
            <a:avLst/>
          </a:prstGeom>
        </p:spPr>
      </p:pic>
      <p:pic>
        <p:nvPicPr>
          <p:cNvPr id="5" name="Picture 4" descr="evolving_system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63762" y="1417638"/>
            <a:ext cx="3032125" cy="2254250"/>
          </a:xfrm>
          <a:prstGeom prst="rect">
            <a:avLst/>
          </a:prstGeom>
        </p:spPr>
      </p:pic>
      <p:pic>
        <p:nvPicPr>
          <p:cNvPr id="7" name="Picture 6" descr="evolving_system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63762" y="1417638"/>
            <a:ext cx="4492625" cy="2254250"/>
          </a:xfrm>
          <a:prstGeom prst="rect">
            <a:avLst/>
          </a:prstGeom>
        </p:spPr>
      </p:pic>
      <p:pic>
        <p:nvPicPr>
          <p:cNvPr id="8" name="Picture 7" descr="evolving_system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28762" y="1417638"/>
            <a:ext cx="5127625" cy="3413125"/>
          </a:xfrm>
          <a:prstGeom prst="rect">
            <a:avLst/>
          </a:prstGeom>
        </p:spPr>
      </p:pic>
      <p:pic>
        <p:nvPicPr>
          <p:cNvPr id="12" name="Picture 11" descr="evolving_system_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528762" y="1417638"/>
            <a:ext cx="6365875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Evolution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bird</a:t>
            </a:r>
          </a:p>
          <a:p>
            <a:r>
              <a:rPr lang="en-US" dirty="0" smtClean="0"/>
              <a:t>Objective </a:t>
            </a:r>
          </a:p>
          <a:p>
            <a:pPr lvl="1"/>
            <a:r>
              <a:rPr lang="en-US" dirty="0" smtClean="0"/>
              <a:t>be able to feed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temperature change, location change,…</a:t>
            </a:r>
          </a:p>
          <a:p>
            <a:r>
              <a:rPr lang="en-US" dirty="0" smtClean="0"/>
              <a:t>Evolution strategy: mutations</a:t>
            </a:r>
          </a:p>
          <a:p>
            <a:pPr lvl="1"/>
            <a:r>
              <a:rPr lang="en-US" dirty="0" smtClean="0"/>
              <a:t>make feathers impermeable, grow stronger muscles,…</a:t>
            </a:r>
          </a:p>
          <a:p>
            <a:r>
              <a:rPr lang="en-US" dirty="0" smtClean="0"/>
              <a:t>Satisfaction of the objective</a:t>
            </a:r>
          </a:p>
          <a:p>
            <a:pPr lvl="1"/>
            <a:r>
              <a:rPr lang="en-US" dirty="0" smtClean="0"/>
              <a:t>population stability or increase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Resilient Evolving Process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evolving_system_resili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01762" y="1417638"/>
            <a:ext cx="6365875" cy="481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24350</TotalTime>
  <Words>869</Words>
  <Application>Microsoft Macintosh PowerPoint</Application>
  <PresentationFormat>On-screen Show (4:3)</PresentationFormat>
  <Paragraphs>143</Paragraphs>
  <Slides>25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Operational Resilience Theory and Experimentation</vt:lpstr>
      <vt:lpstr>MOVERE Project</vt:lpstr>
      <vt:lpstr>Natural Evolving System</vt:lpstr>
      <vt:lpstr>Natural Evolving System</vt:lpstr>
      <vt:lpstr>Natural Evolving System</vt:lpstr>
      <vt:lpstr>Natural Evolving System</vt:lpstr>
      <vt:lpstr>Natural Evolving System</vt:lpstr>
      <vt:lpstr>Natural Evolution Concepts</vt:lpstr>
      <vt:lpstr>Resilient Evolving Process </vt:lpstr>
      <vt:lpstr>Non-Resilient Evolving Process</vt:lpstr>
      <vt:lpstr>Can we build (autonomous) Resilient Evolving Processes?</vt:lpstr>
      <vt:lpstr>Natural Evolution Concepts (in the Computing World)</vt:lpstr>
      <vt:lpstr>Resilient Evolving Process  in the Modeling World</vt:lpstr>
      <vt:lpstr>Main Research Problems</vt:lpstr>
      <vt:lpstr>How to preserve already achieved objectives in Algebraic Petri Nets?</vt:lpstr>
      <vt:lpstr>We studied two kinds of properties</vt:lpstr>
      <vt:lpstr>Safety preservation</vt:lpstr>
      <vt:lpstr>Reachability Preservation</vt:lpstr>
      <vt:lpstr>Issues </vt:lpstr>
      <vt:lpstr>Main Research Problems</vt:lpstr>
      <vt:lpstr>How to achieve new objectives in Algebraic Petri Nets?</vt:lpstr>
      <vt:lpstr>OK… but we want to apply this!</vt:lpstr>
      <vt:lpstr>Incremental implementation of Access Control in Software Systems</vt:lpstr>
      <vt:lpstr>Co-evolution Framework</vt:lpstr>
      <vt:lpstr>Future Work</vt:lpstr>
    </vt:vector>
  </TitlesOfParts>
  <Company>University of Geneva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Technique for Automatic Validation of Model Transformations</dc:title>
  <dc:creator>Levi Lucio</dc:creator>
  <cp:lastModifiedBy>Levi Lucio</cp:lastModifiedBy>
  <cp:revision>187</cp:revision>
  <dcterms:created xsi:type="dcterms:W3CDTF">2011-06-10T05:00:32Z</dcterms:created>
  <dcterms:modified xsi:type="dcterms:W3CDTF">2011-06-10T08:26:33Z</dcterms:modified>
</cp:coreProperties>
</file>