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512" r:id="rId4"/>
    <p:sldId id="545" r:id="rId5"/>
    <p:sldId id="546" r:id="rId6"/>
    <p:sldId id="547" r:id="rId7"/>
    <p:sldId id="548" r:id="rId8"/>
    <p:sldId id="549" r:id="rId9"/>
    <p:sldId id="542" r:id="rId10"/>
    <p:sldId id="550" r:id="rId11"/>
    <p:sldId id="551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A03360-B82A-470B-A1F6-FBDEE6AD9DDC}">
          <p14:sldIdLst>
            <p14:sldId id="266"/>
            <p14:sldId id="256"/>
            <p14:sldId id="512"/>
            <p14:sldId id="545"/>
            <p14:sldId id="546"/>
            <p14:sldId id="547"/>
            <p14:sldId id="548"/>
            <p14:sldId id="549"/>
            <p14:sldId id="542"/>
            <p14:sldId id="550"/>
            <p14:sldId id="5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orient="horz" pos="3838" userDrawn="1">
          <p15:clr>
            <a:srgbClr val="A4A3A4"/>
          </p15:clr>
        </p15:guide>
        <p15:guide id="3" pos="453" userDrawn="1">
          <p15:clr>
            <a:srgbClr val="A4A3A4"/>
          </p15:clr>
        </p15:guide>
        <p15:guide id="4" pos="722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47F"/>
    <a:srgbClr val="BFBFBF"/>
    <a:srgbClr val="458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86864" autoAdjust="0"/>
  </p:normalViewPr>
  <p:slideViewPr>
    <p:cSldViewPr snapToObjects="1" showGuides="1">
      <p:cViewPr>
        <p:scale>
          <a:sx n="79" d="100"/>
          <a:sy n="79" d="100"/>
        </p:scale>
        <p:origin x="1284" y="96"/>
      </p:cViewPr>
      <p:guideLst>
        <p:guide orient="horz" pos="754"/>
        <p:guide orient="horz" pos="3838"/>
        <p:guide pos="453"/>
        <p:guide pos="722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7BB96-5CC4-4FBA-B6DA-4C0FA69C8B55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9E7CB-B55B-433F-ACF3-9EACF2CD01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68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578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Engineers are pushing the </a:t>
            </a:r>
            <a:r>
              <a:rPr lang="en-US" dirty="0" err="1"/>
              <a:t>boundries</a:t>
            </a:r>
            <a:r>
              <a:rPr lang="en-US" dirty="0"/>
              <a:t> of Cyber-physical systems. Nice example is the fastest electric car, performing the </a:t>
            </a:r>
            <a:r>
              <a:rPr lang="en-US" dirty="0" err="1"/>
              <a:t>nurnurgring</a:t>
            </a:r>
            <a:r>
              <a:rPr lang="en-US" dirty="0"/>
              <a:t> in 6:45.900 and going around the Circuit of Americas </a:t>
            </a:r>
            <a:r>
              <a:rPr lang="en-US" b="1" dirty="0"/>
              <a:t>fully autonomous </a:t>
            </a:r>
            <a:r>
              <a:rPr lang="en-US" dirty="0"/>
              <a:t>in 2:40.33</a:t>
            </a:r>
          </a:p>
          <a:p>
            <a:r>
              <a:rPr lang="en-US" dirty="0"/>
              <a:t>This seems an extreme example but propagates to current state-of-the art where the engineers try to reduce fuel-consumption, reduce vibrations,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153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 optimize the control of cyber-physical systems, more knowledge about the behavior of the system is needed. By modelling the physics, we have a high fidelity approximation of the system, or parts of the system and somehow we need to integrate this in our control algorithms, controlling or systems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574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 optimize the control of cyber-physical systems, more knowledge about the behavior of the system is needed. By modelling the physics, we have a high fidelity approximation of the system, or parts of the system and somehow we need to integrate this in our control algorithms, controlling or systems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29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 optimize the control of cyber-physical systems, more knowledge about the behavior of the system is needed. By modelling the physics, we have a high fidelity approximation of the system, or parts of the system and somehow we need to integrate this in our control algorithms, controlling or systems</a:t>
            </a:r>
          </a:p>
          <a:p>
            <a:endParaRPr lang="en-US" dirty="0"/>
          </a:p>
          <a:p>
            <a:r>
              <a:rPr lang="en-US" dirty="0" err="1"/>
              <a:t>Surrogat</a:t>
            </a:r>
            <a:r>
              <a:rPr lang="en-US" dirty="0"/>
              <a:t> model!!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821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 optimize the control of cyber-physical systems, more knowledge about the behavior of the system is needed. By modelling the physics, we have a high fidelity approximation of the system, or parts of the system and somehow we need to integrate this in our control algorithms, controlling or systems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882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Neural network -&gt; does not have a physical meaning of the high-fidelity plant!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57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0" y="5191997"/>
            <a:ext cx="12206400" cy="1667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9667" y="1196976"/>
            <a:ext cx="10752667" cy="2160017"/>
          </a:xfrm>
        </p:spPr>
        <p:txBody>
          <a:bodyPr lIns="72000" rIns="72000" anchor="b" anchorCtr="0">
            <a:no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19667" y="3645024"/>
            <a:ext cx="10752667" cy="1656184"/>
          </a:xfrm>
        </p:spPr>
        <p:txBody>
          <a:bodyPr lIns="72000" r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294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12192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Click on the pictogram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12216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Copy the small bleu </a:t>
            </a:r>
            <a:r>
              <a:rPr lang="nl-BE" dirty="0" err="1"/>
              <a:t>footer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another</a:t>
            </a:r>
            <a:r>
              <a:rPr lang="nl-BE" dirty="0"/>
              <a:t> slide </a:t>
            </a:r>
            <a:r>
              <a:rPr lang="nl-BE" dirty="0" err="1"/>
              <a:t>and</a:t>
            </a:r>
            <a:r>
              <a:rPr lang="nl-BE" dirty="0"/>
              <a:t> paste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here</a:t>
            </a:r>
            <a:r>
              <a:rPr lang="nl-BE" dirty="0"/>
              <a:t>. Make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the picture is </a:t>
            </a:r>
            <a:r>
              <a:rPr lang="nl-BE" dirty="0" err="1"/>
              <a:t>positioned</a:t>
            </a:r>
            <a:r>
              <a:rPr lang="nl-BE" dirty="0"/>
              <a:t> </a:t>
            </a:r>
            <a:r>
              <a:rPr lang="nl-BE" dirty="0" err="1"/>
              <a:t>behind</a:t>
            </a:r>
            <a:r>
              <a:rPr lang="nl-BE" dirty="0"/>
              <a:t> the </a:t>
            </a:r>
            <a:r>
              <a:rPr lang="nl-BE" dirty="0" err="1"/>
              <a:t>footer</a:t>
            </a:r>
            <a:r>
              <a:rPr lang="nl-BE" dirty="0"/>
              <a:t>.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19-10-2018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84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Click on the pictogram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  <a:p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12216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Copy the small bleu </a:t>
            </a:r>
            <a:r>
              <a:rPr lang="nl-BE" dirty="0" err="1"/>
              <a:t>footer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another</a:t>
            </a:r>
            <a:r>
              <a:rPr lang="nl-BE" dirty="0"/>
              <a:t> slide </a:t>
            </a:r>
            <a:r>
              <a:rPr lang="nl-BE" dirty="0" err="1"/>
              <a:t>and</a:t>
            </a:r>
            <a:r>
              <a:rPr lang="nl-BE" dirty="0"/>
              <a:t> paste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here</a:t>
            </a:r>
            <a:r>
              <a:rPr lang="nl-BE" dirty="0"/>
              <a:t>. Make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the picture is </a:t>
            </a:r>
            <a:r>
              <a:rPr lang="nl-BE" dirty="0" err="1"/>
              <a:t>positioned</a:t>
            </a:r>
            <a:r>
              <a:rPr lang="nl-BE" dirty="0"/>
              <a:t> </a:t>
            </a:r>
            <a:r>
              <a:rPr lang="nl-BE" dirty="0" err="1"/>
              <a:t>behind</a:t>
            </a:r>
            <a:r>
              <a:rPr lang="nl-BE" dirty="0"/>
              <a:t> the </a:t>
            </a:r>
            <a:r>
              <a:rPr lang="nl-BE" dirty="0" err="1"/>
              <a:t>footer</a:t>
            </a:r>
            <a:r>
              <a:rPr lang="nl-BE" dirty="0"/>
              <a:t>.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9C03-3D12-4CEF-B48A-0BFA09CB6C9F}" type="datetime1">
              <a:rPr lang="nl-NL" smtClean="0"/>
              <a:t>19-10-2018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presentation sample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Ondertitel 2"/>
          <p:cNvSpPr>
            <a:spLocks noGrp="1"/>
          </p:cNvSpPr>
          <p:nvPr>
            <p:ph type="subTitle" idx="14" hasCustomPrompt="1"/>
          </p:nvPr>
        </p:nvSpPr>
        <p:spPr>
          <a:xfrm>
            <a:off x="719667" y="3645024"/>
            <a:ext cx="53760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159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192011" y="0"/>
            <a:ext cx="5999989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Click on the pictogram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12216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Copy the small bleu </a:t>
            </a:r>
            <a:r>
              <a:rPr lang="nl-BE" dirty="0" err="1"/>
              <a:t>footer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another</a:t>
            </a:r>
            <a:r>
              <a:rPr lang="nl-BE" dirty="0"/>
              <a:t> slide </a:t>
            </a:r>
            <a:r>
              <a:rPr lang="nl-BE" dirty="0" err="1"/>
              <a:t>and</a:t>
            </a:r>
            <a:r>
              <a:rPr lang="nl-BE" dirty="0"/>
              <a:t> paste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here</a:t>
            </a:r>
            <a:r>
              <a:rPr lang="nl-BE" dirty="0"/>
              <a:t>. Make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the picture is </a:t>
            </a:r>
            <a:r>
              <a:rPr lang="nl-BE" dirty="0" err="1"/>
              <a:t>positioned</a:t>
            </a:r>
            <a:r>
              <a:rPr lang="nl-BE" dirty="0"/>
              <a:t> </a:t>
            </a:r>
            <a:r>
              <a:rPr lang="nl-BE" dirty="0" err="1"/>
              <a:t>behind</a:t>
            </a:r>
            <a:r>
              <a:rPr lang="nl-BE" dirty="0"/>
              <a:t> the </a:t>
            </a:r>
            <a:r>
              <a:rPr lang="nl-BE" dirty="0" err="1"/>
              <a:t>footer</a:t>
            </a:r>
            <a:r>
              <a:rPr lang="nl-BE" dirty="0"/>
              <a:t>.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19-10-2018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720000" y="360001"/>
            <a:ext cx="5280000" cy="93610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720000" y="1440000"/>
            <a:ext cx="5280323" cy="486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9851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5999989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Click on the pictogram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12216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Copy the small bleu </a:t>
            </a:r>
            <a:r>
              <a:rPr lang="nl-BE" dirty="0" err="1"/>
              <a:t>footer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another</a:t>
            </a:r>
            <a:r>
              <a:rPr lang="nl-BE" dirty="0"/>
              <a:t> slide </a:t>
            </a:r>
            <a:r>
              <a:rPr lang="nl-BE" dirty="0" err="1"/>
              <a:t>and</a:t>
            </a:r>
            <a:r>
              <a:rPr lang="nl-BE" dirty="0"/>
              <a:t> paste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here</a:t>
            </a:r>
            <a:r>
              <a:rPr lang="nl-BE" dirty="0"/>
              <a:t>. Make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the picture is </a:t>
            </a:r>
            <a:r>
              <a:rPr lang="nl-BE" dirty="0" err="1"/>
              <a:t>positioned</a:t>
            </a:r>
            <a:r>
              <a:rPr lang="nl-BE" dirty="0"/>
              <a:t> </a:t>
            </a:r>
            <a:r>
              <a:rPr lang="nl-BE" dirty="0" err="1"/>
              <a:t>behind</a:t>
            </a:r>
            <a:r>
              <a:rPr lang="nl-BE" dirty="0"/>
              <a:t> the </a:t>
            </a:r>
            <a:r>
              <a:rPr lang="nl-BE" dirty="0" err="1"/>
              <a:t>footer</a:t>
            </a:r>
            <a:r>
              <a:rPr lang="nl-BE" dirty="0"/>
              <a:t>.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19-10-2018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480000" y="360001"/>
            <a:ext cx="5280000" cy="93610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6480000" y="1440000"/>
            <a:ext cx="5280323" cy="468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305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12328" y="-6037"/>
            <a:ext cx="12204327" cy="685279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on the pictogram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12327" y="5197560"/>
            <a:ext cx="12216000" cy="16626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/>
              <a:t>Copy the large, bleu </a:t>
            </a:r>
            <a:r>
              <a:rPr lang="nl-BE" dirty="0" err="1"/>
              <a:t>curved</a:t>
            </a:r>
            <a:r>
              <a:rPr lang="nl-BE" dirty="0"/>
              <a:t> logo </a:t>
            </a:r>
            <a:r>
              <a:rPr lang="nl-BE" dirty="0" err="1"/>
              <a:t>footer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another</a:t>
            </a:r>
            <a:r>
              <a:rPr lang="nl-BE" dirty="0"/>
              <a:t> slide </a:t>
            </a:r>
            <a:r>
              <a:rPr lang="nl-BE" dirty="0" err="1"/>
              <a:t>and</a:t>
            </a:r>
            <a:r>
              <a:rPr lang="nl-BE" dirty="0"/>
              <a:t> paste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here</a:t>
            </a:r>
            <a:r>
              <a:rPr lang="nl-BE" dirty="0"/>
              <a:t>. Make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the picture is </a:t>
            </a:r>
            <a:r>
              <a:rPr lang="nl-BE" dirty="0" err="1"/>
              <a:t>positioned</a:t>
            </a:r>
            <a:r>
              <a:rPr lang="nl-BE" dirty="0"/>
              <a:t> </a:t>
            </a:r>
            <a:r>
              <a:rPr lang="nl-BE" dirty="0" err="1"/>
              <a:t>behind</a:t>
            </a:r>
            <a:r>
              <a:rPr lang="nl-BE" dirty="0"/>
              <a:t> the </a:t>
            </a:r>
            <a:r>
              <a:rPr lang="nl-BE" dirty="0" err="1"/>
              <a:t>footer</a:t>
            </a:r>
            <a:r>
              <a:rPr lang="nl-BE" dirty="0"/>
              <a:t>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9667" y="2730293"/>
            <a:ext cx="10752667" cy="626701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 anchor="b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19667" y="3645024"/>
            <a:ext cx="10752667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234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3"/>
            <a:ext cx="12216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7" y="1700808"/>
            <a:ext cx="10752667" cy="1656184"/>
          </a:xfrm>
        </p:spPr>
        <p:txBody>
          <a:bodyPr lIns="72000" rIns="72000" anchor="b" anchorCtr="0">
            <a:noAutofit/>
          </a:bodyPr>
          <a:lstStyle>
            <a:lvl1pPr algn="l">
              <a:defRPr sz="3600" b="1" cap="none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19667" y="1196976"/>
            <a:ext cx="10752667" cy="503833"/>
          </a:xfrm>
        </p:spPr>
        <p:txBody>
          <a:bodyPr lIns="72000" rIns="72000" anchor="b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3591-0879-46AD-9582-0D174F07BD07}" type="datetime1">
              <a:rPr lang="nl-NL" smtClean="0"/>
              <a:t>19-10-2018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presentation sample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75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3"/>
            <a:ext cx="12216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9403" y="1196976"/>
            <a:ext cx="10753195" cy="4895850"/>
          </a:xfrm>
        </p:spPr>
        <p:txBody>
          <a:bodyPr/>
          <a:lstStyle>
            <a:lvl2pPr marL="216000" indent="-216000">
              <a:defRPr sz="2600"/>
            </a:lvl2pPr>
            <a:lvl3pPr marL="576000" indent="-216000">
              <a:defRPr sz="2400"/>
            </a:lvl3pPr>
            <a:lvl4pPr marL="936000" indent="-216000">
              <a:defRPr sz="2200"/>
            </a:lvl4pPr>
            <a:lvl5pPr marL="1296000" indent="-2160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246D-1F25-4C30-8500-32DDE63D39AA}" type="datetime1">
              <a:rPr lang="nl-NL" smtClean="0"/>
              <a:t>19-10-2018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presentation sample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72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3"/>
            <a:ext cx="12216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19667" y="1196976"/>
            <a:ext cx="5280323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38163" indent="-228600">
              <a:defRPr sz="2000"/>
            </a:lvl3pPr>
            <a:lvl4pPr marL="804863" indent="-228600">
              <a:defRPr sz="1800"/>
            </a:lvl4pPr>
            <a:lvl5pPr marL="1084263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2011" y="1196976"/>
            <a:ext cx="5280323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38163" indent="-228600">
              <a:defRPr sz="2000"/>
            </a:lvl3pPr>
            <a:lvl4pPr marL="804863" indent="-228600">
              <a:defRPr sz="1800"/>
            </a:lvl4pPr>
            <a:lvl5pPr marL="1084263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A1FB-674A-4817-9225-B8C94CE5BF52}" type="datetime1">
              <a:rPr lang="nl-NL" smtClean="0"/>
              <a:t>19-10-2018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presentation sample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42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3"/>
            <a:ext cx="12216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19403" y="1196976"/>
            <a:ext cx="5277115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19403" y="2060849"/>
            <a:ext cx="5277115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1196976"/>
            <a:ext cx="5278967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7" y="2060849"/>
            <a:ext cx="5278967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5F3B-B7AE-4DB5-9A74-D9CE43F9D19A}" type="datetime1">
              <a:rPr lang="nl-NL" smtClean="0"/>
              <a:t>19-10-2018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presentation sample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13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3"/>
            <a:ext cx="12216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E53C-CBC2-4D0D-BE79-AC7B9332A2E4}" type="datetime1">
              <a:rPr lang="nl-NL" smtClean="0"/>
              <a:t>19-10-2018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presentation sample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48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3"/>
            <a:ext cx="12216000" cy="835079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236E-6308-42DA-9521-065242E67706}" type="datetime1">
              <a:rPr lang="nl-NL" smtClean="0"/>
              <a:t>19-10-2018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presentation sample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466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3"/>
            <a:ext cx="12216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7" y="5013176"/>
            <a:ext cx="10752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19667" y="5590456"/>
            <a:ext cx="10752667" cy="411257"/>
          </a:xfrm>
        </p:spPr>
        <p:txBody>
          <a:bodyPr>
            <a:sp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DA56-D034-4608-9254-05EC00C23D20}" type="datetime1">
              <a:rPr lang="nl-NL" smtClean="0"/>
              <a:t>19-10-2018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presentation sample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727557" y="1"/>
            <a:ext cx="10744776" cy="498457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on the pictogram to insert an illustration, a graph, a table or a movie</a:t>
            </a:r>
          </a:p>
        </p:txBody>
      </p:sp>
    </p:spTree>
    <p:extLst>
      <p:ext uri="{BB962C8B-B14F-4D97-AF65-F5344CB8AC3E}">
        <p14:creationId xmlns:p14="http://schemas.microsoft.com/office/powerpoint/2010/main" val="100205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19403" y="116633"/>
            <a:ext cx="10753195" cy="936105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19403" y="1196976"/>
            <a:ext cx="10753195" cy="4895850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 dirty="0"/>
              <a:t>Click to edit Master text style</a:t>
            </a:r>
            <a:r>
              <a:rPr lang="en-GB" noProof="0" dirty="0"/>
              <a:t>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648395" y="6327740"/>
            <a:ext cx="1344149" cy="227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1387B45-9DD3-490C-941E-7E9FB03FF3E2}" type="datetime1">
              <a:rPr lang="nl-NL" smtClean="0"/>
              <a:t>19-10-2018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960096" y="6562118"/>
            <a:ext cx="4032448" cy="20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/>
              <a:t>presentation sample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5808" y="6602882"/>
            <a:ext cx="615408" cy="257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B032377-C103-4EFE-98C1-80A6E5A7472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896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64" r:id="rId10"/>
    <p:sldLayoutId id="2147483660" r:id="rId11"/>
    <p:sldLayoutId id="2147483662" r:id="rId12"/>
    <p:sldLayoutId id="2147483663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12788" indent="-28575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84263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433513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9705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w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8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" r="358"/>
          <a:stretch/>
        </p:blipFill>
        <p:spPr/>
      </p:pic>
      <p:pic>
        <p:nvPicPr>
          <p:cNvPr id="28" name="Afbeelding 27" descr="logo_UA_U_wit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33" r="-1"/>
          <a:stretch/>
        </p:blipFill>
        <p:spPr>
          <a:xfrm>
            <a:off x="4753005" y="823914"/>
            <a:ext cx="2685991" cy="1803391"/>
          </a:xfrm>
          <a:prstGeom prst="rect">
            <a:avLst/>
          </a:prstGeom>
        </p:spPr>
      </p:pic>
      <p:pic>
        <p:nvPicPr>
          <p:cNvPr id="7" name="Afbeelding 8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" b="19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408368" y="6328913"/>
            <a:ext cx="1144078" cy="349702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fld id="{06A2A44F-0C0C-BC44-89E8-B2225BBF8112}" type="datetime1">
              <a:rPr lang="nl-BE">
                <a:solidFill>
                  <a:schemeClr val="bg1"/>
                </a:solidFill>
              </a:rPr>
              <a:t>19/10/2018</a:t>
            </a:fld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DBAA4-A4A4-48AE-9449-4F47F527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9AFFAC0-9C68-464A-B63E-3C313281D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2852936"/>
            <a:ext cx="2155895" cy="111847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7C54063-8D96-4105-B761-757BD99BE98F}"/>
              </a:ext>
            </a:extLst>
          </p:cNvPr>
          <p:cNvSpPr txBox="1"/>
          <p:nvPr/>
        </p:nvSpPr>
        <p:spPr>
          <a:xfrm>
            <a:off x="5393008" y="2483604"/>
            <a:ext cx="152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4D47F"/>
                </a:solidFill>
              </a:rPr>
              <a:t>Validity frame</a:t>
            </a:r>
          </a:p>
        </p:txBody>
      </p:sp>
      <p:sp>
        <p:nvSpPr>
          <p:cNvPr id="34" name="Pijl: rechts 33">
            <a:extLst>
              <a:ext uri="{FF2B5EF4-FFF2-40B4-BE49-F238E27FC236}">
                <a16:creationId xmlns:a16="http://schemas.microsoft.com/office/drawing/2014/main" id="{4F3181DA-95BF-4475-9425-BAE13B2E0089}"/>
              </a:ext>
            </a:extLst>
          </p:cNvPr>
          <p:cNvSpPr/>
          <p:nvPr/>
        </p:nvSpPr>
        <p:spPr>
          <a:xfrm rot="13093237">
            <a:off x="3573185" y="2015552"/>
            <a:ext cx="1306080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9" name="Pijl: rechts 38">
            <a:extLst>
              <a:ext uri="{FF2B5EF4-FFF2-40B4-BE49-F238E27FC236}">
                <a16:creationId xmlns:a16="http://schemas.microsoft.com/office/drawing/2014/main" id="{2B54BA37-776A-40D7-9D9B-380F70E3B291}"/>
              </a:ext>
            </a:extLst>
          </p:cNvPr>
          <p:cNvSpPr/>
          <p:nvPr/>
        </p:nvSpPr>
        <p:spPr>
          <a:xfrm>
            <a:off x="7659738" y="3005344"/>
            <a:ext cx="1306080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Usage</a:t>
            </a:r>
          </a:p>
        </p:txBody>
      </p:sp>
      <p:sp>
        <p:nvSpPr>
          <p:cNvPr id="41" name="Pijl: rechts 40">
            <a:extLst>
              <a:ext uri="{FF2B5EF4-FFF2-40B4-BE49-F238E27FC236}">
                <a16:creationId xmlns:a16="http://schemas.microsoft.com/office/drawing/2014/main" id="{AB1D300A-75EE-410C-B663-118250C12FDD}"/>
              </a:ext>
            </a:extLst>
          </p:cNvPr>
          <p:cNvSpPr/>
          <p:nvPr/>
        </p:nvSpPr>
        <p:spPr>
          <a:xfrm rot="7693237">
            <a:off x="3608966" y="4051611"/>
            <a:ext cx="1306080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39F3109C-EA58-40E6-8454-6AF89E334E42}"/>
              </a:ext>
            </a:extLst>
          </p:cNvPr>
          <p:cNvSpPr txBox="1"/>
          <p:nvPr/>
        </p:nvSpPr>
        <p:spPr>
          <a:xfrm rot="2157924">
            <a:off x="3835448" y="2319758"/>
            <a:ext cx="94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Capture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9045673F-A0F5-40BE-85B4-2B4EB06A26B8}"/>
              </a:ext>
            </a:extLst>
          </p:cNvPr>
          <p:cNvSpPr txBox="1"/>
          <p:nvPr/>
        </p:nvSpPr>
        <p:spPr>
          <a:xfrm rot="18357924">
            <a:off x="3932846" y="4239977"/>
            <a:ext cx="7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Verify</a:t>
            </a:r>
          </a:p>
        </p:txBody>
      </p:sp>
      <p:grpSp>
        <p:nvGrpSpPr>
          <p:cNvPr id="63" name="Groep 62">
            <a:extLst>
              <a:ext uri="{FF2B5EF4-FFF2-40B4-BE49-F238E27FC236}">
                <a16:creationId xmlns:a16="http://schemas.microsoft.com/office/drawing/2014/main" id="{4829EED9-EE51-4D8B-BFD9-4E407093CE7D}"/>
              </a:ext>
            </a:extLst>
          </p:cNvPr>
          <p:cNvGrpSpPr/>
          <p:nvPr/>
        </p:nvGrpSpPr>
        <p:grpSpPr>
          <a:xfrm>
            <a:off x="2257642" y="1161276"/>
            <a:ext cx="648072" cy="917353"/>
            <a:chOff x="1469344" y="794503"/>
            <a:chExt cx="648072" cy="917353"/>
          </a:xfrm>
        </p:grpSpPr>
        <p:sp>
          <p:nvSpPr>
            <p:cNvPr id="45" name="Rechthoek: afgeronde hoeken 44">
              <a:extLst>
                <a:ext uri="{FF2B5EF4-FFF2-40B4-BE49-F238E27FC236}">
                  <a16:creationId xmlns:a16="http://schemas.microsoft.com/office/drawing/2014/main" id="{E64FEF1D-619A-4D75-9BD6-034DD449C5C4}"/>
                </a:ext>
              </a:extLst>
            </p:cNvPr>
            <p:cNvSpPr/>
            <p:nvPr/>
          </p:nvSpPr>
          <p:spPr>
            <a:xfrm>
              <a:off x="1469344" y="1014291"/>
              <a:ext cx="648072" cy="697565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br>
                <a:rPr lang="en-US" sz="2800" dirty="0">
                  <a:solidFill>
                    <a:srgbClr val="FF0000"/>
                  </a:solidFill>
                </a:rPr>
              </a:br>
              <a:endParaRPr lang="en-US" sz="2800" dirty="0">
                <a:solidFill>
                  <a:srgbClr val="FF0000"/>
                </a:solidFill>
              </a:endParaRPr>
            </a:p>
            <a:p>
              <a:pPr algn="r"/>
              <a:endParaRPr lang="en-US" sz="2800" dirty="0">
                <a:solidFill>
                  <a:srgbClr val="FF0000"/>
                </a:solidFill>
              </a:endParaRPr>
            </a:p>
          </p:txBody>
        </p: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A4EB3D10-7CE5-48B0-BE26-2E092A3170B8}"/>
                </a:ext>
              </a:extLst>
            </p:cNvPr>
            <p:cNvGrpSpPr/>
            <p:nvPr/>
          </p:nvGrpSpPr>
          <p:grpSpPr>
            <a:xfrm>
              <a:off x="1613360" y="794503"/>
              <a:ext cx="362032" cy="242304"/>
              <a:chOff x="2445172" y="2741402"/>
              <a:chExt cx="427856" cy="295338"/>
            </a:xfrm>
          </p:grpSpPr>
          <p:sp>
            <p:nvSpPr>
              <p:cNvPr id="47" name="Rechthoek: afgeronde hoeken 46">
                <a:extLst>
                  <a:ext uri="{FF2B5EF4-FFF2-40B4-BE49-F238E27FC236}">
                    <a16:creationId xmlns:a16="http://schemas.microsoft.com/office/drawing/2014/main" id="{0EBB90CC-19D2-418A-9BD4-449907186E17}"/>
                  </a:ext>
                </a:extLst>
              </p:cNvPr>
              <p:cNvSpPr/>
              <p:nvPr/>
            </p:nvSpPr>
            <p:spPr>
              <a:xfrm>
                <a:off x="2445172" y="2878088"/>
                <a:ext cx="427856" cy="158652"/>
              </a:xfrm>
              <a:prstGeom prst="roundRect">
                <a:avLst/>
              </a:prstGeom>
              <a:solidFill>
                <a:schemeClr val="accent1"/>
              </a:solidFill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al 47">
                <a:extLst>
                  <a:ext uri="{FF2B5EF4-FFF2-40B4-BE49-F238E27FC236}">
                    <a16:creationId xmlns:a16="http://schemas.microsoft.com/office/drawing/2014/main" id="{65D75F56-8823-4B0C-9F33-FCA252B84F65}"/>
                  </a:ext>
                </a:extLst>
              </p:cNvPr>
              <p:cNvSpPr/>
              <p:nvPr/>
            </p:nvSpPr>
            <p:spPr>
              <a:xfrm>
                <a:off x="2551088" y="2741402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al 48">
                <a:extLst>
                  <a:ext uri="{FF2B5EF4-FFF2-40B4-BE49-F238E27FC236}">
                    <a16:creationId xmlns:a16="http://schemas.microsoft.com/office/drawing/2014/main" id="{7D594B1E-B8EF-433A-93AA-265693620601}"/>
                  </a:ext>
                </a:extLst>
              </p:cNvPr>
              <p:cNvSpPr/>
              <p:nvPr/>
            </p:nvSpPr>
            <p:spPr>
              <a:xfrm>
                <a:off x="2612143" y="2791607"/>
                <a:ext cx="85192" cy="768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D3CEFD16-644B-4334-BE94-4510C22EF560}"/>
                </a:ext>
              </a:extLst>
            </p:cNvPr>
            <p:cNvSpPr/>
            <p:nvPr/>
          </p:nvSpPr>
          <p:spPr>
            <a:xfrm>
              <a:off x="1631816" y="1261676"/>
              <a:ext cx="69998" cy="666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EB6D2862-A4B0-42D7-840F-3C006F93B026}"/>
                </a:ext>
              </a:extLst>
            </p:cNvPr>
            <p:cNvSpPr/>
            <p:nvPr/>
          </p:nvSpPr>
          <p:spPr>
            <a:xfrm>
              <a:off x="1627650" y="1437053"/>
              <a:ext cx="74164" cy="666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5FE467D2-981E-42D4-B379-DC1344AEFECC}"/>
                </a:ext>
              </a:extLst>
            </p:cNvPr>
            <p:cNvCxnSpPr>
              <a:cxnSpLocks/>
            </p:cNvCxnSpPr>
            <p:nvPr/>
          </p:nvCxnSpPr>
          <p:spPr>
            <a:xfrm>
              <a:off x="1829384" y="1261676"/>
              <a:ext cx="2180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019A869B-294A-4079-921E-BE1759162DE6}"/>
                </a:ext>
              </a:extLst>
            </p:cNvPr>
            <p:cNvCxnSpPr>
              <a:cxnSpLocks/>
            </p:cNvCxnSpPr>
            <p:nvPr/>
          </p:nvCxnSpPr>
          <p:spPr>
            <a:xfrm>
              <a:off x="1829384" y="1342970"/>
              <a:ext cx="12374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A511BBDD-7B01-4C2F-BF6E-2520F7D76A6C}"/>
                </a:ext>
              </a:extLst>
            </p:cNvPr>
            <p:cNvCxnSpPr>
              <a:cxnSpLocks/>
            </p:cNvCxnSpPr>
            <p:nvPr/>
          </p:nvCxnSpPr>
          <p:spPr>
            <a:xfrm>
              <a:off x="1829384" y="1443460"/>
              <a:ext cx="2180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4">
            <a:extLst>
              <a:ext uri="{FF2B5EF4-FFF2-40B4-BE49-F238E27FC236}">
                <a16:creationId xmlns:a16="http://schemas.microsoft.com/office/drawing/2014/main" id="{D113E4EE-7321-47F0-A322-0A35F098B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538" y="77755"/>
            <a:ext cx="1431084" cy="1325825"/>
          </a:xfrm>
          <a:prstGeom prst="rect">
            <a:avLst/>
          </a:prstGeom>
        </p:spPr>
      </p:pic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F7B41165-0D09-468A-BD23-BC895C4BF221}"/>
              </a:ext>
            </a:extLst>
          </p:cNvPr>
          <p:cNvCxnSpPr/>
          <p:nvPr/>
        </p:nvCxnSpPr>
        <p:spPr>
          <a:xfrm flipH="1">
            <a:off x="3085816" y="1120596"/>
            <a:ext cx="448200" cy="242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http://i.stack.imgur.com/gD0Od.gif">
            <a:extLst>
              <a:ext uri="{FF2B5EF4-FFF2-40B4-BE49-F238E27FC236}">
                <a16:creationId xmlns:a16="http://schemas.microsoft.com/office/drawing/2014/main" id="{5B425EF2-FEB4-48BA-B255-0770F683A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690" y="38134"/>
            <a:ext cx="1839222" cy="101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Rechte verbindingslijn met pijl 66">
            <a:extLst>
              <a:ext uri="{FF2B5EF4-FFF2-40B4-BE49-F238E27FC236}">
                <a16:creationId xmlns:a16="http://schemas.microsoft.com/office/drawing/2014/main" id="{AE6192C4-71DE-48B6-93EC-1A001C9F828D}"/>
              </a:ext>
            </a:extLst>
          </p:cNvPr>
          <p:cNvCxnSpPr>
            <a:cxnSpLocks/>
          </p:cNvCxnSpPr>
          <p:nvPr/>
        </p:nvCxnSpPr>
        <p:spPr>
          <a:xfrm>
            <a:off x="1845895" y="980728"/>
            <a:ext cx="303000" cy="268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http://ayende.com/Blog/images/ayende_com/Blog/WindowsLiveWriter/TestingDomainSpecificLanguages_11446/image_2.png">
            <a:extLst>
              <a:ext uri="{FF2B5EF4-FFF2-40B4-BE49-F238E27FC236}">
                <a16:creationId xmlns:a16="http://schemas.microsoft.com/office/drawing/2014/main" id="{F2ECBA1D-9334-4F1C-AD62-0B9FF4B67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4" y="1473497"/>
            <a:ext cx="1152479" cy="121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Rechte verbindingslijn met pijl 70">
            <a:extLst>
              <a:ext uri="{FF2B5EF4-FFF2-40B4-BE49-F238E27FC236}">
                <a16:creationId xmlns:a16="http://schemas.microsoft.com/office/drawing/2014/main" id="{9F852671-9D12-4D40-AD64-E0B4E9E47D13}"/>
              </a:ext>
            </a:extLst>
          </p:cNvPr>
          <p:cNvCxnSpPr>
            <a:cxnSpLocks/>
          </p:cNvCxnSpPr>
          <p:nvPr/>
        </p:nvCxnSpPr>
        <p:spPr>
          <a:xfrm flipV="1">
            <a:off x="1565082" y="1870521"/>
            <a:ext cx="432313" cy="118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Afbeelding 73">
            <a:extLst>
              <a:ext uri="{FF2B5EF4-FFF2-40B4-BE49-F238E27FC236}">
                <a16:creationId xmlns:a16="http://schemas.microsoft.com/office/drawing/2014/main" id="{4CB1A664-BF68-42DB-ACA7-A8B26691D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1379" y="4553511"/>
            <a:ext cx="1132637" cy="2030585"/>
          </a:xfrm>
          <a:prstGeom prst="rect">
            <a:avLst/>
          </a:prstGeom>
        </p:spPr>
      </p:pic>
      <p:pic>
        <p:nvPicPr>
          <p:cNvPr id="69" name="Afbeelding 68">
            <a:extLst>
              <a:ext uri="{FF2B5EF4-FFF2-40B4-BE49-F238E27FC236}">
                <a16:creationId xmlns:a16="http://schemas.microsoft.com/office/drawing/2014/main" id="{12C5C65D-12B4-4197-85D8-2FE6F9AEF9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9042" y="3009123"/>
            <a:ext cx="3113846" cy="932326"/>
          </a:xfrm>
          <a:prstGeom prst="rect">
            <a:avLst/>
          </a:prstGeom>
        </p:spPr>
      </p:pic>
      <p:pic>
        <p:nvPicPr>
          <p:cNvPr id="70" name="Afbeelding 69">
            <a:extLst>
              <a:ext uri="{FF2B5EF4-FFF2-40B4-BE49-F238E27FC236}">
                <a16:creationId xmlns:a16="http://schemas.microsoft.com/office/drawing/2014/main" id="{39B2C203-319C-4AFD-A97D-14703D48BA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9615" y="848698"/>
            <a:ext cx="3488549" cy="1655726"/>
          </a:xfrm>
          <a:prstGeom prst="rect">
            <a:avLst/>
          </a:prstGeom>
        </p:spPr>
      </p:pic>
      <p:sp>
        <p:nvSpPr>
          <p:cNvPr id="78" name="Tekstvak 77">
            <a:extLst>
              <a:ext uri="{FF2B5EF4-FFF2-40B4-BE49-F238E27FC236}">
                <a16:creationId xmlns:a16="http://schemas.microsoft.com/office/drawing/2014/main" id="{175822A2-9404-4752-A9CA-78EAE763A1F1}"/>
              </a:ext>
            </a:extLst>
          </p:cNvPr>
          <p:cNvSpPr txBox="1"/>
          <p:nvPr/>
        </p:nvSpPr>
        <p:spPr>
          <a:xfrm rot="703709">
            <a:off x="198347" y="4202404"/>
            <a:ext cx="2207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Calibration processes</a:t>
            </a:r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6F4451FD-79B7-4721-9597-CED86F99A0BE}"/>
              </a:ext>
            </a:extLst>
          </p:cNvPr>
          <p:cNvSpPr txBox="1"/>
          <p:nvPr/>
        </p:nvSpPr>
        <p:spPr>
          <a:xfrm rot="703709">
            <a:off x="68828" y="4887119"/>
            <a:ext cx="245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Experimenter processes</a:t>
            </a:r>
          </a:p>
        </p:txBody>
      </p:sp>
      <p:sp>
        <p:nvSpPr>
          <p:cNvPr id="80" name="Tekstvak 79">
            <a:extLst>
              <a:ext uri="{FF2B5EF4-FFF2-40B4-BE49-F238E27FC236}">
                <a16:creationId xmlns:a16="http://schemas.microsoft.com/office/drawing/2014/main" id="{6220DC76-4641-48A9-9406-65A09938D961}"/>
              </a:ext>
            </a:extLst>
          </p:cNvPr>
          <p:cNvSpPr txBox="1"/>
          <p:nvPr/>
        </p:nvSpPr>
        <p:spPr>
          <a:xfrm rot="703709">
            <a:off x="130887" y="5630470"/>
            <a:ext cx="221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Integration processes</a:t>
            </a:r>
          </a:p>
        </p:txBody>
      </p:sp>
      <p:pic>
        <p:nvPicPr>
          <p:cNvPr id="6152" name="Picture 8" descr="Afbeeldingsresultaat voor reusability">
            <a:extLst>
              <a:ext uri="{FF2B5EF4-FFF2-40B4-BE49-F238E27FC236}">
                <a16:creationId xmlns:a16="http://schemas.microsoft.com/office/drawing/2014/main" id="{E2335BF7-158C-43A6-9558-F1CF7CA2F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415" y="4279167"/>
            <a:ext cx="18573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kstvak 81">
            <a:extLst>
              <a:ext uri="{FF2B5EF4-FFF2-40B4-BE49-F238E27FC236}">
                <a16:creationId xmlns:a16="http://schemas.microsoft.com/office/drawing/2014/main" id="{A23E1F56-0BE8-4E51-8BB8-29BB73F6C9F7}"/>
              </a:ext>
            </a:extLst>
          </p:cNvPr>
          <p:cNvSpPr txBox="1"/>
          <p:nvPr/>
        </p:nvSpPr>
        <p:spPr>
          <a:xfrm>
            <a:off x="7968208" y="5795972"/>
            <a:ext cx="257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Component (re-)usability</a:t>
            </a:r>
          </a:p>
        </p:txBody>
      </p:sp>
    </p:spTree>
    <p:extLst>
      <p:ext uri="{BB962C8B-B14F-4D97-AF65-F5344CB8AC3E}">
        <p14:creationId xmlns:p14="http://schemas.microsoft.com/office/powerpoint/2010/main" val="227233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1" grpId="0" animBg="1"/>
      <p:bldP spid="40" grpId="0"/>
      <p:bldP spid="43" grpId="0"/>
      <p:bldP spid="78" grpId="0"/>
      <p:bldP spid="79" grpId="0"/>
      <p:bldP spid="80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2F65-89E9-4B9C-85AE-BA9BDD7D1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Roadmap</a:t>
            </a:r>
            <a:r>
              <a:rPr lang="nl-BE" dirty="0"/>
              <a:t> (</a:t>
            </a:r>
            <a:r>
              <a:rPr lang="nl-BE" dirty="0" err="1"/>
              <a:t>evolution</a:t>
            </a:r>
            <a:r>
              <a:rPr lang="nl-BE" dirty="0"/>
              <a:t> 5j.)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DBAA4-A4A4-48AE-9449-4F47F527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11</a:t>
            </a:fld>
            <a:endParaRPr lang="nl-N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32B910-A5CB-4EF9-8CD1-E2FCEFFB9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3" y="1196976"/>
            <a:ext cx="10753195" cy="4895850"/>
          </a:xfrm>
        </p:spPr>
        <p:txBody>
          <a:bodyPr/>
          <a:lstStyle/>
          <a:p>
            <a:endParaRPr lang="en-US" sz="3600" b="1" dirty="0"/>
          </a:p>
          <a:p>
            <a:endParaRPr lang="en-GB" sz="3600" dirty="0"/>
          </a:p>
        </p:txBody>
      </p:sp>
      <p:pic>
        <p:nvPicPr>
          <p:cNvPr id="76" name="Afbeelding 75">
            <a:extLst>
              <a:ext uri="{FF2B5EF4-FFF2-40B4-BE49-F238E27FC236}">
                <a16:creationId xmlns:a16="http://schemas.microsoft.com/office/drawing/2014/main" id="{DDF7F381-EF6E-4DF5-9482-027866B84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1511529"/>
            <a:ext cx="7560840" cy="5146201"/>
          </a:xfrm>
          <a:prstGeom prst="rect">
            <a:avLst/>
          </a:prstGeom>
        </p:spPr>
      </p:pic>
      <p:sp>
        <p:nvSpPr>
          <p:cNvPr id="77" name="Ovaal 76">
            <a:extLst>
              <a:ext uri="{FF2B5EF4-FFF2-40B4-BE49-F238E27FC236}">
                <a16:creationId xmlns:a16="http://schemas.microsoft.com/office/drawing/2014/main" id="{EE8448FD-0BC7-4453-8F10-A22C9BD6F1B8}"/>
              </a:ext>
            </a:extLst>
          </p:cNvPr>
          <p:cNvSpPr/>
          <p:nvPr/>
        </p:nvSpPr>
        <p:spPr>
          <a:xfrm>
            <a:off x="2135560" y="4437112"/>
            <a:ext cx="3888432" cy="1655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091DE8C6-3D11-4C38-B23C-9E7BFEC7DD02}"/>
              </a:ext>
            </a:extLst>
          </p:cNvPr>
          <p:cNvSpPr txBox="1"/>
          <p:nvPr/>
        </p:nvSpPr>
        <p:spPr>
          <a:xfrm>
            <a:off x="2162656" y="5708378"/>
            <a:ext cx="14490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Current focus</a:t>
            </a:r>
          </a:p>
        </p:txBody>
      </p:sp>
      <p:sp>
        <p:nvSpPr>
          <p:cNvPr id="79" name="Ovaal 78">
            <a:extLst>
              <a:ext uri="{FF2B5EF4-FFF2-40B4-BE49-F238E27FC236}">
                <a16:creationId xmlns:a16="http://schemas.microsoft.com/office/drawing/2014/main" id="{CC47B4BA-E68C-4E4D-A369-16F94222CEAC}"/>
              </a:ext>
            </a:extLst>
          </p:cNvPr>
          <p:cNvSpPr/>
          <p:nvPr/>
        </p:nvSpPr>
        <p:spPr>
          <a:xfrm rot="1598428">
            <a:off x="6757179" y="1891905"/>
            <a:ext cx="2547376" cy="454935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kstvak 79">
            <a:extLst>
              <a:ext uri="{FF2B5EF4-FFF2-40B4-BE49-F238E27FC236}">
                <a16:creationId xmlns:a16="http://schemas.microsoft.com/office/drawing/2014/main" id="{0BBA578F-1B16-4613-99D7-5311646C9304}"/>
              </a:ext>
            </a:extLst>
          </p:cNvPr>
          <p:cNvSpPr txBox="1"/>
          <p:nvPr/>
        </p:nvSpPr>
        <p:spPr>
          <a:xfrm>
            <a:off x="8446411" y="1948190"/>
            <a:ext cx="13533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Future focus</a:t>
            </a:r>
          </a:p>
        </p:txBody>
      </p:sp>
    </p:spTree>
    <p:extLst>
      <p:ext uri="{BB962C8B-B14F-4D97-AF65-F5344CB8AC3E}">
        <p14:creationId xmlns:p14="http://schemas.microsoft.com/office/powerpoint/2010/main" val="283383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Valid deployment of Models-of-the-physics using Validity Frames</a:t>
            </a:r>
            <a:endParaRPr lang="nl-NL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Bert Van Acker</a:t>
            </a:r>
          </a:p>
        </p:txBody>
      </p:sp>
    </p:spTree>
    <p:extLst>
      <p:ext uri="{BB962C8B-B14F-4D97-AF65-F5344CB8AC3E}">
        <p14:creationId xmlns:p14="http://schemas.microsoft.com/office/powerpoint/2010/main" val="292945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2F65-89E9-4B9C-85AE-BA9BDD7D1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Why</a:t>
            </a:r>
            <a:r>
              <a:rPr lang="nl-BE" dirty="0"/>
              <a:t>?(</a:t>
            </a:r>
            <a:r>
              <a:rPr lang="nl-BE" dirty="0" err="1"/>
              <a:t>What</a:t>
            </a:r>
            <a:r>
              <a:rPr lang="nl-BE" dirty="0"/>
              <a:t> is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DBAA4-A4A4-48AE-9449-4F47F527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</a:t>
            </a:fld>
            <a:endParaRPr lang="nl-N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32B910-A5CB-4EF9-8CD1-E2FCEFFB9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3" y="1196976"/>
            <a:ext cx="10753195" cy="4895850"/>
          </a:xfrm>
        </p:spPr>
        <p:txBody>
          <a:bodyPr/>
          <a:lstStyle/>
          <a:p>
            <a:endParaRPr lang="en-US" sz="3600" b="1" dirty="0"/>
          </a:p>
          <a:p>
            <a:endParaRPr lang="en-GB" sz="3600" dirty="0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4C044CD5-7066-4C1B-A264-A5774556B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B3B5E52-D1DE-4419-9BD0-BDD48C18A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191115"/>
            <a:ext cx="3513618" cy="1225796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52463293-8656-4341-AAE9-4ADB3E4BC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9496" y="332656"/>
            <a:ext cx="3412803" cy="1256508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A9A5F72F-73D5-4F6A-8AF3-FD515D74673B}"/>
              </a:ext>
            </a:extLst>
          </p:cNvPr>
          <p:cNvSpPr txBox="1"/>
          <p:nvPr/>
        </p:nvSpPr>
        <p:spPr>
          <a:xfrm>
            <a:off x="1177538" y="6092826"/>
            <a:ext cx="9836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Pushing the boundaries of Cyber-physical systems</a:t>
            </a:r>
          </a:p>
        </p:txBody>
      </p:sp>
    </p:spTree>
    <p:extLst>
      <p:ext uri="{BB962C8B-B14F-4D97-AF65-F5344CB8AC3E}">
        <p14:creationId xmlns:p14="http://schemas.microsoft.com/office/powerpoint/2010/main" val="4055551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2F65-89E9-4B9C-85AE-BA9BDD7D1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Why</a:t>
            </a:r>
            <a:r>
              <a:rPr lang="nl-BE" dirty="0"/>
              <a:t>?(</a:t>
            </a:r>
            <a:r>
              <a:rPr lang="nl-BE" dirty="0" err="1"/>
              <a:t>What</a:t>
            </a:r>
            <a:r>
              <a:rPr lang="nl-BE" dirty="0"/>
              <a:t> is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DBAA4-A4A4-48AE-9449-4F47F527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</a:t>
            </a:fld>
            <a:endParaRPr lang="nl-N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32B910-A5CB-4EF9-8CD1-E2FCEFFB9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3" y="1196976"/>
            <a:ext cx="10753195" cy="4895850"/>
          </a:xfrm>
        </p:spPr>
        <p:txBody>
          <a:bodyPr/>
          <a:lstStyle/>
          <a:p>
            <a:endParaRPr lang="en-US" sz="3600" b="1" dirty="0"/>
          </a:p>
          <a:p>
            <a:endParaRPr lang="en-GB" sz="3600" dirty="0"/>
          </a:p>
        </p:txBody>
      </p:sp>
      <p:pic>
        <p:nvPicPr>
          <p:cNvPr id="2056" name="Picture 8" descr="Gerelateerde afbeelding">
            <a:extLst>
              <a:ext uri="{FF2B5EF4-FFF2-40B4-BE49-F238E27FC236}">
                <a16:creationId xmlns:a16="http://schemas.microsoft.com/office/drawing/2014/main" id="{7D77277B-AE1E-4722-8818-4B74D26FB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47" y="1128639"/>
            <a:ext cx="5605964" cy="313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beeldingsresultaat voor aerodynamics F1">
            <a:extLst>
              <a:ext uri="{FF2B5EF4-FFF2-40B4-BE49-F238E27FC236}">
                <a16:creationId xmlns:a16="http://schemas.microsoft.com/office/drawing/2014/main" id="{79182039-8354-4BDC-BBF5-920D26F77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2"/>
          <a:stretch/>
        </p:blipFill>
        <p:spPr bwMode="auto">
          <a:xfrm>
            <a:off x="6951316" y="1269559"/>
            <a:ext cx="455442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57712B06-6D3D-4C86-8FD5-EC983B3F8055}"/>
              </a:ext>
            </a:extLst>
          </p:cNvPr>
          <p:cNvGrpSpPr/>
          <p:nvPr/>
        </p:nvGrpSpPr>
        <p:grpSpPr>
          <a:xfrm>
            <a:off x="5051058" y="5056832"/>
            <a:ext cx="2498046" cy="2215251"/>
            <a:chOff x="4320434" y="4754861"/>
            <a:chExt cx="2736304" cy="2663390"/>
          </a:xfrm>
        </p:grpSpPr>
        <p:grpSp>
          <p:nvGrpSpPr>
            <p:cNvPr id="15" name="Group 77">
              <a:extLst>
                <a:ext uri="{FF2B5EF4-FFF2-40B4-BE49-F238E27FC236}">
                  <a16:creationId xmlns:a16="http://schemas.microsoft.com/office/drawing/2014/main" id="{1DB12641-DA1D-40A5-AD14-77D3A1A002C4}"/>
                </a:ext>
              </a:extLst>
            </p:cNvPr>
            <p:cNvGrpSpPr/>
            <p:nvPr/>
          </p:nvGrpSpPr>
          <p:grpSpPr>
            <a:xfrm>
              <a:off x="4671792" y="5892706"/>
              <a:ext cx="2033588" cy="1525545"/>
              <a:chOff x="2066995" y="5007074"/>
              <a:chExt cx="2033588" cy="1525545"/>
            </a:xfrm>
          </p:grpSpPr>
          <p:sp>
            <p:nvSpPr>
              <p:cNvPr id="16" name="AutoShape 15">
                <a:extLst>
                  <a:ext uri="{FF2B5EF4-FFF2-40B4-BE49-F238E27FC236}">
                    <a16:creationId xmlns:a16="http://schemas.microsoft.com/office/drawing/2014/main" id="{539DAB29-B27C-412B-AA6D-CAC87BFFD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417" y="5007074"/>
                <a:ext cx="280988" cy="131763"/>
              </a:xfrm>
              <a:prstGeom prst="downArrow">
                <a:avLst>
                  <a:gd name="adj1" fmla="val 49787"/>
                  <a:gd name="adj2" fmla="val 556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BA169D0-47B0-47DE-92BE-C51DCD23F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6995" y="5299132"/>
                <a:ext cx="2033588" cy="1233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Embedded target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060" name="Picture 12" descr="Afbeeldingsresultaat voor nvidia drive">
              <a:extLst>
                <a:ext uri="{FF2B5EF4-FFF2-40B4-BE49-F238E27FC236}">
                  <a16:creationId xmlns:a16="http://schemas.microsoft.com/office/drawing/2014/main" id="{456C12E3-ECE9-4DE1-8D3F-82CBF04FC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34" y="4754861"/>
              <a:ext cx="2736304" cy="157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2" name="Picture 14" descr="Afbeeldingsresultaat voor engine amesim">
            <a:extLst>
              <a:ext uri="{FF2B5EF4-FFF2-40B4-BE49-F238E27FC236}">
                <a16:creationId xmlns:a16="http://schemas.microsoft.com/office/drawing/2014/main" id="{1FBE0C3A-D752-41D4-9E5D-E52D97C57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77" y="2813558"/>
            <a:ext cx="1400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67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2F65-89E9-4B9C-85AE-BA9BDD7D1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116633"/>
            <a:ext cx="10753195" cy="936105"/>
          </a:xfrm>
        </p:spPr>
        <p:txBody>
          <a:bodyPr/>
          <a:lstStyle/>
          <a:p>
            <a:r>
              <a:rPr lang="nl-BE" dirty="0" err="1"/>
              <a:t>Why</a:t>
            </a:r>
            <a:r>
              <a:rPr lang="nl-BE" dirty="0"/>
              <a:t>?(</a:t>
            </a:r>
            <a:r>
              <a:rPr lang="nl-BE" dirty="0" err="1"/>
              <a:t>What</a:t>
            </a:r>
            <a:r>
              <a:rPr lang="nl-BE" dirty="0"/>
              <a:t> is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DBAA4-A4A4-48AE-9449-4F47F527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76808" y="6602882"/>
            <a:ext cx="615408" cy="257295"/>
          </a:xfrm>
        </p:spPr>
        <p:txBody>
          <a:bodyPr/>
          <a:lstStyle/>
          <a:p>
            <a:fld id="{3B032377-C103-4EFE-98C1-80A6E5A7472A}" type="slidenum">
              <a:rPr lang="nl-NL" smtClean="0"/>
              <a:t>5</a:t>
            </a:fld>
            <a:endParaRPr lang="nl-N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32B910-A5CB-4EF9-8CD1-E2FCEFFB9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68" y="1196976"/>
            <a:ext cx="10753195" cy="4895850"/>
          </a:xfrm>
        </p:spPr>
        <p:txBody>
          <a:bodyPr/>
          <a:lstStyle/>
          <a:p>
            <a:endParaRPr lang="en-US" sz="3600" b="1" dirty="0"/>
          </a:p>
          <a:p>
            <a:endParaRPr lang="en-GB" sz="3600" dirty="0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57712B06-6D3D-4C86-8FD5-EC983B3F8055}"/>
              </a:ext>
            </a:extLst>
          </p:cNvPr>
          <p:cNvGrpSpPr/>
          <p:nvPr/>
        </p:nvGrpSpPr>
        <p:grpSpPr>
          <a:xfrm>
            <a:off x="-924161" y="1841517"/>
            <a:ext cx="6984776" cy="5768875"/>
            <a:chOff x="4320434" y="4754861"/>
            <a:chExt cx="2736304" cy="2663390"/>
          </a:xfrm>
        </p:grpSpPr>
        <p:grpSp>
          <p:nvGrpSpPr>
            <p:cNvPr id="15" name="Group 77">
              <a:extLst>
                <a:ext uri="{FF2B5EF4-FFF2-40B4-BE49-F238E27FC236}">
                  <a16:creationId xmlns:a16="http://schemas.microsoft.com/office/drawing/2014/main" id="{1DB12641-DA1D-40A5-AD14-77D3A1A002C4}"/>
                </a:ext>
              </a:extLst>
            </p:cNvPr>
            <p:cNvGrpSpPr/>
            <p:nvPr/>
          </p:nvGrpSpPr>
          <p:grpSpPr>
            <a:xfrm>
              <a:off x="4671792" y="5892706"/>
              <a:ext cx="2033588" cy="1525545"/>
              <a:chOff x="2066995" y="5007074"/>
              <a:chExt cx="2033588" cy="1525545"/>
            </a:xfrm>
          </p:grpSpPr>
          <p:sp>
            <p:nvSpPr>
              <p:cNvPr id="16" name="AutoShape 15">
                <a:extLst>
                  <a:ext uri="{FF2B5EF4-FFF2-40B4-BE49-F238E27FC236}">
                    <a16:creationId xmlns:a16="http://schemas.microsoft.com/office/drawing/2014/main" id="{539DAB29-B27C-412B-AA6D-CAC87BFFD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417" y="5007074"/>
                <a:ext cx="280988" cy="131763"/>
              </a:xfrm>
              <a:prstGeom prst="downArrow">
                <a:avLst>
                  <a:gd name="adj1" fmla="val 49787"/>
                  <a:gd name="adj2" fmla="val 556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BA169D0-47B0-47DE-92BE-C51DCD23F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6995" y="5299132"/>
                <a:ext cx="2033588" cy="1233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Embedded target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060" name="Picture 12" descr="Afbeeldingsresultaat voor nvidia drive">
              <a:extLst>
                <a:ext uri="{FF2B5EF4-FFF2-40B4-BE49-F238E27FC236}">
                  <a16:creationId xmlns:a16="http://schemas.microsoft.com/office/drawing/2014/main" id="{456C12E3-ECE9-4DE1-8D3F-82CBF04FC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34" y="4754861"/>
              <a:ext cx="2736304" cy="157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6" name="Picture 8" descr="Gerelateerde afbeelding">
            <a:extLst>
              <a:ext uri="{FF2B5EF4-FFF2-40B4-BE49-F238E27FC236}">
                <a16:creationId xmlns:a16="http://schemas.microsoft.com/office/drawing/2014/main" id="{7D77277B-AE1E-4722-8818-4B74D26FB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08" y="2052500"/>
            <a:ext cx="128585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beeldingsresultaat voor aerodynamics F1">
            <a:extLst>
              <a:ext uri="{FF2B5EF4-FFF2-40B4-BE49-F238E27FC236}">
                <a16:creationId xmlns:a16="http://schemas.microsoft.com/office/drawing/2014/main" id="{79182039-8354-4BDC-BBF5-920D26F77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2"/>
          <a:stretch/>
        </p:blipFill>
        <p:spPr bwMode="auto">
          <a:xfrm>
            <a:off x="2568227" y="2916818"/>
            <a:ext cx="1172073" cy="73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Afbeeldingsresultaat voor engine amesim">
            <a:extLst>
              <a:ext uri="{FF2B5EF4-FFF2-40B4-BE49-F238E27FC236}">
                <a16:creationId xmlns:a16="http://schemas.microsoft.com/office/drawing/2014/main" id="{3041492E-F76E-4505-9FC6-0DB9346F3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94" y="3067675"/>
            <a:ext cx="540498" cy="73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FD3362DD-ABF5-4F2A-8165-8F14B94083EA}"/>
              </a:ext>
            </a:extLst>
          </p:cNvPr>
          <p:cNvSpPr/>
          <p:nvPr/>
        </p:nvSpPr>
        <p:spPr>
          <a:xfrm>
            <a:off x="10149941" y="1412776"/>
            <a:ext cx="285754" cy="468005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B31ED915-E275-4DFA-B612-9EB2744F53F0}"/>
              </a:ext>
            </a:extLst>
          </p:cNvPr>
          <p:cNvSpPr/>
          <p:nvPr/>
        </p:nvSpPr>
        <p:spPr>
          <a:xfrm>
            <a:off x="9960460" y="2830386"/>
            <a:ext cx="2084991" cy="581918"/>
          </a:xfrm>
          <a:prstGeom prst="homePlat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jl: vijfhoek 4">
            <a:extLst>
              <a:ext uri="{FF2B5EF4-FFF2-40B4-BE49-F238E27FC236}">
                <a16:creationId xmlns:a16="http://schemas.microsoft.com/office/drawing/2014/main" id="{58B3AABF-F3B9-4BBA-AA0A-EC62839944E4}"/>
              </a:ext>
            </a:extLst>
          </p:cNvPr>
          <p:cNvSpPr/>
          <p:nvPr/>
        </p:nvSpPr>
        <p:spPr>
          <a:xfrm rot="10800000">
            <a:off x="8266282" y="2121581"/>
            <a:ext cx="2882721" cy="581918"/>
          </a:xfrm>
          <a:prstGeom prst="homePlat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04" name="Picture 8" descr="Afbeeldingsresultaat voor DIW">
            <a:extLst>
              <a:ext uri="{FF2B5EF4-FFF2-40B4-BE49-F238E27FC236}">
                <a16:creationId xmlns:a16="http://schemas.microsoft.com/office/drawing/2014/main" id="{AF0C22E6-0BF9-4538-8767-FA1ED1F57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004" y="2013224"/>
            <a:ext cx="802339" cy="8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830BEB6-158E-4564-9E16-580EA6BA59FC}"/>
              </a:ext>
            </a:extLst>
          </p:cNvPr>
          <p:cNvSpPr txBox="1"/>
          <p:nvPr/>
        </p:nvSpPr>
        <p:spPr>
          <a:xfrm>
            <a:off x="8816082" y="2153986"/>
            <a:ext cx="129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Utopia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171415C-2267-4ADC-919F-B3DCE451A4F7}"/>
              </a:ext>
            </a:extLst>
          </p:cNvPr>
          <p:cNvSpPr txBox="1"/>
          <p:nvPr/>
        </p:nvSpPr>
        <p:spPr>
          <a:xfrm>
            <a:off x="10353744" y="2839090"/>
            <a:ext cx="129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Reality</a:t>
            </a:r>
          </a:p>
        </p:txBody>
      </p:sp>
      <p:pic>
        <p:nvPicPr>
          <p:cNvPr id="4100" name="Picture 4" descr="Afbeeldingsresultaat voor car icon">
            <a:extLst>
              <a:ext uri="{FF2B5EF4-FFF2-40B4-BE49-F238E27FC236}">
                <a16:creationId xmlns:a16="http://schemas.microsoft.com/office/drawing/2014/main" id="{BC403398-C562-47D6-8799-F11B7EE49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555" y="5045369"/>
            <a:ext cx="2602612" cy="260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Verbindingslijn: gebogen 12">
            <a:extLst>
              <a:ext uri="{FF2B5EF4-FFF2-40B4-BE49-F238E27FC236}">
                <a16:creationId xmlns:a16="http://schemas.microsoft.com/office/drawing/2014/main" id="{FD828DB7-6CA8-4B89-824A-5071FFC9CF1C}"/>
              </a:ext>
            </a:extLst>
          </p:cNvPr>
          <p:cNvCxnSpPr>
            <a:endCxn id="4100" idx="1"/>
          </p:cNvCxnSpPr>
          <p:nvPr/>
        </p:nvCxnSpPr>
        <p:spPr>
          <a:xfrm rot="16200000" flipH="1">
            <a:off x="1452821" y="5166941"/>
            <a:ext cx="1301306" cy="105816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Verbindingslijn: gebogen 28">
            <a:extLst>
              <a:ext uri="{FF2B5EF4-FFF2-40B4-BE49-F238E27FC236}">
                <a16:creationId xmlns:a16="http://schemas.microsoft.com/office/drawing/2014/main" id="{F29E3349-FD7D-4B83-88A0-4458886286D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39987" y="5116752"/>
            <a:ext cx="1386500" cy="99863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6" name="Picture 10" descr="Afbeeldingsresultaat voor vehicle control">
            <a:extLst>
              <a:ext uri="{FF2B5EF4-FFF2-40B4-BE49-F238E27FC236}">
                <a16:creationId xmlns:a16="http://schemas.microsoft.com/office/drawing/2014/main" id="{3906EBA1-5651-437B-B14D-A17826235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596" y="4132349"/>
            <a:ext cx="3349405" cy="14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Afbeeldingsresultaat voor fuel efficiency">
            <a:extLst>
              <a:ext uri="{FF2B5EF4-FFF2-40B4-BE49-F238E27FC236}">
                <a16:creationId xmlns:a16="http://schemas.microsoft.com/office/drawing/2014/main" id="{884C0ED2-C8C0-475F-B9CD-156C4CF7B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44" y="3398756"/>
            <a:ext cx="2074539" cy="121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fbeeldingsresultaat voor performance">
            <a:extLst>
              <a:ext uri="{FF2B5EF4-FFF2-40B4-BE49-F238E27FC236}">
                <a16:creationId xmlns:a16="http://schemas.microsoft.com/office/drawing/2014/main" id="{8259B84F-A338-4427-B6BC-53D135118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69" y="5407422"/>
            <a:ext cx="1572800" cy="11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66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2F65-89E9-4B9C-85AE-BA9BDD7D1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Why</a:t>
            </a:r>
            <a:r>
              <a:rPr lang="nl-BE" dirty="0"/>
              <a:t>?(</a:t>
            </a:r>
            <a:r>
              <a:rPr lang="nl-BE" dirty="0" err="1"/>
              <a:t>What</a:t>
            </a:r>
            <a:r>
              <a:rPr lang="nl-BE" dirty="0"/>
              <a:t> is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DBAA4-A4A4-48AE-9449-4F47F527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59143" y="6602882"/>
            <a:ext cx="615408" cy="257295"/>
          </a:xfrm>
        </p:spPr>
        <p:txBody>
          <a:bodyPr/>
          <a:lstStyle/>
          <a:p>
            <a:fld id="{3B032377-C103-4EFE-98C1-80A6E5A7472A}" type="slidenum">
              <a:rPr lang="nl-NL" smtClean="0"/>
              <a:t>6</a:t>
            </a:fld>
            <a:endParaRPr lang="nl-N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32B910-A5CB-4EF9-8CD1-E2FCEFFB9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68" y="1196976"/>
            <a:ext cx="10753195" cy="4895850"/>
          </a:xfrm>
        </p:spPr>
        <p:txBody>
          <a:bodyPr/>
          <a:lstStyle/>
          <a:p>
            <a:endParaRPr lang="en-US" sz="3600" b="1" dirty="0"/>
          </a:p>
          <a:p>
            <a:endParaRPr lang="en-GB" sz="36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D3362DD-ABF5-4F2A-8165-8F14B94083EA}"/>
              </a:ext>
            </a:extLst>
          </p:cNvPr>
          <p:cNvSpPr/>
          <p:nvPr/>
        </p:nvSpPr>
        <p:spPr>
          <a:xfrm>
            <a:off x="994883" y="1412776"/>
            <a:ext cx="285754" cy="468005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B31ED915-E275-4DFA-B612-9EB2744F53F0}"/>
              </a:ext>
            </a:extLst>
          </p:cNvPr>
          <p:cNvSpPr/>
          <p:nvPr/>
        </p:nvSpPr>
        <p:spPr>
          <a:xfrm>
            <a:off x="805402" y="2830386"/>
            <a:ext cx="2084991" cy="581918"/>
          </a:xfrm>
          <a:prstGeom prst="homePlat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jl: vijfhoek 4">
            <a:extLst>
              <a:ext uri="{FF2B5EF4-FFF2-40B4-BE49-F238E27FC236}">
                <a16:creationId xmlns:a16="http://schemas.microsoft.com/office/drawing/2014/main" id="{58B3AABF-F3B9-4BBA-AA0A-EC62839944E4}"/>
              </a:ext>
            </a:extLst>
          </p:cNvPr>
          <p:cNvSpPr/>
          <p:nvPr/>
        </p:nvSpPr>
        <p:spPr>
          <a:xfrm rot="10800000">
            <a:off x="-888776" y="2121581"/>
            <a:ext cx="2882721" cy="581918"/>
          </a:xfrm>
          <a:prstGeom prst="homePlat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04" name="Picture 8" descr="Afbeeldingsresultaat voor DIW">
            <a:extLst>
              <a:ext uri="{FF2B5EF4-FFF2-40B4-BE49-F238E27FC236}">
                <a16:creationId xmlns:a16="http://schemas.microsoft.com/office/drawing/2014/main" id="{AF0C22E6-0BF9-4538-8767-FA1ED1F57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6" y="2013224"/>
            <a:ext cx="802339" cy="8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830BEB6-158E-4564-9E16-580EA6BA59FC}"/>
              </a:ext>
            </a:extLst>
          </p:cNvPr>
          <p:cNvSpPr txBox="1"/>
          <p:nvPr/>
        </p:nvSpPr>
        <p:spPr>
          <a:xfrm>
            <a:off x="-338976" y="2153986"/>
            <a:ext cx="129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Utopia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171415C-2267-4ADC-919F-B3DCE451A4F7}"/>
              </a:ext>
            </a:extLst>
          </p:cNvPr>
          <p:cNvSpPr txBox="1"/>
          <p:nvPr/>
        </p:nvSpPr>
        <p:spPr>
          <a:xfrm>
            <a:off x="1198686" y="2839090"/>
            <a:ext cx="129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Reality</a:t>
            </a:r>
          </a:p>
        </p:txBody>
      </p:sp>
      <p:pic>
        <p:nvPicPr>
          <p:cNvPr id="1026" name="Picture 2" descr="https://media.digikey.com/Photos/NXP%20Semi%20Photos/DEVKIT-MPC5744P.jpg">
            <a:extLst>
              <a:ext uri="{FF2B5EF4-FFF2-40B4-BE49-F238E27FC236}">
                <a16:creationId xmlns:a16="http://schemas.microsoft.com/office/drawing/2014/main" id="{1D885761-0A68-4852-BD91-C1E2E629B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4980520"/>
            <a:ext cx="1431286" cy="143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fbeeldingsresultaat voor car model amesim">
            <a:extLst>
              <a:ext uri="{FF2B5EF4-FFF2-40B4-BE49-F238E27FC236}">
                <a16:creationId xmlns:a16="http://schemas.microsoft.com/office/drawing/2014/main" id="{E4542F0C-B14B-4085-92A4-7EB93F829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88640"/>
            <a:ext cx="2492501" cy="140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2866106-ED68-4ED3-8144-4B8DD0514EC1}"/>
              </a:ext>
            </a:extLst>
          </p:cNvPr>
          <p:cNvSpPr txBox="1"/>
          <p:nvPr/>
        </p:nvSpPr>
        <p:spPr>
          <a:xfrm>
            <a:off x="6440141" y="1538553"/>
            <a:ext cx="223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High-fidelity model</a:t>
            </a:r>
          </a:p>
        </p:txBody>
      </p:sp>
      <p:pic>
        <p:nvPicPr>
          <p:cNvPr id="1028" name="Picture 4" descr="Afbeeldingsresultaat voor neural network">
            <a:extLst>
              <a:ext uri="{FF2B5EF4-FFF2-40B4-BE49-F238E27FC236}">
                <a16:creationId xmlns:a16="http://schemas.microsoft.com/office/drawing/2014/main" id="{11B8E1EB-A4AD-417B-AF9B-4B0909E0F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124" y="3598786"/>
            <a:ext cx="1323218" cy="10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031AC30-EEBA-45FB-8A50-5095D07C7DB3}"/>
              </a:ext>
            </a:extLst>
          </p:cNvPr>
          <p:cNvSpPr txBox="1"/>
          <p:nvPr/>
        </p:nvSpPr>
        <p:spPr>
          <a:xfrm>
            <a:off x="4637634" y="4984830"/>
            <a:ext cx="22388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Constraint system</a:t>
            </a:r>
          </a:p>
          <a:p>
            <a:r>
              <a:rPr lang="en-US" dirty="0"/>
              <a:t>-&gt; [</a:t>
            </a:r>
            <a:r>
              <a:rPr lang="en-US" dirty="0" err="1"/>
              <a:t>MEM</a:t>
            </a:r>
            <a:r>
              <a:rPr lang="en-US" sz="1050" dirty="0" err="1"/>
              <a:t>min,</a:t>
            </a:r>
            <a:r>
              <a:rPr lang="en-US" dirty="0" err="1"/>
              <a:t>MEM</a:t>
            </a:r>
            <a:r>
              <a:rPr lang="en-US" sz="1050" dirty="0" err="1"/>
              <a:t>max</a:t>
            </a:r>
            <a:r>
              <a:rPr lang="en-US" dirty="0"/>
              <a:t>]</a:t>
            </a:r>
          </a:p>
          <a:p>
            <a:r>
              <a:rPr lang="en-US" dirty="0"/>
              <a:t>-&gt; [</a:t>
            </a:r>
            <a:r>
              <a:rPr lang="en-US" dirty="0" err="1"/>
              <a:t>COMP</a:t>
            </a:r>
            <a:r>
              <a:rPr lang="en-US" sz="1050" dirty="0" err="1"/>
              <a:t>min</a:t>
            </a:r>
            <a:r>
              <a:rPr lang="en-US" dirty="0" err="1"/>
              <a:t>,COMP</a:t>
            </a:r>
            <a:r>
              <a:rPr lang="en-US" sz="1050" dirty="0" err="1"/>
              <a:t>max</a:t>
            </a:r>
            <a:r>
              <a:rPr lang="en-US" dirty="0"/>
              <a:t>]</a:t>
            </a:r>
          </a:p>
          <a:p>
            <a:r>
              <a:rPr lang="en-US" dirty="0"/>
              <a:t>-&gt; Hard real-time!</a:t>
            </a:r>
          </a:p>
          <a:p>
            <a:r>
              <a:rPr lang="en-US" dirty="0"/>
              <a:t>-&gt; …</a:t>
            </a:r>
          </a:p>
        </p:txBody>
      </p:sp>
      <p:pic>
        <p:nvPicPr>
          <p:cNvPr id="24" name="Picture 4" descr="Afbeeldingsresultaat voor car model amesim">
            <a:extLst>
              <a:ext uri="{FF2B5EF4-FFF2-40B4-BE49-F238E27FC236}">
                <a16:creationId xmlns:a16="http://schemas.microsoft.com/office/drawing/2014/main" id="{6BB26F97-6906-4A08-99AF-32F09922C8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29555" r="46040" b="21853"/>
          <a:stretch/>
        </p:blipFill>
        <p:spPr bwMode="auto">
          <a:xfrm>
            <a:off x="6985195" y="3575218"/>
            <a:ext cx="1148656" cy="96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spring damper equation">
            <a:extLst>
              <a:ext uri="{FF2B5EF4-FFF2-40B4-BE49-F238E27FC236}">
                <a16:creationId xmlns:a16="http://schemas.microsoft.com/office/drawing/2014/main" id="{12EE6E03-4DDA-4159-82CF-6D9DACA29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t="34537" r="58566" b="47610"/>
          <a:stretch/>
        </p:blipFill>
        <p:spPr bwMode="auto">
          <a:xfrm>
            <a:off x="3306248" y="3768807"/>
            <a:ext cx="2779794" cy="7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9447801F-E3F7-47F1-9C1E-78BA348DC88A}"/>
              </a:ext>
            </a:extLst>
          </p:cNvPr>
          <p:cNvSpPr txBox="1"/>
          <p:nvPr/>
        </p:nvSpPr>
        <p:spPr>
          <a:xfrm>
            <a:off x="6212848" y="385912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</a:t>
            </a:r>
            <a:endParaRPr lang="en-US" dirty="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78B1FC04-8729-4034-B4AE-4BC77D72D47A}"/>
              </a:ext>
            </a:extLst>
          </p:cNvPr>
          <p:cNvSpPr txBox="1"/>
          <p:nvPr/>
        </p:nvSpPr>
        <p:spPr>
          <a:xfrm>
            <a:off x="8716852" y="385700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</a:t>
            </a:r>
            <a:endParaRPr lang="en-US" dirty="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F84B17E2-1E0C-435C-82E9-2501591E7EE8}"/>
              </a:ext>
            </a:extLst>
          </p:cNvPr>
          <p:cNvSpPr txBox="1"/>
          <p:nvPr/>
        </p:nvSpPr>
        <p:spPr>
          <a:xfrm>
            <a:off x="11348582" y="379557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  …</a:t>
            </a:r>
            <a:endParaRPr lang="en-US" dirty="0"/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C8D3FE5E-797C-4754-B5E1-56A409F9018D}"/>
              </a:ext>
            </a:extLst>
          </p:cNvPr>
          <p:cNvCxnSpPr/>
          <p:nvPr/>
        </p:nvCxnSpPr>
        <p:spPr>
          <a:xfrm flipH="1">
            <a:off x="4943872" y="2153986"/>
            <a:ext cx="1496269" cy="1208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E3B34AAD-184A-4A04-85A3-DEA5F51379F4}"/>
              </a:ext>
            </a:extLst>
          </p:cNvPr>
          <p:cNvCxnSpPr>
            <a:cxnSpLocks/>
          </p:cNvCxnSpPr>
          <p:nvPr/>
        </p:nvCxnSpPr>
        <p:spPr>
          <a:xfrm flipH="1">
            <a:off x="7392144" y="2153986"/>
            <a:ext cx="1" cy="1245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941713BF-93C5-4029-969A-6CDE37C22F54}"/>
              </a:ext>
            </a:extLst>
          </p:cNvPr>
          <p:cNvCxnSpPr>
            <a:cxnSpLocks/>
          </p:cNvCxnSpPr>
          <p:nvPr/>
        </p:nvCxnSpPr>
        <p:spPr>
          <a:xfrm>
            <a:off x="8493620" y="2163382"/>
            <a:ext cx="1706836" cy="1198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4E01E01A-6B98-498C-9178-11DF3F41AE93}"/>
              </a:ext>
            </a:extLst>
          </p:cNvPr>
          <p:cNvSpPr txBox="1"/>
          <p:nvPr/>
        </p:nvSpPr>
        <p:spPr>
          <a:xfrm>
            <a:off x="5677548" y="2454398"/>
            <a:ext cx="372813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Reductions/approximations</a:t>
            </a:r>
          </a:p>
        </p:txBody>
      </p:sp>
    </p:spTree>
    <p:extLst>
      <p:ext uri="{BB962C8B-B14F-4D97-AF65-F5344CB8AC3E}">
        <p14:creationId xmlns:p14="http://schemas.microsoft.com/office/powerpoint/2010/main" val="324355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2F65-89E9-4B9C-85AE-BA9BDD7D1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Why</a:t>
            </a:r>
            <a:r>
              <a:rPr lang="nl-BE" dirty="0"/>
              <a:t>?(</a:t>
            </a:r>
            <a:r>
              <a:rPr lang="nl-BE" dirty="0" err="1"/>
              <a:t>What</a:t>
            </a:r>
            <a:r>
              <a:rPr lang="nl-BE" dirty="0"/>
              <a:t> is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DBAA4-A4A4-48AE-9449-4F47F527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59143" y="6602882"/>
            <a:ext cx="615408" cy="257295"/>
          </a:xfrm>
        </p:spPr>
        <p:txBody>
          <a:bodyPr/>
          <a:lstStyle/>
          <a:p>
            <a:fld id="{3B032377-C103-4EFE-98C1-80A6E5A7472A}" type="slidenum">
              <a:rPr lang="nl-NL" smtClean="0"/>
              <a:t>7</a:t>
            </a:fld>
            <a:endParaRPr lang="nl-N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32B910-A5CB-4EF9-8CD1-E2FCEFFB9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68" y="1196976"/>
            <a:ext cx="10753195" cy="4895850"/>
          </a:xfrm>
        </p:spPr>
        <p:txBody>
          <a:bodyPr/>
          <a:lstStyle/>
          <a:p>
            <a:endParaRPr lang="en-US" sz="3600" b="1" dirty="0"/>
          </a:p>
          <a:p>
            <a:endParaRPr lang="en-GB" sz="36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D3362DD-ABF5-4F2A-8165-8F14B94083EA}"/>
              </a:ext>
            </a:extLst>
          </p:cNvPr>
          <p:cNvSpPr/>
          <p:nvPr/>
        </p:nvSpPr>
        <p:spPr>
          <a:xfrm>
            <a:off x="994883" y="1412776"/>
            <a:ext cx="285754" cy="468005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B31ED915-E275-4DFA-B612-9EB2744F53F0}"/>
              </a:ext>
            </a:extLst>
          </p:cNvPr>
          <p:cNvSpPr/>
          <p:nvPr/>
        </p:nvSpPr>
        <p:spPr>
          <a:xfrm>
            <a:off x="805402" y="2830386"/>
            <a:ext cx="2084991" cy="581918"/>
          </a:xfrm>
          <a:prstGeom prst="homePlat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jl: vijfhoek 4">
            <a:extLst>
              <a:ext uri="{FF2B5EF4-FFF2-40B4-BE49-F238E27FC236}">
                <a16:creationId xmlns:a16="http://schemas.microsoft.com/office/drawing/2014/main" id="{58B3AABF-F3B9-4BBA-AA0A-EC62839944E4}"/>
              </a:ext>
            </a:extLst>
          </p:cNvPr>
          <p:cNvSpPr/>
          <p:nvPr/>
        </p:nvSpPr>
        <p:spPr>
          <a:xfrm rot="10800000">
            <a:off x="-888776" y="2121581"/>
            <a:ext cx="2882721" cy="581918"/>
          </a:xfrm>
          <a:prstGeom prst="homePlat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04" name="Picture 8" descr="Afbeeldingsresultaat voor DIW">
            <a:extLst>
              <a:ext uri="{FF2B5EF4-FFF2-40B4-BE49-F238E27FC236}">
                <a16:creationId xmlns:a16="http://schemas.microsoft.com/office/drawing/2014/main" id="{AF0C22E6-0BF9-4538-8767-FA1ED1F57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6" y="2013224"/>
            <a:ext cx="802339" cy="8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830BEB6-158E-4564-9E16-580EA6BA59FC}"/>
              </a:ext>
            </a:extLst>
          </p:cNvPr>
          <p:cNvSpPr txBox="1"/>
          <p:nvPr/>
        </p:nvSpPr>
        <p:spPr>
          <a:xfrm>
            <a:off x="-338976" y="2153986"/>
            <a:ext cx="129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Utopia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171415C-2267-4ADC-919F-B3DCE451A4F7}"/>
              </a:ext>
            </a:extLst>
          </p:cNvPr>
          <p:cNvSpPr txBox="1"/>
          <p:nvPr/>
        </p:nvSpPr>
        <p:spPr>
          <a:xfrm>
            <a:off x="1198686" y="2839090"/>
            <a:ext cx="129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Reality</a:t>
            </a:r>
          </a:p>
        </p:txBody>
      </p:sp>
      <p:pic>
        <p:nvPicPr>
          <p:cNvPr id="1026" name="Picture 2" descr="https://media.digikey.com/Photos/NXP%20Semi%20Photos/DEVKIT-MPC5744P.jpg">
            <a:extLst>
              <a:ext uri="{FF2B5EF4-FFF2-40B4-BE49-F238E27FC236}">
                <a16:creationId xmlns:a16="http://schemas.microsoft.com/office/drawing/2014/main" id="{1D885761-0A68-4852-BD91-C1E2E629B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4980520"/>
            <a:ext cx="1431286" cy="143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fbeeldingsresultaat voor car model amesim">
            <a:extLst>
              <a:ext uri="{FF2B5EF4-FFF2-40B4-BE49-F238E27FC236}">
                <a16:creationId xmlns:a16="http://schemas.microsoft.com/office/drawing/2014/main" id="{E4542F0C-B14B-4085-92A4-7EB93F829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88640"/>
            <a:ext cx="2492501" cy="140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2866106-ED68-4ED3-8144-4B8DD0514EC1}"/>
              </a:ext>
            </a:extLst>
          </p:cNvPr>
          <p:cNvSpPr txBox="1"/>
          <p:nvPr/>
        </p:nvSpPr>
        <p:spPr>
          <a:xfrm>
            <a:off x="6440141" y="1538553"/>
            <a:ext cx="223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High-fidelity model</a:t>
            </a:r>
          </a:p>
        </p:txBody>
      </p:sp>
      <p:pic>
        <p:nvPicPr>
          <p:cNvPr id="1028" name="Picture 4" descr="Afbeeldingsresultaat voor neural network">
            <a:extLst>
              <a:ext uri="{FF2B5EF4-FFF2-40B4-BE49-F238E27FC236}">
                <a16:creationId xmlns:a16="http://schemas.microsoft.com/office/drawing/2014/main" id="{11B8E1EB-A4AD-417B-AF9B-4B0909E0F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26" y="2732488"/>
            <a:ext cx="1323218" cy="10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031AC30-EEBA-45FB-8A50-5095D07C7DB3}"/>
              </a:ext>
            </a:extLst>
          </p:cNvPr>
          <p:cNvSpPr txBox="1"/>
          <p:nvPr/>
        </p:nvSpPr>
        <p:spPr>
          <a:xfrm>
            <a:off x="4637634" y="4984830"/>
            <a:ext cx="22388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Constraint system</a:t>
            </a:r>
          </a:p>
          <a:p>
            <a:r>
              <a:rPr lang="en-US" dirty="0"/>
              <a:t>-&gt; [</a:t>
            </a:r>
            <a:r>
              <a:rPr lang="en-US" dirty="0" err="1"/>
              <a:t>MEM</a:t>
            </a:r>
            <a:r>
              <a:rPr lang="en-US" sz="1050" dirty="0" err="1"/>
              <a:t>min,</a:t>
            </a:r>
            <a:r>
              <a:rPr lang="en-US" dirty="0" err="1"/>
              <a:t>MEM</a:t>
            </a:r>
            <a:r>
              <a:rPr lang="en-US" sz="1050" dirty="0" err="1"/>
              <a:t>max</a:t>
            </a:r>
            <a:r>
              <a:rPr lang="en-US" dirty="0"/>
              <a:t>]</a:t>
            </a:r>
          </a:p>
          <a:p>
            <a:r>
              <a:rPr lang="en-US" dirty="0"/>
              <a:t>-&gt; [</a:t>
            </a:r>
            <a:r>
              <a:rPr lang="en-US" dirty="0" err="1"/>
              <a:t>COMP</a:t>
            </a:r>
            <a:r>
              <a:rPr lang="en-US" sz="1050" dirty="0" err="1"/>
              <a:t>min</a:t>
            </a:r>
            <a:r>
              <a:rPr lang="en-US" dirty="0" err="1"/>
              <a:t>,COMP</a:t>
            </a:r>
            <a:r>
              <a:rPr lang="en-US" sz="1050" dirty="0" err="1"/>
              <a:t>max</a:t>
            </a:r>
            <a:r>
              <a:rPr lang="en-US" dirty="0"/>
              <a:t>]</a:t>
            </a:r>
          </a:p>
          <a:p>
            <a:r>
              <a:rPr lang="en-US" dirty="0"/>
              <a:t>-&gt; Hard real-time!</a:t>
            </a:r>
          </a:p>
          <a:p>
            <a:r>
              <a:rPr lang="en-US" dirty="0"/>
              <a:t>-&gt; …</a:t>
            </a:r>
          </a:p>
        </p:txBody>
      </p: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E3B34AAD-184A-4A04-85A3-DEA5F51379F4}"/>
              </a:ext>
            </a:extLst>
          </p:cNvPr>
          <p:cNvCxnSpPr>
            <a:cxnSpLocks/>
          </p:cNvCxnSpPr>
          <p:nvPr/>
        </p:nvCxnSpPr>
        <p:spPr>
          <a:xfrm flipH="1">
            <a:off x="7392144" y="2153986"/>
            <a:ext cx="2" cy="431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4E01E01A-6B98-498C-9178-11DF3F41AE93}"/>
              </a:ext>
            </a:extLst>
          </p:cNvPr>
          <p:cNvSpPr txBox="1"/>
          <p:nvPr/>
        </p:nvSpPr>
        <p:spPr>
          <a:xfrm>
            <a:off x="6257546" y="2077270"/>
            <a:ext cx="254697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Reductions/approximations</a:t>
            </a:r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76383E19-40A2-4506-B1B0-15AD9920D672}"/>
              </a:ext>
            </a:extLst>
          </p:cNvPr>
          <p:cNvCxnSpPr>
            <a:cxnSpLocks/>
          </p:cNvCxnSpPr>
          <p:nvPr/>
        </p:nvCxnSpPr>
        <p:spPr>
          <a:xfrm flipH="1">
            <a:off x="7531035" y="3856132"/>
            <a:ext cx="2" cy="980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9DF7105E-C455-464E-95BE-DBD69F709E4E}"/>
              </a:ext>
            </a:extLst>
          </p:cNvPr>
          <p:cNvSpPr txBox="1"/>
          <p:nvPr/>
        </p:nvSpPr>
        <p:spPr>
          <a:xfrm>
            <a:off x="5617506" y="4134533"/>
            <a:ext cx="42314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D4D47F"/>
                </a:solidFill>
              </a:rPr>
              <a:t>Discretization/fixed-pointing/…</a:t>
            </a:r>
          </a:p>
        </p:txBody>
      </p:sp>
    </p:spTree>
    <p:extLst>
      <p:ext uri="{BB962C8B-B14F-4D97-AF65-F5344CB8AC3E}">
        <p14:creationId xmlns:p14="http://schemas.microsoft.com/office/powerpoint/2010/main" val="132547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2F65-89E9-4B9C-85AE-BA9BDD7D1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Why</a:t>
            </a:r>
            <a:r>
              <a:rPr lang="nl-BE" dirty="0"/>
              <a:t>?(</a:t>
            </a:r>
            <a:r>
              <a:rPr lang="nl-BE" dirty="0" err="1"/>
              <a:t>What</a:t>
            </a:r>
            <a:r>
              <a:rPr lang="nl-BE" dirty="0"/>
              <a:t> is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DBAA4-A4A4-48AE-9449-4F47F527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59143" y="6602882"/>
            <a:ext cx="615408" cy="257295"/>
          </a:xfrm>
        </p:spPr>
        <p:txBody>
          <a:bodyPr/>
          <a:lstStyle/>
          <a:p>
            <a:fld id="{3B032377-C103-4EFE-98C1-80A6E5A7472A}" type="slidenum">
              <a:rPr lang="nl-NL" smtClean="0"/>
              <a:t>8</a:t>
            </a:fld>
            <a:endParaRPr lang="nl-N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32B910-A5CB-4EF9-8CD1-E2FCEFFB9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68" y="1196976"/>
            <a:ext cx="10753195" cy="4895850"/>
          </a:xfrm>
        </p:spPr>
        <p:txBody>
          <a:bodyPr/>
          <a:lstStyle/>
          <a:p>
            <a:endParaRPr lang="en-US" sz="3600" b="1" dirty="0"/>
          </a:p>
          <a:p>
            <a:endParaRPr lang="en-GB" sz="36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D3362DD-ABF5-4F2A-8165-8F14B94083EA}"/>
              </a:ext>
            </a:extLst>
          </p:cNvPr>
          <p:cNvSpPr/>
          <p:nvPr/>
        </p:nvSpPr>
        <p:spPr>
          <a:xfrm>
            <a:off x="994883" y="1412776"/>
            <a:ext cx="285754" cy="468005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B31ED915-E275-4DFA-B612-9EB2744F53F0}"/>
              </a:ext>
            </a:extLst>
          </p:cNvPr>
          <p:cNvSpPr/>
          <p:nvPr/>
        </p:nvSpPr>
        <p:spPr>
          <a:xfrm>
            <a:off x="805402" y="2830386"/>
            <a:ext cx="2084991" cy="581918"/>
          </a:xfrm>
          <a:prstGeom prst="homePlat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jl: vijfhoek 4">
            <a:extLst>
              <a:ext uri="{FF2B5EF4-FFF2-40B4-BE49-F238E27FC236}">
                <a16:creationId xmlns:a16="http://schemas.microsoft.com/office/drawing/2014/main" id="{58B3AABF-F3B9-4BBA-AA0A-EC62839944E4}"/>
              </a:ext>
            </a:extLst>
          </p:cNvPr>
          <p:cNvSpPr/>
          <p:nvPr/>
        </p:nvSpPr>
        <p:spPr>
          <a:xfrm rot="10800000">
            <a:off x="-888776" y="2121581"/>
            <a:ext cx="2882721" cy="581918"/>
          </a:xfrm>
          <a:prstGeom prst="homePlat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04" name="Picture 8" descr="Afbeeldingsresultaat voor DIW">
            <a:extLst>
              <a:ext uri="{FF2B5EF4-FFF2-40B4-BE49-F238E27FC236}">
                <a16:creationId xmlns:a16="http://schemas.microsoft.com/office/drawing/2014/main" id="{AF0C22E6-0BF9-4538-8767-FA1ED1F57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6" y="2013224"/>
            <a:ext cx="802339" cy="8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830BEB6-158E-4564-9E16-580EA6BA59FC}"/>
              </a:ext>
            </a:extLst>
          </p:cNvPr>
          <p:cNvSpPr txBox="1"/>
          <p:nvPr/>
        </p:nvSpPr>
        <p:spPr>
          <a:xfrm>
            <a:off x="-338976" y="2153986"/>
            <a:ext cx="129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Utopia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171415C-2267-4ADC-919F-B3DCE451A4F7}"/>
              </a:ext>
            </a:extLst>
          </p:cNvPr>
          <p:cNvSpPr txBox="1"/>
          <p:nvPr/>
        </p:nvSpPr>
        <p:spPr>
          <a:xfrm>
            <a:off x="1198686" y="2839090"/>
            <a:ext cx="129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Reality</a:t>
            </a:r>
          </a:p>
        </p:txBody>
      </p:sp>
      <p:pic>
        <p:nvPicPr>
          <p:cNvPr id="1026" name="Picture 2" descr="https://media.digikey.com/Photos/NXP%20Semi%20Photos/DEVKIT-MPC5744P.jpg">
            <a:extLst>
              <a:ext uri="{FF2B5EF4-FFF2-40B4-BE49-F238E27FC236}">
                <a16:creationId xmlns:a16="http://schemas.microsoft.com/office/drawing/2014/main" id="{1D885761-0A68-4852-BD91-C1E2E629B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4980520"/>
            <a:ext cx="1431286" cy="143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fbeeldingsresultaat voor car model amesim">
            <a:extLst>
              <a:ext uri="{FF2B5EF4-FFF2-40B4-BE49-F238E27FC236}">
                <a16:creationId xmlns:a16="http://schemas.microsoft.com/office/drawing/2014/main" id="{E4542F0C-B14B-4085-92A4-7EB93F829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88640"/>
            <a:ext cx="2492501" cy="140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2866106-ED68-4ED3-8144-4B8DD0514EC1}"/>
              </a:ext>
            </a:extLst>
          </p:cNvPr>
          <p:cNvSpPr txBox="1"/>
          <p:nvPr/>
        </p:nvSpPr>
        <p:spPr>
          <a:xfrm>
            <a:off x="6440141" y="1538553"/>
            <a:ext cx="223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High-fidelity model</a:t>
            </a:r>
          </a:p>
        </p:txBody>
      </p:sp>
      <p:pic>
        <p:nvPicPr>
          <p:cNvPr id="1028" name="Picture 4" descr="Afbeeldingsresultaat voor neural network">
            <a:extLst>
              <a:ext uri="{FF2B5EF4-FFF2-40B4-BE49-F238E27FC236}">
                <a16:creationId xmlns:a16="http://schemas.microsoft.com/office/drawing/2014/main" id="{11B8E1EB-A4AD-417B-AF9B-4B0909E0F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26" y="2732488"/>
            <a:ext cx="1323218" cy="10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031AC30-EEBA-45FB-8A50-5095D07C7DB3}"/>
              </a:ext>
            </a:extLst>
          </p:cNvPr>
          <p:cNvSpPr txBox="1"/>
          <p:nvPr/>
        </p:nvSpPr>
        <p:spPr>
          <a:xfrm>
            <a:off x="4637634" y="4984830"/>
            <a:ext cx="22388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Constraint system</a:t>
            </a:r>
          </a:p>
          <a:p>
            <a:r>
              <a:rPr lang="en-US" dirty="0"/>
              <a:t>-&gt; [</a:t>
            </a:r>
            <a:r>
              <a:rPr lang="en-US" dirty="0" err="1"/>
              <a:t>MEM</a:t>
            </a:r>
            <a:r>
              <a:rPr lang="en-US" sz="1050" dirty="0" err="1"/>
              <a:t>min,</a:t>
            </a:r>
            <a:r>
              <a:rPr lang="en-US" dirty="0" err="1"/>
              <a:t>MEM</a:t>
            </a:r>
            <a:r>
              <a:rPr lang="en-US" sz="1050" dirty="0" err="1"/>
              <a:t>max</a:t>
            </a:r>
            <a:r>
              <a:rPr lang="en-US" dirty="0"/>
              <a:t>]</a:t>
            </a:r>
          </a:p>
          <a:p>
            <a:r>
              <a:rPr lang="en-US" dirty="0"/>
              <a:t>-&gt; [</a:t>
            </a:r>
            <a:r>
              <a:rPr lang="en-US" dirty="0" err="1"/>
              <a:t>COMP</a:t>
            </a:r>
            <a:r>
              <a:rPr lang="en-US" sz="1050" dirty="0" err="1"/>
              <a:t>min</a:t>
            </a:r>
            <a:r>
              <a:rPr lang="en-US" dirty="0" err="1"/>
              <a:t>,COMP</a:t>
            </a:r>
            <a:r>
              <a:rPr lang="en-US" sz="1050" dirty="0" err="1"/>
              <a:t>max</a:t>
            </a:r>
            <a:r>
              <a:rPr lang="en-US" dirty="0"/>
              <a:t>]</a:t>
            </a:r>
          </a:p>
          <a:p>
            <a:r>
              <a:rPr lang="en-US" dirty="0"/>
              <a:t>-&gt; Hard real-time!</a:t>
            </a:r>
          </a:p>
          <a:p>
            <a:r>
              <a:rPr lang="en-US" dirty="0"/>
              <a:t>-&gt; …</a:t>
            </a:r>
          </a:p>
        </p:txBody>
      </p: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E3B34AAD-184A-4A04-85A3-DEA5F51379F4}"/>
              </a:ext>
            </a:extLst>
          </p:cNvPr>
          <p:cNvCxnSpPr>
            <a:cxnSpLocks/>
          </p:cNvCxnSpPr>
          <p:nvPr/>
        </p:nvCxnSpPr>
        <p:spPr>
          <a:xfrm flipH="1">
            <a:off x="7392144" y="2153986"/>
            <a:ext cx="2" cy="431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4E01E01A-6B98-498C-9178-11DF3F41AE93}"/>
              </a:ext>
            </a:extLst>
          </p:cNvPr>
          <p:cNvSpPr txBox="1"/>
          <p:nvPr/>
        </p:nvSpPr>
        <p:spPr>
          <a:xfrm>
            <a:off x="6257546" y="2077270"/>
            <a:ext cx="254697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Reductions/approximations</a:t>
            </a:r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76383E19-40A2-4506-B1B0-15AD9920D672}"/>
              </a:ext>
            </a:extLst>
          </p:cNvPr>
          <p:cNvCxnSpPr>
            <a:cxnSpLocks/>
          </p:cNvCxnSpPr>
          <p:nvPr/>
        </p:nvCxnSpPr>
        <p:spPr>
          <a:xfrm flipH="1">
            <a:off x="7531035" y="3856132"/>
            <a:ext cx="2" cy="980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9DF7105E-C455-464E-95BE-DBD69F709E4E}"/>
              </a:ext>
            </a:extLst>
          </p:cNvPr>
          <p:cNvSpPr txBox="1"/>
          <p:nvPr/>
        </p:nvSpPr>
        <p:spPr>
          <a:xfrm>
            <a:off x="5617506" y="4134533"/>
            <a:ext cx="42314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D4D47F"/>
                </a:solidFill>
              </a:rPr>
              <a:t>Discretization/fixed-pointing/…</a:t>
            </a:r>
          </a:p>
        </p:txBody>
      </p:sp>
      <p:sp>
        <p:nvSpPr>
          <p:cNvPr id="10" name="Pijl: gekromd rechts 9">
            <a:extLst>
              <a:ext uri="{FF2B5EF4-FFF2-40B4-BE49-F238E27FC236}">
                <a16:creationId xmlns:a16="http://schemas.microsoft.com/office/drawing/2014/main" id="{69931487-E9D0-4D24-82E5-E6529CA71682}"/>
              </a:ext>
            </a:extLst>
          </p:cNvPr>
          <p:cNvSpPr/>
          <p:nvPr/>
        </p:nvSpPr>
        <p:spPr>
          <a:xfrm rot="10800000">
            <a:off x="9202465" y="756518"/>
            <a:ext cx="936096" cy="201622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023B426-32B9-4686-9CD3-427C3D013CA8}"/>
              </a:ext>
            </a:extLst>
          </p:cNvPr>
          <p:cNvSpPr txBox="1"/>
          <p:nvPr/>
        </p:nvSpPr>
        <p:spPr>
          <a:xfrm>
            <a:off x="10213161" y="1507655"/>
            <a:ext cx="13321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Properties?</a:t>
            </a:r>
          </a:p>
          <a:p>
            <a:r>
              <a:rPr lang="en-US" dirty="0">
                <a:solidFill>
                  <a:srgbClr val="C00000"/>
                </a:solidFill>
              </a:rPr>
              <a:t>Valid range?</a:t>
            </a:r>
          </a:p>
          <a:p>
            <a:r>
              <a:rPr lang="en-US" dirty="0">
                <a:solidFill>
                  <a:srgbClr val="C00000"/>
                </a:solidFill>
              </a:rPr>
              <a:t>Verify?</a:t>
            </a:r>
          </a:p>
        </p:txBody>
      </p:sp>
      <p:sp>
        <p:nvSpPr>
          <p:cNvPr id="23" name="Pijl: gekromd rechts 22">
            <a:extLst>
              <a:ext uri="{FF2B5EF4-FFF2-40B4-BE49-F238E27FC236}">
                <a16:creationId xmlns:a16="http://schemas.microsoft.com/office/drawing/2014/main" id="{5673A006-FE4F-4624-BD87-B132B9827D41}"/>
              </a:ext>
            </a:extLst>
          </p:cNvPr>
          <p:cNvSpPr/>
          <p:nvPr/>
        </p:nvSpPr>
        <p:spPr>
          <a:xfrm rot="10800000">
            <a:off x="9297353" y="3444022"/>
            <a:ext cx="936096" cy="201622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BD92185A-4888-4D37-9ED7-6F4B072B92A6}"/>
              </a:ext>
            </a:extLst>
          </p:cNvPr>
          <p:cNvSpPr txBox="1"/>
          <p:nvPr/>
        </p:nvSpPr>
        <p:spPr>
          <a:xfrm>
            <a:off x="10308049" y="4195159"/>
            <a:ext cx="13321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Properties?</a:t>
            </a:r>
          </a:p>
          <a:p>
            <a:r>
              <a:rPr lang="en-US" dirty="0">
                <a:solidFill>
                  <a:srgbClr val="C00000"/>
                </a:solidFill>
              </a:rPr>
              <a:t>Valid range?</a:t>
            </a:r>
          </a:p>
          <a:p>
            <a:r>
              <a:rPr lang="en-US" dirty="0">
                <a:solidFill>
                  <a:srgbClr val="C00000"/>
                </a:solidFill>
              </a:rPr>
              <a:t>Verify?</a:t>
            </a:r>
          </a:p>
        </p:txBody>
      </p:sp>
    </p:spTree>
    <p:extLst>
      <p:ext uri="{BB962C8B-B14F-4D97-AF65-F5344CB8AC3E}">
        <p14:creationId xmlns:p14="http://schemas.microsoft.com/office/powerpoint/2010/main" val="1620627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lk 9">
            <a:extLst>
              <a:ext uri="{FF2B5EF4-FFF2-40B4-BE49-F238E27FC236}">
                <a16:creationId xmlns:a16="http://schemas.microsoft.com/office/drawing/2014/main" id="{A2ABF498-0427-4170-A0C8-DA7F24EE5EC7}"/>
              </a:ext>
            </a:extLst>
          </p:cNvPr>
          <p:cNvSpPr/>
          <p:nvPr/>
        </p:nvSpPr>
        <p:spPr>
          <a:xfrm>
            <a:off x="2351584" y="1700808"/>
            <a:ext cx="8064896" cy="417646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F2F65-89E9-4B9C-85AE-BA9BDD7D1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What</a:t>
            </a:r>
            <a:r>
              <a:rPr lang="nl-BE" dirty="0"/>
              <a:t>? (oplossing)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DBAA4-A4A4-48AE-9449-4F47F527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9</a:t>
            </a:fld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6C00DE1-1108-4FBF-9945-8FE1762A5602}"/>
              </a:ext>
            </a:extLst>
          </p:cNvPr>
          <p:cNvSpPr/>
          <p:nvPr/>
        </p:nvSpPr>
        <p:spPr>
          <a:xfrm>
            <a:off x="4799856" y="3233152"/>
            <a:ext cx="151216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Model-of-the physics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9F40031-47BA-405D-A29F-641A62EF203A}"/>
              </a:ext>
            </a:extLst>
          </p:cNvPr>
          <p:cNvSpPr txBox="1"/>
          <p:nvPr/>
        </p:nvSpPr>
        <p:spPr>
          <a:xfrm>
            <a:off x="4222871" y="4734134"/>
            <a:ext cx="73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WCET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DDBE16A-388C-41BF-94E1-DCDCE8F829F0}"/>
              </a:ext>
            </a:extLst>
          </p:cNvPr>
          <p:cNvSpPr txBox="1"/>
          <p:nvPr/>
        </p:nvSpPr>
        <p:spPr>
          <a:xfrm>
            <a:off x="3645886" y="2400416"/>
            <a:ext cx="11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Properties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900DEAF-A42A-4861-A6B4-6293B4D9ECF1}"/>
              </a:ext>
            </a:extLst>
          </p:cNvPr>
          <p:cNvSpPr txBox="1"/>
          <p:nvPr/>
        </p:nvSpPr>
        <p:spPr>
          <a:xfrm>
            <a:off x="8832304" y="3480911"/>
            <a:ext cx="122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7D1088B-4763-4A2E-9C69-3526291213F9}"/>
              </a:ext>
            </a:extLst>
          </p:cNvPr>
          <p:cNvSpPr txBox="1"/>
          <p:nvPr/>
        </p:nvSpPr>
        <p:spPr>
          <a:xfrm>
            <a:off x="6085648" y="5116244"/>
            <a:ext cx="98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8D47BC3-8555-45B7-9051-543540B28745}"/>
              </a:ext>
            </a:extLst>
          </p:cNvPr>
          <p:cNvSpPr txBox="1"/>
          <p:nvPr/>
        </p:nvSpPr>
        <p:spPr>
          <a:xfrm>
            <a:off x="8711101" y="2455824"/>
            <a:ext cx="102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Accuracy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B0DFA85-1A11-4780-8C16-200F6B0ABDAC}"/>
              </a:ext>
            </a:extLst>
          </p:cNvPr>
          <p:cNvSpPr txBox="1"/>
          <p:nvPr/>
        </p:nvSpPr>
        <p:spPr>
          <a:xfrm>
            <a:off x="6580110" y="3989350"/>
            <a:ext cx="76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Solver</a:t>
            </a:r>
          </a:p>
        </p:txBody>
      </p:sp>
      <p:pic>
        <p:nvPicPr>
          <p:cNvPr id="17" name="Picture 8" descr="Gerelateerde afbeelding">
            <a:extLst>
              <a:ext uri="{FF2B5EF4-FFF2-40B4-BE49-F238E27FC236}">
                <a16:creationId xmlns:a16="http://schemas.microsoft.com/office/drawing/2014/main" id="{CDDEC9DF-D04D-4D54-AEDF-16E6231B1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2" y="1086851"/>
            <a:ext cx="2675412" cy="1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ijl: gekromd links 18">
            <a:extLst>
              <a:ext uri="{FF2B5EF4-FFF2-40B4-BE49-F238E27FC236}">
                <a16:creationId xmlns:a16="http://schemas.microsoft.com/office/drawing/2014/main" id="{BF3D6EC3-AEEA-403F-A76E-AA0873C0A78D}"/>
              </a:ext>
            </a:extLst>
          </p:cNvPr>
          <p:cNvSpPr/>
          <p:nvPr/>
        </p:nvSpPr>
        <p:spPr>
          <a:xfrm rot="18713075">
            <a:off x="3340899" y="1029442"/>
            <a:ext cx="360040" cy="14287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2" descr="https://media.digikey.com/Photos/NXP%20Semi%20Photos/DEVKIT-MPC5744P.jpg">
            <a:extLst>
              <a:ext uri="{FF2B5EF4-FFF2-40B4-BE49-F238E27FC236}">
                <a16:creationId xmlns:a16="http://schemas.microsoft.com/office/drawing/2014/main" id="{CF1AE735-0422-45E5-AD00-B37CDA196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1" y="5055506"/>
            <a:ext cx="1431286" cy="143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ijl: gekromd omhoog 20">
            <a:extLst>
              <a:ext uri="{FF2B5EF4-FFF2-40B4-BE49-F238E27FC236}">
                <a16:creationId xmlns:a16="http://schemas.microsoft.com/office/drawing/2014/main" id="{AC3BDFEC-553E-439A-A872-E78573E3C3B2}"/>
              </a:ext>
            </a:extLst>
          </p:cNvPr>
          <p:cNvSpPr/>
          <p:nvPr/>
        </p:nvSpPr>
        <p:spPr>
          <a:xfrm rot="19473225">
            <a:off x="1703903" y="5377838"/>
            <a:ext cx="2005690" cy="5354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" name="Picture 2" descr="http://www.hypergridbusiness.com/wp-content/uploads/2015/10/Lexus-virtual-reality-driving-simulator.jpg">
            <a:extLst>
              <a:ext uri="{FF2B5EF4-FFF2-40B4-BE49-F238E27FC236}">
                <a16:creationId xmlns:a16="http://schemas.microsoft.com/office/drawing/2014/main" id="{55F702E3-3E3D-487F-BC48-1B07AD475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28" y="116633"/>
            <a:ext cx="2842182" cy="170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ijl: gekromd rechts 21">
            <a:extLst>
              <a:ext uri="{FF2B5EF4-FFF2-40B4-BE49-F238E27FC236}">
                <a16:creationId xmlns:a16="http://schemas.microsoft.com/office/drawing/2014/main" id="{2040461F-1F1A-4EFB-85B5-9E6268D4A4FC}"/>
              </a:ext>
            </a:extLst>
          </p:cNvPr>
          <p:cNvSpPr/>
          <p:nvPr/>
        </p:nvSpPr>
        <p:spPr>
          <a:xfrm rot="1867856">
            <a:off x="8351895" y="418612"/>
            <a:ext cx="439980" cy="17890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8649C89D-7265-4412-907A-5DAEE0665047}"/>
              </a:ext>
            </a:extLst>
          </p:cNvPr>
          <p:cNvSpPr txBox="1"/>
          <p:nvPr/>
        </p:nvSpPr>
        <p:spPr>
          <a:xfrm>
            <a:off x="6741426" y="2372407"/>
            <a:ext cx="110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Optimizer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B210583-F66E-4805-A259-9FF6DE5ED29D}"/>
              </a:ext>
            </a:extLst>
          </p:cNvPr>
          <p:cNvSpPr txBox="1"/>
          <p:nvPr/>
        </p:nvSpPr>
        <p:spPr>
          <a:xfrm>
            <a:off x="2864914" y="3461287"/>
            <a:ext cx="1203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Calibration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BAE3162D-E651-4900-A57F-CDEF37BEFC50}"/>
              </a:ext>
            </a:extLst>
          </p:cNvPr>
          <p:cNvSpPr txBox="1"/>
          <p:nvPr/>
        </p:nvSpPr>
        <p:spPr>
          <a:xfrm>
            <a:off x="7240290" y="3151376"/>
            <a:ext cx="10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Interface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965AA492-F96E-4F63-A6BD-7113AEF43028}"/>
              </a:ext>
            </a:extLst>
          </p:cNvPr>
          <p:cNvSpPr txBox="1"/>
          <p:nvPr/>
        </p:nvSpPr>
        <p:spPr>
          <a:xfrm>
            <a:off x="8262236" y="451432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8" name="Pijl: gekromd rechts 27">
            <a:extLst>
              <a:ext uri="{FF2B5EF4-FFF2-40B4-BE49-F238E27FC236}">
                <a16:creationId xmlns:a16="http://schemas.microsoft.com/office/drawing/2014/main" id="{0EBC291A-6368-4D59-871F-C62757509C41}"/>
              </a:ext>
            </a:extLst>
          </p:cNvPr>
          <p:cNvSpPr/>
          <p:nvPr/>
        </p:nvSpPr>
        <p:spPr>
          <a:xfrm rot="1867856">
            <a:off x="5516899" y="458622"/>
            <a:ext cx="439980" cy="17890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1CCA430A-74F4-4FF8-8531-57375584C9C0}"/>
              </a:ext>
            </a:extLst>
          </p:cNvPr>
          <p:cNvSpPr txBox="1"/>
          <p:nvPr/>
        </p:nvSpPr>
        <p:spPr>
          <a:xfrm>
            <a:off x="6618100" y="46809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870451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UA">
      <a:dk1>
        <a:sysClr val="windowText" lastClr="000000"/>
      </a:dk1>
      <a:lt1>
        <a:sysClr val="window" lastClr="FFFFFF"/>
      </a:lt1>
      <a:dk2>
        <a:srgbClr val="004466"/>
      </a:dk2>
      <a:lt2>
        <a:srgbClr val="BBCCCC"/>
      </a:lt2>
      <a:accent1>
        <a:srgbClr val="004466"/>
      </a:accent1>
      <a:accent2>
        <a:srgbClr val="881133"/>
      </a:accent2>
      <a:accent3>
        <a:srgbClr val="889999"/>
      </a:accent3>
      <a:accent4>
        <a:srgbClr val="3399CC"/>
      </a:accent4>
      <a:accent5>
        <a:srgbClr val="DD9911"/>
      </a:accent5>
      <a:accent6>
        <a:srgbClr val="AAAA00"/>
      </a:accent6>
      <a:hlink>
        <a:srgbClr val="004466"/>
      </a:hlink>
      <a:folHlink>
        <a:srgbClr val="88113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Breedbeeld</PresentationFormat>
  <Paragraphs>102</Paragraphs>
  <Slides>11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Leelawadee UI</vt:lpstr>
      <vt:lpstr>Wingdings</vt:lpstr>
      <vt:lpstr>Kantoorthema</vt:lpstr>
      <vt:lpstr>PowerPoint-presentatie</vt:lpstr>
      <vt:lpstr>Valid deployment of Models-of-the-physics using Validity Frames</vt:lpstr>
      <vt:lpstr>Why?(What is the need)</vt:lpstr>
      <vt:lpstr>Why?(What is the need)</vt:lpstr>
      <vt:lpstr>Why?(What is the need)</vt:lpstr>
      <vt:lpstr>Why?(What is the need)</vt:lpstr>
      <vt:lpstr>Why?(What is the need)</vt:lpstr>
      <vt:lpstr>Why?(What is the need)</vt:lpstr>
      <vt:lpstr>What? (oplossing)</vt:lpstr>
      <vt:lpstr>PowerPoint-presentatie</vt:lpstr>
      <vt:lpstr>Roadmap (evolution 5j.)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2013-10-11T12:12:31Z</dcterms:created>
  <dcterms:modified xsi:type="dcterms:W3CDTF">2018-10-19T13:18:22Z</dcterms:modified>
</cp:coreProperties>
</file>