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65146" autoAdjust="0"/>
  </p:normalViewPr>
  <p:slideViewPr>
    <p:cSldViewPr snapToGrid="0">
      <p:cViewPr varScale="1">
        <p:scale>
          <a:sx n="74" d="100"/>
          <a:sy n="74" d="100"/>
        </p:scale>
        <p:origin x="193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241583-A9E3-4A60-A234-C379356D4234}" type="datetimeFigureOut">
              <a:rPr lang="en-GB" smtClean="0"/>
              <a:t>20/10/2018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0E2D37-0552-4216-8540-9F2EA452D8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79401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Multi-disciplinary teams with domain experts: no formal language from the start.</a:t>
            </a:r>
          </a:p>
          <a:p>
            <a:r>
              <a:rPr lang="nl-BE" dirty="0"/>
              <a:t>People like to brainstorm before developing the system fully (ideation phase).</a:t>
            </a:r>
          </a:p>
          <a:p>
            <a:r>
              <a:rPr lang="nl-BE" dirty="0"/>
              <a:t>But later these sketches might evolve to formal models.</a:t>
            </a:r>
          </a:p>
          <a:p>
            <a:r>
              <a:rPr lang="nl-BE" dirty="0"/>
              <a:t>There is currently no tool support to fully support this process for going from a sketch to a formal model.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0E2D37-0552-4216-8540-9F2EA452D8D9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33324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We will develop a flexible modelling environment that allows to:</a:t>
            </a:r>
          </a:p>
          <a:p>
            <a:pPr lvl="1"/>
            <a:r>
              <a:rPr lang="nl-BE" dirty="0"/>
              <a:t>Make early-stage sketches, completely freehand</a:t>
            </a:r>
          </a:p>
          <a:p>
            <a:pPr lvl="1"/>
            <a:r>
              <a:rPr lang="nl-BE" dirty="0"/>
              <a:t>Build up a language incrementally by giving a type to drawings</a:t>
            </a:r>
          </a:p>
          <a:p>
            <a:pPr lvl="1"/>
            <a:r>
              <a:rPr lang="nl-BE" dirty="0"/>
              <a:t>Reuse already existing languages: if a concept already exists, the tool will detect this and give suggestions for typing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dirty="0"/>
              <a:t>BUILDING LANGUAGES FROM INSTANCES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0E2D37-0552-4216-8540-9F2EA452D8D9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83410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The implementation is based on the Modelverse</a:t>
            </a:r>
          </a:p>
          <a:p>
            <a:pPr lvl="1"/>
            <a:r>
              <a:rPr lang="nl-BE" dirty="0"/>
              <a:t>Generic sketching language</a:t>
            </a:r>
          </a:p>
          <a:p>
            <a:pPr lvl="1"/>
            <a:r>
              <a:rPr lang="nl-BE" dirty="0"/>
              <a:t>Query existing languages</a:t>
            </a:r>
          </a:p>
          <a:p>
            <a:pPr lvl="1"/>
            <a:r>
              <a:rPr lang="nl-BE" dirty="0"/>
              <a:t>A-posteriori typing to allow to change the type</a:t>
            </a:r>
          </a:p>
          <a:p>
            <a:r>
              <a:rPr lang="nl-BE" dirty="0"/>
              <a:t>Co-evolution...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0E2D37-0552-4216-8540-9F2EA452D8D9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14962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First prototype: december 2018</a:t>
            </a:r>
          </a:p>
          <a:p>
            <a:pPr lvl="1"/>
            <a:r>
              <a:rPr lang="nl-BE" dirty="0"/>
              <a:t>Demonstrate a-posteriori typing</a:t>
            </a:r>
          </a:p>
          <a:p>
            <a:r>
              <a:rPr lang="nl-BE" dirty="0"/>
              <a:t>Next steps</a:t>
            </a:r>
          </a:p>
          <a:p>
            <a:pPr lvl="1"/>
            <a:r>
              <a:rPr lang="nl-BE" dirty="0"/>
              <a:t>Couple to full-fledged drawing tool (Inkscape, SVGEdit, ...)</a:t>
            </a:r>
          </a:p>
          <a:p>
            <a:pPr lvl="1"/>
            <a:r>
              <a:rPr lang="nl-BE" dirty="0"/>
              <a:t>Bayesian reasoner for suggesting typings</a:t>
            </a:r>
          </a:p>
          <a:p>
            <a:pPr lvl="1"/>
            <a:r>
              <a:rPr lang="nl-BE" dirty="0"/>
              <a:t>Modelverse side: querying languages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0E2D37-0552-4216-8540-9F2EA452D8D9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6582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596E4F-08A0-43BF-B9C0-7EA8267E98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7C0A741-1AB3-41D0-A662-CA5EE4C538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BB2D42-F24A-46EF-9FEA-462C9E1EC0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1AB1C-6D51-4B83-BFFC-B47A93F35742}" type="datetimeFigureOut">
              <a:rPr lang="en-GB" smtClean="0"/>
              <a:t>20/10/2018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22BF66-63F2-4EED-AD98-6D5DF46F6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6A8E5A-03E9-4352-9354-296D53F934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50F41-7843-4888-8009-442C542A0F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35887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D3E030-EDE0-404C-B607-0D886323FE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26CFCE-FC63-46FD-BCFD-C34D9FAE83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89D767-1A5C-42D5-A087-3D6C2B5047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1AB1C-6D51-4B83-BFFC-B47A93F35742}" type="datetimeFigureOut">
              <a:rPr lang="en-GB" smtClean="0"/>
              <a:t>20/10/2018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9AD3BD-4D5F-44BD-AB92-E307B5FF40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1DF5E3-CD7A-476F-A977-E4AF81E84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50F41-7843-4888-8009-442C542A0F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470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A223FED-5720-4F41-ADB4-D251C77461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EA3CB89-D040-4BB5-A0C0-F948B7BDD9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A37986-F41E-46C5-BC39-EA9F7EFE05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1AB1C-6D51-4B83-BFFC-B47A93F35742}" type="datetimeFigureOut">
              <a:rPr lang="en-GB" smtClean="0"/>
              <a:t>20/10/2018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762E46-1CF4-49A2-AEB5-122050D211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5CEDB6-6BB6-4D65-A0D6-58B0D3E67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50F41-7843-4888-8009-442C542A0F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12681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40CB1-A5AD-4F76-A947-0BE228B203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201AE2-5CAE-4C68-BC3C-64EE1C6302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CC22D2-6548-4C4B-8F09-18AABCE6DE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1AB1C-6D51-4B83-BFFC-B47A93F35742}" type="datetimeFigureOut">
              <a:rPr lang="en-GB" smtClean="0"/>
              <a:t>20/10/2018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3BBF0A-AF76-45A2-BD73-F78140006E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485F07-664B-4940-A69B-957015839E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50F41-7843-4888-8009-442C542A0F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60321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8D9560-C991-4FF1-9BA5-59495B8A9A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154C8B-80AB-4709-A96B-3C11C4C01B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A2EBE8-9BDA-445A-984E-A9F79D1C42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1AB1C-6D51-4B83-BFFC-B47A93F35742}" type="datetimeFigureOut">
              <a:rPr lang="en-GB" smtClean="0"/>
              <a:t>20/10/2018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AD058F-B9D8-497D-AF7F-9BED32DFB2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D85E87-53B7-4432-B1A4-509C172D4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50F41-7843-4888-8009-442C542A0F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54994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511966-3DB8-4B67-9830-742ACADFF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19898E-1AA6-468C-8BE2-0296F91E18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2B7BDA-53CE-409C-9FDF-FB160C3212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A92B2C-6E01-4989-9EB7-4A3DAD563D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1AB1C-6D51-4B83-BFFC-B47A93F35742}" type="datetimeFigureOut">
              <a:rPr lang="en-GB" smtClean="0"/>
              <a:t>20/10/2018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E38E84-F4AD-4F81-A3DC-2950E29A41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41B7FE-17E0-4E68-A5A9-7D58B8AEBC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50F41-7843-4888-8009-442C542A0F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3752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5FDD22-D142-403F-98CD-3890D611EF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EB4D48-55E3-403E-85FA-2AC4ADADC4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8D7132-4338-4363-9A25-2B93D0D0E3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94B6DFB-3D36-4E04-B445-4618AF0640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3636C70-007A-4EFE-9DF6-7988DAE1D83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7BB9252-497C-462F-AFD7-0B2EC83E00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1AB1C-6D51-4B83-BFFC-B47A93F35742}" type="datetimeFigureOut">
              <a:rPr lang="en-GB" smtClean="0"/>
              <a:t>20/10/2018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AFF97F7-CFEE-444A-84CE-1CC82E560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40863B8-F7DE-4D89-8863-5A37680DF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50F41-7843-4888-8009-442C542A0F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48140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16E3CC-7667-4077-BFA1-1086C537D0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104606E-AD3B-42CE-B0CB-4E136F2C07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1AB1C-6D51-4B83-BFFC-B47A93F35742}" type="datetimeFigureOut">
              <a:rPr lang="en-GB" smtClean="0"/>
              <a:t>20/10/2018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8D91C3-CA65-436E-B0FD-F44B45045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BFB64D-33BF-469F-A34C-965C7C57AD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50F41-7843-4888-8009-442C542A0F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98131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64737C4-9B37-45D4-B636-BC8E9AB44F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1AB1C-6D51-4B83-BFFC-B47A93F35742}" type="datetimeFigureOut">
              <a:rPr lang="en-GB" smtClean="0"/>
              <a:t>20/10/2018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E1D718C-7778-4416-A280-3CE4CE971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98D4E0-B308-4773-918A-8FB293C91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50F41-7843-4888-8009-442C542A0F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50168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FBA0A8-3988-4025-9F85-D4C740DC6F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5994D1-A005-4CBD-9A23-4ED1264A10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1B557C-881E-45E4-A161-0229038951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8BEC69-8D03-4FD4-8B86-3BF95E62FE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1AB1C-6D51-4B83-BFFC-B47A93F35742}" type="datetimeFigureOut">
              <a:rPr lang="en-GB" smtClean="0"/>
              <a:t>20/10/2018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737ED8-F575-47DC-A875-5801B275C9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3B8DF3-4119-424D-9A45-CBF4E63366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50F41-7843-4888-8009-442C542A0F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5724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725F52-BCE9-4D23-9DFB-18EFFC9DD8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10EBD25-C0AB-48E0-B12B-D31B1DF5A23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964714-E157-414E-A07E-C4F8FD3E95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CC0A35-E7D3-42F0-8BE5-C06566153F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1AB1C-6D51-4B83-BFFC-B47A93F35742}" type="datetimeFigureOut">
              <a:rPr lang="en-GB" smtClean="0"/>
              <a:t>20/10/2018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98B6BA-98F0-4199-B730-AA6A6D8B86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DF11EA-8B86-4706-94D0-0559B542DF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50F41-7843-4888-8009-442C542A0F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19249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402E9DC-E379-4A44-9993-5BA5619296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E52EB1-C0A6-4ED5-ADAB-565BFCB47C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F7337E-A0D1-4263-977E-B780C0F5E7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11AB1C-6D51-4B83-BFFC-B47A93F35742}" type="datetimeFigureOut">
              <a:rPr lang="en-GB" smtClean="0"/>
              <a:t>20/10/2018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80EFE8-BE4C-43DE-BCC6-B9C783FBB3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E56D46-C69C-48FE-BD8D-0B4E41031D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150F41-7843-4888-8009-442C542A0F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5753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B9BB3B-87C7-4F3F-A47E-CA61027E1CE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/>
              <a:t>Next Gen Tooling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63E58A-D9DC-42D8-840E-122CA5EAA6B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BE" dirty="0"/>
              <a:t>Simon Van Mierlo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017928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B1C295-0ACB-4CB5-96B0-ED7DE42E50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Why?</a:t>
            </a:r>
            <a:endParaRPr lang="en-GB" dirty="0"/>
          </a:p>
        </p:txBody>
      </p:sp>
      <p:pic>
        <p:nvPicPr>
          <p:cNvPr id="1026" name="Picture 2" descr="Afbeeldingsresultaat voor sketching engineering">
            <a:extLst>
              <a:ext uri="{FF2B5EF4-FFF2-40B4-BE49-F238E27FC236}">
                <a16:creationId xmlns:a16="http://schemas.microsoft.com/office/drawing/2014/main" id="{C0432317-E1D7-42B6-AEFF-ACF3113C57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160" y="2108953"/>
            <a:ext cx="3199302" cy="3491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fbeeldingsresultaat voor sketching engineering">
            <a:extLst>
              <a:ext uri="{FF2B5EF4-FFF2-40B4-BE49-F238E27FC236}">
                <a16:creationId xmlns:a16="http://schemas.microsoft.com/office/drawing/2014/main" id="{D9DFBD13-D7C3-468B-B909-D2B264FDE08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4411" y="1456440"/>
            <a:ext cx="3481589" cy="2320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fbeeldingsresultaat voor whiteboard engineers">
            <a:extLst>
              <a:ext uri="{FF2B5EF4-FFF2-40B4-BE49-F238E27FC236}">
                <a16:creationId xmlns:a16="http://schemas.microsoft.com/office/drawing/2014/main" id="{AB7C2968-B8A6-4804-B169-9D033C2DFA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2496" y="4564632"/>
            <a:ext cx="4301720" cy="2090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Afbeeldingsresultaat voor simulink diagram">
            <a:extLst>
              <a:ext uri="{FF2B5EF4-FFF2-40B4-BE49-F238E27FC236}">
                <a16:creationId xmlns:a16="http://schemas.microsoft.com/office/drawing/2014/main" id="{12325C8A-993C-4A5C-8F3C-18E205806A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6469" y="3453053"/>
            <a:ext cx="4766197" cy="3226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A9A9E42-DA4A-489B-A421-C0DD9E199C6F}"/>
              </a:ext>
            </a:extLst>
          </p:cNvPr>
          <p:cNvCxnSpPr/>
          <p:nvPr/>
        </p:nvCxnSpPr>
        <p:spPr>
          <a:xfrm>
            <a:off x="6494866" y="365125"/>
            <a:ext cx="0" cy="6290343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32A2F5C-96B2-4476-9A92-0664FB7C36F8}"/>
              </a:ext>
            </a:extLst>
          </p:cNvPr>
          <p:cNvCxnSpPr/>
          <p:nvPr/>
        </p:nvCxnSpPr>
        <p:spPr>
          <a:xfrm>
            <a:off x="6621509" y="365125"/>
            <a:ext cx="0" cy="6290343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40" name="Picture 16" descr="_images/instance_tilted_environment.png">
            <a:extLst>
              <a:ext uri="{FF2B5EF4-FFF2-40B4-BE49-F238E27FC236}">
                <a16:creationId xmlns:a16="http://schemas.microsoft.com/office/drawing/2014/main" id="{652E2B32-A1D7-4C13-B5D6-0E9062FE7B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5807" y="365125"/>
            <a:ext cx="3546546" cy="5167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C1E8486-9D7E-4167-89A6-EB25E16AA422}"/>
              </a:ext>
            </a:extLst>
          </p:cNvPr>
          <p:cNvCxnSpPr/>
          <p:nvPr/>
        </p:nvCxnSpPr>
        <p:spPr>
          <a:xfrm>
            <a:off x="6099000" y="2948781"/>
            <a:ext cx="791731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A82C75DF-8AD7-4AD3-A96A-FEE6EBBB34D5}"/>
              </a:ext>
            </a:extLst>
          </p:cNvPr>
          <p:cNvCxnSpPr>
            <a:cxnSpLocks/>
          </p:cNvCxnSpPr>
          <p:nvPr/>
        </p:nvCxnSpPr>
        <p:spPr>
          <a:xfrm flipH="1">
            <a:off x="6099000" y="3165576"/>
            <a:ext cx="791731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28076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A7D2D8-CFA2-47D0-BB54-9DC44DDD3F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nl-BE" dirty="0"/>
              <a:t>What?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465CACD-FA6C-499D-8B83-9207A8B81B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8324" y="1448810"/>
            <a:ext cx="6266025" cy="4309803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D43F6A0-AAC3-4079-B1A9-EA456E58F510}"/>
              </a:ext>
            </a:extLst>
          </p:cNvPr>
          <p:cNvCxnSpPr>
            <a:cxnSpLocks/>
          </p:cNvCxnSpPr>
          <p:nvPr/>
        </p:nvCxnSpPr>
        <p:spPr>
          <a:xfrm>
            <a:off x="4613870" y="2225025"/>
            <a:ext cx="589810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BA04009-A391-4E19-970E-E2D38CF2B270}"/>
              </a:ext>
            </a:extLst>
          </p:cNvPr>
          <p:cNvCxnSpPr>
            <a:cxnSpLocks/>
          </p:cNvCxnSpPr>
          <p:nvPr/>
        </p:nvCxnSpPr>
        <p:spPr>
          <a:xfrm>
            <a:off x="4628895" y="2544850"/>
            <a:ext cx="588307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Arrow: Right 27">
            <a:extLst>
              <a:ext uri="{FF2B5EF4-FFF2-40B4-BE49-F238E27FC236}">
                <a16:creationId xmlns:a16="http://schemas.microsoft.com/office/drawing/2014/main" id="{A9E43568-344E-471C-B2B4-887EA534060D}"/>
              </a:ext>
            </a:extLst>
          </p:cNvPr>
          <p:cNvSpPr/>
          <p:nvPr/>
        </p:nvSpPr>
        <p:spPr>
          <a:xfrm>
            <a:off x="4613870" y="694076"/>
            <a:ext cx="6180479" cy="75473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400" dirty="0"/>
              <a:t>SKETCHING</a:t>
            </a:r>
            <a:endParaRPr lang="en-GB" dirty="0"/>
          </a:p>
        </p:txBody>
      </p:sp>
      <p:sp>
        <p:nvSpPr>
          <p:cNvPr id="30" name="Arrow: Right 29">
            <a:extLst>
              <a:ext uri="{FF2B5EF4-FFF2-40B4-BE49-F238E27FC236}">
                <a16:creationId xmlns:a16="http://schemas.microsoft.com/office/drawing/2014/main" id="{9E24C186-046B-48EF-A2EB-52BCA73AE2A2}"/>
              </a:ext>
            </a:extLst>
          </p:cNvPr>
          <p:cNvSpPr/>
          <p:nvPr/>
        </p:nvSpPr>
        <p:spPr>
          <a:xfrm rot="5400000">
            <a:off x="8325581" y="3269372"/>
            <a:ext cx="5692269" cy="75473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nl-BE" sz="2000" dirty="0"/>
              <a:t>BUILDING LANGUAGES FROM INSTANCES</a:t>
            </a:r>
            <a:endParaRPr lang="en-GB" sz="2000" dirty="0"/>
          </a:p>
        </p:txBody>
      </p:sp>
      <p:sp>
        <p:nvSpPr>
          <p:cNvPr id="31" name="Arrow: Right 30">
            <a:extLst>
              <a:ext uri="{FF2B5EF4-FFF2-40B4-BE49-F238E27FC236}">
                <a16:creationId xmlns:a16="http://schemas.microsoft.com/office/drawing/2014/main" id="{04F06478-8D3D-40A0-A77F-EDFA7BE0B301}"/>
              </a:ext>
            </a:extLst>
          </p:cNvPr>
          <p:cNvSpPr/>
          <p:nvPr/>
        </p:nvSpPr>
        <p:spPr>
          <a:xfrm rot="10800000" flipV="1">
            <a:off x="4528323" y="5738139"/>
            <a:ext cx="6266024" cy="75473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nl-BE" sz="2000" dirty="0"/>
              <a:t>SUGGEST TYPING FOR SKETCHES</a:t>
            </a:r>
            <a:endParaRPr lang="en-GB" sz="2000" dirty="0"/>
          </a:p>
        </p:txBody>
      </p:sp>
      <p:sp>
        <p:nvSpPr>
          <p:cNvPr id="32" name="Arrow: Right 31">
            <a:extLst>
              <a:ext uri="{FF2B5EF4-FFF2-40B4-BE49-F238E27FC236}">
                <a16:creationId xmlns:a16="http://schemas.microsoft.com/office/drawing/2014/main" id="{B5DB7901-8EA3-4C1E-A57C-2711E75DBCA5}"/>
              </a:ext>
            </a:extLst>
          </p:cNvPr>
          <p:cNvSpPr/>
          <p:nvPr/>
        </p:nvSpPr>
        <p:spPr>
          <a:xfrm rot="16200000" flipV="1">
            <a:off x="1364221" y="3278486"/>
            <a:ext cx="5674043" cy="75473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nl-BE" sz="2000" dirty="0"/>
              <a:t>FORMALIZE STEP BY STEP</a:t>
            </a:r>
            <a:endParaRPr lang="en-GB" sz="2000" dirty="0"/>
          </a:p>
        </p:txBody>
      </p:sp>
      <p:pic>
        <p:nvPicPr>
          <p:cNvPr id="2050" name="Picture 2" descr="Gerelateerde afbeelding">
            <a:extLst>
              <a:ext uri="{FF2B5EF4-FFF2-40B4-BE49-F238E27FC236}">
                <a16:creationId xmlns:a16="http://schemas.microsoft.com/office/drawing/2014/main" id="{5F326F75-2710-4B12-8297-B2109A60A1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538" y="3589756"/>
            <a:ext cx="3106151" cy="2329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A05E0550-43B7-419C-89FB-1B86FE8CD0CC}"/>
              </a:ext>
            </a:extLst>
          </p:cNvPr>
          <p:cNvSpPr txBox="1"/>
          <p:nvPr/>
        </p:nvSpPr>
        <p:spPr>
          <a:xfrm>
            <a:off x="395361" y="3268244"/>
            <a:ext cx="32099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400" b="1" dirty="0"/>
              <a:t>Multi-Disciplinary Team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122987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2DC4C-8E0D-4A4C-B0F5-76FAC80B54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How?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501E334-963E-4F3F-8A93-97DB87E667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1491" y="1996417"/>
            <a:ext cx="3793183" cy="260897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E2E2B98-2E32-4F48-B27B-AE84FE3BB71A}"/>
              </a:ext>
            </a:extLst>
          </p:cNvPr>
          <p:cNvSpPr txBox="1"/>
          <p:nvPr/>
        </p:nvSpPr>
        <p:spPr>
          <a:xfrm>
            <a:off x="8141491" y="1429078"/>
            <a:ext cx="36077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800" b="1" dirty="0"/>
              <a:t>Sketching Environment</a:t>
            </a:r>
            <a:endParaRPr lang="en-GB" sz="2800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EBBBDF7-6EFD-43ED-8BDF-A93333472CA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747"/>
          <a:stretch/>
        </p:blipFill>
        <p:spPr>
          <a:xfrm>
            <a:off x="1156616" y="2045097"/>
            <a:ext cx="2986590" cy="3098005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6979139-A00F-4339-885E-7DEF035A900D}"/>
              </a:ext>
            </a:extLst>
          </p:cNvPr>
          <p:cNvCxnSpPr>
            <a:cxnSpLocks/>
          </p:cNvCxnSpPr>
          <p:nvPr/>
        </p:nvCxnSpPr>
        <p:spPr>
          <a:xfrm flipH="1">
            <a:off x="4603750" y="3562789"/>
            <a:ext cx="278130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346A60C-6C50-479E-8025-F160C58A0C09}"/>
              </a:ext>
            </a:extLst>
          </p:cNvPr>
          <p:cNvCxnSpPr>
            <a:cxnSpLocks/>
          </p:cNvCxnSpPr>
          <p:nvPr/>
        </p:nvCxnSpPr>
        <p:spPr>
          <a:xfrm>
            <a:off x="4603750" y="3867589"/>
            <a:ext cx="278130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D2CD000E-CE4D-4CD2-9F2F-70005832A818}"/>
              </a:ext>
            </a:extLst>
          </p:cNvPr>
          <p:cNvSpPr txBox="1"/>
          <p:nvPr/>
        </p:nvSpPr>
        <p:spPr>
          <a:xfrm>
            <a:off x="1109310" y="1416440"/>
            <a:ext cx="19482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800" b="1" dirty="0"/>
              <a:t>Modelverse</a:t>
            </a:r>
            <a:endParaRPr lang="en-GB" sz="2800" b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DA299A4-2F58-4CA2-A99E-60BB4F8CD818}"/>
              </a:ext>
            </a:extLst>
          </p:cNvPr>
          <p:cNvSpPr txBox="1"/>
          <p:nvPr/>
        </p:nvSpPr>
        <p:spPr>
          <a:xfrm>
            <a:off x="8727337" y="5063873"/>
            <a:ext cx="2808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i="1" dirty="0"/>
              <a:t>Generic Sketching Language</a:t>
            </a:r>
            <a:endParaRPr lang="en-GB" i="1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2B54CDF-0363-445A-8AAB-58CB6DAF7344}"/>
              </a:ext>
            </a:extLst>
          </p:cNvPr>
          <p:cNvSpPr txBox="1"/>
          <p:nvPr/>
        </p:nvSpPr>
        <p:spPr>
          <a:xfrm>
            <a:off x="1697869" y="5896689"/>
            <a:ext cx="2584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i="1" dirty="0"/>
              <a:t>Query Existing Languages</a:t>
            </a:r>
            <a:endParaRPr lang="en-GB" i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1BBD71B-864B-4C5D-AC02-1ACE9A1C35B0}"/>
              </a:ext>
            </a:extLst>
          </p:cNvPr>
          <p:cNvSpPr txBox="1"/>
          <p:nvPr/>
        </p:nvSpPr>
        <p:spPr>
          <a:xfrm>
            <a:off x="1697869" y="5572614"/>
            <a:ext cx="19409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i="1" dirty="0"/>
              <a:t>A-Posteriori Typing</a:t>
            </a:r>
            <a:endParaRPr lang="en-GB" i="1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E748148-9E7F-4904-A6D5-FD1E38DF83A5}"/>
              </a:ext>
            </a:extLst>
          </p:cNvPr>
          <p:cNvSpPr txBox="1"/>
          <p:nvPr/>
        </p:nvSpPr>
        <p:spPr>
          <a:xfrm>
            <a:off x="1697869" y="5248539"/>
            <a:ext cx="1359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i="1" dirty="0"/>
              <a:t>Co-Evolution</a:t>
            </a:r>
            <a:endParaRPr lang="en-GB" i="1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81C4CE9-484B-4470-8FEC-AFAF08B2279C}"/>
              </a:ext>
            </a:extLst>
          </p:cNvPr>
          <p:cNvSpPr txBox="1"/>
          <p:nvPr/>
        </p:nvSpPr>
        <p:spPr>
          <a:xfrm>
            <a:off x="1697869" y="6213522"/>
            <a:ext cx="1965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i="1" dirty="0"/>
              <a:t>Typing Suggestions</a:t>
            </a:r>
            <a:endParaRPr lang="en-GB" i="1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EE3D49D0-1E6F-4FB2-9715-A3FBF93046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47684" y="1429078"/>
            <a:ext cx="3430932" cy="1647128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169379D7-9DBE-420B-A2F4-862D4555D5DD}"/>
              </a:ext>
            </a:extLst>
          </p:cNvPr>
          <p:cNvSpPr txBox="1"/>
          <p:nvPr/>
        </p:nvSpPr>
        <p:spPr>
          <a:xfrm>
            <a:off x="4436772" y="905858"/>
            <a:ext cx="25823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b="1" dirty="0"/>
              <a:t>Concrete Syntax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5906240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F8A907-1200-4729-91B4-2835115E3C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Roadmap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4FA5D1-6CF8-4123-8F12-B013D6F5C9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Low-Hanging Fruit:</a:t>
            </a:r>
          </a:p>
          <a:p>
            <a:pPr lvl="1"/>
            <a:r>
              <a:rPr lang="nl-BE" dirty="0"/>
              <a:t>First Prototype</a:t>
            </a:r>
          </a:p>
          <a:p>
            <a:r>
              <a:rPr lang="nl-BE" dirty="0"/>
              <a:t>Next:</a:t>
            </a:r>
          </a:p>
          <a:p>
            <a:pPr lvl="1"/>
            <a:r>
              <a:rPr lang="nl-BE" dirty="0"/>
              <a:t>Couple to full-fledged drawing tool (Inkscape, SVGEdit, ...)</a:t>
            </a:r>
          </a:p>
          <a:p>
            <a:pPr lvl="2"/>
            <a:r>
              <a:rPr lang="nl-BE" dirty="0"/>
              <a:t>-&gt; model explicitly the behaviour!</a:t>
            </a:r>
          </a:p>
          <a:p>
            <a:pPr lvl="1"/>
            <a:r>
              <a:rPr lang="nl-BE" dirty="0"/>
              <a:t>Bayesian reasoner for suggesting typings</a:t>
            </a:r>
          </a:p>
          <a:p>
            <a:pPr lvl="1"/>
            <a:r>
              <a:rPr lang="nl-BE" dirty="0"/>
              <a:t>Implement language querying in Modelverse</a:t>
            </a:r>
          </a:p>
          <a:p>
            <a:pPr lvl="1"/>
            <a:r>
              <a:rPr lang="nl-BE" dirty="0"/>
              <a:t>Co-Evolution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166132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912</TotalTime>
  <Words>247</Words>
  <Application>Microsoft Office PowerPoint</Application>
  <PresentationFormat>Widescreen</PresentationFormat>
  <Paragraphs>51</Paragraphs>
  <Slides>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Next Gen Tooling</vt:lpstr>
      <vt:lpstr>Why?</vt:lpstr>
      <vt:lpstr>What?</vt:lpstr>
      <vt:lpstr>How?</vt:lpstr>
      <vt:lpstr>Roadmap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Next Gen Tooling</dc:title>
  <dc:creator>Simon</dc:creator>
  <cp:lastModifiedBy>Simon</cp:lastModifiedBy>
  <cp:revision>52</cp:revision>
  <dcterms:created xsi:type="dcterms:W3CDTF">2018-10-19T21:15:17Z</dcterms:created>
  <dcterms:modified xsi:type="dcterms:W3CDTF">2018-10-20T21:06:27Z</dcterms:modified>
</cp:coreProperties>
</file>