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2" r:id="rId6"/>
    <p:sldId id="264" r:id="rId7"/>
    <p:sldId id="265" r:id="rId8"/>
    <p:sldId id="267" r:id="rId9"/>
    <p:sldId id="269" r:id="rId10"/>
    <p:sldId id="270" r:id="rId11"/>
    <p:sldId id="4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áudio Gomes" initials="CG" lastIdx="1" clrIdx="0">
    <p:extLst>
      <p:ext uri="{19B8F6BF-5375-455C-9EA6-DF929625EA0E}">
        <p15:presenceInfo xmlns:p15="http://schemas.microsoft.com/office/powerpoint/2012/main" userId="38c0aec1bb438c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5B9BD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7573" autoAdjust="0"/>
  </p:normalViewPr>
  <p:slideViewPr>
    <p:cSldViewPr>
      <p:cViewPr varScale="1">
        <p:scale>
          <a:sx n="76" d="100"/>
          <a:sy n="76" d="100"/>
        </p:scale>
        <p:origin x="160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474D8-5F07-4F0E-BB17-196E8801C870}" type="datetimeFigureOut">
              <a:rPr lang="nl-BE" smtClean="0"/>
              <a:pPr/>
              <a:t>5/11/2018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E0AB5-A490-4D32-B654-F112F414AEAB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131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E0AB5-A490-4D32-B654-F112F414AEAB}" type="slidenum">
              <a:rPr lang="nl-BE" smtClean="0"/>
              <a:pPr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4984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E0AB5-A490-4D32-B654-F112F414AEAB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486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E0AB5-A490-4D32-B654-F112F414AEAB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986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E0AB5-A490-4D32-B654-F112F414AEAB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5455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E0AB5-A490-4D32-B654-F112F414AEAB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495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Disclaimer: your experience may vary.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9E0AB5-A490-4D32-B654-F112F414AEAB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5163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5DBC3-2B32-4AE1-9290-716F4966EA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7BF4B2-4922-4B47-94AC-6A5F8D06B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CF7DC-F539-468D-9842-BA12CFC91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8885F-9EBD-4973-8CEB-606C28826B90}" type="datetime1">
              <a:rPr lang="en-US" smtClean="0"/>
              <a:t>11/5/2018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CDA9C-31F9-406D-B869-36FA3495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714BF-895B-45CB-8020-A27EE6C9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0000A-0FB9-4BB8-8BF7-62C5EF23F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CA268-9C63-4D6E-AB20-CF56567D5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5AF55-DDC5-4AF3-998E-ECCEC45C8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DC248-FF64-4CEA-BF81-EA719D29CB9D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25E27-D383-4074-94B9-77B0F6E52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D6C47-50F8-4A44-99C8-D6B9C1BF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9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F2E57-A6D1-4AD6-A253-31F46B6C96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16789-F4EF-402A-AC4A-A6DF8C35D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BCB92-4984-4BAA-989D-47E008C8B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FCC5-FDEF-47EB-A77F-5BB89BE35D0F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3372F-C887-4EA1-8FB1-B398428F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E366B-179E-47DA-A1B2-866A6A1AB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0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3413" y="1428736"/>
            <a:ext cx="3867149" cy="4714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0"/>
          </p:nvPr>
        </p:nvSpPr>
        <p:spPr>
          <a:xfrm>
            <a:off x="4643438" y="1428736"/>
            <a:ext cx="3867149" cy="47149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9ED5-C069-482F-B428-4F1715F7F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18547-6E73-4002-8CF7-4C2E9306E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606C7-A4F2-45D3-975C-34CB8FEBA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24D6-4CB6-4487-95E6-E5014B269BB8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4E941-BEED-4772-A21E-C8CDD2634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E9C73-F82E-40B0-B1BF-577E1A7D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59F7E-3381-4D19-90AB-382C494C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FA943-AB9E-4BF3-BAAF-589FBEDE8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EA352-F747-486B-8AB3-24514234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696B-E705-4B7F-909A-053E076A362A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A49DC-6876-48DC-9D84-3CEA1727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3778C-9B82-4750-B5B8-6AAEE734E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87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B914E-F374-403F-926E-7E5CBFD9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0E683-0EB3-4A6E-A3A1-EBB80565C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61612-EA73-4B8E-A319-C1424886E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A8403-A5BA-4719-8587-6CDA939A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0A6-D844-46EA-AE4F-F0C462BD445D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85918F-366C-4626-96AB-283A89430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15D09F-2E7E-4593-8751-96584F4A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8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EBDE-A889-4CC5-A74C-084C6745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DC909-F0AD-4C01-8781-03F797E38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7A8D6F-4158-4A73-8F19-9E76EA0F2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D0395-D5CB-4127-BD49-B0B5298D7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378548-A5E6-4E0F-B591-66CE5381C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4062D-B1EB-4351-A665-FB3E3FFF9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B6CF3-4547-4523-ABC2-957FAD8FF6F6}" type="datetime1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C999ED-BC31-46C7-9CA2-095FCF6F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DB4F12-409C-41FB-BABA-AC72EE76E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1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A8880-0D0B-4E15-8A29-8509B8407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D97E7-5606-4732-BB18-1A0A7845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7BEB-6C12-4C45-B1D4-1B2BEAB01C58}" type="datetime1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5BC348-C979-4D1E-B12C-4412B78D4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716704-55DE-4711-BB31-600C8D1F3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1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823E79-7FFB-42D6-AD2B-D3393524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1772-A0A1-4E06-8C23-0C82C7EDB65F}" type="datetime1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505C0-0E68-4656-81F2-62F74CA5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2B86C-030D-4997-B5A9-FD42C1811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B3E3A-3FB0-4257-8D61-DC40C6D4B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6FDA5-2B32-4CB4-A094-807B80825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357AC-B137-4DA8-B4D6-D4A399197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295A8-2C83-4BEE-9AA7-344551D7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A7CBC-E11E-467F-A32F-11C61EED685F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11674-3570-4657-8487-9B5C9B99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89226-CDC2-4924-8841-A469C401D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9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A3D9-EE10-463C-8C77-E34DC786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A08F9C-CD9A-469F-A206-D3EBCAE5B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61383-E4E2-4AA1-989A-AD3263DB2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ECC10-1EE8-46D9-855B-F62A52DC8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82FE-168F-433C-956D-837CE6838CDE}" type="datetime1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9B39D-6350-4673-A300-CE1A2D211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31A36-DD5F-46F0-BFCC-327573ACF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3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610CE-6697-4E61-AA2B-CEC1C58A8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68379-0E7D-4F77-B051-095CB3F37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D7F96-5ED6-4223-8B40-04C65698E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FB072-CB91-4674-BD57-F70951AB3878}" type="datetime1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08C68-380A-4B69-B671-CBD6E3AE4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claudio.gomes@uantwerp.be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0DE4C-88F5-4A3C-B79F-4309F413C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6477-CF1D-4BCE-8655-4445AD2BD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6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62" r:id="rId12"/>
    <p:sldLayoutId id="2147483661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laudio.gomes@uantwerp.b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gif"/><Relationship Id="rId12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svg"/><Relationship Id="rId3" Type="http://schemas.openxmlformats.org/officeDocument/2006/relationships/image" Target="../media/image21.sv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svg"/><Relationship Id="rId18" Type="http://schemas.openxmlformats.org/officeDocument/2006/relationships/image" Target="../media/image42.svg"/><Relationship Id="rId26" Type="http://schemas.openxmlformats.org/officeDocument/2006/relationships/image" Target="../media/image50.svg"/><Relationship Id="rId3" Type="http://schemas.openxmlformats.org/officeDocument/2006/relationships/image" Target="../media/image21.svg"/><Relationship Id="rId21" Type="http://schemas.openxmlformats.org/officeDocument/2006/relationships/image" Target="../media/image45.png"/><Relationship Id="rId7" Type="http://schemas.openxmlformats.org/officeDocument/2006/relationships/image" Target="../media/image34.png"/><Relationship Id="rId12" Type="http://schemas.openxmlformats.org/officeDocument/2006/relationships/image" Target="../media/image29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2" Type="http://schemas.openxmlformats.org/officeDocument/2006/relationships/image" Target="../media/image20.png"/><Relationship Id="rId16" Type="http://schemas.openxmlformats.org/officeDocument/2006/relationships/image" Target="../media/image40.svg"/><Relationship Id="rId20" Type="http://schemas.openxmlformats.org/officeDocument/2006/relationships/image" Target="../media/image44.svg"/><Relationship Id="rId2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7.png"/><Relationship Id="rId24" Type="http://schemas.openxmlformats.org/officeDocument/2006/relationships/image" Target="../media/image48.svg"/><Relationship Id="rId5" Type="http://schemas.openxmlformats.org/officeDocument/2006/relationships/image" Target="../media/image33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1.png"/><Relationship Id="rId10" Type="http://schemas.openxmlformats.org/officeDocument/2006/relationships/image" Target="../media/image36.png"/><Relationship Id="rId19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Relationship Id="rId14" Type="http://schemas.openxmlformats.org/officeDocument/2006/relationships/image" Target="../media/image38.png"/><Relationship Id="rId22" Type="http://schemas.openxmlformats.org/officeDocument/2006/relationships/image" Target="../media/image46.svg"/><Relationship Id="rId27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2.svg"/><Relationship Id="rId7" Type="http://schemas.openxmlformats.org/officeDocument/2006/relationships/image" Target="../media/image50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10" Type="http://schemas.openxmlformats.org/officeDocument/2006/relationships/image" Target="../media/image16.svg"/><Relationship Id="rId4" Type="http://schemas.openxmlformats.org/officeDocument/2006/relationships/image" Target="../media/image47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07/978-3-319-74781-1_24" TargetMode="External"/><Relationship Id="rId3" Type="http://schemas.openxmlformats.org/officeDocument/2006/relationships/image" Target="../media/image5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59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F8FCB-0DA3-417C-8C13-0F39542CE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Co-simulation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1" descr="C:\Users\clagms\Downloads\2000px-Universiteit_Antwerpen_logo.svg.png">
            <a:extLst>
              <a:ext uri="{FF2B5EF4-FFF2-40B4-BE49-F238E27FC236}">
                <a16:creationId xmlns:a16="http://schemas.microsoft.com/office/drawing/2014/main" id="{7AA9BD36-21D2-433C-A151-ADCB39F0E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0389" y="6295712"/>
            <a:ext cx="1222384" cy="418260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DE0B74-FB92-4A33-B586-21651917A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4" y="6295713"/>
            <a:ext cx="803081" cy="38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B5D747-C57A-4104-8ABC-B2113F1ED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502" y="6282657"/>
            <a:ext cx="1490880" cy="42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64E86D-8F8F-4D50-BE5F-892D56BE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70" y="6278577"/>
            <a:ext cx="2064742" cy="43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7C11E3-229B-42E0-B110-AAC7A11D4C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780" y="6285142"/>
            <a:ext cx="1127084" cy="4407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05B0EE-A0CD-41F1-A17D-7C85EA51C6C2}"/>
              </a:ext>
            </a:extLst>
          </p:cNvPr>
          <p:cNvSpPr txBox="1"/>
          <p:nvPr/>
        </p:nvSpPr>
        <p:spPr>
          <a:xfrm>
            <a:off x="6653420" y="423918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Cl</a:t>
            </a:r>
            <a:r>
              <a:rPr lang="pt-PT" b="1" dirty="0"/>
              <a:t>áudio Gomes</a:t>
            </a:r>
          </a:p>
        </p:txBody>
      </p:sp>
    </p:spTree>
    <p:extLst>
      <p:ext uri="{BB962C8B-B14F-4D97-AF65-F5344CB8AC3E}">
        <p14:creationId xmlns:p14="http://schemas.microsoft.com/office/powerpoint/2010/main" val="304457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6ED55B08-A937-4CAE-9788-DDC489F8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03" y="1920687"/>
            <a:ext cx="2102468" cy="28908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3C102-BE0C-409B-8A63-0A0E82EF3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Challenge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00F8-CFEB-4070-A018-B72D1819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3056477-CF1D-4BCE-8655-4445AD2BD7C7}" type="slidenum">
              <a:rPr lang="en-US" smtClean="0"/>
              <a:t>10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F750E7-46D0-49DE-9722-FCFD76E048BD}"/>
              </a:ext>
            </a:extLst>
          </p:cNvPr>
          <p:cNvSpPr/>
          <p:nvPr/>
        </p:nvSpPr>
        <p:spPr>
          <a:xfrm>
            <a:off x="324497" y="5349345"/>
            <a:ext cx="42052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Gomes, Cláudio, Benoît Legat, Raphaël Jungers, and Hans Vangheluwe. “Minimally Constrained Stable Switched Systems and Application to Co-Simulation.” In </a:t>
            </a:r>
            <a:r>
              <a:rPr lang="en-US" sz="1050" i="1" dirty="0"/>
              <a:t>IEEE Conference on Decision and Control</a:t>
            </a:r>
            <a:r>
              <a:rPr lang="en-US" sz="1050" dirty="0"/>
              <a:t>, to be published. Miami Beach, FL, USA, 2018.</a:t>
            </a:r>
            <a:endParaRPr lang="en-US" sz="1050" dirty="0">
              <a:effectLst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BF94E27-75F5-4F73-888C-E5DDE71D38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8" t="7730" r="57228" b="31455"/>
          <a:stretch/>
        </p:blipFill>
        <p:spPr>
          <a:xfrm>
            <a:off x="4621703" y="1876206"/>
            <a:ext cx="2102468" cy="28908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1F0ED4-4FE8-428E-9B9F-147285218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3290" y="4565563"/>
            <a:ext cx="3104064" cy="19273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452F44-A411-4EFE-9049-FE339F2EB5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5" y="2103436"/>
            <a:ext cx="3183833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5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ADEA-9F70-42D3-BEF0-2733EE088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sz="48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1BC4-ABBE-478D-A512-41F93784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71EDED-452B-46CF-BF32-9DC779A562D1}"/>
              </a:ext>
            </a:extLst>
          </p:cNvPr>
          <p:cNvSpPr txBox="1"/>
          <p:nvPr/>
        </p:nvSpPr>
        <p:spPr>
          <a:xfrm>
            <a:off x="4524664" y="5272440"/>
            <a:ext cx="38665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/>
              <a:t>Cl</a:t>
            </a:r>
            <a:r>
              <a:rPr lang="pt-PT" b="1" dirty="0"/>
              <a:t>áudio Gomes</a:t>
            </a:r>
          </a:p>
          <a:p>
            <a:pPr algn="r"/>
            <a:r>
              <a:rPr lang="pt-PT" i="1" dirty="0">
                <a:hlinkClick r:id="rId3"/>
              </a:rPr>
              <a:t>claudio.gomes@uantwerp.be</a:t>
            </a:r>
            <a:endParaRPr lang="pt-PT" i="1" dirty="0"/>
          </a:p>
          <a:p>
            <a:pPr algn="r"/>
            <a:r>
              <a:rPr lang="en-US" i="1" dirty="0"/>
              <a:t>http://msdl.cs.mcgill.ca/people/claudio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BE9584-9F7B-4E8D-9188-F2272D74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64D63D4-52CF-4848-9A84-71EFF92B2AEC}"/>
              </a:ext>
            </a:extLst>
          </p:cNvPr>
          <p:cNvSpPr txBox="1">
            <a:spLocks/>
          </p:cNvSpPr>
          <p:nvPr/>
        </p:nvSpPr>
        <p:spPr>
          <a:xfrm>
            <a:off x="2843775" y="2766218"/>
            <a:ext cx="3614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0895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4049-DCAC-49DD-A674-8B1DB5301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30E46-76F9-4E7A-9748-29D49E04B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F5BE1-EB37-4F2C-9131-5D14C7CAE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2</a:t>
            </a:fld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DDC97FC-CCC4-4AB3-B9D9-F832846F0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755" y="1690689"/>
            <a:ext cx="2381110" cy="238111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F99DA5D6-83CA-40C1-82F6-A793ACB8C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94186" y="1690689"/>
            <a:ext cx="1847850" cy="221932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7F7D198A-3130-47EA-8214-BDD80C958800}"/>
              </a:ext>
            </a:extLst>
          </p:cNvPr>
          <p:cNvGrpSpPr/>
          <p:nvPr/>
        </p:nvGrpSpPr>
        <p:grpSpPr>
          <a:xfrm>
            <a:off x="625295" y="4157803"/>
            <a:ext cx="2381110" cy="2381110"/>
            <a:chOff x="625295" y="4157803"/>
            <a:chExt cx="2381110" cy="238111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93A9951-F512-40F0-A737-59831298A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506" y="4360105"/>
              <a:ext cx="1755607" cy="1755607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5533B79-8D5B-451F-862B-7D4F17875FF9}"/>
                </a:ext>
              </a:extLst>
            </p:cNvPr>
            <p:cNvSpPr/>
            <p:nvPr/>
          </p:nvSpPr>
          <p:spPr>
            <a:xfrm>
              <a:off x="625295" y="4157803"/>
              <a:ext cx="2381110" cy="2381110"/>
            </a:xfrm>
            <a:custGeom>
              <a:avLst/>
              <a:gdLst>
                <a:gd name="connsiteX0" fmla="*/ 2381374 w 2381110"/>
                <a:gd name="connsiteY0" fmla="*/ 1196416 h 2381110"/>
                <a:gd name="connsiteX1" fmla="*/ 1196421 w 2381110"/>
                <a:gd name="connsiteY1" fmla="*/ 2381385 h 2381110"/>
                <a:gd name="connsiteX2" fmla="*/ 11448 w 2381110"/>
                <a:gd name="connsiteY2" fmla="*/ 1196416 h 2381110"/>
                <a:gd name="connsiteX3" fmla="*/ 1196421 w 2381110"/>
                <a:gd name="connsiteY3" fmla="*/ 11448 h 2381110"/>
                <a:gd name="connsiteX4" fmla="*/ 2381374 w 2381110"/>
                <a:gd name="connsiteY4" fmla="*/ 1196416 h 238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110" h="2381110">
                  <a:moveTo>
                    <a:pt x="2381374" y="1196416"/>
                  </a:moveTo>
                  <a:cubicBezTo>
                    <a:pt x="2381374" y="1850855"/>
                    <a:pt x="1850860" y="2381385"/>
                    <a:pt x="1196421" y="2381385"/>
                  </a:cubicBezTo>
                  <a:cubicBezTo>
                    <a:pt x="541982" y="2381385"/>
                    <a:pt x="11448" y="1850855"/>
                    <a:pt x="11448" y="1196416"/>
                  </a:cubicBezTo>
                  <a:cubicBezTo>
                    <a:pt x="11448" y="541977"/>
                    <a:pt x="541982" y="11448"/>
                    <a:pt x="1196421" y="11448"/>
                  </a:cubicBezTo>
                  <a:cubicBezTo>
                    <a:pt x="1850860" y="11448"/>
                    <a:pt x="2381374" y="541977"/>
                    <a:pt x="2381374" y="1196416"/>
                  </a:cubicBezTo>
                  <a:close/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6DBBA966-C90B-46F0-87C6-23272E2EE6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876" y="3892552"/>
            <a:ext cx="1724025" cy="268605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503F1EA-6ECA-44F7-8D76-E3575ED3061C}"/>
              </a:ext>
            </a:extLst>
          </p:cNvPr>
          <p:cNvGrpSpPr/>
          <p:nvPr/>
        </p:nvGrpSpPr>
        <p:grpSpPr>
          <a:xfrm>
            <a:off x="3189420" y="1927306"/>
            <a:ext cx="3344285" cy="2148950"/>
            <a:chOff x="3189420" y="1927306"/>
            <a:chExt cx="3344285" cy="2148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454706A-F9A5-46DF-A0A9-FD18AD06A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29401" y="2695692"/>
              <a:ext cx="2664321" cy="1380564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6F10E5C3-50EB-4D7C-A2AD-2B163ED89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89420" y="2158139"/>
              <a:ext cx="3344285" cy="76038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1FCB4A1-5E2A-427B-A7FB-84DB350528A3}"/>
                </a:ext>
              </a:extLst>
            </p:cNvPr>
            <p:cNvSpPr txBox="1"/>
            <p:nvPr/>
          </p:nvSpPr>
          <p:spPr>
            <a:xfrm>
              <a:off x="3529401" y="1927306"/>
              <a:ext cx="22606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Experimentation</a:t>
              </a:r>
              <a:endParaRPr lang="en-GB" sz="2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686CC6-2779-4D22-8A80-9C8A7FEC82A0}"/>
              </a:ext>
            </a:extLst>
          </p:cNvPr>
          <p:cNvGrpSpPr/>
          <p:nvPr/>
        </p:nvGrpSpPr>
        <p:grpSpPr>
          <a:xfrm>
            <a:off x="3189420" y="4616484"/>
            <a:ext cx="3344285" cy="1740642"/>
            <a:chOff x="3189420" y="4616484"/>
            <a:chExt cx="3344285" cy="1740642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A9E451AE-A9FC-4368-AD1E-9C91B109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3189420" y="5382792"/>
              <a:ext cx="3344285" cy="76038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CE3FAFA-F0C2-4B7D-B430-34BF38414AD9}"/>
                </a:ext>
              </a:extLst>
            </p:cNvPr>
            <p:cNvSpPr txBox="1"/>
            <p:nvPr/>
          </p:nvSpPr>
          <p:spPr>
            <a:xfrm>
              <a:off x="3814260" y="5895461"/>
              <a:ext cx="1515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Simulation</a:t>
              </a:r>
              <a:endParaRPr lang="en-GB" sz="2400" dirty="0"/>
            </a:p>
          </p:txBody>
        </p:sp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E98D6E15-70C2-47E7-9E83-BBBFB6ED2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973501" y="4616484"/>
              <a:ext cx="1372418" cy="9881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5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0FC02-D94C-4BAB-8889-E17A3A0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is useful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BA2877-DF19-45C3-A64E-20C3557B8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claudio.gomes@uantwerp.be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42A355-B642-488A-BF1D-E1282AB0F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56477-CF1D-4BCE-8655-4445AD2BD7C7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2" descr="Virtual simulation and robotic butt named Patrick offers med students hands-on practice">
            <a:extLst>
              <a:ext uri="{FF2B5EF4-FFF2-40B4-BE49-F238E27FC236}">
                <a16:creationId xmlns:a16="http://schemas.microsoft.com/office/drawing/2014/main" id="{EB20F053-C651-4986-9377-8240AF74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85" y="1690689"/>
            <a:ext cx="6567255" cy="430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5028942-CFAD-4910-9985-D44A2965D7A3}"/>
              </a:ext>
            </a:extLst>
          </p:cNvPr>
          <p:cNvSpPr/>
          <p:nvPr/>
        </p:nvSpPr>
        <p:spPr>
          <a:xfrm>
            <a:off x="1038740" y="6000450"/>
            <a:ext cx="69927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/>
              <a:t>https://www.slashgear.com/virtual-simulation-and-robotic-butt-named-patrick-offers-med-students-hands-on-practice-13305334/</a:t>
            </a:r>
          </a:p>
        </p:txBody>
      </p:sp>
      <p:pic>
        <p:nvPicPr>
          <p:cNvPr id="8" name="Picture 7" descr="Breathe-face-smile.svg">
            <a:extLst>
              <a:ext uri="{FF2B5EF4-FFF2-40B4-BE49-F238E27FC236}">
                <a16:creationId xmlns:a16="http://schemas.microsoft.com/office/drawing/2014/main" id="{F9157AD4-99BA-4F8E-9846-CA0A332A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325" y="2275901"/>
            <a:ext cx="721675" cy="7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Breathe-face-smile.svg">
            <a:extLst>
              <a:ext uri="{FF2B5EF4-FFF2-40B4-BE49-F238E27FC236}">
                <a16:creationId xmlns:a16="http://schemas.microsoft.com/office/drawing/2014/main" id="{648E3CA4-DC0A-4435-A5B5-2BA38888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01" y="2187062"/>
            <a:ext cx="1621029" cy="162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5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66AE13A1-0015-4843-9787-E39A484347C0}"/>
              </a:ext>
            </a:extLst>
          </p:cNvPr>
          <p:cNvGrpSpPr/>
          <p:nvPr/>
        </p:nvGrpSpPr>
        <p:grpSpPr>
          <a:xfrm>
            <a:off x="3305022" y="2183685"/>
            <a:ext cx="2125684" cy="2219586"/>
            <a:chOff x="3305022" y="2183685"/>
            <a:chExt cx="2125684" cy="2219586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E66A34EB-FFBF-42CF-B506-23A90F52A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05022" y="3489973"/>
              <a:ext cx="709804" cy="77099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74D5409-AE5E-4878-85C5-1D89ED861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621" y="2183685"/>
              <a:ext cx="1086047" cy="608186"/>
            </a:xfrm>
            <a:prstGeom prst="rect">
              <a:avLst/>
            </a:prstGeom>
          </p:spPr>
        </p:pic>
        <p:pic>
          <p:nvPicPr>
            <p:cNvPr id="2050" name="Picture 2" descr="Infrared Barrier Sensor Module for DIY Project">
              <a:extLst>
                <a:ext uri="{FF2B5EF4-FFF2-40B4-BE49-F238E27FC236}">
                  <a16:creationId xmlns:a16="http://schemas.microsoft.com/office/drawing/2014/main" id="{52A39B48-1A2B-400E-876B-7B7ACEAA3D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500" b="90000" l="10000" r="90000">
                          <a14:foregroundMark x1="23750" y1="17750" x2="23500" y2="4750"/>
                          <a14:foregroundMark x1="23500" y1="4750" x2="30250" y2="16000"/>
                          <a14:foregroundMark x1="30250" y1="16000" x2="23500" y2="17000"/>
                          <a14:foregroundMark x1="24000" y1="5750" x2="26500" y2="7250"/>
                          <a14:foregroundMark x1="24000" y1="4500" x2="29750" y2="15500"/>
                          <a14:foregroundMark x1="24000" y1="4500" x2="31250" y2="15000"/>
                          <a14:foregroundMark x1="31250" y1="15000" x2="20500" y2="7500"/>
                          <a14:foregroundMark x1="20500" y1="7500" x2="24750" y2="3500"/>
                          <a14:foregroundMark x1="22250" y1="8500" x2="23000" y2="7750"/>
                          <a14:foregroundMark x1="38250" y1="20750" x2="38250" y2="20750"/>
                          <a14:foregroundMark x1="23000" y1="13250" x2="23000" y2="13250"/>
                          <a14:foregroundMark x1="24000" y1="14500" x2="23000" y2="16250"/>
                          <a14:foregroundMark x1="25250" y1="19000" x2="26750" y2="10750"/>
                          <a14:backgroundMark x1="23404" y1="12848" x2="23248" y2="1319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86" t="-962" r="50078" b="7428"/>
            <a:stretch/>
          </p:blipFill>
          <p:spPr bwMode="auto">
            <a:xfrm rot="2347680">
              <a:off x="5127354" y="3549538"/>
              <a:ext cx="303352" cy="853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B220CA-5F61-4F33-89BD-D1C4A0F25C6C}"/>
              </a:ext>
            </a:extLst>
          </p:cNvPr>
          <p:cNvGrpSpPr/>
          <p:nvPr/>
        </p:nvGrpSpPr>
        <p:grpSpPr>
          <a:xfrm>
            <a:off x="3802355" y="1529297"/>
            <a:ext cx="4072878" cy="2314108"/>
            <a:chOff x="3802355" y="1529297"/>
            <a:chExt cx="4072878" cy="23141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920F5CA-2183-4B78-8251-A76F4FA01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415" y="1708428"/>
              <a:ext cx="2030203" cy="1143057"/>
            </a:xfrm>
            <a:prstGeom prst="rect">
              <a:avLst/>
            </a:prstGeom>
          </p:spPr>
        </p:pic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9FEEE3-6A2E-4921-B605-55A2C10BA023}"/>
                </a:ext>
              </a:extLst>
            </p:cNvPr>
            <p:cNvSpPr/>
            <p:nvPr/>
          </p:nvSpPr>
          <p:spPr>
            <a:xfrm rot="14400000">
              <a:off x="4681740" y="649912"/>
              <a:ext cx="2314108" cy="4072878"/>
            </a:xfrm>
            <a:custGeom>
              <a:avLst/>
              <a:gdLst>
                <a:gd name="connsiteX0" fmla="*/ 2381374 w 2381110"/>
                <a:gd name="connsiteY0" fmla="*/ 1196416 h 2381110"/>
                <a:gd name="connsiteX1" fmla="*/ 1196421 w 2381110"/>
                <a:gd name="connsiteY1" fmla="*/ 2381385 h 2381110"/>
                <a:gd name="connsiteX2" fmla="*/ 11448 w 2381110"/>
                <a:gd name="connsiteY2" fmla="*/ 1196416 h 2381110"/>
                <a:gd name="connsiteX3" fmla="*/ 1196421 w 2381110"/>
                <a:gd name="connsiteY3" fmla="*/ 11448 h 2381110"/>
                <a:gd name="connsiteX4" fmla="*/ 2381374 w 2381110"/>
                <a:gd name="connsiteY4" fmla="*/ 1196416 h 238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110" h="2381110">
                  <a:moveTo>
                    <a:pt x="2381374" y="1196416"/>
                  </a:moveTo>
                  <a:cubicBezTo>
                    <a:pt x="2381374" y="1850855"/>
                    <a:pt x="1850860" y="2381385"/>
                    <a:pt x="1196421" y="2381385"/>
                  </a:cubicBezTo>
                  <a:cubicBezTo>
                    <a:pt x="541982" y="2381385"/>
                    <a:pt x="11448" y="1850855"/>
                    <a:pt x="11448" y="1196416"/>
                  </a:cubicBezTo>
                  <a:cubicBezTo>
                    <a:pt x="11448" y="541977"/>
                    <a:pt x="541982" y="11448"/>
                    <a:pt x="1196421" y="11448"/>
                  </a:cubicBezTo>
                  <a:cubicBezTo>
                    <a:pt x="1850860" y="11448"/>
                    <a:pt x="2381374" y="541977"/>
                    <a:pt x="2381374" y="1196416"/>
                  </a:cubicBezTo>
                  <a:close/>
                </a:path>
              </a:pathLst>
            </a:custGeom>
            <a:noFill/>
            <a:ln w="76200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b="1" dirty="0"/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75F70327-EABD-46CE-842B-3E077F84D1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9871" y="2893535"/>
            <a:ext cx="889425" cy="889425"/>
          </a:xfrm>
          <a:custGeom>
            <a:avLst/>
            <a:gdLst>
              <a:gd name="connsiteX0" fmla="*/ 0 w 657743"/>
              <a:gd name="connsiteY0" fmla="*/ 0 h 657743"/>
              <a:gd name="connsiteX1" fmla="*/ 661609 w 657743"/>
              <a:gd name="connsiteY1" fmla="*/ 0 h 657743"/>
              <a:gd name="connsiteX2" fmla="*/ 661609 w 657743"/>
              <a:gd name="connsiteY2" fmla="*/ 661609 h 657743"/>
              <a:gd name="connsiteX3" fmla="*/ 0 w 657743"/>
              <a:gd name="connsiteY3" fmla="*/ 661609 h 65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743" h="657743">
                <a:moveTo>
                  <a:pt x="0" y="0"/>
                </a:moveTo>
                <a:lnTo>
                  <a:pt x="661609" y="0"/>
                </a:lnTo>
                <a:lnTo>
                  <a:pt x="661609" y="661609"/>
                </a:lnTo>
                <a:lnTo>
                  <a:pt x="0" y="661609"/>
                </a:lnTo>
                <a:close/>
              </a:path>
            </a:pathLst>
          </a:custGeom>
          <a:ln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3C102-BE0C-409B-8A63-0A0E82EF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Co-Simulation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121DA3-7D36-4AB3-ADB3-42B650DCF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12303" y="6356351"/>
            <a:ext cx="3086100" cy="365125"/>
          </a:xfrm>
        </p:spPr>
        <p:txBody>
          <a:bodyPr/>
          <a:lstStyle/>
          <a:p>
            <a:r>
              <a:rPr lang="en-US" dirty="0"/>
              <a:t>claudio.gomes@uantwerp.be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00F8-CFEB-4070-A018-B72D1819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3056477-CF1D-4BCE-8655-4445AD2BD7C7}" type="slidenum">
              <a:rPr lang="en-US" smtClean="0"/>
              <a:t>4</a:t>
            </a:fld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38354A6-8E36-4749-BEF5-BE31E4CFDAD8}"/>
              </a:ext>
            </a:extLst>
          </p:cNvPr>
          <p:cNvGrpSpPr/>
          <p:nvPr/>
        </p:nvGrpSpPr>
        <p:grpSpPr>
          <a:xfrm>
            <a:off x="3474154" y="2681778"/>
            <a:ext cx="2314108" cy="4072878"/>
            <a:chOff x="3474154" y="2681778"/>
            <a:chExt cx="2314108" cy="407287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EAF5D0F-548C-4408-8B62-931496736037}"/>
                </a:ext>
              </a:extLst>
            </p:cNvPr>
            <p:cNvSpPr/>
            <p:nvPr/>
          </p:nvSpPr>
          <p:spPr>
            <a:xfrm>
              <a:off x="3474154" y="2681778"/>
              <a:ext cx="2314108" cy="4072878"/>
            </a:xfrm>
            <a:custGeom>
              <a:avLst/>
              <a:gdLst>
                <a:gd name="connsiteX0" fmla="*/ 2381374 w 2381110"/>
                <a:gd name="connsiteY0" fmla="*/ 1196416 h 2381110"/>
                <a:gd name="connsiteX1" fmla="*/ 1196421 w 2381110"/>
                <a:gd name="connsiteY1" fmla="*/ 2381385 h 2381110"/>
                <a:gd name="connsiteX2" fmla="*/ 11448 w 2381110"/>
                <a:gd name="connsiteY2" fmla="*/ 1196416 h 2381110"/>
                <a:gd name="connsiteX3" fmla="*/ 1196421 w 2381110"/>
                <a:gd name="connsiteY3" fmla="*/ 11448 h 2381110"/>
                <a:gd name="connsiteX4" fmla="*/ 2381374 w 2381110"/>
                <a:gd name="connsiteY4" fmla="*/ 1196416 h 238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110" h="2381110">
                  <a:moveTo>
                    <a:pt x="2381374" y="1196416"/>
                  </a:moveTo>
                  <a:cubicBezTo>
                    <a:pt x="2381374" y="1850855"/>
                    <a:pt x="1850860" y="2381385"/>
                    <a:pt x="1196421" y="2381385"/>
                  </a:cubicBezTo>
                  <a:cubicBezTo>
                    <a:pt x="541982" y="2381385"/>
                    <a:pt x="11448" y="1850855"/>
                    <a:pt x="11448" y="1196416"/>
                  </a:cubicBezTo>
                  <a:cubicBezTo>
                    <a:pt x="11448" y="541977"/>
                    <a:pt x="541982" y="11448"/>
                    <a:pt x="1196421" y="11448"/>
                  </a:cubicBezTo>
                  <a:cubicBezTo>
                    <a:pt x="1850860" y="11448"/>
                    <a:pt x="2381374" y="541977"/>
                    <a:pt x="2381374" y="1196416"/>
                  </a:cubicBezTo>
                  <a:close/>
                </a:path>
              </a:pathLst>
            </a:custGeom>
            <a:noFill/>
            <a:ln w="762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b="1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2F310E9-3DD2-44AA-AAD1-5FE7DB0A8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422921" y="4608454"/>
              <a:ext cx="1459837" cy="1094878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6596794-1473-4818-89B8-993CA1184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80792" y="4504575"/>
              <a:ext cx="757430" cy="115389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45C31BC-18F7-42FB-8D05-BC56562102A8}"/>
              </a:ext>
            </a:extLst>
          </p:cNvPr>
          <p:cNvGrpSpPr/>
          <p:nvPr/>
        </p:nvGrpSpPr>
        <p:grpSpPr>
          <a:xfrm>
            <a:off x="1382437" y="1574492"/>
            <a:ext cx="4072878" cy="2324477"/>
            <a:chOff x="1382437" y="1574492"/>
            <a:chExt cx="4072878" cy="232447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20FC79F-A1F8-4155-B462-613E34BEC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7918" y="1574492"/>
              <a:ext cx="683368" cy="683368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98D132E4-3BB2-48AE-9A10-224D8D2A6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34269" y="2119718"/>
              <a:ext cx="1142216" cy="121939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4D2488-68C9-40F3-90DE-7B0101B2D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935" y="1665923"/>
              <a:ext cx="683368" cy="683368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B512868-74D4-47D0-9607-805ED422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619" y="2353809"/>
              <a:ext cx="672410" cy="526988"/>
            </a:xfrm>
            <a:prstGeom prst="rect">
              <a:avLst/>
            </a:prstGeom>
          </p:spPr>
        </p:pic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06D37CE-6555-4996-ACA0-C2EF31DE8BF6}"/>
                </a:ext>
              </a:extLst>
            </p:cNvPr>
            <p:cNvSpPr/>
            <p:nvPr/>
          </p:nvSpPr>
          <p:spPr>
            <a:xfrm rot="7200000">
              <a:off x="2261822" y="705476"/>
              <a:ext cx="2314108" cy="4072878"/>
            </a:xfrm>
            <a:custGeom>
              <a:avLst/>
              <a:gdLst>
                <a:gd name="connsiteX0" fmla="*/ 2381374 w 2381110"/>
                <a:gd name="connsiteY0" fmla="*/ 1196416 h 2381110"/>
                <a:gd name="connsiteX1" fmla="*/ 1196421 w 2381110"/>
                <a:gd name="connsiteY1" fmla="*/ 2381385 h 2381110"/>
                <a:gd name="connsiteX2" fmla="*/ 11448 w 2381110"/>
                <a:gd name="connsiteY2" fmla="*/ 1196416 h 2381110"/>
                <a:gd name="connsiteX3" fmla="*/ 1196421 w 2381110"/>
                <a:gd name="connsiteY3" fmla="*/ 11448 h 2381110"/>
                <a:gd name="connsiteX4" fmla="*/ 2381374 w 2381110"/>
                <a:gd name="connsiteY4" fmla="*/ 1196416 h 2381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110" h="2381110">
                  <a:moveTo>
                    <a:pt x="2381374" y="1196416"/>
                  </a:moveTo>
                  <a:cubicBezTo>
                    <a:pt x="2381374" y="1850855"/>
                    <a:pt x="1850860" y="2381385"/>
                    <a:pt x="1196421" y="2381385"/>
                  </a:cubicBezTo>
                  <a:cubicBezTo>
                    <a:pt x="541982" y="2381385"/>
                    <a:pt x="11448" y="1850855"/>
                    <a:pt x="11448" y="1196416"/>
                  </a:cubicBezTo>
                  <a:cubicBezTo>
                    <a:pt x="11448" y="541977"/>
                    <a:pt x="541982" y="11448"/>
                    <a:pt x="1196421" y="11448"/>
                  </a:cubicBezTo>
                  <a:cubicBezTo>
                    <a:pt x="1850860" y="11448"/>
                    <a:pt x="2381374" y="541977"/>
                    <a:pt x="2381374" y="1196416"/>
                  </a:cubicBezTo>
                  <a:close/>
                </a:path>
              </a:pathLst>
            </a:custGeom>
            <a:noFill/>
            <a:ln w="762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433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C102-BE0C-409B-8A63-0A0E82EF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Co-Simulation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00F8-CFEB-4070-A018-B72D1819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3056477-CF1D-4BCE-8655-4445AD2BD7C7}" type="slidenum">
              <a:rPr lang="en-US" smtClean="0"/>
              <a:t>5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54A20F-519E-4D54-BDBA-F456E683CC0E}"/>
              </a:ext>
            </a:extLst>
          </p:cNvPr>
          <p:cNvGrpSpPr/>
          <p:nvPr/>
        </p:nvGrpSpPr>
        <p:grpSpPr>
          <a:xfrm>
            <a:off x="3390475" y="2645928"/>
            <a:ext cx="2534730" cy="2039934"/>
            <a:chOff x="1382437" y="1529297"/>
            <a:chExt cx="6492796" cy="5225359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6AE13A1-0015-4843-9787-E39A484347C0}"/>
                </a:ext>
              </a:extLst>
            </p:cNvPr>
            <p:cNvGrpSpPr/>
            <p:nvPr/>
          </p:nvGrpSpPr>
          <p:grpSpPr>
            <a:xfrm>
              <a:off x="3305022" y="2183685"/>
              <a:ext cx="2125684" cy="2219586"/>
              <a:chOff x="3305022" y="2183685"/>
              <a:chExt cx="2125684" cy="2219586"/>
            </a:xfrm>
          </p:grpSpPr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E66A34EB-FFBF-42CF-B506-23A90F52AC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3305022" y="3489973"/>
                <a:ext cx="709804" cy="770992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474D5409-AE5E-4878-85C5-1D89ED8613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2621" y="2183685"/>
                <a:ext cx="1086047" cy="608186"/>
              </a:xfrm>
              <a:prstGeom prst="rect">
                <a:avLst/>
              </a:prstGeom>
            </p:spPr>
          </p:pic>
          <p:pic>
            <p:nvPicPr>
              <p:cNvPr id="2050" name="Picture 2" descr="Infrared Barrier Sensor Module for DIY Project">
                <a:extLst>
                  <a:ext uri="{FF2B5EF4-FFF2-40B4-BE49-F238E27FC236}">
                    <a16:creationId xmlns:a16="http://schemas.microsoft.com/office/drawing/2014/main" id="{52A39B48-1A2B-400E-876B-7B7ACEAA3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500" b="90000" l="10000" r="90000">
                            <a14:foregroundMark x1="23750" y1="17750" x2="23500" y2="4750"/>
                            <a14:foregroundMark x1="23500" y1="4750" x2="30250" y2="16000"/>
                            <a14:foregroundMark x1="30250" y1="16000" x2="23500" y2="17000"/>
                            <a14:foregroundMark x1="24000" y1="5750" x2="26500" y2="7250"/>
                            <a14:foregroundMark x1="24000" y1="4500" x2="29750" y2="15500"/>
                            <a14:foregroundMark x1="24000" y1="4500" x2="31250" y2="15000"/>
                            <a14:foregroundMark x1="31250" y1="15000" x2="20500" y2="7500"/>
                            <a14:foregroundMark x1="20500" y1="7500" x2="24750" y2="3500"/>
                            <a14:foregroundMark x1="22250" y1="8500" x2="23000" y2="7750"/>
                            <a14:foregroundMark x1="38250" y1="20750" x2="38250" y2="20750"/>
                            <a14:foregroundMark x1="23000" y1="13250" x2="23000" y2="13250"/>
                            <a14:foregroundMark x1="24000" y1="14500" x2="23000" y2="16250"/>
                            <a14:foregroundMark x1="25250" y1="19000" x2="26750" y2="10750"/>
                            <a14:backgroundMark x1="23404" y1="12848" x2="23248" y2="1319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86" t="-962" r="50078" b="7428"/>
              <a:stretch/>
            </p:blipFill>
            <p:spPr bwMode="auto">
              <a:xfrm rot="2347680">
                <a:off x="5127354" y="3549538"/>
                <a:ext cx="303352" cy="8537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7B220CA-5F61-4F33-89BD-D1C4A0F25C6C}"/>
                </a:ext>
              </a:extLst>
            </p:cNvPr>
            <p:cNvGrpSpPr/>
            <p:nvPr/>
          </p:nvGrpSpPr>
          <p:grpSpPr>
            <a:xfrm>
              <a:off x="3802355" y="1529297"/>
              <a:ext cx="4072878" cy="2314108"/>
              <a:chOff x="3802355" y="1529297"/>
              <a:chExt cx="4072878" cy="2314108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920F5CA-2183-4B78-8251-A76F4FA016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4415" y="1708428"/>
                <a:ext cx="2030203" cy="1143057"/>
              </a:xfrm>
              <a:prstGeom prst="rect">
                <a:avLst/>
              </a:prstGeom>
            </p:spPr>
          </p:pic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09FEEE3-6A2E-4921-B605-55A2C10BA023}"/>
                  </a:ext>
                </a:extLst>
              </p:cNvPr>
              <p:cNvSpPr/>
              <p:nvPr/>
            </p:nvSpPr>
            <p:spPr>
              <a:xfrm rot="14400000">
                <a:off x="4681740" y="649912"/>
                <a:ext cx="2314108" cy="4072878"/>
              </a:xfrm>
              <a:custGeom>
                <a:avLst/>
                <a:gdLst>
                  <a:gd name="connsiteX0" fmla="*/ 2381374 w 2381110"/>
                  <a:gd name="connsiteY0" fmla="*/ 1196416 h 2381110"/>
                  <a:gd name="connsiteX1" fmla="*/ 1196421 w 2381110"/>
                  <a:gd name="connsiteY1" fmla="*/ 2381385 h 2381110"/>
                  <a:gd name="connsiteX2" fmla="*/ 11448 w 2381110"/>
                  <a:gd name="connsiteY2" fmla="*/ 1196416 h 2381110"/>
                  <a:gd name="connsiteX3" fmla="*/ 1196421 w 2381110"/>
                  <a:gd name="connsiteY3" fmla="*/ 11448 h 2381110"/>
                  <a:gd name="connsiteX4" fmla="*/ 2381374 w 2381110"/>
                  <a:gd name="connsiteY4" fmla="*/ 1196416 h 238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110" h="2381110">
                    <a:moveTo>
                      <a:pt x="2381374" y="1196416"/>
                    </a:moveTo>
                    <a:cubicBezTo>
                      <a:pt x="2381374" y="1850855"/>
                      <a:pt x="1850860" y="2381385"/>
                      <a:pt x="1196421" y="2381385"/>
                    </a:cubicBezTo>
                    <a:cubicBezTo>
                      <a:pt x="541982" y="2381385"/>
                      <a:pt x="11448" y="1850855"/>
                      <a:pt x="11448" y="1196416"/>
                    </a:cubicBezTo>
                    <a:cubicBezTo>
                      <a:pt x="11448" y="541977"/>
                      <a:pt x="541982" y="11448"/>
                      <a:pt x="1196421" y="11448"/>
                    </a:cubicBezTo>
                    <a:cubicBezTo>
                      <a:pt x="1850860" y="11448"/>
                      <a:pt x="2381374" y="541977"/>
                      <a:pt x="2381374" y="1196416"/>
                    </a:cubicBezTo>
                    <a:close/>
                  </a:path>
                </a:pathLst>
              </a:custGeom>
              <a:noFill/>
              <a:ln w="76200" cap="flat">
                <a:solidFill>
                  <a:schemeClr val="accent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1" dirty="0"/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75F70327-EABD-46CE-842B-3E077F84D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89871" y="2893535"/>
              <a:ext cx="889425" cy="889425"/>
            </a:xfrm>
            <a:custGeom>
              <a:avLst/>
              <a:gdLst>
                <a:gd name="connsiteX0" fmla="*/ 0 w 657743"/>
                <a:gd name="connsiteY0" fmla="*/ 0 h 657743"/>
                <a:gd name="connsiteX1" fmla="*/ 661609 w 657743"/>
                <a:gd name="connsiteY1" fmla="*/ 0 h 657743"/>
                <a:gd name="connsiteX2" fmla="*/ 661609 w 657743"/>
                <a:gd name="connsiteY2" fmla="*/ 661609 h 657743"/>
                <a:gd name="connsiteX3" fmla="*/ 0 w 657743"/>
                <a:gd name="connsiteY3" fmla="*/ 661609 h 65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743" h="657743">
                  <a:moveTo>
                    <a:pt x="0" y="0"/>
                  </a:moveTo>
                  <a:lnTo>
                    <a:pt x="661609" y="0"/>
                  </a:lnTo>
                  <a:lnTo>
                    <a:pt x="661609" y="661609"/>
                  </a:lnTo>
                  <a:lnTo>
                    <a:pt x="0" y="661609"/>
                  </a:lnTo>
                  <a:close/>
                </a:path>
              </a:pathLst>
            </a:custGeom>
            <a:ln/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38354A6-8E36-4749-BEF5-BE31E4CFDAD8}"/>
                </a:ext>
              </a:extLst>
            </p:cNvPr>
            <p:cNvGrpSpPr/>
            <p:nvPr/>
          </p:nvGrpSpPr>
          <p:grpSpPr>
            <a:xfrm>
              <a:off x="3474154" y="2681778"/>
              <a:ext cx="2314108" cy="4072878"/>
              <a:chOff x="3474154" y="2681778"/>
              <a:chExt cx="2314108" cy="4072878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EAF5D0F-548C-4408-8B62-931496736037}"/>
                  </a:ext>
                </a:extLst>
              </p:cNvPr>
              <p:cNvSpPr/>
              <p:nvPr/>
            </p:nvSpPr>
            <p:spPr>
              <a:xfrm>
                <a:off x="3474154" y="2681778"/>
                <a:ext cx="2314108" cy="4072878"/>
              </a:xfrm>
              <a:custGeom>
                <a:avLst/>
                <a:gdLst>
                  <a:gd name="connsiteX0" fmla="*/ 2381374 w 2381110"/>
                  <a:gd name="connsiteY0" fmla="*/ 1196416 h 2381110"/>
                  <a:gd name="connsiteX1" fmla="*/ 1196421 w 2381110"/>
                  <a:gd name="connsiteY1" fmla="*/ 2381385 h 2381110"/>
                  <a:gd name="connsiteX2" fmla="*/ 11448 w 2381110"/>
                  <a:gd name="connsiteY2" fmla="*/ 1196416 h 2381110"/>
                  <a:gd name="connsiteX3" fmla="*/ 1196421 w 2381110"/>
                  <a:gd name="connsiteY3" fmla="*/ 11448 h 2381110"/>
                  <a:gd name="connsiteX4" fmla="*/ 2381374 w 2381110"/>
                  <a:gd name="connsiteY4" fmla="*/ 1196416 h 238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110" h="2381110">
                    <a:moveTo>
                      <a:pt x="2381374" y="1196416"/>
                    </a:moveTo>
                    <a:cubicBezTo>
                      <a:pt x="2381374" y="1850855"/>
                      <a:pt x="1850860" y="2381385"/>
                      <a:pt x="1196421" y="2381385"/>
                    </a:cubicBezTo>
                    <a:cubicBezTo>
                      <a:pt x="541982" y="2381385"/>
                      <a:pt x="11448" y="1850855"/>
                      <a:pt x="11448" y="1196416"/>
                    </a:cubicBezTo>
                    <a:cubicBezTo>
                      <a:pt x="11448" y="541977"/>
                      <a:pt x="541982" y="11448"/>
                      <a:pt x="1196421" y="11448"/>
                    </a:cubicBezTo>
                    <a:cubicBezTo>
                      <a:pt x="1850860" y="11448"/>
                      <a:pt x="2381374" y="541977"/>
                      <a:pt x="2381374" y="1196416"/>
                    </a:cubicBezTo>
                    <a:close/>
                  </a:path>
                </a:pathLst>
              </a:custGeom>
              <a:noFill/>
              <a:ln w="762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1" dirty="0"/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2F310E9-3DD2-44AA-AAD1-5FE7DB0A8B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3422921" y="4608454"/>
                <a:ext cx="1459837" cy="109487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6596794-1473-4818-89B8-993CA1184C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4780792" y="4504575"/>
                <a:ext cx="757430" cy="1153897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45C31BC-18F7-42FB-8D05-BC56562102A8}"/>
                </a:ext>
              </a:extLst>
            </p:cNvPr>
            <p:cNvGrpSpPr/>
            <p:nvPr/>
          </p:nvGrpSpPr>
          <p:grpSpPr>
            <a:xfrm>
              <a:off x="1382437" y="1574492"/>
              <a:ext cx="4072878" cy="2324477"/>
              <a:chOff x="1382437" y="1574492"/>
              <a:chExt cx="4072878" cy="2324477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20FC79F-A1F8-4155-B462-613E34BEC3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7918" y="1574492"/>
                <a:ext cx="683368" cy="683368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98D132E4-3BB2-48AE-9A10-224D8D2A6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034269" y="2119718"/>
                <a:ext cx="1142216" cy="1219392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E4D2488-68C9-40F3-90DE-7B0101B2D1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77935" y="1665923"/>
                <a:ext cx="683368" cy="683368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FB512868-74D4-47D0-9607-805ED42210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619" y="2353809"/>
                <a:ext cx="672410" cy="526988"/>
              </a:xfrm>
              <a:prstGeom prst="rect">
                <a:avLst/>
              </a:prstGeom>
            </p:spPr>
          </p:pic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06D37CE-6555-4996-ACA0-C2EF31DE8BF6}"/>
                  </a:ext>
                </a:extLst>
              </p:cNvPr>
              <p:cNvSpPr/>
              <p:nvPr/>
            </p:nvSpPr>
            <p:spPr>
              <a:xfrm rot="7200000">
                <a:off x="2261822" y="705476"/>
                <a:ext cx="2314108" cy="4072878"/>
              </a:xfrm>
              <a:custGeom>
                <a:avLst/>
                <a:gdLst>
                  <a:gd name="connsiteX0" fmla="*/ 2381374 w 2381110"/>
                  <a:gd name="connsiteY0" fmla="*/ 1196416 h 2381110"/>
                  <a:gd name="connsiteX1" fmla="*/ 1196421 w 2381110"/>
                  <a:gd name="connsiteY1" fmla="*/ 2381385 h 2381110"/>
                  <a:gd name="connsiteX2" fmla="*/ 11448 w 2381110"/>
                  <a:gd name="connsiteY2" fmla="*/ 1196416 h 2381110"/>
                  <a:gd name="connsiteX3" fmla="*/ 1196421 w 2381110"/>
                  <a:gd name="connsiteY3" fmla="*/ 11448 h 2381110"/>
                  <a:gd name="connsiteX4" fmla="*/ 2381374 w 2381110"/>
                  <a:gd name="connsiteY4" fmla="*/ 1196416 h 2381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1110" h="2381110">
                    <a:moveTo>
                      <a:pt x="2381374" y="1196416"/>
                    </a:moveTo>
                    <a:cubicBezTo>
                      <a:pt x="2381374" y="1850855"/>
                      <a:pt x="1850860" y="2381385"/>
                      <a:pt x="1196421" y="2381385"/>
                    </a:cubicBezTo>
                    <a:cubicBezTo>
                      <a:pt x="541982" y="2381385"/>
                      <a:pt x="11448" y="1850855"/>
                      <a:pt x="11448" y="1196416"/>
                    </a:cubicBezTo>
                    <a:cubicBezTo>
                      <a:pt x="11448" y="541977"/>
                      <a:pt x="541982" y="11448"/>
                      <a:pt x="1196421" y="11448"/>
                    </a:cubicBezTo>
                    <a:cubicBezTo>
                      <a:pt x="1850860" y="11448"/>
                      <a:pt x="2381374" y="541977"/>
                      <a:pt x="2381374" y="1196416"/>
                    </a:cubicBezTo>
                    <a:close/>
                  </a:path>
                </a:pathLst>
              </a:custGeom>
              <a:noFill/>
              <a:ln w="76200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1" dirty="0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225A6FC-001E-4039-B0A4-24E9B40AC943}"/>
              </a:ext>
            </a:extLst>
          </p:cNvPr>
          <p:cNvGrpSpPr/>
          <p:nvPr/>
        </p:nvGrpSpPr>
        <p:grpSpPr>
          <a:xfrm>
            <a:off x="1163970" y="3215727"/>
            <a:ext cx="2478256" cy="1679959"/>
            <a:chOff x="1078130" y="3618055"/>
            <a:chExt cx="2478256" cy="1679959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B19F0558-381B-4921-B961-EC13257FA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78130" y="4088339"/>
              <a:ext cx="1400175" cy="120967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FCBDE3-6EBE-44B8-8CAB-AB16BEB15B51}"/>
                </a:ext>
              </a:extLst>
            </p:cNvPr>
            <p:cNvSpPr/>
            <p:nvPr/>
          </p:nvSpPr>
          <p:spPr>
            <a:xfrm>
              <a:off x="2017954" y="4023519"/>
              <a:ext cx="310447" cy="162441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48F0604-46D9-49A1-B679-F4FA4E78AC72}"/>
                </a:ext>
              </a:extLst>
            </p:cNvPr>
            <p:cNvSpPr/>
            <p:nvPr/>
          </p:nvSpPr>
          <p:spPr>
            <a:xfrm>
              <a:off x="2286266" y="3803668"/>
              <a:ext cx="485206" cy="2487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3D43C4A-CC28-4D36-88F2-BE13AB032C72}"/>
                </a:ext>
              </a:extLst>
            </p:cNvPr>
            <p:cNvSpPr/>
            <p:nvPr/>
          </p:nvSpPr>
          <p:spPr>
            <a:xfrm>
              <a:off x="2751577" y="3618055"/>
              <a:ext cx="804809" cy="3712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1EA53C-62C1-4F25-BE1F-980CD8912681}"/>
              </a:ext>
            </a:extLst>
          </p:cNvPr>
          <p:cNvGrpSpPr/>
          <p:nvPr/>
        </p:nvGrpSpPr>
        <p:grpSpPr>
          <a:xfrm>
            <a:off x="647560" y="1384914"/>
            <a:ext cx="2879819" cy="1473444"/>
            <a:chOff x="647560" y="1384914"/>
            <a:chExt cx="2879819" cy="1473444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528E386C-EB2B-4315-BFA7-310F2AB3F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647560" y="1384914"/>
              <a:ext cx="2251555" cy="1473444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90E5453-FF1B-4329-A350-09FBFEC83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7612829">
              <a:off x="2855317" y="2015512"/>
              <a:ext cx="563151" cy="780973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78D156-9BDE-41A1-AD47-5A123F898747}"/>
              </a:ext>
            </a:extLst>
          </p:cNvPr>
          <p:cNvGrpSpPr/>
          <p:nvPr/>
        </p:nvGrpSpPr>
        <p:grpSpPr>
          <a:xfrm>
            <a:off x="5655195" y="3197788"/>
            <a:ext cx="2508198" cy="1697898"/>
            <a:chOff x="5655195" y="3197788"/>
            <a:chExt cx="2508198" cy="1697898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72D45DD-1EA3-45E6-BA0B-C20CF0AA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751537" y="3483830"/>
              <a:ext cx="1411856" cy="1411856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E77FFFC-5FF2-43D9-AD22-EEC6FFD4041C}"/>
                </a:ext>
              </a:extLst>
            </p:cNvPr>
            <p:cNvSpPr/>
            <p:nvPr/>
          </p:nvSpPr>
          <p:spPr>
            <a:xfrm>
              <a:off x="6907172" y="3616378"/>
              <a:ext cx="254490" cy="13926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19516CD-8423-4413-9E42-F2A25592C66C}"/>
                </a:ext>
              </a:extLst>
            </p:cNvPr>
            <p:cNvSpPr/>
            <p:nvPr/>
          </p:nvSpPr>
          <p:spPr>
            <a:xfrm>
              <a:off x="6459455" y="3401340"/>
              <a:ext cx="485206" cy="24879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3768F6C-3E85-4479-A862-62D61B4C8FB6}"/>
                </a:ext>
              </a:extLst>
            </p:cNvPr>
            <p:cNvSpPr/>
            <p:nvPr/>
          </p:nvSpPr>
          <p:spPr>
            <a:xfrm>
              <a:off x="5655195" y="3197788"/>
              <a:ext cx="804809" cy="37122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B0912F-D234-43CC-8BF0-F76B51A5EC5C}"/>
              </a:ext>
            </a:extLst>
          </p:cNvPr>
          <p:cNvGrpSpPr/>
          <p:nvPr/>
        </p:nvGrpSpPr>
        <p:grpSpPr>
          <a:xfrm>
            <a:off x="5672992" y="894270"/>
            <a:ext cx="3160872" cy="1800194"/>
            <a:chOff x="5672992" y="894270"/>
            <a:chExt cx="3160872" cy="180019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AEB421D9-5898-479A-B136-3A45B25901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b="1337"/>
            <a:stretch/>
          </p:blipFill>
          <p:spPr>
            <a:xfrm>
              <a:off x="5672992" y="894270"/>
              <a:ext cx="3160872" cy="1392979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D7F70C11-55D7-41CA-931D-89A63F403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4235549">
              <a:off x="5919262" y="2022402"/>
              <a:ext cx="563151" cy="78097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30B5621-4BB1-40C0-990C-4F29A563836E}"/>
              </a:ext>
            </a:extLst>
          </p:cNvPr>
          <p:cNvGrpSpPr/>
          <p:nvPr/>
        </p:nvGrpSpPr>
        <p:grpSpPr>
          <a:xfrm>
            <a:off x="935112" y="4661514"/>
            <a:ext cx="3553961" cy="1967234"/>
            <a:chOff x="3000220" y="4714804"/>
            <a:chExt cx="3553961" cy="1967234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D0DF3633-73A3-4500-8019-ACDA364724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 t="23518" b="24259"/>
            <a:stretch/>
          </p:blipFill>
          <p:spPr>
            <a:xfrm>
              <a:off x="3000220" y="5272763"/>
              <a:ext cx="2929876" cy="1409275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CD16BE8B-CB2D-4D5B-833B-756F2D762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990385">
              <a:off x="5882119" y="4605893"/>
              <a:ext cx="563151" cy="78097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42239F-C095-492F-8952-05B70733CD0B}"/>
              </a:ext>
            </a:extLst>
          </p:cNvPr>
          <p:cNvGrpSpPr/>
          <p:nvPr/>
        </p:nvGrpSpPr>
        <p:grpSpPr>
          <a:xfrm>
            <a:off x="5045958" y="4378225"/>
            <a:ext cx="1770092" cy="2392968"/>
            <a:chOff x="5145418" y="4346674"/>
            <a:chExt cx="1770092" cy="239296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8284353-C06D-4169-8CCD-AB670CC96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2540" y="4600539"/>
              <a:ext cx="1372970" cy="2139103"/>
            </a:xfrm>
            <a:prstGeom prst="rect">
              <a:avLst/>
            </a:prstGeom>
          </p:spPr>
        </p:pic>
        <p:pic>
          <p:nvPicPr>
            <p:cNvPr id="3074" name="Picture 2" descr="Image result for target">
              <a:extLst>
                <a:ext uri="{FF2B5EF4-FFF2-40B4-BE49-F238E27FC236}">
                  <a16:creationId xmlns:a16="http://schemas.microsoft.com/office/drawing/2014/main" id="{84AA54D6-5EC3-4653-AB0C-EB076610E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BEBA8EAE-BF5A-486C-A8C5-ECC9F3942E4B}">
                  <a14:imgProps xmlns:a14="http://schemas.microsoft.com/office/drawing/2010/main">
                    <a14:imgLayer r:embed="rId29">
                      <a14:imgEffect>
                        <a14:backgroundRemoval t="2667" b="89778" l="2667" r="89778">
                          <a14:foregroundMark x1="16444" y1="8889" x2="16444" y2="8889"/>
                          <a14:foregroundMark x1="17778" y1="12444" x2="17778" y2="12444"/>
                          <a14:foregroundMark x1="17778" y1="12444" x2="17778" y2="12444"/>
                          <a14:foregroundMark x1="14667" y1="5778" x2="14667" y2="5778"/>
                          <a14:foregroundMark x1="14667" y1="5778" x2="14667" y2="5778"/>
                          <a14:foregroundMark x1="14667" y1="5778" x2="14667" y2="5778"/>
                          <a14:foregroundMark x1="11556" y1="7556" x2="14222" y2="5333"/>
                          <a14:foregroundMark x1="20000" y1="16444" x2="18667" y2="10222"/>
                          <a14:foregroundMark x1="20889" y1="16444" x2="34667" y2="35111"/>
                          <a14:foregroundMark x1="34667" y1="35111" x2="35111" y2="35111"/>
                          <a14:foregroundMark x1="19556" y1="20889" x2="6667" y2="12889"/>
                          <a14:foregroundMark x1="4889" y1="18222" x2="10222" y2="11556"/>
                          <a14:foregroundMark x1="6222" y1="17333" x2="10667" y2="10667"/>
                          <a14:foregroundMark x1="5778" y1="9333" x2="3111" y2="16444"/>
                          <a14:foregroundMark x1="6222" y1="8000" x2="11556" y2="2667"/>
                          <a14:foregroundMark x1="72000" y1="59111" x2="72000" y2="59111"/>
                          <a14:foregroundMark x1="70667" y1="61778" x2="70667" y2="61778"/>
                          <a14:foregroundMark x1="70667" y1="61778" x2="70667" y2="61778"/>
                          <a14:foregroundMark x1="70667" y1="61778" x2="70667" y2="61778"/>
                          <a14:foregroundMark x1="70667" y1="61778" x2="70667" y2="61778"/>
                          <a14:foregroundMark x1="70667" y1="61778" x2="70667" y2="61778"/>
                          <a14:foregroundMark x1="72000" y1="58222" x2="72000" y2="58222"/>
                          <a14:foregroundMark x1="73333" y1="54222" x2="73333" y2="52889"/>
                          <a14:foregroundMark x1="74667" y1="48889" x2="74667" y2="47556"/>
                          <a14:foregroundMark x1="74667" y1="44889" x2="74667" y2="42222"/>
                          <a14:foregroundMark x1="74667" y1="39556" x2="74667" y2="39556"/>
                          <a14:foregroundMark x1="74667" y1="36889" x2="74667" y2="36889"/>
                          <a14:foregroundMark x1="69778" y1="32444" x2="69778" y2="32444"/>
                          <a14:foregroundMark x1="68889" y1="32444" x2="68889" y2="32444"/>
                          <a14:foregroundMark x1="68000" y1="31556" x2="66667" y2="31111"/>
                          <a14:foregroundMark x1="58667" y1="28000" x2="45333" y2="27111"/>
                          <a14:foregroundMark x1="44000" y1="29333" x2="40444" y2="33778"/>
                          <a14:foregroundMark x1="44444" y1="33778" x2="66222" y2="28444"/>
                          <a14:foregroundMark x1="66222" y1="28444" x2="75556" y2="36444"/>
                          <a14:foregroundMark x1="73778" y1="50222" x2="57333" y2="67111"/>
                          <a14:foregroundMark x1="57333" y1="67111" x2="34667" y2="66222"/>
                          <a14:foregroundMark x1="34667" y1="66222" x2="32889" y2="42222"/>
                          <a14:foregroundMark x1="32889" y1="42222" x2="34222" y2="39111"/>
                          <a14:foregroundMark x1="32889" y1="42222" x2="26222" y2="64889"/>
                          <a14:foregroundMark x1="26222" y1="64889" x2="46667" y2="70222"/>
                          <a14:foregroundMark x1="57333" y1="54222" x2="48444" y2="40889"/>
                          <a14:foregroundMark x1="43556" y1="47556" x2="62222" y2="42222"/>
                          <a14:foregroundMark x1="87111" y1="54667" x2="84444" y2="35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418" y="4346674"/>
              <a:ext cx="934348" cy="934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15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C102-BE0C-409B-8A63-0A0E82EF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Co-Simulation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00F8-CFEB-4070-A018-B72D1819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3056477-CF1D-4BCE-8655-4445AD2BD7C7}" type="slidenum">
              <a:rPr lang="en-US" smtClean="0"/>
              <a:t>6</a:t>
            </a:fld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28E386C-EB2B-4315-BFA7-310F2AB3F3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560" y="1384914"/>
            <a:ext cx="2251555" cy="147344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EB421D9-5898-479A-B136-3A45B25901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337"/>
          <a:stretch/>
        </p:blipFill>
        <p:spPr>
          <a:xfrm>
            <a:off x="5672992" y="894270"/>
            <a:ext cx="3160872" cy="139297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0DF3633-73A3-4500-8019-ACDA364724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23518" b="24259"/>
          <a:stretch/>
        </p:blipFill>
        <p:spPr>
          <a:xfrm>
            <a:off x="935112" y="5219473"/>
            <a:ext cx="2929876" cy="14092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8284353-C06D-4169-8CCD-AB670CC968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080" y="4632090"/>
            <a:ext cx="1372970" cy="2139103"/>
          </a:xfrm>
          <a:prstGeom prst="rect">
            <a:avLst/>
          </a:prstGeom>
        </p:spPr>
      </p:pic>
      <p:pic>
        <p:nvPicPr>
          <p:cNvPr id="53" name="Graphic 52">
            <a:extLst>
              <a:ext uri="{FF2B5EF4-FFF2-40B4-BE49-F238E27FC236}">
                <a16:creationId xmlns:a16="http://schemas.microsoft.com/office/drawing/2014/main" id="{2D271A48-6D59-42ED-8EDD-47D0EDC973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72473" y="2629877"/>
            <a:ext cx="1372418" cy="988141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5C70A5E-8CAE-46CB-8690-37F3FB90EC6F}"/>
              </a:ext>
            </a:extLst>
          </p:cNvPr>
          <p:cNvCxnSpPr>
            <a:cxnSpLocks/>
          </p:cNvCxnSpPr>
          <p:nvPr/>
        </p:nvCxnSpPr>
        <p:spPr>
          <a:xfrm flipH="1">
            <a:off x="4196678" y="1872016"/>
            <a:ext cx="1698560" cy="1005341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8B25723-E582-4C8F-BAAC-5DDDBF0ACB7B}"/>
              </a:ext>
            </a:extLst>
          </p:cNvPr>
          <p:cNvCxnSpPr>
            <a:cxnSpLocks/>
          </p:cNvCxnSpPr>
          <p:nvPr/>
        </p:nvCxnSpPr>
        <p:spPr>
          <a:xfrm>
            <a:off x="2313371" y="2404524"/>
            <a:ext cx="672423" cy="442020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65F91F7-1001-4AF0-A86C-82A6295CAEAE}"/>
              </a:ext>
            </a:extLst>
          </p:cNvPr>
          <p:cNvCxnSpPr>
            <a:cxnSpLocks/>
          </p:cNvCxnSpPr>
          <p:nvPr/>
        </p:nvCxnSpPr>
        <p:spPr>
          <a:xfrm flipV="1">
            <a:off x="2649582" y="3705872"/>
            <a:ext cx="664312" cy="1525415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0095274-737B-4C8A-BBDA-C8FFE4826886}"/>
              </a:ext>
            </a:extLst>
          </p:cNvPr>
          <p:cNvCxnSpPr>
            <a:cxnSpLocks/>
          </p:cNvCxnSpPr>
          <p:nvPr/>
        </p:nvCxnSpPr>
        <p:spPr>
          <a:xfrm>
            <a:off x="4108679" y="3618018"/>
            <a:ext cx="1334401" cy="1155157"/>
          </a:xfrm>
          <a:prstGeom prst="straightConnector1">
            <a:avLst/>
          </a:prstGeom>
          <a:ln w="7620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62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11">
            <a:extLst>
              <a:ext uri="{FF2B5EF4-FFF2-40B4-BE49-F238E27FC236}">
                <a16:creationId xmlns:a16="http://schemas.microsoft.com/office/drawing/2014/main" id="{AEB421D9-5898-479A-B136-3A45B25901A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672992" y="894270"/>
            <a:ext cx="3139800" cy="1390783"/>
          </a:xfrm>
          <a:custGeom>
            <a:avLst/>
            <a:gdLst>
              <a:gd name="connsiteX0" fmla="*/ 0 w 3139799"/>
              <a:gd name="connsiteY0" fmla="*/ 0 h 1390783"/>
              <a:gd name="connsiteX1" fmla="*/ 3152654 w 3139799"/>
              <a:gd name="connsiteY1" fmla="*/ 0 h 1390783"/>
              <a:gd name="connsiteX2" fmla="*/ 3152654 w 3139799"/>
              <a:gd name="connsiteY2" fmla="*/ 1405184 h 1390783"/>
              <a:gd name="connsiteX3" fmla="*/ 0 w 3139799"/>
              <a:gd name="connsiteY3" fmla="*/ 1405184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9799" h="1390783">
                <a:moveTo>
                  <a:pt x="0" y="0"/>
                </a:moveTo>
                <a:lnTo>
                  <a:pt x="3152654" y="0"/>
                </a:lnTo>
                <a:lnTo>
                  <a:pt x="3152654" y="1405184"/>
                </a:lnTo>
                <a:lnTo>
                  <a:pt x="0" y="1405184"/>
                </a:lnTo>
                <a:close/>
              </a:path>
            </a:pathLst>
          </a:custGeom>
          <a:ln/>
        </p:spPr>
      </p:pic>
      <p:pic>
        <p:nvPicPr>
          <p:cNvPr id="32" name="Graphic 12">
            <a:extLst>
              <a:ext uri="{FF2B5EF4-FFF2-40B4-BE49-F238E27FC236}">
                <a16:creationId xmlns:a16="http://schemas.microsoft.com/office/drawing/2014/main" id="{07E13E2F-D9E6-46D6-B28E-650C8677787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</a:blip>
          <a:stretch>
            <a:fillRect/>
          </a:stretch>
        </p:blipFill>
        <p:spPr>
          <a:xfrm>
            <a:off x="928073" y="5219473"/>
            <a:ext cx="2929876" cy="1319440"/>
          </a:xfrm>
          <a:custGeom>
            <a:avLst/>
            <a:gdLst>
              <a:gd name="connsiteX0" fmla="*/ 0 w 2904175"/>
              <a:gd name="connsiteY0" fmla="*/ 0 h 2672870"/>
              <a:gd name="connsiteX1" fmla="*/ 2922526 w 2904175"/>
              <a:gd name="connsiteY1" fmla="*/ 0 h 2672870"/>
              <a:gd name="connsiteX2" fmla="*/ 2922526 w 2904175"/>
              <a:gd name="connsiteY2" fmla="*/ 2693277 h 2672870"/>
              <a:gd name="connsiteX3" fmla="*/ 0 w 2904175"/>
              <a:gd name="connsiteY3" fmla="*/ 2693277 h 267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4175" h="2672870">
                <a:moveTo>
                  <a:pt x="0" y="0"/>
                </a:moveTo>
                <a:lnTo>
                  <a:pt x="2922526" y="0"/>
                </a:lnTo>
                <a:lnTo>
                  <a:pt x="2922526" y="2693277"/>
                </a:lnTo>
                <a:lnTo>
                  <a:pt x="0" y="2693277"/>
                </a:lnTo>
                <a:close/>
              </a:path>
            </a:pathLst>
          </a:custGeom>
          <a:ln/>
        </p:spPr>
      </p:pic>
      <p:pic>
        <p:nvPicPr>
          <p:cNvPr id="22" name="Graphic 14">
            <a:extLst>
              <a:ext uri="{FF2B5EF4-FFF2-40B4-BE49-F238E27FC236}">
                <a16:creationId xmlns:a16="http://schemas.microsoft.com/office/drawing/2014/main" id="{30E208EF-CF13-4501-B781-E0E08DCD325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646855" y="1396037"/>
            <a:ext cx="2251555" cy="1456888"/>
          </a:xfrm>
          <a:custGeom>
            <a:avLst/>
            <a:gdLst>
              <a:gd name="connsiteX0" fmla="*/ 0 w 2251555"/>
              <a:gd name="connsiteY0" fmla="*/ 0 h 1456888"/>
              <a:gd name="connsiteX1" fmla="*/ 2259734 w 2251555"/>
              <a:gd name="connsiteY1" fmla="*/ 0 h 1456888"/>
              <a:gd name="connsiteX2" fmla="*/ 2259734 w 2251555"/>
              <a:gd name="connsiteY2" fmla="*/ 1470254 h 1456888"/>
              <a:gd name="connsiteX3" fmla="*/ 0 w 2251555"/>
              <a:gd name="connsiteY3" fmla="*/ 1470254 h 145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1555" h="1456888">
                <a:moveTo>
                  <a:pt x="0" y="0"/>
                </a:moveTo>
                <a:lnTo>
                  <a:pt x="2259734" y="0"/>
                </a:lnTo>
                <a:lnTo>
                  <a:pt x="2259734" y="1470254"/>
                </a:lnTo>
                <a:lnTo>
                  <a:pt x="0" y="1470254"/>
                </a:lnTo>
                <a:close/>
              </a:path>
            </a:pathLst>
          </a:custGeom>
          <a:ln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93C102-BE0C-409B-8A63-0A0E82EF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Co-Simulation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00F8-CFEB-4070-A018-B72D1819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3056477-CF1D-4BCE-8655-4445AD2BD7C7}" type="slidenum">
              <a:rPr lang="en-US" smtClean="0"/>
              <a:t>7</a:t>
            </a:fld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8284353-C06D-4169-8CCD-AB670CC968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40" y="4268322"/>
            <a:ext cx="1372970" cy="21391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55171B-0197-4CCF-A82A-1AB1BC32EE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57" y="1690689"/>
            <a:ext cx="2090000" cy="97298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EB1358E-741E-4264-A3D6-33F7FA8E80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050" y="1071748"/>
            <a:ext cx="2090000" cy="972982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E4FC41F5-BF94-4BA1-9D74-01B31D68F1FE}"/>
              </a:ext>
            </a:extLst>
          </p:cNvPr>
          <p:cNvGrpSpPr/>
          <p:nvPr/>
        </p:nvGrpSpPr>
        <p:grpSpPr>
          <a:xfrm>
            <a:off x="86124" y="450435"/>
            <a:ext cx="6550552" cy="5411773"/>
            <a:chOff x="86124" y="450435"/>
            <a:chExt cx="6550552" cy="541177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654E3E2-0801-48F1-B7EE-2A9C1D4BD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757" y="450435"/>
              <a:ext cx="2176919" cy="9885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4AD16-31EC-452F-BBAF-4596D8EE73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24" y="2736218"/>
              <a:ext cx="1874857" cy="11476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BFBAAA6-154A-44C0-B031-8ECF024FD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55" y="4714590"/>
              <a:ext cx="1874857" cy="11476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5B8B49-D00B-4B97-9653-97A1C34EB097}"/>
              </a:ext>
            </a:extLst>
          </p:cNvPr>
          <p:cNvGrpSpPr/>
          <p:nvPr/>
        </p:nvGrpSpPr>
        <p:grpSpPr>
          <a:xfrm>
            <a:off x="2380160" y="1790782"/>
            <a:ext cx="6655465" cy="3991888"/>
            <a:chOff x="2380160" y="1790782"/>
            <a:chExt cx="6655465" cy="399188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587F340E-16DE-4448-ACA6-C28956741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706" y="1790782"/>
              <a:ext cx="2176919" cy="9885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171E106-7785-471F-B3F5-F3D831C9C7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160" y="2333056"/>
              <a:ext cx="1874857" cy="11476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4DA13888-AB79-405C-B48D-18E8EBEA0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9134" y="4794128"/>
              <a:ext cx="2176919" cy="98854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5EE8B81-46EA-499C-8061-0F210637C5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60" y="5444603"/>
            <a:ext cx="2090000" cy="9729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17A04AD-C8E0-4D1F-9F96-A3FE7703BFDF}"/>
              </a:ext>
            </a:extLst>
          </p:cNvPr>
          <p:cNvSpPr/>
          <p:nvPr/>
        </p:nvSpPr>
        <p:spPr>
          <a:xfrm>
            <a:off x="4446324" y="6627351"/>
            <a:ext cx="4572000" cy="1846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600" dirty="0"/>
              <a:t>https://www.npr.org/sections/deceptivecadence/2012/11/27/165677915/do-orchestras-really-need-conductors?t=1540147152130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D55B08-A937-4CAE-9788-DDC489F8A5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03" y="1876207"/>
            <a:ext cx="2102468" cy="28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2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C102-BE0C-409B-8A63-0A0E82EF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00F8-CFEB-4070-A018-B72D1819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3056477-CF1D-4BCE-8655-4445AD2BD7C7}" type="slidenum">
              <a:rPr lang="en-US" smtClean="0"/>
              <a:t>8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D55B08-A937-4CAE-9788-DDC489F8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03" y="1876207"/>
            <a:ext cx="2102468" cy="2890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452F44-A411-4EFE-9049-FE339F2EB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5" y="2103436"/>
            <a:ext cx="3183833" cy="13255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5F8DF6-31D9-47FB-ACAA-8E1C5561D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2718" y="568699"/>
            <a:ext cx="3469811" cy="17824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4813FC8-AD09-4D7B-951B-C80125D5304E}"/>
              </a:ext>
            </a:extLst>
          </p:cNvPr>
          <p:cNvGrpSpPr/>
          <p:nvPr/>
        </p:nvGrpSpPr>
        <p:grpSpPr>
          <a:xfrm>
            <a:off x="3680610" y="2245566"/>
            <a:ext cx="1044171" cy="501602"/>
            <a:chOff x="3680610" y="2245566"/>
            <a:chExt cx="1044171" cy="50160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8FF4711-6B3A-464F-B8A1-8DFF8ED79D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0610" y="2353660"/>
              <a:ext cx="404438" cy="393508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66218B-CACE-41B3-B9A4-03B17E405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307" y="2245566"/>
              <a:ext cx="352474" cy="34294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B80777-D09B-457F-9F3C-3B45546BD3F1}"/>
              </a:ext>
            </a:extLst>
          </p:cNvPr>
          <p:cNvGrpSpPr/>
          <p:nvPr/>
        </p:nvGrpSpPr>
        <p:grpSpPr>
          <a:xfrm>
            <a:off x="3963912" y="2818316"/>
            <a:ext cx="1575042" cy="499029"/>
            <a:chOff x="3963912" y="2818316"/>
            <a:chExt cx="1575042" cy="49902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462415E0-3F41-4560-8CC6-44F51A5B9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3912" y="2974397"/>
              <a:ext cx="352474" cy="34294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CBAF17D-F466-4146-BFE2-248B31BD6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5186480" y="2818316"/>
              <a:ext cx="352474" cy="342948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3DDE0F5-4469-4FEE-81EB-25DD37B4C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91" y="2663377"/>
            <a:ext cx="719974" cy="9278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1C53842-BEA8-4E42-8D43-9401DED0E1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140" y="3254856"/>
            <a:ext cx="3935009" cy="180891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B0B8059-1042-4F69-9676-AFFDDF1542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14243" y="4457394"/>
            <a:ext cx="4111494" cy="2261837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4316D39A-B655-4291-83A3-13DBFA5F9755}"/>
              </a:ext>
            </a:extLst>
          </p:cNvPr>
          <p:cNvSpPr/>
          <p:nvPr/>
        </p:nvSpPr>
        <p:spPr>
          <a:xfrm>
            <a:off x="324497" y="5349345"/>
            <a:ext cx="420526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Thule, Casper, Cláudio Gomes, Julien Deantoni, Peter </a:t>
            </a:r>
            <a:r>
              <a:rPr lang="en-GB" sz="1050" dirty="0" err="1"/>
              <a:t>Gorm</a:t>
            </a:r>
            <a:r>
              <a:rPr lang="en-GB" sz="1050" dirty="0"/>
              <a:t> Larsen, Jörg Brauer, and Hans Vangheluwe. “Towards Verification of Hybrid Co-Simulation Algorithms.” In </a:t>
            </a:r>
            <a:r>
              <a:rPr lang="en-GB" sz="1050" i="1" dirty="0"/>
              <a:t>2nd Workshop on Formal Co-Simulation of Cyber-Physical Systems</a:t>
            </a:r>
            <a:r>
              <a:rPr lang="en-GB" sz="1050" dirty="0"/>
              <a:t>, to be published. Toulouse, France: Springer, Cham, 2018.</a:t>
            </a:r>
            <a:endParaRPr lang="en-GB" sz="105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7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3C102-BE0C-409B-8A63-0A0E82EF3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00F8-CFEB-4070-A018-B72D1819A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E3056477-CF1D-4BCE-8655-4445AD2BD7C7}" type="slidenum">
              <a:rPr lang="en-US" smtClean="0"/>
              <a:t>9</a:t>
            </a:fld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ED55B08-A937-4CAE-9788-DDC489F8A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03" y="1876207"/>
            <a:ext cx="2102468" cy="2890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452F44-A411-4EFE-9049-FE339F2EB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45" y="2103436"/>
            <a:ext cx="3183833" cy="132556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C4E7EBD7-6C15-463C-B3D1-2B374BEB0E96}"/>
              </a:ext>
            </a:extLst>
          </p:cNvPr>
          <p:cNvGrpSpPr/>
          <p:nvPr/>
        </p:nvGrpSpPr>
        <p:grpSpPr>
          <a:xfrm>
            <a:off x="3680610" y="2245566"/>
            <a:ext cx="2476555" cy="1345613"/>
            <a:chOff x="3680610" y="2245566"/>
            <a:chExt cx="2476555" cy="1345613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4813FC8-AD09-4D7B-951B-C80125D5304E}"/>
                </a:ext>
              </a:extLst>
            </p:cNvPr>
            <p:cNvGrpSpPr/>
            <p:nvPr/>
          </p:nvGrpSpPr>
          <p:grpSpPr>
            <a:xfrm>
              <a:off x="3680610" y="2245566"/>
              <a:ext cx="1044171" cy="501602"/>
              <a:chOff x="3680610" y="2245566"/>
              <a:chExt cx="1044171" cy="501602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8FF4711-6B3A-464F-B8A1-8DFF8ED79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80610" y="2353660"/>
                <a:ext cx="404438" cy="393508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E66218B-CACE-41B3-B9A4-03B17E4056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72307" y="2245566"/>
                <a:ext cx="352474" cy="342948"/>
              </a:xfrm>
              <a:prstGeom prst="rect">
                <a:avLst/>
              </a:prstGeom>
            </p:spPr>
          </p:pic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FB80777-D09B-457F-9F3C-3B45546BD3F1}"/>
                </a:ext>
              </a:extLst>
            </p:cNvPr>
            <p:cNvGrpSpPr/>
            <p:nvPr/>
          </p:nvGrpSpPr>
          <p:grpSpPr>
            <a:xfrm>
              <a:off x="3963912" y="2818316"/>
              <a:ext cx="1575042" cy="499029"/>
              <a:chOff x="3963912" y="2818316"/>
              <a:chExt cx="1575042" cy="49902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62415E0-3F41-4560-8CC6-44F51A5B9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3912" y="2974397"/>
                <a:ext cx="352474" cy="342948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CBAF17D-F466-4146-BFE2-248B31BD6C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5186480" y="2818316"/>
                <a:ext cx="352474" cy="342948"/>
              </a:xfrm>
              <a:prstGeom prst="rect">
                <a:avLst/>
              </a:prstGeom>
            </p:spPr>
          </p:pic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3DDE0F5-4469-4FEE-81EB-25DD37B4C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191" y="2663377"/>
              <a:ext cx="719974" cy="927802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7F750E7-46D0-49DE-9722-FCFD76E048BD}"/>
              </a:ext>
            </a:extLst>
          </p:cNvPr>
          <p:cNvSpPr/>
          <p:nvPr/>
        </p:nvSpPr>
        <p:spPr>
          <a:xfrm>
            <a:off x="324497" y="5349345"/>
            <a:ext cx="420526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/>
              <a:t>Gomes, Cláudio, Paschalis </a:t>
            </a:r>
            <a:r>
              <a:rPr lang="en-GB" sz="1050" dirty="0" err="1"/>
              <a:t>Karalis</a:t>
            </a:r>
            <a:r>
              <a:rPr lang="en-GB" sz="1050" dirty="0"/>
              <a:t>, Eva M. Navarro-López, and Hans Vangheluwe. “Approximated Stability Analysis of Bi-Modal Hybrid Co-Simulation Scenarios.” In </a:t>
            </a:r>
            <a:r>
              <a:rPr lang="en-GB" sz="1050" i="1" dirty="0"/>
              <a:t>1st Workshop on Formal Co-Simulation of Cyber-Physical Systems</a:t>
            </a:r>
            <a:r>
              <a:rPr lang="en-GB" sz="1050" dirty="0"/>
              <a:t>, 345–60. Trento, Italy: Springer, Cham, 2017. </a:t>
            </a:r>
            <a:r>
              <a:rPr lang="en-GB" sz="1050" dirty="0">
                <a:hlinkClick r:id="rId8"/>
              </a:rPr>
              <a:t>https://doi.org/10.1007/978-3-319-74781-1_24</a:t>
            </a:r>
            <a:r>
              <a:rPr lang="en-GB" sz="1050" dirty="0"/>
              <a:t>.</a:t>
            </a:r>
            <a:endParaRPr lang="en-GB" sz="105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B179D-C155-40EA-9733-75033B6D1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354" y="3851526"/>
            <a:ext cx="4763165" cy="29626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3392D1-0B8A-4B29-B385-0F320E8760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064" y="3895312"/>
            <a:ext cx="4763165" cy="29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81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280</Words>
  <Application>Microsoft Office PowerPoint</Application>
  <PresentationFormat>On-screen Show (4:3)</PresentationFormat>
  <Paragraphs>44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Co-simulation </vt:lpstr>
      <vt:lpstr>Simulation</vt:lpstr>
      <vt:lpstr>Simulation is useful</vt:lpstr>
      <vt:lpstr>Co-Simulation</vt:lpstr>
      <vt:lpstr>Co-Simulation</vt:lpstr>
      <vt:lpstr>Co-Simulation</vt:lpstr>
      <vt:lpstr>Co-Simulation</vt:lpstr>
      <vt:lpstr>Challenge</vt:lpstr>
      <vt:lpstr>Challenge</vt:lpstr>
      <vt:lpstr>Challenge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Language Composition</dc:title>
  <dc:creator>Cláudio Gomes</dc:creator>
  <cp:lastModifiedBy>Gonçalves Gomes Claudio</cp:lastModifiedBy>
  <cp:revision>1514</cp:revision>
  <dcterms:created xsi:type="dcterms:W3CDTF">2016-05-30T07:11:49Z</dcterms:created>
  <dcterms:modified xsi:type="dcterms:W3CDTF">2018-11-05T15:01:57Z</dcterms:modified>
</cp:coreProperties>
</file>