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diagrams/quickStyle5.xml" ContentType="application/vnd.openxmlformats-officedocument.drawingml.diagramStyle+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Default Extension="tiff" ContentType="image/tiff"/>
  <Override PartName="/ppt/diagrams/data5.xml" ContentType="application/vnd.openxmlformats-officedocument.drawingml.diagramData+xml"/>
  <Override PartName="/ppt/diagrams/colors7.xml" ContentType="application/vnd.openxmlformats-officedocument.drawingml.diagramColors+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Default Extension="mp4" ContentType="video/mp4"/>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notesSlides/notesSlide44.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32"/>
  </p:notesMasterIdLst>
  <p:sldIdLst>
    <p:sldId id="474" r:id="rId2"/>
    <p:sldId id="475" r:id="rId3"/>
    <p:sldId id="476"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478" r:id="rId37"/>
    <p:sldId id="479" r:id="rId38"/>
    <p:sldId id="480" r:id="rId39"/>
    <p:sldId id="481" r:id="rId40"/>
    <p:sldId id="482" r:id="rId41"/>
    <p:sldId id="483" r:id="rId42"/>
    <p:sldId id="484" r:id="rId43"/>
    <p:sldId id="485" r:id="rId44"/>
    <p:sldId id="486" r:id="rId45"/>
    <p:sldId id="487" r:id="rId46"/>
    <p:sldId id="490" r:id="rId47"/>
    <p:sldId id="491" r:id="rId48"/>
    <p:sldId id="492" r:id="rId49"/>
    <p:sldId id="493" r:id="rId50"/>
    <p:sldId id="494" r:id="rId51"/>
    <p:sldId id="495" r:id="rId52"/>
    <p:sldId id="496" r:id="rId53"/>
    <p:sldId id="497" r:id="rId54"/>
    <p:sldId id="498" r:id="rId55"/>
    <p:sldId id="291" r:id="rId56"/>
    <p:sldId id="292" r:id="rId57"/>
    <p:sldId id="293" r:id="rId58"/>
    <p:sldId id="294" r:id="rId59"/>
    <p:sldId id="295" r:id="rId60"/>
    <p:sldId id="296" r:id="rId61"/>
    <p:sldId id="298" r:id="rId62"/>
    <p:sldId id="297" r:id="rId63"/>
    <p:sldId id="299" r:id="rId64"/>
    <p:sldId id="300" r:id="rId65"/>
    <p:sldId id="301" r:id="rId66"/>
    <p:sldId id="302" r:id="rId67"/>
    <p:sldId id="303" r:id="rId68"/>
    <p:sldId id="304" r:id="rId69"/>
    <p:sldId id="305" r:id="rId70"/>
    <p:sldId id="306" r:id="rId71"/>
    <p:sldId id="307" r:id="rId72"/>
    <p:sldId id="308" r:id="rId73"/>
    <p:sldId id="309" r:id="rId74"/>
    <p:sldId id="310" r:id="rId75"/>
    <p:sldId id="311" r:id="rId76"/>
    <p:sldId id="312" r:id="rId77"/>
    <p:sldId id="313" r:id="rId78"/>
    <p:sldId id="314" r:id="rId79"/>
    <p:sldId id="315" r:id="rId80"/>
    <p:sldId id="316" r:id="rId81"/>
    <p:sldId id="317" r:id="rId82"/>
    <p:sldId id="318" r:id="rId83"/>
    <p:sldId id="319" r:id="rId84"/>
    <p:sldId id="320" r:id="rId85"/>
    <p:sldId id="321" r:id="rId86"/>
    <p:sldId id="322" r:id="rId87"/>
    <p:sldId id="323" r:id="rId88"/>
    <p:sldId id="324" r:id="rId89"/>
    <p:sldId id="325" r:id="rId90"/>
    <p:sldId id="326" r:id="rId91"/>
    <p:sldId id="327" r:id="rId92"/>
    <p:sldId id="328" r:id="rId93"/>
    <p:sldId id="329" r:id="rId94"/>
    <p:sldId id="330" r:id="rId95"/>
    <p:sldId id="331" r:id="rId96"/>
    <p:sldId id="332" r:id="rId97"/>
    <p:sldId id="333" r:id="rId98"/>
    <p:sldId id="334" r:id="rId99"/>
    <p:sldId id="335" r:id="rId100"/>
    <p:sldId id="388" r:id="rId101"/>
    <p:sldId id="477" r:id="rId102"/>
    <p:sldId id="390" r:id="rId103"/>
    <p:sldId id="389" r:id="rId104"/>
    <p:sldId id="391" r:id="rId105"/>
    <p:sldId id="393" r:id="rId106"/>
    <p:sldId id="394" r:id="rId107"/>
    <p:sldId id="395" r:id="rId108"/>
    <p:sldId id="396" r:id="rId109"/>
    <p:sldId id="397" r:id="rId110"/>
    <p:sldId id="398" r:id="rId111"/>
    <p:sldId id="399" r:id="rId112"/>
    <p:sldId id="400" r:id="rId113"/>
    <p:sldId id="401" r:id="rId114"/>
    <p:sldId id="402" r:id="rId115"/>
    <p:sldId id="403" r:id="rId116"/>
    <p:sldId id="404" r:id="rId117"/>
    <p:sldId id="338" r:id="rId118"/>
    <p:sldId id="420" r:id="rId119"/>
    <p:sldId id="421" r:id="rId120"/>
    <p:sldId id="422" r:id="rId121"/>
    <p:sldId id="423" r:id="rId122"/>
    <p:sldId id="424" r:id="rId123"/>
    <p:sldId id="425" r:id="rId124"/>
    <p:sldId id="426" r:id="rId125"/>
    <p:sldId id="427" r:id="rId126"/>
    <p:sldId id="428" r:id="rId127"/>
    <p:sldId id="429" r:id="rId128"/>
    <p:sldId id="430" r:id="rId129"/>
    <p:sldId id="431" r:id="rId130"/>
    <p:sldId id="432" r:id="rId131"/>
    <p:sldId id="433" r:id="rId132"/>
    <p:sldId id="434" r:id="rId133"/>
    <p:sldId id="435" r:id="rId134"/>
    <p:sldId id="436" r:id="rId135"/>
    <p:sldId id="437" r:id="rId136"/>
    <p:sldId id="438" r:id="rId137"/>
    <p:sldId id="439" r:id="rId138"/>
    <p:sldId id="440" r:id="rId139"/>
    <p:sldId id="441" r:id="rId140"/>
    <p:sldId id="442" r:id="rId141"/>
    <p:sldId id="443" r:id="rId142"/>
    <p:sldId id="444" r:id="rId143"/>
    <p:sldId id="445" r:id="rId144"/>
    <p:sldId id="446" r:id="rId145"/>
    <p:sldId id="447" r:id="rId146"/>
    <p:sldId id="448" r:id="rId147"/>
    <p:sldId id="449" r:id="rId148"/>
    <p:sldId id="450" r:id="rId149"/>
    <p:sldId id="451" r:id="rId150"/>
    <p:sldId id="452" r:id="rId151"/>
    <p:sldId id="453" r:id="rId152"/>
    <p:sldId id="454" r:id="rId153"/>
    <p:sldId id="455" r:id="rId154"/>
    <p:sldId id="456" r:id="rId155"/>
    <p:sldId id="457" r:id="rId156"/>
    <p:sldId id="458" r:id="rId157"/>
    <p:sldId id="459" r:id="rId158"/>
    <p:sldId id="460" r:id="rId159"/>
    <p:sldId id="461" r:id="rId160"/>
    <p:sldId id="462" r:id="rId161"/>
    <p:sldId id="463" r:id="rId162"/>
    <p:sldId id="464" r:id="rId163"/>
    <p:sldId id="465" r:id="rId164"/>
    <p:sldId id="466" r:id="rId165"/>
    <p:sldId id="467" r:id="rId166"/>
    <p:sldId id="468" r:id="rId167"/>
    <p:sldId id="469" r:id="rId168"/>
    <p:sldId id="470" r:id="rId169"/>
    <p:sldId id="471" r:id="rId170"/>
    <p:sldId id="472" r:id="rId171"/>
    <p:sldId id="473" r:id="rId172"/>
    <p:sldId id="343" r:id="rId173"/>
    <p:sldId id="344" r:id="rId174"/>
    <p:sldId id="345" r:id="rId175"/>
    <p:sldId id="346" r:id="rId176"/>
    <p:sldId id="347" r:id="rId177"/>
    <p:sldId id="348" r:id="rId178"/>
    <p:sldId id="349" r:id="rId179"/>
    <p:sldId id="350" r:id="rId180"/>
    <p:sldId id="351" r:id="rId181"/>
    <p:sldId id="352" r:id="rId182"/>
    <p:sldId id="353" r:id="rId183"/>
    <p:sldId id="354" r:id="rId184"/>
    <p:sldId id="355" r:id="rId185"/>
    <p:sldId id="356" r:id="rId186"/>
    <p:sldId id="357" r:id="rId187"/>
    <p:sldId id="358" r:id="rId188"/>
    <p:sldId id="359" r:id="rId189"/>
    <p:sldId id="360" r:id="rId190"/>
    <p:sldId id="361" r:id="rId191"/>
    <p:sldId id="362" r:id="rId192"/>
    <p:sldId id="363" r:id="rId193"/>
    <p:sldId id="364" r:id="rId194"/>
    <p:sldId id="365" r:id="rId195"/>
    <p:sldId id="366" r:id="rId196"/>
    <p:sldId id="367" r:id="rId197"/>
    <p:sldId id="368" r:id="rId198"/>
    <p:sldId id="369" r:id="rId199"/>
    <p:sldId id="370" r:id="rId200"/>
    <p:sldId id="371" r:id="rId201"/>
    <p:sldId id="372" r:id="rId202"/>
    <p:sldId id="373" r:id="rId203"/>
    <p:sldId id="374" r:id="rId204"/>
    <p:sldId id="375" r:id="rId205"/>
    <p:sldId id="376" r:id="rId206"/>
    <p:sldId id="377" r:id="rId207"/>
    <p:sldId id="378" r:id="rId208"/>
    <p:sldId id="379" r:id="rId209"/>
    <p:sldId id="380" r:id="rId210"/>
    <p:sldId id="381" r:id="rId211"/>
    <p:sldId id="405" r:id="rId212"/>
    <p:sldId id="406" r:id="rId213"/>
    <p:sldId id="407" r:id="rId214"/>
    <p:sldId id="408" r:id="rId215"/>
    <p:sldId id="409" r:id="rId216"/>
    <p:sldId id="410" r:id="rId217"/>
    <p:sldId id="411" r:id="rId218"/>
    <p:sldId id="383" r:id="rId219"/>
    <p:sldId id="384" r:id="rId220"/>
    <p:sldId id="412" r:id="rId221"/>
    <p:sldId id="413" r:id="rId222"/>
    <p:sldId id="414" r:id="rId223"/>
    <p:sldId id="415" r:id="rId224"/>
    <p:sldId id="416" r:id="rId225"/>
    <p:sldId id="417" r:id="rId226"/>
    <p:sldId id="418" r:id="rId227"/>
    <p:sldId id="419" r:id="rId228"/>
    <p:sldId id="385" r:id="rId229"/>
    <p:sldId id="386" r:id="rId230"/>
    <p:sldId id="387" r:id="rId231"/>
  </p:sldIdLst>
  <p:sldSz cx="9144000" cy="6858000" type="screen4x3"/>
  <p:notesSz cx="6858000" cy="9144000"/>
  <p:defaultTextStyle>
    <a:defPPr>
      <a:defRPr lang="nl-NL"/>
    </a:defPPr>
    <a:lvl1pPr algn="l" rtl="0" eaLnBrk="0" fontAlgn="base" hangingPunct="0">
      <a:lnSpc>
        <a:spcPct val="75000"/>
      </a:lnSpc>
      <a:spcBef>
        <a:spcPct val="0"/>
      </a:spcBef>
      <a:spcAft>
        <a:spcPct val="0"/>
      </a:spcAft>
      <a:buClr>
        <a:srgbClr val="000000"/>
      </a:buClr>
      <a:buSzPct val="100000"/>
      <a:buFont typeface="Times New Roman" charset="0"/>
      <a:defRPr sz="2400" kern="1200">
        <a:solidFill>
          <a:schemeClr val="bg1"/>
        </a:solidFill>
        <a:latin typeface="Times New Roman" charset="0"/>
        <a:ea typeface="+mn-ea"/>
        <a:cs typeface="Times New Roman" charset="0"/>
      </a:defRPr>
    </a:lvl1pPr>
    <a:lvl2pPr marL="457200" algn="l" rtl="0" eaLnBrk="0" fontAlgn="base" hangingPunct="0">
      <a:lnSpc>
        <a:spcPct val="75000"/>
      </a:lnSpc>
      <a:spcBef>
        <a:spcPct val="0"/>
      </a:spcBef>
      <a:spcAft>
        <a:spcPct val="0"/>
      </a:spcAft>
      <a:buClr>
        <a:srgbClr val="000000"/>
      </a:buClr>
      <a:buSzPct val="100000"/>
      <a:buFont typeface="Times New Roman" charset="0"/>
      <a:defRPr sz="2400" kern="1200">
        <a:solidFill>
          <a:schemeClr val="bg1"/>
        </a:solidFill>
        <a:latin typeface="Times New Roman" charset="0"/>
        <a:ea typeface="+mn-ea"/>
        <a:cs typeface="Times New Roman" charset="0"/>
      </a:defRPr>
    </a:lvl2pPr>
    <a:lvl3pPr marL="914400" algn="l" rtl="0" eaLnBrk="0" fontAlgn="base" hangingPunct="0">
      <a:lnSpc>
        <a:spcPct val="75000"/>
      </a:lnSpc>
      <a:spcBef>
        <a:spcPct val="0"/>
      </a:spcBef>
      <a:spcAft>
        <a:spcPct val="0"/>
      </a:spcAft>
      <a:buClr>
        <a:srgbClr val="000000"/>
      </a:buClr>
      <a:buSzPct val="100000"/>
      <a:buFont typeface="Times New Roman" charset="0"/>
      <a:defRPr sz="2400" kern="1200">
        <a:solidFill>
          <a:schemeClr val="bg1"/>
        </a:solidFill>
        <a:latin typeface="Times New Roman" charset="0"/>
        <a:ea typeface="+mn-ea"/>
        <a:cs typeface="Times New Roman" charset="0"/>
      </a:defRPr>
    </a:lvl3pPr>
    <a:lvl4pPr marL="1371600" algn="l" rtl="0" eaLnBrk="0" fontAlgn="base" hangingPunct="0">
      <a:lnSpc>
        <a:spcPct val="75000"/>
      </a:lnSpc>
      <a:spcBef>
        <a:spcPct val="0"/>
      </a:spcBef>
      <a:spcAft>
        <a:spcPct val="0"/>
      </a:spcAft>
      <a:buClr>
        <a:srgbClr val="000000"/>
      </a:buClr>
      <a:buSzPct val="100000"/>
      <a:buFont typeface="Times New Roman" charset="0"/>
      <a:defRPr sz="2400" kern="1200">
        <a:solidFill>
          <a:schemeClr val="bg1"/>
        </a:solidFill>
        <a:latin typeface="Times New Roman" charset="0"/>
        <a:ea typeface="+mn-ea"/>
        <a:cs typeface="Times New Roman" charset="0"/>
      </a:defRPr>
    </a:lvl4pPr>
    <a:lvl5pPr marL="1828800" algn="l" rtl="0" eaLnBrk="0" fontAlgn="base" hangingPunct="0">
      <a:lnSpc>
        <a:spcPct val="75000"/>
      </a:lnSpc>
      <a:spcBef>
        <a:spcPct val="0"/>
      </a:spcBef>
      <a:spcAft>
        <a:spcPct val="0"/>
      </a:spcAft>
      <a:buClr>
        <a:srgbClr val="000000"/>
      </a:buClr>
      <a:buSzPct val="100000"/>
      <a:buFont typeface="Times New Roman" charset="0"/>
      <a:defRPr sz="2400" kern="1200">
        <a:solidFill>
          <a:schemeClr val="bg1"/>
        </a:solidFill>
        <a:latin typeface="Times New Roman" charset="0"/>
        <a:ea typeface="+mn-ea"/>
        <a:cs typeface="Times New Roman" charset="0"/>
      </a:defRPr>
    </a:lvl5pPr>
    <a:lvl6pPr marL="2286000" algn="l" defTabSz="914400" rtl="0" eaLnBrk="1" latinLnBrk="0" hangingPunct="1">
      <a:defRPr sz="2400" kern="1200">
        <a:solidFill>
          <a:schemeClr val="bg1"/>
        </a:solidFill>
        <a:latin typeface="Times New Roman" charset="0"/>
        <a:ea typeface="+mn-ea"/>
        <a:cs typeface="Times New Roman" charset="0"/>
      </a:defRPr>
    </a:lvl6pPr>
    <a:lvl7pPr marL="2743200" algn="l" defTabSz="914400" rtl="0" eaLnBrk="1" latinLnBrk="0" hangingPunct="1">
      <a:defRPr sz="2400" kern="1200">
        <a:solidFill>
          <a:schemeClr val="bg1"/>
        </a:solidFill>
        <a:latin typeface="Times New Roman" charset="0"/>
        <a:ea typeface="+mn-ea"/>
        <a:cs typeface="Times New Roman" charset="0"/>
      </a:defRPr>
    </a:lvl7pPr>
    <a:lvl8pPr marL="3200400" algn="l" defTabSz="914400" rtl="0" eaLnBrk="1" latinLnBrk="0" hangingPunct="1">
      <a:defRPr sz="2400" kern="1200">
        <a:solidFill>
          <a:schemeClr val="bg1"/>
        </a:solidFill>
        <a:latin typeface="Times New Roman" charset="0"/>
        <a:ea typeface="+mn-ea"/>
        <a:cs typeface="Times New Roman" charset="0"/>
      </a:defRPr>
    </a:lvl8pPr>
    <a:lvl9pPr marL="3657600" algn="l" defTabSz="914400" rtl="0" eaLnBrk="1" latinLnBrk="0" hangingPunct="1">
      <a:defRPr sz="2400" kern="1200">
        <a:solidFill>
          <a:schemeClr val="bg1"/>
        </a:solidFill>
        <a:latin typeface="Times New Roman" charset="0"/>
        <a:ea typeface="+mn-ea"/>
        <a:cs typeface="Times New Roman"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256" autoAdjust="0"/>
    <p:restoredTop sz="90909" autoAdjust="0"/>
  </p:normalViewPr>
  <p:slideViewPr>
    <p:cSldViewPr>
      <p:cViewPr>
        <p:scale>
          <a:sx n="75" d="100"/>
          <a:sy n="75" d="100"/>
        </p:scale>
        <p:origin x="-2556" y="-6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39327138" cy="3932713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tableStyles" Target="tableStyles.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C128EC-4B14-4B24-A67B-A8E9D883295C}" type="doc">
      <dgm:prSet loTypeId="urn:microsoft.com/office/officeart/2005/8/layout/chevron2" loCatId="process" qsTypeId="urn:microsoft.com/office/officeart/2005/8/quickstyle/simple1" qsCatId="simple" csTypeId="urn:microsoft.com/office/officeart/2005/8/colors/accent2_4" csCatId="accent2" phldr="1"/>
      <dgm:spPr/>
      <dgm:t>
        <a:bodyPr/>
        <a:lstStyle/>
        <a:p>
          <a:endParaRPr lang="en-US"/>
        </a:p>
      </dgm:t>
    </dgm:pt>
    <dgm:pt modelId="{FC199E81-AAF6-4183-924F-0A4A7F49257A}">
      <dgm:prSet phldrT="[Text]"/>
      <dgm:spPr/>
      <dgm:t>
        <a:bodyPr/>
        <a:lstStyle/>
        <a:p>
          <a:r>
            <a:rPr lang="en-US" dirty="0" smtClean="0"/>
            <a:t>Modelling</a:t>
          </a:r>
          <a:endParaRPr lang="en-US" dirty="0"/>
        </a:p>
      </dgm:t>
    </dgm:pt>
    <dgm:pt modelId="{E6EDE80A-4695-4030-8CE1-5067BC575793}" type="parTrans" cxnId="{E94F4349-023F-44F5-B7F4-3AF7639E5C1D}">
      <dgm:prSet/>
      <dgm:spPr/>
      <dgm:t>
        <a:bodyPr/>
        <a:lstStyle/>
        <a:p>
          <a:endParaRPr lang="en-US"/>
        </a:p>
      </dgm:t>
    </dgm:pt>
    <dgm:pt modelId="{9B40A851-739B-4C9B-BD7E-D3B32B91D441}" type="sibTrans" cxnId="{E94F4349-023F-44F5-B7F4-3AF7639E5C1D}">
      <dgm:prSet/>
      <dgm:spPr/>
      <dgm:t>
        <a:bodyPr/>
        <a:lstStyle/>
        <a:p>
          <a:endParaRPr lang="en-US"/>
        </a:p>
      </dgm:t>
    </dgm:pt>
    <dgm:pt modelId="{B9DA0FA4-FA4F-4B49-9420-836563F81357}">
      <dgm:prSet phldrT="[Text]"/>
      <dgm:spPr/>
      <dgm:t>
        <a:bodyPr/>
        <a:lstStyle/>
        <a:p>
          <a:r>
            <a:rPr lang="en-US" dirty="0" smtClean="0"/>
            <a:t>Performance</a:t>
          </a:r>
          <a:endParaRPr lang="en-US" dirty="0"/>
        </a:p>
      </dgm:t>
    </dgm:pt>
    <dgm:pt modelId="{0502580B-1FCE-4FE9-8638-2DA822874164}" type="parTrans" cxnId="{41CA88D1-A407-44AF-8A79-FD988B40B188}">
      <dgm:prSet/>
      <dgm:spPr/>
      <dgm:t>
        <a:bodyPr/>
        <a:lstStyle/>
        <a:p>
          <a:endParaRPr lang="en-US"/>
        </a:p>
      </dgm:t>
    </dgm:pt>
    <dgm:pt modelId="{CC60A4F2-21DE-4100-810E-8C4B445B20CE}" type="sibTrans" cxnId="{41CA88D1-A407-44AF-8A79-FD988B40B188}">
      <dgm:prSet/>
      <dgm:spPr/>
      <dgm:t>
        <a:bodyPr/>
        <a:lstStyle/>
        <a:p>
          <a:endParaRPr lang="en-US"/>
        </a:p>
      </dgm:t>
    </dgm:pt>
    <dgm:pt modelId="{9E490933-B62F-4AAE-BE3F-9A86BDD00FAA}">
      <dgm:prSet phldrT="[Text]"/>
      <dgm:spPr/>
      <dgm:t>
        <a:bodyPr/>
        <a:lstStyle/>
        <a:p>
          <a:r>
            <a:rPr lang="en-US" dirty="0" smtClean="0"/>
            <a:t>Client-side code</a:t>
          </a:r>
          <a:endParaRPr lang="en-US" dirty="0"/>
        </a:p>
      </dgm:t>
    </dgm:pt>
    <dgm:pt modelId="{278F0260-B94A-4C19-B26C-1991CCB1FE91}" type="parTrans" cxnId="{4012ADC9-BD41-460C-839D-68FD3B25C62A}">
      <dgm:prSet/>
      <dgm:spPr/>
      <dgm:t>
        <a:bodyPr/>
        <a:lstStyle/>
        <a:p>
          <a:endParaRPr lang="en-US"/>
        </a:p>
      </dgm:t>
    </dgm:pt>
    <dgm:pt modelId="{B68C4D30-E4AE-4805-AC43-5FCBC91F5ABF}" type="sibTrans" cxnId="{4012ADC9-BD41-460C-839D-68FD3B25C62A}">
      <dgm:prSet/>
      <dgm:spPr/>
      <dgm:t>
        <a:bodyPr/>
        <a:lstStyle/>
        <a:p>
          <a:endParaRPr lang="en-US"/>
        </a:p>
      </dgm:t>
    </dgm:pt>
    <dgm:pt modelId="{436E753A-8546-4444-B9E5-ED6BB4D12EB6}">
      <dgm:prSet phldrT="[Text]"/>
      <dgm:spPr/>
      <dgm:t>
        <a:bodyPr/>
        <a:lstStyle/>
        <a:p>
          <a:r>
            <a:rPr lang="en-US" dirty="0" smtClean="0"/>
            <a:t>Coupling</a:t>
          </a:r>
          <a:endParaRPr lang="en-US" dirty="0"/>
        </a:p>
      </dgm:t>
    </dgm:pt>
    <dgm:pt modelId="{0C6532CE-8F39-44FA-994E-22EB0541A97E}" type="parTrans" cxnId="{D8BC9471-FD93-45F9-A61F-A18FC0486D03}">
      <dgm:prSet/>
      <dgm:spPr/>
      <dgm:t>
        <a:bodyPr/>
        <a:lstStyle/>
        <a:p>
          <a:endParaRPr lang="en-US"/>
        </a:p>
      </dgm:t>
    </dgm:pt>
    <dgm:pt modelId="{8F3FD9F0-3260-47CE-B22E-5CBE111632AC}" type="sibTrans" cxnId="{D8BC9471-FD93-45F9-A61F-A18FC0486D03}">
      <dgm:prSet/>
      <dgm:spPr/>
      <dgm:t>
        <a:bodyPr/>
        <a:lstStyle/>
        <a:p>
          <a:endParaRPr lang="en-US"/>
        </a:p>
      </dgm:t>
    </dgm:pt>
    <dgm:pt modelId="{16FF454C-C25F-4272-AE1D-2DAAA190BFE7}">
      <dgm:prSet phldrT="[Text]"/>
      <dgm:spPr/>
      <dgm:t>
        <a:bodyPr/>
        <a:lstStyle/>
        <a:p>
          <a:r>
            <a:rPr lang="en-US" dirty="0" smtClean="0"/>
            <a:t>Interfaces (graphical?)</a:t>
          </a:r>
          <a:endParaRPr lang="en-US" dirty="0"/>
        </a:p>
      </dgm:t>
    </dgm:pt>
    <dgm:pt modelId="{28828279-8D6D-4D0A-B711-6D84C061BC3B}" type="parTrans" cxnId="{AF1C227F-A9C5-4A07-BA9D-B31BD1641052}">
      <dgm:prSet/>
      <dgm:spPr/>
      <dgm:t>
        <a:bodyPr/>
        <a:lstStyle/>
        <a:p>
          <a:endParaRPr lang="en-US"/>
        </a:p>
      </dgm:t>
    </dgm:pt>
    <dgm:pt modelId="{F0A8719B-3AC9-4D15-8E99-40C25500F229}" type="sibTrans" cxnId="{AF1C227F-A9C5-4A07-BA9D-B31BD1641052}">
      <dgm:prSet/>
      <dgm:spPr/>
      <dgm:t>
        <a:bodyPr/>
        <a:lstStyle/>
        <a:p>
          <a:endParaRPr lang="en-US"/>
        </a:p>
      </dgm:t>
    </dgm:pt>
    <dgm:pt modelId="{990AD48E-5BCE-4742-9144-7B68BB60CFCE}">
      <dgm:prSet phldrT="[Text]"/>
      <dgm:spPr/>
      <dgm:t>
        <a:bodyPr/>
        <a:lstStyle/>
        <a:p>
          <a:r>
            <a:rPr lang="en-US" dirty="0" smtClean="0"/>
            <a:t>Usability</a:t>
          </a:r>
          <a:endParaRPr lang="en-US" dirty="0"/>
        </a:p>
      </dgm:t>
    </dgm:pt>
    <dgm:pt modelId="{11E1371E-C16D-4AD8-889D-826A79AB5E1E}" type="parTrans" cxnId="{40D6FAA1-1D15-4F4B-A799-25C90809EBF5}">
      <dgm:prSet/>
      <dgm:spPr/>
      <dgm:t>
        <a:bodyPr/>
        <a:lstStyle/>
        <a:p>
          <a:endParaRPr lang="en-US"/>
        </a:p>
      </dgm:t>
    </dgm:pt>
    <dgm:pt modelId="{61E69D34-3EDC-424A-8E35-1050DE401E46}" type="sibTrans" cxnId="{40D6FAA1-1D15-4F4B-A799-25C90809EBF5}">
      <dgm:prSet/>
      <dgm:spPr/>
      <dgm:t>
        <a:bodyPr/>
        <a:lstStyle/>
        <a:p>
          <a:endParaRPr lang="en-US"/>
        </a:p>
      </dgm:t>
    </dgm:pt>
    <dgm:pt modelId="{4E417908-0142-4FA5-93CE-4D0F4F51A939}">
      <dgm:prSet phldrT="[Text]"/>
      <dgm:spPr/>
      <dgm:t>
        <a:bodyPr/>
        <a:lstStyle/>
        <a:p>
          <a:r>
            <a:rPr lang="en-US" dirty="0" smtClean="0"/>
            <a:t>Performance</a:t>
          </a:r>
          <a:endParaRPr lang="en-US" dirty="0"/>
        </a:p>
      </dgm:t>
    </dgm:pt>
    <dgm:pt modelId="{28CD4ECC-30A3-4A08-8AF1-BCE8C10B5831}" type="parTrans" cxnId="{E986E746-5522-474B-855F-15998031E569}">
      <dgm:prSet/>
      <dgm:spPr/>
      <dgm:t>
        <a:bodyPr/>
        <a:lstStyle/>
        <a:p>
          <a:endParaRPr lang="en-US"/>
        </a:p>
      </dgm:t>
    </dgm:pt>
    <dgm:pt modelId="{01DE6506-B7F4-45F7-8584-987660BC3682}" type="sibTrans" cxnId="{E986E746-5522-474B-855F-15998031E569}">
      <dgm:prSet/>
      <dgm:spPr/>
      <dgm:t>
        <a:bodyPr/>
        <a:lstStyle/>
        <a:p>
          <a:endParaRPr lang="en-US"/>
        </a:p>
      </dgm:t>
    </dgm:pt>
    <dgm:pt modelId="{AAEDE7AF-F70A-4742-B5D2-1C0E56EF6757}">
      <dgm:prSet phldrT="[Text]"/>
      <dgm:spPr/>
      <dgm:t>
        <a:bodyPr/>
        <a:lstStyle/>
        <a:p>
          <a:r>
            <a:rPr lang="en-US" dirty="0" smtClean="0"/>
            <a:t>Action language syntax</a:t>
          </a:r>
          <a:endParaRPr lang="en-US" dirty="0"/>
        </a:p>
      </dgm:t>
    </dgm:pt>
    <dgm:pt modelId="{73B2088F-B801-4791-B7C1-C62B5F379B02}" type="parTrans" cxnId="{0B0FC771-17E1-47FC-AFF1-DFB0C7537B0E}">
      <dgm:prSet/>
      <dgm:spPr/>
      <dgm:t>
        <a:bodyPr/>
        <a:lstStyle/>
        <a:p>
          <a:endParaRPr lang="en-US"/>
        </a:p>
      </dgm:t>
    </dgm:pt>
    <dgm:pt modelId="{0A0D338C-42A5-45CB-808E-7BD25BCB7881}" type="sibTrans" cxnId="{0B0FC771-17E1-47FC-AFF1-DFB0C7537B0E}">
      <dgm:prSet/>
      <dgm:spPr/>
      <dgm:t>
        <a:bodyPr/>
        <a:lstStyle/>
        <a:p>
          <a:endParaRPr lang="en-US"/>
        </a:p>
      </dgm:t>
    </dgm:pt>
    <dgm:pt modelId="{B48ABF7A-5D38-413A-B2CE-20739FEC9903}">
      <dgm:prSet phldrT="[Text]"/>
      <dgm:spPr/>
      <dgm:t>
        <a:bodyPr/>
        <a:lstStyle/>
        <a:p>
          <a:r>
            <a:rPr lang="en-US" dirty="0" smtClean="0"/>
            <a:t>Conformance bottom (applications)</a:t>
          </a:r>
          <a:endParaRPr lang="en-US" dirty="0"/>
        </a:p>
      </dgm:t>
    </dgm:pt>
    <dgm:pt modelId="{6ACAFC54-C545-444D-902A-CB01D2CB9698}" type="parTrans" cxnId="{11DC36F4-EA32-4E75-9C19-77308D8BE30D}">
      <dgm:prSet/>
      <dgm:spPr/>
      <dgm:t>
        <a:bodyPr/>
        <a:lstStyle/>
        <a:p>
          <a:endParaRPr lang="en-US"/>
        </a:p>
      </dgm:t>
    </dgm:pt>
    <dgm:pt modelId="{11D64F88-622F-4707-8711-061D4B2AB3C2}" type="sibTrans" cxnId="{11DC36F4-EA32-4E75-9C19-77308D8BE30D}">
      <dgm:prSet/>
      <dgm:spPr/>
      <dgm:t>
        <a:bodyPr/>
        <a:lstStyle/>
        <a:p>
          <a:endParaRPr lang="en-US"/>
        </a:p>
      </dgm:t>
    </dgm:pt>
    <dgm:pt modelId="{0D3AD997-FDA7-4857-AA18-D93570A45A46}">
      <dgm:prSet phldrT="[Text]"/>
      <dgm:spPr/>
      <dgm:t>
        <a:bodyPr/>
        <a:lstStyle/>
        <a:p>
          <a:r>
            <a:rPr lang="en-US" dirty="0" smtClean="0"/>
            <a:t>Services</a:t>
          </a:r>
          <a:endParaRPr lang="en-US" dirty="0"/>
        </a:p>
      </dgm:t>
    </dgm:pt>
    <dgm:pt modelId="{8AF8950B-31FB-491B-9DE6-F2D820A58010}" type="parTrans" cxnId="{DCFE2FD1-7B96-479A-B6B4-86B852F7A6E7}">
      <dgm:prSet/>
      <dgm:spPr/>
      <dgm:t>
        <a:bodyPr/>
        <a:lstStyle/>
        <a:p>
          <a:endParaRPr lang="en-US"/>
        </a:p>
      </dgm:t>
    </dgm:pt>
    <dgm:pt modelId="{5A4CB8D4-E048-47AE-8F98-AFF85D3F3476}" type="sibTrans" cxnId="{DCFE2FD1-7B96-479A-B6B4-86B852F7A6E7}">
      <dgm:prSet/>
      <dgm:spPr/>
      <dgm:t>
        <a:bodyPr/>
        <a:lstStyle/>
        <a:p>
          <a:endParaRPr lang="en-US"/>
        </a:p>
      </dgm:t>
    </dgm:pt>
    <dgm:pt modelId="{463D8EE1-7689-4D6B-BA53-9CD8D1B95D01}">
      <dgm:prSet phldrT="[Text]"/>
      <dgm:spPr/>
      <dgm:t>
        <a:bodyPr/>
        <a:lstStyle/>
        <a:p>
          <a:r>
            <a:rPr lang="en-US" dirty="0" smtClean="0"/>
            <a:t>Compiler</a:t>
          </a:r>
          <a:endParaRPr lang="en-US" dirty="0"/>
        </a:p>
      </dgm:t>
    </dgm:pt>
    <dgm:pt modelId="{59F37D11-06FB-4EE6-9A7D-4150E44E8A48}" type="parTrans" cxnId="{4673BCB7-EADC-4415-9F61-4B1ECCD7B45D}">
      <dgm:prSet/>
      <dgm:spPr/>
      <dgm:t>
        <a:bodyPr/>
        <a:lstStyle/>
        <a:p>
          <a:endParaRPr lang="en-US"/>
        </a:p>
      </dgm:t>
    </dgm:pt>
    <dgm:pt modelId="{B28A38BC-DBB5-48DC-8D14-9B15C1B1406A}" type="sibTrans" cxnId="{4673BCB7-EADC-4415-9F61-4B1ECCD7B45D}">
      <dgm:prSet/>
      <dgm:spPr/>
      <dgm:t>
        <a:bodyPr/>
        <a:lstStyle/>
        <a:p>
          <a:endParaRPr lang="en-US"/>
        </a:p>
      </dgm:t>
    </dgm:pt>
    <dgm:pt modelId="{B1346715-3E7D-4F9B-84AC-0C0C66F41657}">
      <dgm:prSet phldrT="[Text]"/>
      <dgm:spPr/>
      <dgm:t>
        <a:bodyPr/>
        <a:lstStyle/>
        <a:p>
          <a:r>
            <a:rPr lang="en-US" dirty="0" smtClean="0"/>
            <a:t>Multi-conformance (applications)</a:t>
          </a:r>
          <a:endParaRPr lang="en-US" dirty="0"/>
        </a:p>
      </dgm:t>
    </dgm:pt>
    <dgm:pt modelId="{E5B7DD44-AF54-47A4-9CA6-70224FE8F4E1}" type="parTrans" cxnId="{41F10EDE-EE63-434E-A580-78E562116FAB}">
      <dgm:prSet/>
      <dgm:spPr/>
      <dgm:t>
        <a:bodyPr/>
        <a:lstStyle/>
        <a:p>
          <a:endParaRPr lang="en-US"/>
        </a:p>
      </dgm:t>
    </dgm:pt>
    <dgm:pt modelId="{2E88E340-B0EF-4640-A1C9-DE18E3B7B69B}" type="sibTrans" cxnId="{41F10EDE-EE63-434E-A580-78E562116FAB}">
      <dgm:prSet/>
      <dgm:spPr/>
      <dgm:t>
        <a:bodyPr/>
        <a:lstStyle/>
        <a:p>
          <a:endParaRPr lang="en-US"/>
        </a:p>
      </dgm:t>
    </dgm:pt>
    <dgm:pt modelId="{C0558AA6-A7CC-4B37-B329-F352BEF507D2}" type="pres">
      <dgm:prSet presAssocID="{1AC128EC-4B14-4B24-A67B-A8E9D883295C}" presName="linearFlow" presStyleCnt="0">
        <dgm:presLayoutVars>
          <dgm:dir/>
          <dgm:animLvl val="lvl"/>
          <dgm:resizeHandles val="exact"/>
        </dgm:presLayoutVars>
      </dgm:prSet>
      <dgm:spPr/>
      <dgm:t>
        <a:bodyPr/>
        <a:lstStyle/>
        <a:p>
          <a:endParaRPr lang="en-US"/>
        </a:p>
      </dgm:t>
    </dgm:pt>
    <dgm:pt modelId="{D38708E4-A236-4E68-9127-CAFFA4170D80}" type="pres">
      <dgm:prSet presAssocID="{FC199E81-AAF6-4183-924F-0A4A7F49257A}" presName="composite" presStyleCnt="0"/>
      <dgm:spPr/>
      <dgm:t>
        <a:bodyPr/>
        <a:lstStyle/>
        <a:p>
          <a:endParaRPr lang="en-US"/>
        </a:p>
      </dgm:t>
    </dgm:pt>
    <dgm:pt modelId="{BF16BC9D-9B7F-4086-A692-634DB95AE138}" type="pres">
      <dgm:prSet presAssocID="{FC199E81-AAF6-4183-924F-0A4A7F49257A}" presName="parentText" presStyleLbl="alignNode1" presStyleIdx="0" presStyleCnt="3">
        <dgm:presLayoutVars>
          <dgm:chMax val="1"/>
          <dgm:bulletEnabled val="1"/>
        </dgm:presLayoutVars>
      </dgm:prSet>
      <dgm:spPr/>
      <dgm:t>
        <a:bodyPr/>
        <a:lstStyle/>
        <a:p>
          <a:endParaRPr lang="en-US"/>
        </a:p>
      </dgm:t>
    </dgm:pt>
    <dgm:pt modelId="{C28F84E6-267F-49D4-8F3F-70A52BEA16B5}" type="pres">
      <dgm:prSet presAssocID="{FC199E81-AAF6-4183-924F-0A4A7F49257A}" presName="descendantText" presStyleLbl="alignAcc1" presStyleIdx="0" presStyleCnt="3">
        <dgm:presLayoutVars>
          <dgm:bulletEnabled val="1"/>
        </dgm:presLayoutVars>
      </dgm:prSet>
      <dgm:spPr/>
      <dgm:t>
        <a:bodyPr/>
        <a:lstStyle/>
        <a:p>
          <a:endParaRPr lang="en-US"/>
        </a:p>
      </dgm:t>
    </dgm:pt>
    <dgm:pt modelId="{A69051ED-871D-4A3F-B98B-CAF4FD4F44FB}" type="pres">
      <dgm:prSet presAssocID="{9B40A851-739B-4C9B-BD7E-D3B32B91D441}" presName="sp" presStyleCnt="0"/>
      <dgm:spPr/>
      <dgm:t>
        <a:bodyPr/>
        <a:lstStyle/>
        <a:p>
          <a:endParaRPr lang="en-US"/>
        </a:p>
      </dgm:t>
    </dgm:pt>
    <dgm:pt modelId="{39C5511B-400E-4788-A1EF-5AAD295DE6BE}" type="pres">
      <dgm:prSet presAssocID="{436E753A-8546-4444-B9E5-ED6BB4D12EB6}" presName="composite" presStyleCnt="0"/>
      <dgm:spPr/>
      <dgm:t>
        <a:bodyPr/>
        <a:lstStyle/>
        <a:p>
          <a:endParaRPr lang="en-US"/>
        </a:p>
      </dgm:t>
    </dgm:pt>
    <dgm:pt modelId="{8D3FE906-8CD4-4D2E-B58B-1A15F3DC0D18}" type="pres">
      <dgm:prSet presAssocID="{436E753A-8546-4444-B9E5-ED6BB4D12EB6}" presName="parentText" presStyleLbl="alignNode1" presStyleIdx="1" presStyleCnt="3">
        <dgm:presLayoutVars>
          <dgm:chMax val="1"/>
          <dgm:bulletEnabled val="1"/>
        </dgm:presLayoutVars>
      </dgm:prSet>
      <dgm:spPr/>
      <dgm:t>
        <a:bodyPr/>
        <a:lstStyle/>
        <a:p>
          <a:endParaRPr lang="en-US"/>
        </a:p>
      </dgm:t>
    </dgm:pt>
    <dgm:pt modelId="{8790B8D0-1924-403A-AC2A-243449CDF1D9}" type="pres">
      <dgm:prSet presAssocID="{436E753A-8546-4444-B9E5-ED6BB4D12EB6}" presName="descendantText" presStyleLbl="alignAcc1" presStyleIdx="1" presStyleCnt="3">
        <dgm:presLayoutVars>
          <dgm:bulletEnabled val="1"/>
        </dgm:presLayoutVars>
      </dgm:prSet>
      <dgm:spPr/>
      <dgm:t>
        <a:bodyPr/>
        <a:lstStyle/>
        <a:p>
          <a:endParaRPr lang="en-US"/>
        </a:p>
      </dgm:t>
    </dgm:pt>
    <dgm:pt modelId="{0DED41B9-C7FB-4CB0-8442-9E1463D96270}" type="pres">
      <dgm:prSet presAssocID="{8F3FD9F0-3260-47CE-B22E-5CBE111632AC}" presName="sp" presStyleCnt="0"/>
      <dgm:spPr/>
      <dgm:t>
        <a:bodyPr/>
        <a:lstStyle/>
        <a:p>
          <a:endParaRPr lang="en-US"/>
        </a:p>
      </dgm:t>
    </dgm:pt>
    <dgm:pt modelId="{A47BF150-1774-421E-823E-96F2A95D0AD9}" type="pres">
      <dgm:prSet presAssocID="{990AD48E-5BCE-4742-9144-7B68BB60CFCE}" presName="composite" presStyleCnt="0"/>
      <dgm:spPr/>
      <dgm:t>
        <a:bodyPr/>
        <a:lstStyle/>
        <a:p>
          <a:endParaRPr lang="en-US"/>
        </a:p>
      </dgm:t>
    </dgm:pt>
    <dgm:pt modelId="{4B4D44D1-A87C-4935-B5CC-CC5B624B3F8A}" type="pres">
      <dgm:prSet presAssocID="{990AD48E-5BCE-4742-9144-7B68BB60CFCE}" presName="parentText" presStyleLbl="alignNode1" presStyleIdx="2" presStyleCnt="3">
        <dgm:presLayoutVars>
          <dgm:chMax val="1"/>
          <dgm:bulletEnabled val="1"/>
        </dgm:presLayoutVars>
      </dgm:prSet>
      <dgm:spPr/>
      <dgm:t>
        <a:bodyPr/>
        <a:lstStyle/>
        <a:p>
          <a:endParaRPr lang="en-US"/>
        </a:p>
      </dgm:t>
    </dgm:pt>
    <dgm:pt modelId="{35A40269-B478-4FCE-8175-8619C03FDBDC}" type="pres">
      <dgm:prSet presAssocID="{990AD48E-5BCE-4742-9144-7B68BB60CFCE}" presName="descendantText" presStyleLbl="alignAcc1" presStyleIdx="2" presStyleCnt="3">
        <dgm:presLayoutVars>
          <dgm:bulletEnabled val="1"/>
        </dgm:presLayoutVars>
      </dgm:prSet>
      <dgm:spPr/>
      <dgm:t>
        <a:bodyPr/>
        <a:lstStyle/>
        <a:p>
          <a:endParaRPr lang="en-US"/>
        </a:p>
      </dgm:t>
    </dgm:pt>
  </dgm:ptLst>
  <dgm:cxnLst>
    <dgm:cxn modelId="{41F10EDE-EE63-434E-A580-78E562116FAB}" srcId="{FC199E81-AAF6-4183-924F-0A4A7F49257A}" destId="{B1346715-3E7D-4F9B-84AC-0C0C66F41657}" srcOrd="3" destOrd="0" parTransId="{E5B7DD44-AF54-47A4-9CA6-70224FE8F4E1}" sibTransId="{2E88E340-B0EF-4640-A1C9-DE18E3B7B69B}"/>
    <dgm:cxn modelId="{19052152-B5BC-4E30-A04F-49BAF93C52C5}" type="presOf" srcId="{1AC128EC-4B14-4B24-A67B-A8E9D883295C}" destId="{C0558AA6-A7CC-4B37-B329-F352BEF507D2}" srcOrd="0" destOrd="0" presId="urn:microsoft.com/office/officeart/2005/8/layout/chevron2"/>
    <dgm:cxn modelId="{3459A3F5-804B-46DF-82DA-9BA7E581E780}" type="presOf" srcId="{B1346715-3E7D-4F9B-84AC-0C0C66F41657}" destId="{C28F84E6-267F-49D4-8F3F-70A52BEA16B5}" srcOrd="0" destOrd="3" presId="urn:microsoft.com/office/officeart/2005/8/layout/chevron2"/>
    <dgm:cxn modelId="{4673BCB7-EADC-4415-9F61-4B1ECCD7B45D}" srcId="{990AD48E-5BCE-4742-9144-7B68BB60CFCE}" destId="{463D8EE1-7689-4D6B-BA53-9CD8D1B95D01}" srcOrd="2" destOrd="0" parTransId="{59F37D11-06FB-4EE6-9A7D-4150E44E8A48}" sibTransId="{B28A38BC-DBB5-48DC-8D14-9B15C1B1406A}"/>
    <dgm:cxn modelId="{0B0FC771-17E1-47FC-AFF1-DFB0C7537B0E}" srcId="{990AD48E-5BCE-4742-9144-7B68BB60CFCE}" destId="{AAEDE7AF-F70A-4742-B5D2-1C0E56EF6757}" srcOrd="1" destOrd="0" parTransId="{73B2088F-B801-4791-B7C1-C62B5F379B02}" sibTransId="{0A0D338C-42A5-45CB-808E-7BD25BCB7881}"/>
    <dgm:cxn modelId="{11FD70FE-0DF0-4936-ABB8-4440B4108214}" type="presOf" srcId="{0D3AD997-FDA7-4857-AA18-D93570A45A46}" destId="{8790B8D0-1924-403A-AC2A-243449CDF1D9}" srcOrd="0" destOrd="1" presId="urn:microsoft.com/office/officeart/2005/8/layout/chevron2"/>
    <dgm:cxn modelId="{BFA32AA2-9DFE-4912-AC18-46A7B197F472}" type="presOf" srcId="{4E417908-0142-4FA5-93CE-4D0F4F51A939}" destId="{35A40269-B478-4FCE-8175-8619C03FDBDC}" srcOrd="0" destOrd="0" presId="urn:microsoft.com/office/officeart/2005/8/layout/chevron2"/>
    <dgm:cxn modelId="{41CA88D1-A407-44AF-8A79-FD988B40B188}" srcId="{FC199E81-AAF6-4183-924F-0A4A7F49257A}" destId="{B9DA0FA4-FA4F-4B49-9420-836563F81357}" srcOrd="0" destOrd="0" parTransId="{0502580B-1FCE-4FE9-8638-2DA822874164}" sibTransId="{CC60A4F2-21DE-4100-810E-8C4B445B20CE}"/>
    <dgm:cxn modelId="{3872A8DF-4207-4585-A486-C0027922EFB1}" type="presOf" srcId="{FC199E81-AAF6-4183-924F-0A4A7F49257A}" destId="{BF16BC9D-9B7F-4086-A692-634DB95AE138}" srcOrd="0" destOrd="0" presId="urn:microsoft.com/office/officeart/2005/8/layout/chevron2"/>
    <dgm:cxn modelId="{11DC36F4-EA32-4E75-9C19-77308D8BE30D}" srcId="{FC199E81-AAF6-4183-924F-0A4A7F49257A}" destId="{B48ABF7A-5D38-413A-B2CE-20739FEC9903}" srcOrd="2" destOrd="0" parTransId="{6ACAFC54-C545-444D-902A-CB01D2CB9698}" sibTransId="{11D64F88-622F-4707-8711-061D4B2AB3C2}"/>
    <dgm:cxn modelId="{0F1F1DF3-4E78-41D7-B1A8-2B9B0D7AB638}" type="presOf" srcId="{990AD48E-5BCE-4742-9144-7B68BB60CFCE}" destId="{4B4D44D1-A87C-4935-B5CC-CC5B624B3F8A}" srcOrd="0" destOrd="0" presId="urn:microsoft.com/office/officeart/2005/8/layout/chevron2"/>
    <dgm:cxn modelId="{B5B2F33B-9993-4979-8543-B27436D61F72}" type="presOf" srcId="{436E753A-8546-4444-B9E5-ED6BB4D12EB6}" destId="{8D3FE906-8CD4-4D2E-B58B-1A15F3DC0D18}" srcOrd="0" destOrd="0" presId="urn:microsoft.com/office/officeart/2005/8/layout/chevron2"/>
    <dgm:cxn modelId="{86F5475F-30D6-4DE0-834D-F511D321BAE8}" type="presOf" srcId="{16FF454C-C25F-4272-AE1D-2DAAA190BFE7}" destId="{8790B8D0-1924-403A-AC2A-243449CDF1D9}" srcOrd="0" destOrd="0" presId="urn:microsoft.com/office/officeart/2005/8/layout/chevron2"/>
    <dgm:cxn modelId="{016122DA-E354-493E-87DB-F4B09C50EE48}" type="presOf" srcId="{463D8EE1-7689-4D6B-BA53-9CD8D1B95D01}" destId="{35A40269-B478-4FCE-8175-8619C03FDBDC}" srcOrd="0" destOrd="2" presId="urn:microsoft.com/office/officeart/2005/8/layout/chevron2"/>
    <dgm:cxn modelId="{D8BC9471-FD93-45F9-A61F-A18FC0486D03}" srcId="{1AC128EC-4B14-4B24-A67B-A8E9D883295C}" destId="{436E753A-8546-4444-B9E5-ED6BB4D12EB6}" srcOrd="1" destOrd="0" parTransId="{0C6532CE-8F39-44FA-994E-22EB0541A97E}" sibTransId="{8F3FD9F0-3260-47CE-B22E-5CBE111632AC}"/>
    <dgm:cxn modelId="{F3E3CB1D-12A5-4F76-9CEC-7A418BC4AE60}" type="presOf" srcId="{9E490933-B62F-4AAE-BE3F-9A86BDD00FAA}" destId="{C28F84E6-267F-49D4-8F3F-70A52BEA16B5}" srcOrd="0" destOrd="1" presId="urn:microsoft.com/office/officeart/2005/8/layout/chevron2"/>
    <dgm:cxn modelId="{E94F4349-023F-44F5-B7F4-3AF7639E5C1D}" srcId="{1AC128EC-4B14-4B24-A67B-A8E9D883295C}" destId="{FC199E81-AAF6-4183-924F-0A4A7F49257A}" srcOrd="0" destOrd="0" parTransId="{E6EDE80A-4695-4030-8CE1-5067BC575793}" sibTransId="{9B40A851-739B-4C9B-BD7E-D3B32B91D441}"/>
    <dgm:cxn modelId="{E986E746-5522-474B-855F-15998031E569}" srcId="{990AD48E-5BCE-4742-9144-7B68BB60CFCE}" destId="{4E417908-0142-4FA5-93CE-4D0F4F51A939}" srcOrd="0" destOrd="0" parTransId="{28CD4ECC-30A3-4A08-8AF1-BCE8C10B5831}" sibTransId="{01DE6506-B7F4-45F7-8584-987660BC3682}"/>
    <dgm:cxn modelId="{40D6FAA1-1D15-4F4B-A799-25C90809EBF5}" srcId="{1AC128EC-4B14-4B24-A67B-A8E9D883295C}" destId="{990AD48E-5BCE-4742-9144-7B68BB60CFCE}" srcOrd="2" destOrd="0" parTransId="{11E1371E-C16D-4AD8-889D-826A79AB5E1E}" sibTransId="{61E69D34-3EDC-424A-8E35-1050DE401E46}"/>
    <dgm:cxn modelId="{F1DDF792-8ED9-45A7-94CA-9C60A2375B87}" type="presOf" srcId="{AAEDE7AF-F70A-4742-B5D2-1C0E56EF6757}" destId="{35A40269-B478-4FCE-8175-8619C03FDBDC}" srcOrd="0" destOrd="1" presId="urn:microsoft.com/office/officeart/2005/8/layout/chevron2"/>
    <dgm:cxn modelId="{9A8723F6-2AE6-4EAC-91F6-804948B9A2E9}" type="presOf" srcId="{B48ABF7A-5D38-413A-B2CE-20739FEC9903}" destId="{C28F84E6-267F-49D4-8F3F-70A52BEA16B5}" srcOrd="0" destOrd="2" presId="urn:microsoft.com/office/officeart/2005/8/layout/chevron2"/>
    <dgm:cxn modelId="{ABB3FD25-79F9-4532-9083-2C47EE05F239}" type="presOf" srcId="{B9DA0FA4-FA4F-4B49-9420-836563F81357}" destId="{C28F84E6-267F-49D4-8F3F-70A52BEA16B5}" srcOrd="0" destOrd="0" presId="urn:microsoft.com/office/officeart/2005/8/layout/chevron2"/>
    <dgm:cxn modelId="{DCFE2FD1-7B96-479A-B6B4-86B852F7A6E7}" srcId="{436E753A-8546-4444-B9E5-ED6BB4D12EB6}" destId="{0D3AD997-FDA7-4857-AA18-D93570A45A46}" srcOrd="1" destOrd="0" parTransId="{8AF8950B-31FB-491B-9DE6-F2D820A58010}" sibTransId="{5A4CB8D4-E048-47AE-8F98-AFF85D3F3476}"/>
    <dgm:cxn modelId="{AF1C227F-A9C5-4A07-BA9D-B31BD1641052}" srcId="{436E753A-8546-4444-B9E5-ED6BB4D12EB6}" destId="{16FF454C-C25F-4272-AE1D-2DAAA190BFE7}" srcOrd="0" destOrd="0" parTransId="{28828279-8D6D-4D0A-B711-6D84C061BC3B}" sibTransId="{F0A8719B-3AC9-4D15-8E99-40C25500F229}"/>
    <dgm:cxn modelId="{4012ADC9-BD41-460C-839D-68FD3B25C62A}" srcId="{FC199E81-AAF6-4183-924F-0A4A7F49257A}" destId="{9E490933-B62F-4AAE-BE3F-9A86BDD00FAA}" srcOrd="1" destOrd="0" parTransId="{278F0260-B94A-4C19-B26C-1991CCB1FE91}" sibTransId="{B68C4D30-E4AE-4805-AC43-5FCBC91F5ABF}"/>
    <dgm:cxn modelId="{0D643CBB-BDB0-4FAC-AB63-27F511986FBC}" type="presParOf" srcId="{C0558AA6-A7CC-4B37-B329-F352BEF507D2}" destId="{D38708E4-A236-4E68-9127-CAFFA4170D80}" srcOrd="0" destOrd="0" presId="urn:microsoft.com/office/officeart/2005/8/layout/chevron2"/>
    <dgm:cxn modelId="{DD5BA0BA-E2D7-4D5D-A511-CB819F08724B}" type="presParOf" srcId="{D38708E4-A236-4E68-9127-CAFFA4170D80}" destId="{BF16BC9D-9B7F-4086-A692-634DB95AE138}" srcOrd="0" destOrd="0" presId="urn:microsoft.com/office/officeart/2005/8/layout/chevron2"/>
    <dgm:cxn modelId="{CF9049F8-4775-4806-8EEE-9FCABE8CB829}" type="presParOf" srcId="{D38708E4-A236-4E68-9127-CAFFA4170D80}" destId="{C28F84E6-267F-49D4-8F3F-70A52BEA16B5}" srcOrd="1" destOrd="0" presId="urn:microsoft.com/office/officeart/2005/8/layout/chevron2"/>
    <dgm:cxn modelId="{C2CA5273-CCE7-47F7-B83C-C3B7FFFBF0C5}" type="presParOf" srcId="{C0558AA6-A7CC-4B37-B329-F352BEF507D2}" destId="{A69051ED-871D-4A3F-B98B-CAF4FD4F44FB}" srcOrd="1" destOrd="0" presId="urn:microsoft.com/office/officeart/2005/8/layout/chevron2"/>
    <dgm:cxn modelId="{5F246A14-F8D4-46A3-B836-19C6C0032D58}" type="presParOf" srcId="{C0558AA6-A7CC-4B37-B329-F352BEF507D2}" destId="{39C5511B-400E-4788-A1EF-5AAD295DE6BE}" srcOrd="2" destOrd="0" presId="urn:microsoft.com/office/officeart/2005/8/layout/chevron2"/>
    <dgm:cxn modelId="{C07F7CD7-C1D3-41A9-B436-C718FBB1CDF6}" type="presParOf" srcId="{39C5511B-400E-4788-A1EF-5AAD295DE6BE}" destId="{8D3FE906-8CD4-4D2E-B58B-1A15F3DC0D18}" srcOrd="0" destOrd="0" presId="urn:microsoft.com/office/officeart/2005/8/layout/chevron2"/>
    <dgm:cxn modelId="{15053736-F71F-40AB-B792-94F44C2A194F}" type="presParOf" srcId="{39C5511B-400E-4788-A1EF-5AAD295DE6BE}" destId="{8790B8D0-1924-403A-AC2A-243449CDF1D9}" srcOrd="1" destOrd="0" presId="urn:microsoft.com/office/officeart/2005/8/layout/chevron2"/>
    <dgm:cxn modelId="{B3D545EE-9653-4A91-9A7E-018D5D9C11F3}" type="presParOf" srcId="{C0558AA6-A7CC-4B37-B329-F352BEF507D2}" destId="{0DED41B9-C7FB-4CB0-8442-9E1463D96270}" srcOrd="3" destOrd="0" presId="urn:microsoft.com/office/officeart/2005/8/layout/chevron2"/>
    <dgm:cxn modelId="{7A317E94-888C-4F21-B39F-7355ACC13D34}" type="presParOf" srcId="{C0558AA6-A7CC-4B37-B329-F352BEF507D2}" destId="{A47BF150-1774-421E-823E-96F2A95D0AD9}" srcOrd="4" destOrd="0" presId="urn:microsoft.com/office/officeart/2005/8/layout/chevron2"/>
    <dgm:cxn modelId="{94E1357A-0ACD-4316-86C1-DD0D2DF0EC92}" type="presParOf" srcId="{A47BF150-1774-421E-823E-96F2A95D0AD9}" destId="{4B4D44D1-A87C-4935-B5CC-CC5B624B3F8A}" srcOrd="0" destOrd="0" presId="urn:microsoft.com/office/officeart/2005/8/layout/chevron2"/>
    <dgm:cxn modelId="{6ACA5DEA-0DCF-433C-B747-6DE6A47CE9E5}" type="presParOf" srcId="{A47BF150-1774-421E-823E-96F2A95D0AD9}" destId="{35A40269-B478-4FCE-8175-8619C03FDBDC}"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9D908B-77A8-4A5A-BE17-0AFAF15B6F48}" type="doc">
      <dgm:prSet loTypeId="urn:microsoft.com/office/officeart/2005/8/layout/orgChart1" loCatId="hierarchy" qsTypeId="urn:microsoft.com/office/officeart/2005/8/quickstyle/simple1" qsCatId="simple" csTypeId="urn:microsoft.com/office/officeart/2005/8/colors/colorful1#5" csCatId="colorful" phldr="1"/>
      <dgm:spPr/>
      <dgm:t>
        <a:bodyPr/>
        <a:lstStyle/>
        <a:p>
          <a:endParaRPr lang="nl-BE"/>
        </a:p>
      </dgm:t>
    </dgm:pt>
    <dgm:pt modelId="{9A5732AC-5B69-4569-B7A3-AD7FD76A7403}">
      <dgm:prSet custT="1"/>
      <dgm:spPr/>
      <dgm:t>
        <a:bodyPr lIns="612000" rIns="612000"/>
        <a:lstStyle/>
        <a:p>
          <a:pPr algn="ctr" rtl="0"/>
          <a:r>
            <a:rPr lang="en-US" sz="3800" dirty="0" err="1"/>
            <a:t>ProMoBox</a:t>
          </a:r>
          <a:endParaRPr lang="en-US" sz="3800" dirty="0"/>
        </a:p>
        <a:p>
          <a:pPr algn="l" rtl="0"/>
          <a:r>
            <a:rPr lang="en-US" sz="1600" dirty="0"/>
            <a:t>- Annotations</a:t>
          </a:r>
        </a:p>
        <a:p>
          <a:pPr algn="l" rtl="0"/>
          <a:r>
            <a:rPr lang="en-US" sz="1600" dirty="0"/>
            <a:t>- DSML generation</a:t>
          </a:r>
        </a:p>
        <a:p>
          <a:pPr algn="l" rtl="0"/>
          <a:r>
            <a:rPr lang="en-US" sz="1600" dirty="0"/>
            <a:t>- Generic semantics</a:t>
          </a:r>
          <a:endParaRPr lang="nl-BE" sz="1600" dirty="0"/>
        </a:p>
      </dgm:t>
    </dgm:pt>
    <dgm:pt modelId="{45AD0312-94A0-498C-82C1-110DF68B5189}" type="parTrans" cxnId="{9D264D17-846F-4C44-AE2D-E7183103CDD7}">
      <dgm:prSet/>
      <dgm:spPr/>
      <dgm:t>
        <a:bodyPr/>
        <a:lstStyle/>
        <a:p>
          <a:endParaRPr lang="nl-BE"/>
        </a:p>
      </dgm:t>
    </dgm:pt>
    <dgm:pt modelId="{EB1AC1E0-D682-42C3-9B2B-4D4CCC9F03F0}" type="sibTrans" cxnId="{9D264D17-846F-4C44-AE2D-E7183103CDD7}">
      <dgm:prSet/>
      <dgm:spPr/>
      <dgm:t>
        <a:bodyPr/>
        <a:lstStyle/>
        <a:p>
          <a:endParaRPr lang="nl-BE"/>
        </a:p>
      </dgm:t>
    </dgm:pt>
    <dgm:pt modelId="{F98826EC-C87C-4A6A-8DD1-CB9AD814F23E}">
      <dgm:prSet custT="1"/>
      <dgm:spPr/>
      <dgm:t>
        <a:bodyPr/>
        <a:lstStyle/>
        <a:p>
          <a:pPr rtl="0"/>
          <a:r>
            <a:rPr lang="en-US" sz="2600" dirty="0"/>
            <a:t>Model Checking</a:t>
          </a:r>
        </a:p>
        <a:p>
          <a:pPr rtl="0"/>
          <a:r>
            <a:rPr lang="en-US" sz="1400" dirty="0"/>
            <a:t>Property Template</a:t>
          </a:r>
        </a:p>
        <a:p>
          <a:pPr rtl="0"/>
          <a:r>
            <a:rPr lang="en-US" sz="1400" dirty="0"/>
            <a:t>+</a:t>
          </a:r>
        </a:p>
        <a:p>
          <a:pPr rtl="0"/>
          <a:r>
            <a:rPr lang="en-US" sz="1400" dirty="0"/>
            <a:t>Generic </a:t>
          </a:r>
          <a:r>
            <a:rPr lang="en-US" sz="1400" dirty="0" err="1"/>
            <a:t>Promela</a:t>
          </a:r>
          <a:r>
            <a:rPr lang="en-US" sz="1400" dirty="0"/>
            <a:t> compiler</a:t>
          </a:r>
          <a:endParaRPr lang="nl-BE" sz="1400" dirty="0"/>
        </a:p>
      </dgm:t>
    </dgm:pt>
    <dgm:pt modelId="{D1767F5F-09ED-4A30-AF58-A811971D9B5E}" type="parTrans" cxnId="{6AE6D046-E9F1-435A-A77B-2D55AB97FE2F}">
      <dgm:prSet/>
      <dgm:spPr/>
      <dgm:t>
        <a:bodyPr/>
        <a:lstStyle/>
        <a:p>
          <a:endParaRPr lang="nl-BE"/>
        </a:p>
      </dgm:t>
    </dgm:pt>
    <dgm:pt modelId="{2AB46CFB-4D68-43EC-8037-21D3DF677480}" type="sibTrans" cxnId="{6AE6D046-E9F1-435A-A77B-2D55AB97FE2F}">
      <dgm:prSet/>
      <dgm:spPr/>
      <dgm:t>
        <a:bodyPr/>
        <a:lstStyle/>
        <a:p>
          <a:endParaRPr lang="nl-BE"/>
        </a:p>
      </dgm:t>
    </dgm:pt>
    <dgm:pt modelId="{E4033185-0771-4BD8-AA5A-9E9EB75A0A3E}">
      <dgm:prSet custT="1"/>
      <dgm:spPr/>
      <dgm:t>
        <a:bodyPr/>
        <a:lstStyle/>
        <a:p>
          <a:pPr rtl="0"/>
          <a:r>
            <a:rPr lang="en-US" sz="2600" dirty="0"/>
            <a:t>Testing</a:t>
          </a:r>
        </a:p>
        <a:p>
          <a:pPr rtl="0"/>
          <a:r>
            <a:rPr lang="en-US" sz="1400" dirty="0"/>
            <a:t>Test Template</a:t>
          </a:r>
        </a:p>
        <a:p>
          <a:pPr rtl="0"/>
          <a:r>
            <a:rPr lang="en-US" sz="1400" dirty="0"/>
            <a:t> +</a:t>
          </a:r>
        </a:p>
        <a:p>
          <a:pPr rtl="0"/>
          <a:r>
            <a:rPr lang="en-US" sz="1400" dirty="0"/>
            <a:t>Generic operational semantics </a:t>
          </a:r>
          <a:endParaRPr lang="nl-BE" sz="1400" dirty="0"/>
        </a:p>
      </dgm:t>
    </dgm:pt>
    <dgm:pt modelId="{C27A36D2-1517-48AB-B089-A0B6E3EF902A}" type="parTrans" cxnId="{D77E7599-1DF5-4792-A848-E923CB4F5031}">
      <dgm:prSet/>
      <dgm:spPr/>
      <dgm:t>
        <a:bodyPr/>
        <a:lstStyle/>
        <a:p>
          <a:endParaRPr lang="nl-BE"/>
        </a:p>
      </dgm:t>
    </dgm:pt>
    <dgm:pt modelId="{8782C901-8E8D-4470-AB1A-CFA00C381D56}" type="sibTrans" cxnId="{D77E7599-1DF5-4792-A848-E923CB4F5031}">
      <dgm:prSet/>
      <dgm:spPr/>
      <dgm:t>
        <a:bodyPr/>
        <a:lstStyle/>
        <a:p>
          <a:endParaRPr lang="nl-BE"/>
        </a:p>
      </dgm:t>
    </dgm:pt>
    <dgm:pt modelId="{4737EBE0-D016-4F47-A740-DC5CD6C4BF82}">
      <dgm:prSet custT="1"/>
      <dgm:spPr/>
      <dgm:t>
        <a:bodyPr/>
        <a:lstStyle/>
        <a:p>
          <a:pPr rtl="0"/>
          <a:r>
            <a:rPr lang="nl-BE" sz="2600" dirty="0"/>
            <a:t>DSE</a:t>
          </a:r>
        </a:p>
        <a:p>
          <a:pPr rtl="0"/>
          <a:r>
            <a:rPr lang="nl-BE" sz="1400" dirty="0"/>
            <a:t>Rules Template</a:t>
          </a:r>
        </a:p>
        <a:p>
          <a:pPr rtl="0"/>
          <a:r>
            <a:rPr lang="nl-BE" sz="1400" dirty="0"/>
            <a:t>+</a:t>
          </a:r>
        </a:p>
        <a:p>
          <a:pPr rtl="0"/>
          <a:r>
            <a:rPr lang="nl-BE" sz="1400" dirty="0" err="1"/>
            <a:t>Generic</a:t>
          </a:r>
          <a:r>
            <a:rPr lang="nl-BE" sz="1400" dirty="0"/>
            <a:t> </a:t>
          </a:r>
          <a:r>
            <a:rPr lang="nl-BE" sz="1400" dirty="0" err="1"/>
            <a:t>solver</a:t>
          </a:r>
          <a:endParaRPr lang="nl-BE" sz="1400" dirty="0"/>
        </a:p>
      </dgm:t>
    </dgm:pt>
    <dgm:pt modelId="{0180B362-934A-437F-8BC8-50DE4BC15EA5}" type="parTrans" cxnId="{F153EADA-8C21-4993-A130-F61322834231}">
      <dgm:prSet/>
      <dgm:spPr/>
      <dgm:t>
        <a:bodyPr/>
        <a:lstStyle/>
        <a:p>
          <a:endParaRPr lang="nl-NL"/>
        </a:p>
      </dgm:t>
    </dgm:pt>
    <dgm:pt modelId="{62BDA1AD-E413-4758-B8D5-C2142949647D}" type="sibTrans" cxnId="{F153EADA-8C21-4993-A130-F61322834231}">
      <dgm:prSet/>
      <dgm:spPr/>
      <dgm:t>
        <a:bodyPr/>
        <a:lstStyle/>
        <a:p>
          <a:endParaRPr lang="nl-NL"/>
        </a:p>
      </dgm:t>
    </dgm:pt>
    <dgm:pt modelId="{FF9E2955-6C41-4694-8E34-318B56F426A5}" type="pres">
      <dgm:prSet presAssocID="{7B9D908B-77A8-4A5A-BE17-0AFAF15B6F48}" presName="hierChild1" presStyleCnt="0">
        <dgm:presLayoutVars>
          <dgm:orgChart val="1"/>
          <dgm:chPref val="1"/>
          <dgm:dir/>
          <dgm:animOne val="branch"/>
          <dgm:animLvl val="lvl"/>
          <dgm:resizeHandles/>
        </dgm:presLayoutVars>
      </dgm:prSet>
      <dgm:spPr/>
      <dgm:t>
        <a:bodyPr/>
        <a:lstStyle/>
        <a:p>
          <a:endParaRPr lang="en-US"/>
        </a:p>
      </dgm:t>
    </dgm:pt>
    <dgm:pt modelId="{88446011-5761-44B0-9CE1-CE6E3DD265E1}" type="pres">
      <dgm:prSet presAssocID="{9A5732AC-5B69-4569-B7A3-AD7FD76A7403}" presName="hierRoot1" presStyleCnt="0">
        <dgm:presLayoutVars>
          <dgm:hierBranch val="init"/>
        </dgm:presLayoutVars>
      </dgm:prSet>
      <dgm:spPr/>
    </dgm:pt>
    <dgm:pt modelId="{66E79B68-73B9-4C8A-84A4-AF717CF3E566}" type="pres">
      <dgm:prSet presAssocID="{9A5732AC-5B69-4569-B7A3-AD7FD76A7403}" presName="rootComposite1" presStyleCnt="0"/>
      <dgm:spPr/>
    </dgm:pt>
    <dgm:pt modelId="{D8A8FB89-EA5C-459B-8A3A-693D9C8156D1}" type="pres">
      <dgm:prSet presAssocID="{9A5732AC-5B69-4569-B7A3-AD7FD76A7403}" presName="rootText1" presStyleLbl="node0" presStyleIdx="0" presStyleCnt="1" custScaleX="188461" custScaleY="194351">
        <dgm:presLayoutVars>
          <dgm:chPref val="3"/>
        </dgm:presLayoutVars>
      </dgm:prSet>
      <dgm:spPr/>
      <dgm:t>
        <a:bodyPr/>
        <a:lstStyle/>
        <a:p>
          <a:endParaRPr lang="en-US"/>
        </a:p>
      </dgm:t>
    </dgm:pt>
    <dgm:pt modelId="{0D565657-2E4E-4FDA-A1AA-15E380944947}" type="pres">
      <dgm:prSet presAssocID="{9A5732AC-5B69-4569-B7A3-AD7FD76A7403}" presName="rootConnector1" presStyleLbl="node1" presStyleIdx="0" presStyleCnt="0"/>
      <dgm:spPr/>
      <dgm:t>
        <a:bodyPr/>
        <a:lstStyle/>
        <a:p>
          <a:endParaRPr lang="en-US"/>
        </a:p>
      </dgm:t>
    </dgm:pt>
    <dgm:pt modelId="{15A39555-2093-47CC-9BE9-DBFFF30481EE}" type="pres">
      <dgm:prSet presAssocID="{9A5732AC-5B69-4569-B7A3-AD7FD76A7403}" presName="hierChild2" presStyleCnt="0"/>
      <dgm:spPr/>
    </dgm:pt>
    <dgm:pt modelId="{8D272AA6-2AB5-4926-8F00-ED82CBB79EF3}" type="pres">
      <dgm:prSet presAssocID="{D1767F5F-09ED-4A30-AF58-A811971D9B5E}" presName="Name37" presStyleLbl="parChTrans1D2" presStyleIdx="0" presStyleCnt="3"/>
      <dgm:spPr/>
      <dgm:t>
        <a:bodyPr/>
        <a:lstStyle/>
        <a:p>
          <a:endParaRPr lang="en-US"/>
        </a:p>
      </dgm:t>
    </dgm:pt>
    <dgm:pt modelId="{103346C4-8697-4D25-B2E6-39A1EBF2D92C}" type="pres">
      <dgm:prSet presAssocID="{F98826EC-C87C-4A6A-8DD1-CB9AD814F23E}" presName="hierRoot2" presStyleCnt="0">
        <dgm:presLayoutVars>
          <dgm:hierBranch val="init"/>
        </dgm:presLayoutVars>
      </dgm:prSet>
      <dgm:spPr/>
    </dgm:pt>
    <dgm:pt modelId="{66481CE2-5500-49FD-B33C-11EF0C64784C}" type="pres">
      <dgm:prSet presAssocID="{F98826EC-C87C-4A6A-8DD1-CB9AD814F23E}" presName="rootComposite" presStyleCnt="0"/>
      <dgm:spPr/>
    </dgm:pt>
    <dgm:pt modelId="{27B884A7-E07E-4849-A9A1-5B51C47ACFDC}" type="pres">
      <dgm:prSet presAssocID="{F98826EC-C87C-4A6A-8DD1-CB9AD814F23E}" presName="rootText" presStyleLbl="node2" presStyleIdx="0" presStyleCnt="3">
        <dgm:presLayoutVars>
          <dgm:chPref val="3"/>
        </dgm:presLayoutVars>
      </dgm:prSet>
      <dgm:spPr/>
      <dgm:t>
        <a:bodyPr/>
        <a:lstStyle/>
        <a:p>
          <a:endParaRPr lang="en-US"/>
        </a:p>
      </dgm:t>
    </dgm:pt>
    <dgm:pt modelId="{23A0319C-E983-4184-A805-1C263B4DD2AF}" type="pres">
      <dgm:prSet presAssocID="{F98826EC-C87C-4A6A-8DD1-CB9AD814F23E}" presName="rootConnector" presStyleLbl="node2" presStyleIdx="0" presStyleCnt="3"/>
      <dgm:spPr/>
      <dgm:t>
        <a:bodyPr/>
        <a:lstStyle/>
        <a:p>
          <a:endParaRPr lang="en-US"/>
        </a:p>
      </dgm:t>
    </dgm:pt>
    <dgm:pt modelId="{7CADB7A2-3870-4697-B58F-7CC3E0460EB9}" type="pres">
      <dgm:prSet presAssocID="{F98826EC-C87C-4A6A-8DD1-CB9AD814F23E}" presName="hierChild4" presStyleCnt="0"/>
      <dgm:spPr/>
    </dgm:pt>
    <dgm:pt modelId="{0ABCB3F9-2C14-4957-9ED5-D7EEE55783D9}" type="pres">
      <dgm:prSet presAssocID="{F98826EC-C87C-4A6A-8DD1-CB9AD814F23E}" presName="hierChild5" presStyleCnt="0"/>
      <dgm:spPr/>
    </dgm:pt>
    <dgm:pt modelId="{EF82FE90-812B-4C03-8BFA-2CB35817A1C9}" type="pres">
      <dgm:prSet presAssocID="{C27A36D2-1517-48AB-B089-A0B6E3EF902A}" presName="Name37" presStyleLbl="parChTrans1D2" presStyleIdx="1" presStyleCnt="3"/>
      <dgm:spPr/>
      <dgm:t>
        <a:bodyPr/>
        <a:lstStyle/>
        <a:p>
          <a:endParaRPr lang="en-US"/>
        </a:p>
      </dgm:t>
    </dgm:pt>
    <dgm:pt modelId="{4D99400D-78E4-4D1C-A55B-23AA03C15CDC}" type="pres">
      <dgm:prSet presAssocID="{E4033185-0771-4BD8-AA5A-9E9EB75A0A3E}" presName="hierRoot2" presStyleCnt="0">
        <dgm:presLayoutVars>
          <dgm:hierBranch val="init"/>
        </dgm:presLayoutVars>
      </dgm:prSet>
      <dgm:spPr/>
    </dgm:pt>
    <dgm:pt modelId="{C1E19674-A1F0-4263-B89A-6694F333A90E}" type="pres">
      <dgm:prSet presAssocID="{E4033185-0771-4BD8-AA5A-9E9EB75A0A3E}" presName="rootComposite" presStyleCnt="0"/>
      <dgm:spPr/>
    </dgm:pt>
    <dgm:pt modelId="{369C5E8D-201B-40EA-BE53-FCAD5DBEDF68}" type="pres">
      <dgm:prSet presAssocID="{E4033185-0771-4BD8-AA5A-9E9EB75A0A3E}" presName="rootText" presStyleLbl="node2" presStyleIdx="1" presStyleCnt="3">
        <dgm:presLayoutVars>
          <dgm:chPref val="3"/>
        </dgm:presLayoutVars>
      </dgm:prSet>
      <dgm:spPr/>
      <dgm:t>
        <a:bodyPr/>
        <a:lstStyle/>
        <a:p>
          <a:endParaRPr lang="en-US"/>
        </a:p>
      </dgm:t>
    </dgm:pt>
    <dgm:pt modelId="{FEA5564E-17F5-460D-A824-036576302A79}" type="pres">
      <dgm:prSet presAssocID="{E4033185-0771-4BD8-AA5A-9E9EB75A0A3E}" presName="rootConnector" presStyleLbl="node2" presStyleIdx="1" presStyleCnt="3"/>
      <dgm:spPr/>
      <dgm:t>
        <a:bodyPr/>
        <a:lstStyle/>
        <a:p>
          <a:endParaRPr lang="en-US"/>
        </a:p>
      </dgm:t>
    </dgm:pt>
    <dgm:pt modelId="{FC8A4D04-3693-42C3-94D9-F18DF0CFD3B6}" type="pres">
      <dgm:prSet presAssocID="{E4033185-0771-4BD8-AA5A-9E9EB75A0A3E}" presName="hierChild4" presStyleCnt="0"/>
      <dgm:spPr/>
    </dgm:pt>
    <dgm:pt modelId="{2AC63BC3-E78B-4714-9925-46E38C18E461}" type="pres">
      <dgm:prSet presAssocID="{E4033185-0771-4BD8-AA5A-9E9EB75A0A3E}" presName="hierChild5" presStyleCnt="0"/>
      <dgm:spPr/>
    </dgm:pt>
    <dgm:pt modelId="{CF370775-ADD3-404D-8AE3-EE433EA4E1B8}" type="pres">
      <dgm:prSet presAssocID="{0180B362-934A-437F-8BC8-50DE4BC15EA5}" presName="Name37" presStyleLbl="parChTrans1D2" presStyleIdx="2" presStyleCnt="3"/>
      <dgm:spPr/>
      <dgm:t>
        <a:bodyPr/>
        <a:lstStyle/>
        <a:p>
          <a:endParaRPr lang="en-US"/>
        </a:p>
      </dgm:t>
    </dgm:pt>
    <dgm:pt modelId="{E1DAB436-6882-437C-A1B7-88E43FB4C232}" type="pres">
      <dgm:prSet presAssocID="{4737EBE0-D016-4F47-A740-DC5CD6C4BF82}" presName="hierRoot2" presStyleCnt="0">
        <dgm:presLayoutVars>
          <dgm:hierBranch val="init"/>
        </dgm:presLayoutVars>
      </dgm:prSet>
      <dgm:spPr/>
    </dgm:pt>
    <dgm:pt modelId="{8C93B520-4AB2-445B-9BAA-92D33BCCD345}" type="pres">
      <dgm:prSet presAssocID="{4737EBE0-D016-4F47-A740-DC5CD6C4BF82}" presName="rootComposite" presStyleCnt="0"/>
      <dgm:spPr/>
    </dgm:pt>
    <dgm:pt modelId="{F70C4B15-7C0C-4996-905E-CA5D162EEA62}" type="pres">
      <dgm:prSet presAssocID="{4737EBE0-D016-4F47-A740-DC5CD6C4BF82}" presName="rootText" presStyleLbl="node2" presStyleIdx="2" presStyleCnt="3">
        <dgm:presLayoutVars>
          <dgm:chPref val="3"/>
        </dgm:presLayoutVars>
      </dgm:prSet>
      <dgm:spPr/>
      <dgm:t>
        <a:bodyPr/>
        <a:lstStyle/>
        <a:p>
          <a:endParaRPr lang="en-US"/>
        </a:p>
      </dgm:t>
    </dgm:pt>
    <dgm:pt modelId="{6F71F15F-9FE3-44AF-9999-42737B195F61}" type="pres">
      <dgm:prSet presAssocID="{4737EBE0-D016-4F47-A740-DC5CD6C4BF82}" presName="rootConnector" presStyleLbl="node2" presStyleIdx="2" presStyleCnt="3"/>
      <dgm:spPr/>
      <dgm:t>
        <a:bodyPr/>
        <a:lstStyle/>
        <a:p>
          <a:endParaRPr lang="en-US"/>
        </a:p>
      </dgm:t>
    </dgm:pt>
    <dgm:pt modelId="{678E39C2-E8A0-4721-AEA7-A1D072F68730}" type="pres">
      <dgm:prSet presAssocID="{4737EBE0-D016-4F47-A740-DC5CD6C4BF82}" presName="hierChild4" presStyleCnt="0"/>
      <dgm:spPr/>
    </dgm:pt>
    <dgm:pt modelId="{84CC1DB2-83B7-460B-AD0D-487ECCD0FBE5}" type="pres">
      <dgm:prSet presAssocID="{4737EBE0-D016-4F47-A740-DC5CD6C4BF82}" presName="hierChild5" presStyleCnt="0"/>
      <dgm:spPr/>
    </dgm:pt>
    <dgm:pt modelId="{99DFBD0C-990F-46A8-B1E2-48956C97E981}" type="pres">
      <dgm:prSet presAssocID="{9A5732AC-5B69-4569-B7A3-AD7FD76A7403}" presName="hierChild3" presStyleCnt="0"/>
      <dgm:spPr/>
    </dgm:pt>
  </dgm:ptLst>
  <dgm:cxnLst>
    <dgm:cxn modelId="{88839395-6E5B-4868-80EA-68922CB65FC6}" type="presOf" srcId="{0180B362-934A-437F-8BC8-50DE4BC15EA5}" destId="{CF370775-ADD3-404D-8AE3-EE433EA4E1B8}" srcOrd="0" destOrd="0" presId="urn:microsoft.com/office/officeart/2005/8/layout/orgChart1"/>
    <dgm:cxn modelId="{78EB038D-FA40-487B-AACB-F3F91D4BB7F4}" type="presOf" srcId="{4737EBE0-D016-4F47-A740-DC5CD6C4BF82}" destId="{6F71F15F-9FE3-44AF-9999-42737B195F61}" srcOrd="1" destOrd="0" presId="urn:microsoft.com/office/officeart/2005/8/layout/orgChart1"/>
    <dgm:cxn modelId="{6A0F03E5-F8D7-478D-B040-8EC51FB76661}" type="presOf" srcId="{F98826EC-C87C-4A6A-8DD1-CB9AD814F23E}" destId="{23A0319C-E983-4184-A805-1C263B4DD2AF}" srcOrd="1" destOrd="0" presId="urn:microsoft.com/office/officeart/2005/8/layout/orgChart1"/>
    <dgm:cxn modelId="{DE276C31-A4B9-4B09-86E6-DD3DCE981B45}" type="presOf" srcId="{9A5732AC-5B69-4569-B7A3-AD7FD76A7403}" destId="{D8A8FB89-EA5C-459B-8A3A-693D9C8156D1}" srcOrd="0" destOrd="0" presId="urn:microsoft.com/office/officeart/2005/8/layout/orgChart1"/>
    <dgm:cxn modelId="{9D264D17-846F-4C44-AE2D-E7183103CDD7}" srcId="{7B9D908B-77A8-4A5A-BE17-0AFAF15B6F48}" destId="{9A5732AC-5B69-4569-B7A3-AD7FD76A7403}" srcOrd="0" destOrd="0" parTransId="{45AD0312-94A0-498C-82C1-110DF68B5189}" sibTransId="{EB1AC1E0-D682-42C3-9B2B-4D4CCC9F03F0}"/>
    <dgm:cxn modelId="{72D881E4-BB46-436C-8517-78D7EBDFC4F5}" type="presOf" srcId="{9A5732AC-5B69-4569-B7A3-AD7FD76A7403}" destId="{0D565657-2E4E-4FDA-A1AA-15E380944947}" srcOrd="1" destOrd="0" presId="urn:microsoft.com/office/officeart/2005/8/layout/orgChart1"/>
    <dgm:cxn modelId="{12FF5997-DCAE-4D72-BD14-1A4CA351B419}" type="presOf" srcId="{F98826EC-C87C-4A6A-8DD1-CB9AD814F23E}" destId="{27B884A7-E07E-4849-A9A1-5B51C47ACFDC}" srcOrd="0" destOrd="0" presId="urn:microsoft.com/office/officeart/2005/8/layout/orgChart1"/>
    <dgm:cxn modelId="{6DBCE779-6746-45AC-BE3E-4163CEA4FE89}" type="presOf" srcId="{D1767F5F-09ED-4A30-AF58-A811971D9B5E}" destId="{8D272AA6-2AB5-4926-8F00-ED82CBB79EF3}" srcOrd="0" destOrd="0" presId="urn:microsoft.com/office/officeart/2005/8/layout/orgChart1"/>
    <dgm:cxn modelId="{7225C25F-18DF-44A0-94EE-AF2E81DEBED0}" type="presOf" srcId="{E4033185-0771-4BD8-AA5A-9E9EB75A0A3E}" destId="{369C5E8D-201B-40EA-BE53-FCAD5DBEDF68}" srcOrd="0" destOrd="0" presId="urn:microsoft.com/office/officeart/2005/8/layout/orgChart1"/>
    <dgm:cxn modelId="{758E940C-34E6-4C07-8CCC-02C45D585D0C}" type="presOf" srcId="{4737EBE0-D016-4F47-A740-DC5CD6C4BF82}" destId="{F70C4B15-7C0C-4996-905E-CA5D162EEA62}" srcOrd="0" destOrd="0" presId="urn:microsoft.com/office/officeart/2005/8/layout/orgChart1"/>
    <dgm:cxn modelId="{5E59D1EB-F48C-4335-88F8-7C42B2EA0B09}" type="presOf" srcId="{E4033185-0771-4BD8-AA5A-9E9EB75A0A3E}" destId="{FEA5564E-17F5-460D-A824-036576302A79}" srcOrd="1" destOrd="0" presId="urn:microsoft.com/office/officeart/2005/8/layout/orgChart1"/>
    <dgm:cxn modelId="{D77E7599-1DF5-4792-A848-E923CB4F5031}" srcId="{9A5732AC-5B69-4569-B7A3-AD7FD76A7403}" destId="{E4033185-0771-4BD8-AA5A-9E9EB75A0A3E}" srcOrd="1" destOrd="0" parTransId="{C27A36D2-1517-48AB-B089-A0B6E3EF902A}" sibTransId="{8782C901-8E8D-4470-AB1A-CFA00C381D56}"/>
    <dgm:cxn modelId="{D0E18CDF-45D5-49C2-A03E-9A18169CBD70}" type="presOf" srcId="{7B9D908B-77A8-4A5A-BE17-0AFAF15B6F48}" destId="{FF9E2955-6C41-4694-8E34-318B56F426A5}" srcOrd="0" destOrd="0" presId="urn:microsoft.com/office/officeart/2005/8/layout/orgChart1"/>
    <dgm:cxn modelId="{FB2ABCB3-BBB2-47BD-BDA2-7B853B1A6563}" type="presOf" srcId="{C27A36D2-1517-48AB-B089-A0B6E3EF902A}" destId="{EF82FE90-812B-4C03-8BFA-2CB35817A1C9}" srcOrd="0" destOrd="0" presId="urn:microsoft.com/office/officeart/2005/8/layout/orgChart1"/>
    <dgm:cxn modelId="{6AE6D046-E9F1-435A-A77B-2D55AB97FE2F}" srcId="{9A5732AC-5B69-4569-B7A3-AD7FD76A7403}" destId="{F98826EC-C87C-4A6A-8DD1-CB9AD814F23E}" srcOrd="0" destOrd="0" parTransId="{D1767F5F-09ED-4A30-AF58-A811971D9B5E}" sibTransId="{2AB46CFB-4D68-43EC-8037-21D3DF677480}"/>
    <dgm:cxn modelId="{F153EADA-8C21-4993-A130-F61322834231}" srcId="{9A5732AC-5B69-4569-B7A3-AD7FD76A7403}" destId="{4737EBE0-D016-4F47-A740-DC5CD6C4BF82}" srcOrd="2" destOrd="0" parTransId="{0180B362-934A-437F-8BC8-50DE4BC15EA5}" sibTransId="{62BDA1AD-E413-4758-B8D5-C2142949647D}"/>
    <dgm:cxn modelId="{5A647934-C5E1-4C64-9434-263457BA6490}" type="presParOf" srcId="{FF9E2955-6C41-4694-8E34-318B56F426A5}" destId="{88446011-5761-44B0-9CE1-CE6E3DD265E1}" srcOrd="0" destOrd="0" presId="urn:microsoft.com/office/officeart/2005/8/layout/orgChart1"/>
    <dgm:cxn modelId="{282A508E-0623-4754-9040-3411663DF38E}" type="presParOf" srcId="{88446011-5761-44B0-9CE1-CE6E3DD265E1}" destId="{66E79B68-73B9-4C8A-84A4-AF717CF3E566}" srcOrd="0" destOrd="0" presId="urn:microsoft.com/office/officeart/2005/8/layout/orgChart1"/>
    <dgm:cxn modelId="{9FEFE969-67BE-45DE-9C69-8640E98BDB8A}" type="presParOf" srcId="{66E79B68-73B9-4C8A-84A4-AF717CF3E566}" destId="{D8A8FB89-EA5C-459B-8A3A-693D9C8156D1}" srcOrd="0" destOrd="0" presId="urn:microsoft.com/office/officeart/2005/8/layout/orgChart1"/>
    <dgm:cxn modelId="{ED932063-6F43-45AF-A356-B43373389AFE}" type="presParOf" srcId="{66E79B68-73B9-4C8A-84A4-AF717CF3E566}" destId="{0D565657-2E4E-4FDA-A1AA-15E380944947}" srcOrd="1" destOrd="0" presId="urn:microsoft.com/office/officeart/2005/8/layout/orgChart1"/>
    <dgm:cxn modelId="{7B9273CA-CD58-4034-95E5-16072E14403C}" type="presParOf" srcId="{88446011-5761-44B0-9CE1-CE6E3DD265E1}" destId="{15A39555-2093-47CC-9BE9-DBFFF30481EE}" srcOrd="1" destOrd="0" presId="urn:microsoft.com/office/officeart/2005/8/layout/orgChart1"/>
    <dgm:cxn modelId="{B733B0B6-E902-4CA6-A34C-BE610A9950AB}" type="presParOf" srcId="{15A39555-2093-47CC-9BE9-DBFFF30481EE}" destId="{8D272AA6-2AB5-4926-8F00-ED82CBB79EF3}" srcOrd="0" destOrd="0" presId="urn:microsoft.com/office/officeart/2005/8/layout/orgChart1"/>
    <dgm:cxn modelId="{B85DCF46-CB8D-4773-AC8E-FD5D88991AA5}" type="presParOf" srcId="{15A39555-2093-47CC-9BE9-DBFFF30481EE}" destId="{103346C4-8697-4D25-B2E6-39A1EBF2D92C}" srcOrd="1" destOrd="0" presId="urn:microsoft.com/office/officeart/2005/8/layout/orgChart1"/>
    <dgm:cxn modelId="{43B03B42-8C6C-40FC-8877-578833FF9A52}" type="presParOf" srcId="{103346C4-8697-4D25-B2E6-39A1EBF2D92C}" destId="{66481CE2-5500-49FD-B33C-11EF0C64784C}" srcOrd="0" destOrd="0" presId="urn:microsoft.com/office/officeart/2005/8/layout/orgChart1"/>
    <dgm:cxn modelId="{ECDBBD2F-83FD-4B7C-B681-0AFB137163C8}" type="presParOf" srcId="{66481CE2-5500-49FD-B33C-11EF0C64784C}" destId="{27B884A7-E07E-4849-A9A1-5B51C47ACFDC}" srcOrd="0" destOrd="0" presId="urn:microsoft.com/office/officeart/2005/8/layout/orgChart1"/>
    <dgm:cxn modelId="{A1510ED1-31E4-4652-B06E-D70A8EFED8D9}" type="presParOf" srcId="{66481CE2-5500-49FD-B33C-11EF0C64784C}" destId="{23A0319C-E983-4184-A805-1C263B4DD2AF}" srcOrd="1" destOrd="0" presId="urn:microsoft.com/office/officeart/2005/8/layout/orgChart1"/>
    <dgm:cxn modelId="{8CD3AC47-E4F6-4A27-B223-2763026B842D}" type="presParOf" srcId="{103346C4-8697-4D25-B2E6-39A1EBF2D92C}" destId="{7CADB7A2-3870-4697-B58F-7CC3E0460EB9}" srcOrd="1" destOrd="0" presId="urn:microsoft.com/office/officeart/2005/8/layout/orgChart1"/>
    <dgm:cxn modelId="{AF0A77E9-0B53-47FD-8B04-E1F69722458D}" type="presParOf" srcId="{103346C4-8697-4D25-B2E6-39A1EBF2D92C}" destId="{0ABCB3F9-2C14-4957-9ED5-D7EEE55783D9}" srcOrd="2" destOrd="0" presId="urn:microsoft.com/office/officeart/2005/8/layout/orgChart1"/>
    <dgm:cxn modelId="{A2A9A4A9-4F43-466B-82AF-1EC4E61D174C}" type="presParOf" srcId="{15A39555-2093-47CC-9BE9-DBFFF30481EE}" destId="{EF82FE90-812B-4C03-8BFA-2CB35817A1C9}" srcOrd="2" destOrd="0" presId="urn:microsoft.com/office/officeart/2005/8/layout/orgChart1"/>
    <dgm:cxn modelId="{F1A80404-6DAE-45A7-B840-15185337508B}" type="presParOf" srcId="{15A39555-2093-47CC-9BE9-DBFFF30481EE}" destId="{4D99400D-78E4-4D1C-A55B-23AA03C15CDC}" srcOrd="3" destOrd="0" presId="urn:microsoft.com/office/officeart/2005/8/layout/orgChart1"/>
    <dgm:cxn modelId="{4BB9117E-AC3E-4562-8CF3-B7B051479CBE}" type="presParOf" srcId="{4D99400D-78E4-4D1C-A55B-23AA03C15CDC}" destId="{C1E19674-A1F0-4263-B89A-6694F333A90E}" srcOrd="0" destOrd="0" presId="urn:microsoft.com/office/officeart/2005/8/layout/orgChart1"/>
    <dgm:cxn modelId="{6E01EDE4-01A7-4D73-8F3F-28D11D49D708}" type="presParOf" srcId="{C1E19674-A1F0-4263-B89A-6694F333A90E}" destId="{369C5E8D-201B-40EA-BE53-FCAD5DBEDF68}" srcOrd="0" destOrd="0" presId="urn:microsoft.com/office/officeart/2005/8/layout/orgChart1"/>
    <dgm:cxn modelId="{02EC5BEB-E567-4156-8247-A057C196AF38}" type="presParOf" srcId="{C1E19674-A1F0-4263-B89A-6694F333A90E}" destId="{FEA5564E-17F5-460D-A824-036576302A79}" srcOrd="1" destOrd="0" presId="urn:microsoft.com/office/officeart/2005/8/layout/orgChart1"/>
    <dgm:cxn modelId="{7DBC8F37-6173-41E6-9D00-4040DBACBE0D}" type="presParOf" srcId="{4D99400D-78E4-4D1C-A55B-23AA03C15CDC}" destId="{FC8A4D04-3693-42C3-94D9-F18DF0CFD3B6}" srcOrd="1" destOrd="0" presId="urn:microsoft.com/office/officeart/2005/8/layout/orgChart1"/>
    <dgm:cxn modelId="{12E06526-F992-4512-A26E-FE626E535CF4}" type="presParOf" srcId="{4D99400D-78E4-4D1C-A55B-23AA03C15CDC}" destId="{2AC63BC3-E78B-4714-9925-46E38C18E461}" srcOrd="2" destOrd="0" presId="urn:microsoft.com/office/officeart/2005/8/layout/orgChart1"/>
    <dgm:cxn modelId="{36FD1EF9-2884-4C17-8529-654812AE88BA}" type="presParOf" srcId="{15A39555-2093-47CC-9BE9-DBFFF30481EE}" destId="{CF370775-ADD3-404D-8AE3-EE433EA4E1B8}" srcOrd="4" destOrd="0" presId="urn:microsoft.com/office/officeart/2005/8/layout/orgChart1"/>
    <dgm:cxn modelId="{33FAFCE7-4AED-49A3-B9A1-1C1BC0878BF3}" type="presParOf" srcId="{15A39555-2093-47CC-9BE9-DBFFF30481EE}" destId="{E1DAB436-6882-437C-A1B7-88E43FB4C232}" srcOrd="5" destOrd="0" presId="urn:microsoft.com/office/officeart/2005/8/layout/orgChart1"/>
    <dgm:cxn modelId="{10B4A2AA-A7E8-4127-89CD-DA72A15F4ACA}" type="presParOf" srcId="{E1DAB436-6882-437C-A1B7-88E43FB4C232}" destId="{8C93B520-4AB2-445B-9BAA-92D33BCCD345}" srcOrd="0" destOrd="0" presId="urn:microsoft.com/office/officeart/2005/8/layout/orgChart1"/>
    <dgm:cxn modelId="{A3ABFD7D-4CE6-42DF-B2D5-0794B0BCE6A5}" type="presParOf" srcId="{8C93B520-4AB2-445B-9BAA-92D33BCCD345}" destId="{F70C4B15-7C0C-4996-905E-CA5D162EEA62}" srcOrd="0" destOrd="0" presId="urn:microsoft.com/office/officeart/2005/8/layout/orgChart1"/>
    <dgm:cxn modelId="{B168BDAC-013A-45FD-AA87-9EC4023DECC9}" type="presParOf" srcId="{8C93B520-4AB2-445B-9BAA-92D33BCCD345}" destId="{6F71F15F-9FE3-44AF-9999-42737B195F61}" srcOrd="1" destOrd="0" presId="urn:microsoft.com/office/officeart/2005/8/layout/orgChart1"/>
    <dgm:cxn modelId="{6A37891A-06FF-4DA1-A1CF-4013DE6B2583}" type="presParOf" srcId="{E1DAB436-6882-437C-A1B7-88E43FB4C232}" destId="{678E39C2-E8A0-4721-AEA7-A1D072F68730}" srcOrd="1" destOrd="0" presId="urn:microsoft.com/office/officeart/2005/8/layout/orgChart1"/>
    <dgm:cxn modelId="{1AA10ADF-E80A-4B76-8ED2-BE7C87DA250E}" type="presParOf" srcId="{E1DAB436-6882-437C-A1B7-88E43FB4C232}" destId="{84CC1DB2-83B7-460B-AD0D-487ECCD0FBE5}" srcOrd="2" destOrd="0" presId="urn:microsoft.com/office/officeart/2005/8/layout/orgChart1"/>
    <dgm:cxn modelId="{5C3A976B-850F-4B2B-AC08-EC8CFF525B0D}" type="presParOf" srcId="{88446011-5761-44B0-9CE1-CE6E3DD265E1}" destId="{99DFBD0C-990F-46A8-B1E2-48956C97E981}"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463CF1-F610-4825-A6C2-9A7C857A4B6F}" type="doc">
      <dgm:prSet loTypeId="urn:microsoft.com/office/officeart/2005/8/layout/chevron1" loCatId="process" qsTypeId="urn:microsoft.com/office/officeart/2005/8/quickstyle/simple1" qsCatId="simple" csTypeId="urn:microsoft.com/office/officeart/2005/8/colors/accent1_2" csCatId="accent1" phldr="1"/>
      <dgm:spPr/>
    </dgm:pt>
    <dgm:pt modelId="{023FF2D4-78E8-4109-B919-521A6D3A0D73}">
      <dgm:prSet phldrT="[Text]"/>
      <dgm:spPr/>
      <dgm:t>
        <a:bodyPr/>
        <a:lstStyle/>
        <a:p>
          <a:r>
            <a:rPr lang="en-US" dirty="0" smtClean="0"/>
            <a:t>Model the process</a:t>
          </a:r>
          <a:endParaRPr lang="en-US" dirty="0"/>
        </a:p>
      </dgm:t>
    </dgm:pt>
    <dgm:pt modelId="{301952AD-D987-45B6-93BD-0ABBAEF32A62}" type="parTrans" cxnId="{033FDADE-1023-42C5-881F-CCE4B239F308}">
      <dgm:prSet/>
      <dgm:spPr/>
      <dgm:t>
        <a:bodyPr/>
        <a:lstStyle/>
        <a:p>
          <a:endParaRPr lang="en-US"/>
        </a:p>
      </dgm:t>
    </dgm:pt>
    <dgm:pt modelId="{D011B141-EA74-4EEE-9338-21C33EEB1A8E}" type="sibTrans" cxnId="{033FDADE-1023-42C5-881F-CCE4B239F308}">
      <dgm:prSet/>
      <dgm:spPr/>
      <dgm:t>
        <a:bodyPr/>
        <a:lstStyle/>
        <a:p>
          <a:endParaRPr lang="en-US"/>
        </a:p>
      </dgm:t>
    </dgm:pt>
    <dgm:pt modelId="{97BEEF57-2399-416B-B04F-7E60A116F619}">
      <dgm:prSet phldrT="[Text]"/>
      <dgm:spPr/>
      <dgm:t>
        <a:bodyPr/>
        <a:lstStyle/>
        <a:p>
          <a:r>
            <a:rPr lang="en-US" dirty="0" smtClean="0"/>
            <a:t>Identify potential inconsistencies</a:t>
          </a:r>
          <a:endParaRPr lang="en-US" dirty="0"/>
        </a:p>
      </dgm:t>
    </dgm:pt>
    <dgm:pt modelId="{7FDB36AA-A6F9-4CB6-834E-763DD8FDFFFF}" type="parTrans" cxnId="{9A02337C-23DA-42FB-8056-C5B4146675AB}">
      <dgm:prSet/>
      <dgm:spPr/>
      <dgm:t>
        <a:bodyPr/>
        <a:lstStyle/>
        <a:p>
          <a:endParaRPr lang="en-US"/>
        </a:p>
      </dgm:t>
    </dgm:pt>
    <dgm:pt modelId="{D9AE8F01-0AA5-4268-BC99-67E4550ACC13}" type="sibTrans" cxnId="{9A02337C-23DA-42FB-8056-C5B4146675AB}">
      <dgm:prSet/>
      <dgm:spPr/>
      <dgm:t>
        <a:bodyPr/>
        <a:lstStyle/>
        <a:p>
          <a:endParaRPr lang="en-US"/>
        </a:p>
      </dgm:t>
    </dgm:pt>
    <dgm:pt modelId="{91A468B4-8BA5-47FB-B17D-B1D4A9A88C50}">
      <dgm:prSet phldrT="[Text]"/>
      <dgm:spPr/>
      <dgm:t>
        <a:bodyPr/>
        <a:lstStyle/>
        <a:p>
          <a:r>
            <a:rPr lang="en-US" dirty="0" smtClean="0"/>
            <a:t>Transform the process</a:t>
          </a:r>
          <a:endParaRPr lang="en-US" dirty="0"/>
        </a:p>
      </dgm:t>
    </dgm:pt>
    <dgm:pt modelId="{DEF802FE-49ED-44E8-926A-0494B0209846}" type="parTrans" cxnId="{7217D820-BB4E-45EF-92FA-E71E926F6CC9}">
      <dgm:prSet/>
      <dgm:spPr/>
      <dgm:t>
        <a:bodyPr/>
        <a:lstStyle/>
        <a:p>
          <a:endParaRPr lang="en-US"/>
        </a:p>
      </dgm:t>
    </dgm:pt>
    <dgm:pt modelId="{789F5615-F080-4D65-996C-00CE5394FD0E}" type="sibTrans" cxnId="{7217D820-BB4E-45EF-92FA-E71E926F6CC9}">
      <dgm:prSet/>
      <dgm:spPr/>
      <dgm:t>
        <a:bodyPr/>
        <a:lstStyle/>
        <a:p>
          <a:endParaRPr lang="en-US"/>
        </a:p>
      </dgm:t>
    </dgm:pt>
    <dgm:pt modelId="{CC955FBB-D400-4E3C-BA1C-6D6C464E198B}" type="pres">
      <dgm:prSet presAssocID="{C4463CF1-F610-4825-A6C2-9A7C857A4B6F}" presName="Name0" presStyleCnt="0">
        <dgm:presLayoutVars>
          <dgm:dir/>
          <dgm:animLvl val="lvl"/>
          <dgm:resizeHandles val="exact"/>
        </dgm:presLayoutVars>
      </dgm:prSet>
      <dgm:spPr/>
    </dgm:pt>
    <dgm:pt modelId="{73AF8AEE-2CF7-4B36-883E-9E9EE29527E5}" type="pres">
      <dgm:prSet presAssocID="{023FF2D4-78E8-4109-B919-521A6D3A0D73}" presName="parTxOnly" presStyleLbl="node1" presStyleIdx="0" presStyleCnt="3">
        <dgm:presLayoutVars>
          <dgm:chMax val="0"/>
          <dgm:chPref val="0"/>
          <dgm:bulletEnabled val="1"/>
        </dgm:presLayoutVars>
      </dgm:prSet>
      <dgm:spPr/>
      <dgm:t>
        <a:bodyPr/>
        <a:lstStyle/>
        <a:p>
          <a:endParaRPr lang="en-US"/>
        </a:p>
      </dgm:t>
    </dgm:pt>
    <dgm:pt modelId="{2807686E-6066-4FB8-B72E-D36FAB76FEC8}" type="pres">
      <dgm:prSet presAssocID="{D011B141-EA74-4EEE-9338-21C33EEB1A8E}" presName="parTxOnlySpace" presStyleCnt="0"/>
      <dgm:spPr/>
    </dgm:pt>
    <dgm:pt modelId="{BFC47C79-A560-4FF9-99E4-BA9E9B11F06A}" type="pres">
      <dgm:prSet presAssocID="{97BEEF57-2399-416B-B04F-7E60A116F619}" presName="parTxOnly" presStyleLbl="node1" presStyleIdx="1" presStyleCnt="3">
        <dgm:presLayoutVars>
          <dgm:chMax val="0"/>
          <dgm:chPref val="0"/>
          <dgm:bulletEnabled val="1"/>
        </dgm:presLayoutVars>
      </dgm:prSet>
      <dgm:spPr/>
      <dgm:t>
        <a:bodyPr/>
        <a:lstStyle/>
        <a:p>
          <a:endParaRPr lang="en-US"/>
        </a:p>
      </dgm:t>
    </dgm:pt>
    <dgm:pt modelId="{3BB63057-4B41-4461-ACD9-CEACDE810460}" type="pres">
      <dgm:prSet presAssocID="{D9AE8F01-0AA5-4268-BC99-67E4550ACC13}" presName="parTxOnlySpace" presStyleCnt="0"/>
      <dgm:spPr/>
    </dgm:pt>
    <dgm:pt modelId="{DA8758FE-F291-4E5E-902A-6B3EBBC40FCB}" type="pres">
      <dgm:prSet presAssocID="{91A468B4-8BA5-47FB-B17D-B1D4A9A88C50}" presName="parTxOnly" presStyleLbl="node1" presStyleIdx="2" presStyleCnt="3">
        <dgm:presLayoutVars>
          <dgm:chMax val="0"/>
          <dgm:chPref val="0"/>
          <dgm:bulletEnabled val="1"/>
        </dgm:presLayoutVars>
      </dgm:prSet>
      <dgm:spPr/>
      <dgm:t>
        <a:bodyPr/>
        <a:lstStyle/>
        <a:p>
          <a:endParaRPr lang="en-US"/>
        </a:p>
      </dgm:t>
    </dgm:pt>
  </dgm:ptLst>
  <dgm:cxnLst>
    <dgm:cxn modelId="{AE2C0C2E-6686-46EB-9A3A-FDC8C83F0EE0}" type="presOf" srcId="{91A468B4-8BA5-47FB-B17D-B1D4A9A88C50}" destId="{DA8758FE-F291-4E5E-902A-6B3EBBC40FCB}" srcOrd="0" destOrd="0" presId="urn:microsoft.com/office/officeart/2005/8/layout/chevron1"/>
    <dgm:cxn modelId="{B28BF2A8-2EEA-4CA0-927B-10B14CEEBEAC}" type="presOf" srcId="{97BEEF57-2399-416B-B04F-7E60A116F619}" destId="{BFC47C79-A560-4FF9-99E4-BA9E9B11F06A}" srcOrd="0" destOrd="0" presId="urn:microsoft.com/office/officeart/2005/8/layout/chevron1"/>
    <dgm:cxn modelId="{033FDADE-1023-42C5-881F-CCE4B239F308}" srcId="{C4463CF1-F610-4825-A6C2-9A7C857A4B6F}" destId="{023FF2D4-78E8-4109-B919-521A6D3A0D73}" srcOrd="0" destOrd="0" parTransId="{301952AD-D987-45B6-93BD-0ABBAEF32A62}" sibTransId="{D011B141-EA74-4EEE-9338-21C33EEB1A8E}"/>
    <dgm:cxn modelId="{7217D820-BB4E-45EF-92FA-E71E926F6CC9}" srcId="{C4463CF1-F610-4825-A6C2-9A7C857A4B6F}" destId="{91A468B4-8BA5-47FB-B17D-B1D4A9A88C50}" srcOrd="2" destOrd="0" parTransId="{DEF802FE-49ED-44E8-926A-0494B0209846}" sibTransId="{789F5615-F080-4D65-996C-00CE5394FD0E}"/>
    <dgm:cxn modelId="{9A02337C-23DA-42FB-8056-C5B4146675AB}" srcId="{C4463CF1-F610-4825-A6C2-9A7C857A4B6F}" destId="{97BEEF57-2399-416B-B04F-7E60A116F619}" srcOrd="1" destOrd="0" parTransId="{7FDB36AA-A6F9-4CB6-834E-763DD8FDFFFF}" sibTransId="{D9AE8F01-0AA5-4268-BC99-67E4550ACC13}"/>
    <dgm:cxn modelId="{4A64632A-DC40-4DBB-8D7B-81B80DE261D7}" type="presOf" srcId="{023FF2D4-78E8-4109-B919-521A6D3A0D73}" destId="{73AF8AEE-2CF7-4B36-883E-9E9EE29527E5}" srcOrd="0" destOrd="0" presId="urn:microsoft.com/office/officeart/2005/8/layout/chevron1"/>
    <dgm:cxn modelId="{622710D8-E216-472C-9EF1-9984F53B5F0F}" type="presOf" srcId="{C4463CF1-F610-4825-A6C2-9A7C857A4B6F}" destId="{CC955FBB-D400-4E3C-BA1C-6D6C464E198B}" srcOrd="0" destOrd="0" presId="urn:microsoft.com/office/officeart/2005/8/layout/chevron1"/>
    <dgm:cxn modelId="{BE6A5714-64BD-425E-B154-882929C71782}" type="presParOf" srcId="{CC955FBB-D400-4E3C-BA1C-6D6C464E198B}" destId="{73AF8AEE-2CF7-4B36-883E-9E9EE29527E5}" srcOrd="0" destOrd="0" presId="urn:microsoft.com/office/officeart/2005/8/layout/chevron1"/>
    <dgm:cxn modelId="{F4DFBE3A-C7EB-41B2-AD91-BA30047B73BE}" type="presParOf" srcId="{CC955FBB-D400-4E3C-BA1C-6D6C464E198B}" destId="{2807686E-6066-4FB8-B72E-D36FAB76FEC8}" srcOrd="1" destOrd="0" presId="urn:microsoft.com/office/officeart/2005/8/layout/chevron1"/>
    <dgm:cxn modelId="{34835A8B-BC0C-408D-968E-B294436917A9}" type="presParOf" srcId="{CC955FBB-D400-4E3C-BA1C-6D6C464E198B}" destId="{BFC47C79-A560-4FF9-99E4-BA9E9B11F06A}" srcOrd="2" destOrd="0" presId="urn:microsoft.com/office/officeart/2005/8/layout/chevron1"/>
    <dgm:cxn modelId="{9C2E31C2-3493-4AB5-B88B-8DF233C1DB6B}" type="presParOf" srcId="{CC955FBB-D400-4E3C-BA1C-6D6C464E198B}" destId="{3BB63057-4B41-4461-ACD9-CEACDE810460}" srcOrd="3" destOrd="0" presId="urn:microsoft.com/office/officeart/2005/8/layout/chevron1"/>
    <dgm:cxn modelId="{0B1BACF1-AB53-4C54-AA9C-DF74482A95A1}" type="presParOf" srcId="{CC955FBB-D400-4E3C-BA1C-6D6C464E198B}" destId="{DA8758FE-F291-4E5E-902A-6B3EBBC40FCB}" srcOrd="4"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463CF1-F610-4825-A6C2-9A7C857A4B6F}" type="doc">
      <dgm:prSet loTypeId="urn:microsoft.com/office/officeart/2005/8/layout/chevron1" loCatId="process" qsTypeId="urn:microsoft.com/office/officeart/2005/8/quickstyle/simple1" qsCatId="simple" csTypeId="urn:microsoft.com/office/officeart/2005/8/colors/accent1_2" csCatId="accent1" phldr="1"/>
      <dgm:spPr/>
    </dgm:pt>
    <dgm:pt modelId="{023FF2D4-78E8-4109-B919-521A6D3A0D73}">
      <dgm:prSet phldrT="[Text]"/>
      <dgm:spPr/>
      <dgm:t>
        <a:bodyPr/>
        <a:lstStyle/>
        <a:p>
          <a:r>
            <a:rPr lang="en-US" dirty="0" smtClean="0"/>
            <a:t>Model the process</a:t>
          </a:r>
          <a:endParaRPr lang="en-US" dirty="0"/>
        </a:p>
      </dgm:t>
    </dgm:pt>
    <dgm:pt modelId="{301952AD-D987-45B6-93BD-0ABBAEF32A62}" type="parTrans" cxnId="{033FDADE-1023-42C5-881F-CCE4B239F308}">
      <dgm:prSet/>
      <dgm:spPr/>
      <dgm:t>
        <a:bodyPr/>
        <a:lstStyle/>
        <a:p>
          <a:endParaRPr lang="en-US"/>
        </a:p>
      </dgm:t>
    </dgm:pt>
    <dgm:pt modelId="{D011B141-EA74-4EEE-9338-21C33EEB1A8E}" type="sibTrans" cxnId="{033FDADE-1023-42C5-881F-CCE4B239F308}">
      <dgm:prSet/>
      <dgm:spPr/>
      <dgm:t>
        <a:bodyPr/>
        <a:lstStyle/>
        <a:p>
          <a:endParaRPr lang="en-US"/>
        </a:p>
      </dgm:t>
    </dgm:pt>
    <dgm:pt modelId="{97BEEF57-2399-416B-B04F-7E60A116F619}">
      <dgm:prSet phldrT="[Text]"/>
      <dgm:spPr/>
      <dgm:t>
        <a:bodyPr/>
        <a:lstStyle/>
        <a:p>
          <a:r>
            <a:rPr lang="en-US" dirty="0" smtClean="0"/>
            <a:t>Identify potential inconsistencies</a:t>
          </a:r>
          <a:endParaRPr lang="en-US" dirty="0"/>
        </a:p>
      </dgm:t>
    </dgm:pt>
    <dgm:pt modelId="{7FDB36AA-A6F9-4CB6-834E-763DD8FDFFFF}" type="parTrans" cxnId="{9A02337C-23DA-42FB-8056-C5B4146675AB}">
      <dgm:prSet/>
      <dgm:spPr/>
      <dgm:t>
        <a:bodyPr/>
        <a:lstStyle/>
        <a:p>
          <a:endParaRPr lang="en-US"/>
        </a:p>
      </dgm:t>
    </dgm:pt>
    <dgm:pt modelId="{D9AE8F01-0AA5-4268-BC99-67E4550ACC13}" type="sibTrans" cxnId="{9A02337C-23DA-42FB-8056-C5B4146675AB}">
      <dgm:prSet/>
      <dgm:spPr/>
      <dgm:t>
        <a:bodyPr/>
        <a:lstStyle/>
        <a:p>
          <a:endParaRPr lang="en-US"/>
        </a:p>
      </dgm:t>
    </dgm:pt>
    <dgm:pt modelId="{91A468B4-8BA5-47FB-B17D-B1D4A9A88C50}">
      <dgm:prSet phldrT="[Text]"/>
      <dgm:spPr/>
      <dgm:t>
        <a:bodyPr/>
        <a:lstStyle/>
        <a:p>
          <a:r>
            <a:rPr lang="en-US" dirty="0" smtClean="0"/>
            <a:t>Transform the process</a:t>
          </a:r>
          <a:endParaRPr lang="en-US" dirty="0"/>
        </a:p>
      </dgm:t>
    </dgm:pt>
    <dgm:pt modelId="{DEF802FE-49ED-44E8-926A-0494B0209846}" type="parTrans" cxnId="{7217D820-BB4E-45EF-92FA-E71E926F6CC9}">
      <dgm:prSet/>
      <dgm:spPr/>
      <dgm:t>
        <a:bodyPr/>
        <a:lstStyle/>
        <a:p>
          <a:endParaRPr lang="en-US"/>
        </a:p>
      </dgm:t>
    </dgm:pt>
    <dgm:pt modelId="{789F5615-F080-4D65-996C-00CE5394FD0E}" type="sibTrans" cxnId="{7217D820-BB4E-45EF-92FA-E71E926F6CC9}">
      <dgm:prSet/>
      <dgm:spPr/>
      <dgm:t>
        <a:bodyPr/>
        <a:lstStyle/>
        <a:p>
          <a:endParaRPr lang="en-US"/>
        </a:p>
      </dgm:t>
    </dgm:pt>
    <dgm:pt modelId="{CC955FBB-D400-4E3C-BA1C-6D6C464E198B}" type="pres">
      <dgm:prSet presAssocID="{C4463CF1-F610-4825-A6C2-9A7C857A4B6F}" presName="Name0" presStyleCnt="0">
        <dgm:presLayoutVars>
          <dgm:dir/>
          <dgm:animLvl val="lvl"/>
          <dgm:resizeHandles val="exact"/>
        </dgm:presLayoutVars>
      </dgm:prSet>
      <dgm:spPr/>
    </dgm:pt>
    <dgm:pt modelId="{73AF8AEE-2CF7-4B36-883E-9E9EE29527E5}" type="pres">
      <dgm:prSet presAssocID="{023FF2D4-78E8-4109-B919-521A6D3A0D73}" presName="parTxOnly" presStyleLbl="node1" presStyleIdx="0" presStyleCnt="3">
        <dgm:presLayoutVars>
          <dgm:chMax val="0"/>
          <dgm:chPref val="0"/>
          <dgm:bulletEnabled val="1"/>
        </dgm:presLayoutVars>
      </dgm:prSet>
      <dgm:spPr/>
      <dgm:t>
        <a:bodyPr/>
        <a:lstStyle/>
        <a:p>
          <a:endParaRPr lang="en-US"/>
        </a:p>
      </dgm:t>
    </dgm:pt>
    <dgm:pt modelId="{2807686E-6066-4FB8-B72E-D36FAB76FEC8}" type="pres">
      <dgm:prSet presAssocID="{D011B141-EA74-4EEE-9338-21C33EEB1A8E}" presName="parTxOnlySpace" presStyleCnt="0"/>
      <dgm:spPr/>
    </dgm:pt>
    <dgm:pt modelId="{BFC47C79-A560-4FF9-99E4-BA9E9B11F06A}" type="pres">
      <dgm:prSet presAssocID="{97BEEF57-2399-416B-B04F-7E60A116F619}" presName="parTxOnly" presStyleLbl="node1" presStyleIdx="1" presStyleCnt="3">
        <dgm:presLayoutVars>
          <dgm:chMax val="0"/>
          <dgm:chPref val="0"/>
          <dgm:bulletEnabled val="1"/>
        </dgm:presLayoutVars>
      </dgm:prSet>
      <dgm:spPr/>
      <dgm:t>
        <a:bodyPr/>
        <a:lstStyle/>
        <a:p>
          <a:endParaRPr lang="en-US"/>
        </a:p>
      </dgm:t>
    </dgm:pt>
    <dgm:pt modelId="{3BB63057-4B41-4461-ACD9-CEACDE810460}" type="pres">
      <dgm:prSet presAssocID="{D9AE8F01-0AA5-4268-BC99-67E4550ACC13}" presName="parTxOnlySpace" presStyleCnt="0"/>
      <dgm:spPr/>
    </dgm:pt>
    <dgm:pt modelId="{DA8758FE-F291-4E5E-902A-6B3EBBC40FCB}" type="pres">
      <dgm:prSet presAssocID="{91A468B4-8BA5-47FB-B17D-B1D4A9A88C50}" presName="parTxOnly" presStyleLbl="node1" presStyleIdx="2" presStyleCnt="3">
        <dgm:presLayoutVars>
          <dgm:chMax val="0"/>
          <dgm:chPref val="0"/>
          <dgm:bulletEnabled val="1"/>
        </dgm:presLayoutVars>
      </dgm:prSet>
      <dgm:spPr/>
      <dgm:t>
        <a:bodyPr/>
        <a:lstStyle/>
        <a:p>
          <a:endParaRPr lang="en-US"/>
        </a:p>
      </dgm:t>
    </dgm:pt>
  </dgm:ptLst>
  <dgm:cxnLst>
    <dgm:cxn modelId="{F95373D8-BC4F-4C69-B789-B49BEE28CB50}" type="presOf" srcId="{C4463CF1-F610-4825-A6C2-9A7C857A4B6F}" destId="{CC955FBB-D400-4E3C-BA1C-6D6C464E198B}" srcOrd="0" destOrd="0" presId="urn:microsoft.com/office/officeart/2005/8/layout/chevron1"/>
    <dgm:cxn modelId="{033FDADE-1023-42C5-881F-CCE4B239F308}" srcId="{C4463CF1-F610-4825-A6C2-9A7C857A4B6F}" destId="{023FF2D4-78E8-4109-B919-521A6D3A0D73}" srcOrd="0" destOrd="0" parTransId="{301952AD-D987-45B6-93BD-0ABBAEF32A62}" sibTransId="{D011B141-EA74-4EEE-9338-21C33EEB1A8E}"/>
    <dgm:cxn modelId="{7217D820-BB4E-45EF-92FA-E71E926F6CC9}" srcId="{C4463CF1-F610-4825-A6C2-9A7C857A4B6F}" destId="{91A468B4-8BA5-47FB-B17D-B1D4A9A88C50}" srcOrd="2" destOrd="0" parTransId="{DEF802FE-49ED-44E8-926A-0494B0209846}" sibTransId="{789F5615-F080-4D65-996C-00CE5394FD0E}"/>
    <dgm:cxn modelId="{CBE09FCA-E005-4268-B7B0-FF38B6657CC0}" type="presOf" srcId="{023FF2D4-78E8-4109-B919-521A6D3A0D73}" destId="{73AF8AEE-2CF7-4B36-883E-9E9EE29527E5}" srcOrd="0" destOrd="0" presId="urn:microsoft.com/office/officeart/2005/8/layout/chevron1"/>
    <dgm:cxn modelId="{9A02337C-23DA-42FB-8056-C5B4146675AB}" srcId="{C4463CF1-F610-4825-A6C2-9A7C857A4B6F}" destId="{97BEEF57-2399-416B-B04F-7E60A116F619}" srcOrd="1" destOrd="0" parTransId="{7FDB36AA-A6F9-4CB6-834E-763DD8FDFFFF}" sibTransId="{D9AE8F01-0AA5-4268-BC99-67E4550ACC13}"/>
    <dgm:cxn modelId="{CEA12534-3BB2-4251-94E1-64BA615A4BBD}" type="presOf" srcId="{97BEEF57-2399-416B-B04F-7E60A116F619}" destId="{BFC47C79-A560-4FF9-99E4-BA9E9B11F06A}" srcOrd="0" destOrd="0" presId="urn:microsoft.com/office/officeart/2005/8/layout/chevron1"/>
    <dgm:cxn modelId="{C7DA8104-424B-4F8C-BF5F-975921BC17DA}" type="presOf" srcId="{91A468B4-8BA5-47FB-B17D-B1D4A9A88C50}" destId="{DA8758FE-F291-4E5E-902A-6B3EBBC40FCB}" srcOrd="0" destOrd="0" presId="urn:microsoft.com/office/officeart/2005/8/layout/chevron1"/>
    <dgm:cxn modelId="{0167B341-199D-4296-8E70-2120F5FB3C22}" type="presParOf" srcId="{CC955FBB-D400-4E3C-BA1C-6D6C464E198B}" destId="{73AF8AEE-2CF7-4B36-883E-9E9EE29527E5}" srcOrd="0" destOrd="0" presId="urn:microsoft.com/office/officeart/2005/8/layout/chevron1"/>
    <dgm:cxn modelId="{586BCBF2-927F-4DB8-AEB3-3C4CDA897015}" type="presParOf" srcId="{CC955FBB-D400-4E3C-BA1C-6D6C464E198B}" destId="{2807686E-6066-4FB8-B72E-D36FAB76FEC8}" srcOrd="1" destOrd="0" presId="urn:microsoft.com/office/officeart/2005/8/layout/chevron1"/>
    <dgm:cxn modelId="{BB2DDD38-CA9B-4AD0-9037-25A2E6CFE32E}" type="presParOf" srcId="{CC955FBB-D400-4E3C-BA1C-6D6C464E198B}" destId="{BFC47C79-A560-4FF9-99E4-BA9E9B11F06A}" srcOrd="2" destOrd="0" presId="urn:microsoft.com/office/officeart/2005/8/layout/chevron1"/>
    <dgm:cxn modelId="{21ABDF0B-8D9D-48F0-8318-D58C414E7E2F}" type="presParOf" srcId="{CC955FBB-D400-4E3C-BA1C-6D6C464E198B}" destId="{3BB63057-4B41-4461-ACD9-CEACDE810460}" srcOrd="3" destOrd="0" presId="urn:microsoft.com/office/officeart/2005/8/layout/chevron1"/>
    <dgm:cxn modelId="{9B0BA40F-9FAD-43FF-AFCC-D91E74C7E915}" type="presParOf" srcId="{CC955FBB-D400-4E3C-BA1C-6D6C464E198B}" destId="{DA8758FE-F291-4E5E-902A-6B3EBBC40FCB}" srcOrd="4"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463CF1-F610-4825-A6C2-9A7C857A4B6F}" type="doc">
      <dgm:prSet loTypeId="urn:microsoft.com/office/officeart/2005/8/layout/chevron1" loCatId="process" qsTypeId="urn:microsoft.com/office/officeart/2005/8/quickstyle/simple1" qsCatId="simple" csTypeId="urn:microsoft.com/office/officeart/2005/8/colors/accent1_2" csCatId="accent1" phldr="1"/>
      <dgm:spPr/>
    </dgm:pt>
    <dgm:pt modelId="{023FF2D4-78E8-4109-B919-521A6D3A0D73}">
      <dgm:prSet phldrT="[Text]"/>
      <dgm:spPr/>
      <dgm:t>
        <a:bodyPr/>
        <a:lstStyle/>
        <a:p>
          <a:r>
            <a:rPr lang="en-US" dirty="0" smtClean="0"/>
            <a:t>Model the process</a:t>
          </a:r>
          <a:endParaRPr lang="en-US" dirty="0"/>
        </a:p>
      </dgm:t>
    </dgm:pt>
    <dgm:pt modelId="{301952AD-D987-45B6-93BD-0ABBAEF32A62}" type="parTrans" cxnId="{033FDADE-1023-42C5-881F-CCE4B239F308}">
      <dgm:prSet/>
      <dgm:spPr/>
      <dgm:t>
        <a:bodyPr/>
        <a:lstStyle/>
        <a:p>
          <a:endParaRPr lang="en-US"/>
        </a:p>
      </dgm:t>
    </dgm:pt>
    <dgm:pt modelId="{D011B141-EA74-4EEE-9338-21C33EEB1A8E}" type="sibTrans" cxnId="{033FDADE-1023-42C5-881F-CCE4B239F308}">
      <dgm:prSet/>
      <dgm:spPr/>
      <dgm:t>
        <a:bodyPr/>
        <a:lstStyle/>
        <a:p>
          <a:endParaRPr lang="en-US"/>
        </a:p>
      </dgm:t>
    </dgm:pt>
    <dgm:pt modelId="{97BEEF57-2399-416B-B04F-7E60A116F619}">
      <dgm:prSet phldrT="[Text]"/>
      <dgm:spPr>
        <a:solidFill>
          <a:schemeClr val="bg1">
            <a:lumMod val="85000"/>
          </a:schemeClr>
        </a:solidFill>
      </dgm:spPr>
      <dgm:t>
        <a:bodyPr/>
        <a:lstStyle/>
        <a:p>
          <a:r>
            <a:rPr lang="en-US" dirty="0" smtClean="0"/>
            <a:t>Identify potential inconsistencies</a:t>
          </a:r>
          <a:endParaRPr lang="en-US" dirty="0"/>
        </a:p>
      </dgm:t>
    </dgm:pt>
    <dgm:pt modelId="{7FDB36AA-A6F9-4CB6-834E-763DD8FDFFFF}" type="parTrans" cxnId="{9A02337C-23DA-42FB-8056-C5B4146675AB}">
      <dgm:prSet/>
      <dgm:spPr/>
      <dgm:t>
        <a:bodyPr/>
        <a:lstStyle/>
        <a:p>
          <a:endParaRPr lang="en-US"/>
        </a:p>
      </dgm:t>
    </dgm:pt>
    <dgm:pt modelId="{D9AE8F01-0AA5-4268-BC99-67E4550ACC13}" type="sibTrans" cxnId="{9A02337C-23DA-42FB-8056-C5B4146675AB}">
      <dgm:prSet/>
      <dgm:spPr/>
      <dgm:t>
        <a:bodyPr/>
        <a:lstStyle/>
        <a:p>
          <a:endParaRPr lang="en-US"/>
        </a:p>
      </dgm:t>
    </dgm:pt>
    <dgm:pt modelId="{91A468B4-8BA5-47FB-B17D-B1D4A9A88C50}">
      <dgm:prSet phldrT="[Text]"/>
      <dgm:spPr>
        <a:solidFill>
          <a:schemeClr val="bg1">
            <a:lumMod val="85000"/>
          </a:schemeClr>
        </a:solidFill>
      </dgm:spPr>
      <dgm:t>
        <a:bodyPr/>
        <a:lstStyle/>
        <a:p>
          <a:r>
            <a:rPr lang="en-US" dirty="0" smtClean="0"/>
            <a:t>Transform the process</a:t>
          </a:r>
          <a:endParaRPr lang="en-US" dirty="0"/>
        </a:p>
      </dgm:t>
    </dgm:pt>
    <dgm:pt modelId="{DEF802FE-49ED-44E8-926A-0494B0209846}" type="parTrans" cxnId="{7217D820-BB4E-45EF-92FA-E71E926F6CC9}">
      <dgm:prSet/>
      <dgm:spPr/>
      <dgm:t>
        <a:bodyPr/>
        <a:lstStyle/>
        <a:p>
          <a:endParaRPr lang="en-US"/>
        </a:p>
      </dgm:t>
    </dgm:pt>
    <dgm:pt modelId="{789F5615-F080-4D65-996C-00CE5394FD0E}" type="sibTrans" cxnId="{7217D820-BB4E-45EF-92FA-E71E926F6CC9}">
      <dgm:prSet/>
      <dgm:spPr/>
      <dgm:t>
        <a:bodyPr/>
        <a:lstStyle/>
        <a:p>
          <a:endParaRPr lang="en-US"/>
        </a:p>
      </dgm:t>
    </dgm:pt>
    <dgm:pt modelId="{CC955FBB-D400-4E3C-BA1C-6D6C464E198B}" type="pres">
      <dgm:prSet presAssocID="{C4463CF1-F610-4825-A6C2-9A7C857A4B6F}" presName="Name0" presStyleCnt="0">
        <dgm:presLayoutVars>
          <dgm:dir/>
          <dgm:animLvl val="lvl"/>
          <dgm:resizeHandles val="exact"/>
        </dgm:presLayoutVars>
      </dgm:prSet>
      <dgm:spPr/>
    </dgm:pt>
    <dgm:pt modelId="{73AF8AEE-2CF7-4B36-883E-9E9EE29527E5}" type="pres">
      <dgm:prSet presAssocID="{023FF2D4-78E8-4109-B919-521A6D3A0D73}" presName="parTxOnly" presStyleLbl="node1" presStyleIdx="0" presStyleCnt="3">
        <dgm:presLayoutVars>
          <dgm:chMax val="0"/>
          <dgm:chPref val="0"/>
          <dgm:bulletEnabled val="1"/>
        </dgm:presLayoutVars>
      </dgm:prSet>
      <dgm:spPr/>
      <dgm:t>
        <a:bodyPr/>
        <a:lstStyle/>
        <a:p>
          <a:endParaRPr lang="en-US"/>
        </a:p>
      </dgm:t>
    </dgm:pt>
    <dgm:pt modelId="{2807686E-6066-4FB8-B72E-D36FAB76FEC8}" type="pres">
      <dgm:prSet presAssocID="{D011B141-EA74-4EEE-9338-21C33EEB1A8E}" presName="parTxOnlySpace" presStyleCnt="0"/>
      <dgm:spPr/>
    </dgm:pt>
    <dgm:pt modelId="{BFC47C79-A560-4FF9-99E4-BA9E9B11F06A}" type="pres">
      <dgm:prSet presAssocID="{97BEEF57-2399-416B-B04F-7E60A116F619}" presName="parTxOnly" presStyleLbl="node1" presStyleIdx="1" presStyleCnt="3">
        <dgm:presLayoutVars>
          <dgm:chMax val="0"/>
          <dgm:chPref val="0"/>
          <dgm:bulletEnabled val="1"/>
        </dgm:presLayoutVars>
      </dgm:prSet>
      <dgm:spPr/>
      <dgm:t>
        <a:bodyPr/>
        <a:lstStyle/>
        <a:p>
          <a:endParaRPr lang="en-US"/>
        </a:p>
      </dgm:t>
    </dgm:pt>
    <dgm:pt modelId="{3BB63057-4B41-4461-ACD9-CEACDE810460}" type="pres">
      <dgm:prSet presAssocID="{D9AE8F01-0AA5-4268-BC99-67E4550ACC13}" presName="parTxOnlySpace" presStyleCnt="0"/>
      <dgm:spPr/>
    </dgm:pt>
    <dgm:pt modelId="{DA8758FE-F291-4E5E-902A-6B3EBBC40FCB}" type="pres">
      <dgm:prSet presAssocID="{91A468B4-8BA5-47FB-B17D-B1D4A9A88C50}" presName="parTxOnly" presStyleLbl="node1" presStyleIdx="2" presStyleCnt="3" custLinFactX="13029" custLinFactY="-64350" custLinFactNeighborX="100000" custLinFactNeighborY="-100000">
        <dgm:presLayoutVars>
          <dgm:chMax val="0"/>
          <dgm:chPref val="0"/>
          <dgm:bulletEnabled val="1"/>
        </dgm:presLayoutVars>
      </dgm:prSet>
      <dgm:spPr/>
      <dgm:t>
        <a:bodyPr/>
        <a:lstStyle/>
        <a:p>
          <a:endParaRPr lang="en-US"/>
        </a:p>
      </dgm:t>
    </dgm:pt>
  </dgm:ptLst>
  <dgm:cxnLst>
    <dgm:cxn modelId="{033FDADE-1023-42C5-881F-CCE4B239F308}" srcId="{C4463CF1-F610-4825-A6C2-9A7C857A4B6F}" destId="{023FF2D4-78E8-4109-B919-521A6D3A0D73}" srcOrd="0" destOrd="0" parTransId="{301952AD-D987-45B6-93BD-0ABBAEF32A62}" sibTransId="{D011B141-EA74-4EEE-9338-21C33EEB1A8E}"/>
    <dgm:cxn modelId="{92FF859D-72DC-4D8A-AC26-7926708314B8}" type="presOf" srcId="{C4463CF1-F610-4825-A6C2-9A7C857A4B6F}" destId="{CC955FBB-D400-4E3C-BA1C-6D6C464E198B}" srcOrd="0" destOrd="0" presId="urn:microsoft.com/office/officeart/2005/8/layout/chevron1"/>
    <dgm:cxn modelId="{7217D820-BB4E-45EF-92FA-E71E926F6CC9}" srcId="{C4463CF1-F610-4825-A6C2-9A7C857A4B6F}" destId="{91A468B4-8BA5-47FB-B17D-B1D4A9A88C50}" srcOrd="2" destOrd="0" parTransId="{DEF802FE-49ED-44E8-926A-0494B0209846}" sibTransId="{789F5615-F080-4D65-996C-00CE5394FD0E}"/>
    <dgm:cxn modelId="{0F16568A-CB77-46C2-9872-ADB027AA5BB6}" type="presOf" srcId="{91A468B4-8BA5-47FB-B17D-B1D4A9A88C50}" destId="{DA8758FE-F291-4E5E-902A-6B3EBBC40FCB}" srcOrd="0" destOrd="0" presId="urn:microsoft.com/office/officeart/2005/8/layout/chevron1"/>
    <dgm:cxn modelId="{9E50EB5D-1255-4ED6-BCBD-283BD6405C1E}" type="presOf" srcId="{023FF2D4-78E8-4109-B919-521A6D3A0D73}" destId="{73AF8AEE-2CF7-4B36-883E-9E9EE29527E5}" srcOrd="0" destOrd="0" presId="urn:microsoft.com/office/officeart/2005/8/layout/chevron1"/>
    <dgm:cxn modelId="{F2A4E018-5071-4376-A7D4-28D29983EB06}" type="presOf" srcId="{97BEEF57-2399-416B-B04F-7E60A116F619}" destId="{BFC47C79-A560-4FF9-99E4-BA9E9B11F06A}" srcOrd="0" destOrd="0" presId="urn:microsoft.com/office/officeart/2005/8/layout/chevron1"/>
    <dgm:cxn modelId="{9A02337C-23DA-42FB-8056-C5B4146675AB}" srcId="{C4463CF1-F610-4825-A6C2-9A7C857A4B6F}" destId="{97BEEF57-2399-416B-B04F-7E60A116F619}" srcOrd="1" destOrd="0" parTransId="{7FDB36AA-A6F9-4CB6-834E-763DD8FDFFFF}" sibTransId="{D9AE8F01-0AA5-4268-BC99-67E4550ACC13}"/>
    <dgm:cxn modelId="{14CAFDA4-7BEF-4C83-9C7A-7C93CA78E9EB}" type="presParOf" srcId="{CC955FBB-D400-4E3C-BA1C-6D6C464E198B}" destId="{73AF8AEE-2CF7-4B36-883E-9E9EE29527E5}" srcOrd="0" destOrd="0" presId="urn:microsoft.com/office/officeart/2005/8/layout/chevron1"/>
    <dgm:cxn modelId="{0810EDB7-965F-43B6-AC77-5469570718DE}" type="presParOf" srcId="{CC955FBB-D400-4E3C-BA1C-6D6C464E198B}" destId="{2807686E-6066-4FB8-B72E-D36FAB76FEC8}" srcOrd="1" destOrd="0" presId="urn:microsoft.com/office/officeart/2005/8/layout/chevron1"/>
    <dgm:cxn modelId="{6FD718F4-9AF6-4798-B48A-DAF2D4D233C5}" type="presParOf" srcId="{CC955FBB-D400-4E3C-BA1C-6D6C464E198B}" destId="{BFC47C79-A560-4FF9-99E4-BA9E9B11F06A}" srcOrd="2" destOrd="0" presId="urn:microsoft.com/office/officeart/2005/8/layout/chevron1"/>
    <dgm:cxn modelId="{9622F91A-445F-47F8-A195-4D73C0584FB6}" type="presParOf" srcId="{CC955FBB-D400-4E3C-BA1C-6D6C464E198B}" destId="{3BB63057-4B41-4461-ACD9-CEACDE810460}" srcOrd="3" destOrd="0" presId="urn:microsoft.com/office/officeart/2005/8/layout/chevron1"/>
    <dgm:cxn modelId="{EB40120B-CBC1-48C0-9A40-994A7E79B436}" type="presParOf" srcId="{CC955FBB-D400-4E3C-BA1C-6D6C464E198B}" destId="{DA8758FE-F291-4E5E-902A-6B3EBBC40FCB}" srcOrd="4"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463CF1-F610-4825-A6C2-9A7C857A4B6F}" type="doc">
      <dgm:prSet loTypeId="urn:microsoft.com/office/officeart/2005/8/layout/chevron1" loCatId="process" qsTypeId="urn:microsoft.com/office/officeart/2005/8/quickstyle/simple1" qsCatId="simple" csTypeId="urn:microsoft.com/office/officeart/2005/8/colors/accent1_2" csCatId="accent1" phldr="1"/>
      <dgm:spPr/>
    </dgm:pt>
    <dgm:pt modelId="{023FF2D4-78E8-4109-B919-521A6D3A0D73}">
      <dgm:prSet phldrT="[Text]"/>
      <dgm:spPr>
        <a:solidFill>
          <a:schemeClr val="bg1">
            <a:lumMod val="85000"/>
          </a:schemeClr>
        </a:solidFill>
      </dgm:spPr>
      <dgm:t>
        <a:bodyPr/>
        <a:lstStyle/>
        <a:p>
          <a:r>
            <a:rPr lang="en-US" dirty="0" smtClean="0"/>
            <a:t>Model the process</a:t>
          </a:r>
          <a:endParaRPr lang="en-US" dirty="0"/>
        </a:p>
      </dgm:t>
    </dgm:pt>
    <dgm:pt modelId="{301952AD-D987-45B6-93BD-0ABBAEF32A62}" type="parTrans" cxnId="{033FDADE-1023-42C5-881F-CCE4B239F308}">
      <dgm:prSet/>
      <dgm:spPr/>
      <dgm:t>
        <a:bodyPr/>
        <a:lstStyle/>
        <a:p>
          <a:endParaRPr lang="en-US"/>
        </a:p>
      </dgm:t>
    </dgm:pt>
    <dgm:pt modelId="{D011B141-EA74-4EEE-9338-21C33EEB1A8E}" type="sibTrans" cxnId="{033FDADE-1023-42C5-881F-CCE4B239F308}">
      <dgm:prSet/>
      <dgm:spPr/>
      <dgm:t>
        <a:bodyPr/>
        <a:lstStyle/>
        <a:p>
          <a:endParaRPr lang="en-US"/>
        </a:p>
      </dgm:t>
    </dgm:pt>
    <dgm:pt modelId="{97BEEF57-2399-416B-B04F-7E60A116F619}">
      <dgm:prSet phldrT="[Text]"/>
      <dgm:spPr>
        <a:solidFill>
          <a:schemeClr val="accent1"/>
        </a:solidFill>
      </dgm:spPr>
      <dgm:t>
        <a:bodyPr/>
        <a:lstStyle/>
        <a:p>
          <a:r>
            <a:rPr lang="en-US" dirty="0" smtClean="0"/>
            <a:t>Identify potential inconsistencies</a:t>
          </a:r>
          <a:endParaRPr lang="en-US" dirty="0"/>
        </a:p>
      </dgm:t>
    </dgm:pt>
    <dgm:pt modelId="{7FDB36AA-A6F9-4CB6-834E-763DD8FDFFFF}" type="parTrans" cxnId="{9A02337C-23DA-42FB-8056-C5B4146675AB}">
      <dgm:prSet/>
      <dgm:spPr/>
      <dgm:t>
        <a:bodyPr/>
        <a:lstStyle/>
        <a:p>
          <a:endParaRPr lang="en-US"/>
        </a:p>
      </dgm:t>
    </dgm:pt>
    <dgm:pt modelId="{D9AE8F01-0AA5-4268-BC99-67E4550ACC13}" type="sibTrans" cxnId="{9A02337C-23DA-42FB-8056-C5B4146675AB}">
      <dgm:prSet/>
      <dgm:spPr/>
      <dgm:t>
        <a:bodyPr/>
        <a:lstStyle/>
        <a:p>
          <a:endParaRPr lang="en-US"/>
        </a:p>
      </dgm:t>
    </dgm:pt>
    <dgm:pt modelId="{91A468B4-8BA5-47FB-B17D-B1D4A9A88C50}">
      <dgm:prSet phldrT="[Text]"/>
      <dgm:spPr>
        <a:solidFill>
          <a:schemeClr val="bg1">
            <a:lumMod val="85000"/>
          </a:schemeClr>
        </a:solidFill>
      </dgm:spPr>
      <dgm:t>
        <a:bodyPr/>
        <a:lstStyle/>
        <a:p>
          <a:r>
            <a:rPr lang="en-US" dirty="0" smtClean="0"/>
            <a:t>Transform the process</a:t>
          </a:r>
          <a:endParaRPr lang="en-US" dirty="0"/>
        </a:p>
      </dgm:t>
    </dgm:pt>
    <dgm:pt modelId="{DEF802FE-49ED-44E8-926A-0494B0209846}" type="parTrans" cxnId="{7217D820-BB4E-45EF-92FA-E71E926F6CC9}">
      <dgm:prSet/>
      <dgm:spPr/>
      <dgm:t>
        <a:bodyPr/>
        <a:lstStyle/>
        <a:p>
          <a:endParaRPr lang="en-US"/>
        </a:p>
      </dgm:t>
    </dgm:pt>
    <dgm:pt modelId="{789F5615-F080-4D65-996C-00CE5394FD0E}" type="sibTrans" cxnId="{7217D820-BB4E-45EF-92FA-E71E926F6CC9}">
      <dgm:prSet/>
      <dgm:spPr/>
      <dgm:t>
        <a:bodyPr/>
        <a:lstStyle/>
        <a:p>
          <a:endParaRPr lang="en-US"/>
        </a:p>
      </dgm:t>
    </dgm:pt>
    <dgm:pt modelId="{CC955FBB-D400-4E3C-BA1C-6D6C464E198B}" type="pres">
      <dgm:prSet presAssocID="{C4463CF1-F610-4825-A6C2-9A7C857A4B6F}" presName="Name0" presStyleCnt="0">
        <dgm:presLayoutVars>
          <dgm:dir/>
          <dgm:animLvl val="lvl"/>
          <dgm:resizeHandles val="exact"/>
        </dgm:presLayoutVars>
      </dgm:prSet>
      <dgm:spPr/>
    </dgm:pt>
    <dgm:pt modelId="{73AF8AEE-2CF7-4B36-883E-9E9EE29527E5}" type="pres">
      <dgm:prSet presAssocID="{023FF2D4-78E8-4109-B919-521A6D3A0D73}" presName="parTxOnly" presStyleLbl="node1" presStyleIdx="0" presStyleCnt="3">
        <dgm:presLayoutVars>
          <dgm:chMax val="0"/>
          <dgm:chPref val="0"/>
          <dgm:bulletEnabled val="1"/>
        </dgm:presLayoutVars>
      </dgm:prSet>
      <dgm:spPr/>
      <dgm:t>
        <a:bodyPr/>
        <a:lstStyle/>
        <a:p>
          <a:endParaRPr lang="en-US"/>
        </a:p>
      </dgm:t>
    </dgm:pt>
    <dgm:pt modelId="{2807686E-6066-4FB8-B72E-D36FAB76FEC8}" type="pres">
      <dgm:prSet presAssocID="{D011B141-EA74-4EEE-9338-21C33EEB1A8E}" presName="parTxOnlySpace" presStyleCnt="0"/>
      <dgm:spPr/>
    </dgm:pt>
    <dgm:pt modelId="{BFC47C79-A560-4FF9-99E4-BA9E9B11F06A}" type="pres">
      <dgm:prSet presAssocID="{97BEEF57-2399-416B-B04F-7E60A116F619}" presName="parTxOnly" presStyleLbl="node1" presStyleIdx="1" presStyleCnt="3">
        <dgm:presLayoutVars>
          <dgm:chMax val="0"/>
          <dgm:chPref val="0"/>
          <dgm:bulletEnabled val="1"/>
        </dgm:presLayoutVars>
      </dgm:prSet>
      <dgm:spPr/>
      <dgm:t>
        <a:bodyPr/>
        <a:lstStyle/>
        <a:p>
          <a:endParaRPr lang="en-US"/>
        </a:p>
      </dgm:t>
    </dgm:pt>
    <dgm:pt modelId="{3BB63057-4B41-4461-ACD9-CEACDE810460}" type="pres">
      <dgm:prSet presAssocID="{D9AE8F01-0AA5-4268-BC99-67E4550ACC13}" presName="parTxOnlySpace" presStyleCnt="0"/>
      <dgm:spPr/>
    </dgm:pt>
    <dgm:pt modelId="{DA8758FE-F291-4E5E-902A-6B3EBBC40FCB}" type="pres">
      <dgm:prSet presAssocID="{91A468B4-8BA5-47FB-B17D-B1D4A9A88C50}" presName="parTxOnly" presStyleLbl="node1" presStyleIdx="2" presStyleCnt="3" custLinFactX="13029" custLinFactY="-64350" custLinFactNeighborX="100000" custLinFactNeighborY="-100000">
        <dgm:presLayoutVars>
          <dgm:chMax val="0"/>
          <dgm:chPref val="0"/>
          <dgm:bulletEnabled val="1"/>
        </dgm:presLayoutVars>
      </dgm:prSet>
      <dgm:spPr/>
      <dgm:t>
        <a:bodyPr/>
        <a:lstStyle/>
        <a:p>
          <a:endParaRPr lang="en-US"/>
        </a:p>
      </dgm:t>
    </dgm:pt>
  </dgm:ptLst>
  <dgm:cxnLst>
    <dgm:cxn modelId="{26F72518-4145-48FB-B3B1-F975F5BB08A3}" type="presOf" srcId="{97BEEF57-2399-416B-B04F-7E60A116F619}" destId="{BFC47C79-A560-4FF9-99E4-BA9E9B11F06A}" srcOrd="0" destOrd="0" presId="urn:microsoft.com/office/officeart/2005/8/layout/chevron1"/>
    <dgm:cxn modelId="{B89826C9-245A-485D-A85C-E42821A6478F}" type="presOf" srcId="{91A468B4-8BA5-47FB-B17D-B1D4A9A88C50}" destId="{DA8758FE-F291-4E5E-902A-6B3EBBC40FCB}" srcOrd="0" destOrd="0" presId="urn:microsoft.com/office/officeart/2005/8/layout/chevron1"/>
    <dgm:cxn modelId="{033FDADE-1023-42C5-881F-CCE4B239F308}" srcId="{C4463CF1-F610-4825-A6C2-9A7C857A4B6F}" destId="{023FF2D4-78E8-4109-B919-521A6D3A0D73}" srcOrd="0" destOrd="0" parTransId="{301952AD-D987-45B6-93BD-0ABBAEF32A62}" sibTransId="{D011B141-EA74-4EEE-9338-21C33EEB1A8E}"/>
    <dgm:cxn modelId="{60FC3E5A-5B8D-4F7E-ABC4-2AAF5594E2EF}" type="presOf" srcId="{023FF2D4-78E8-4109-B919-521A6D3A0D73}" destId="{73AF8AEE-2CF7-4B36-883E-9E9EE29527E5}" srcOrd="0" destOrd="0" presId="urn:microsoft.com/office/officeart/2005/8/layout/chevron1"/>
    <dgm:cxn modelId="{D4D94E21-CC50-4C59-BD6B-BE42CF66BAF4}" type="presOf" srcId="{C4463CF1-F610-4825-A6C2-9A7C857A4B6F}" destId="{CC955FBB-D400-4E3C-BA1C-6D6C464E198B}" srcOrd="0" destOrd="0" presId="urn:microsoft.com/office/officeart/2005/8/layout/chevron1"/>
    <dgm:cxn modelId="{7217D820-BB4E-45EF-92FA-E71E926F6CC9}" srcId="{C4463CF1-F610-4825-A6C2-9A7C857A4B6F}" destId="{91A468B4-8BA5-47FB-B17D-B1D4A9A88C50}" srcOrd="2" destOrd="0" parTransId="{DEF802FE-49ED-44E8-926A-0494B0209846}" sibTransId="{789F5615-F080-4D65-996C-00CE5394FD0E}"/>
    <dgm:cxn modelId="{9A02337C-23DA-42FB-8056-C5B4146675AB}" srcId="{C4463CF1-F610-4825-A6C2-9A7C857A4B6F}" destId="{97BEEF57-2399-416B-B04F-7E60A116F619}" srcOrd="1" destOrd="0" parTransId="{7FDB36AA-A6F9-4CB6-834E-763DD8FDFFFF}" sibTransId="{D9AE8F01-0AA5-4268-BC99-67E4550ACC13}"/>
    <dgm:cxn modelId="{DC603EC8-D442-44C9-9C78-35A89EEDF3D9}" type="presParOf" srcId="{CC955FBB-D400-4E3C-BA1C-6D6C464E198B}" destId="{73AF8AEE-2CF7-4B36-883E-9E9EE29527E5}" srcOrd="0" destOrd="0" presId="urn:microsoft.com/office/officeart/2005/8/layout/chevron1"/>
    <dgm:cxn modelId="{09F526D2-1B36-47D5-9D4D-5ED3CD54FAD6}" type="presParOf" srcId="{CC955FBB-D400-4E3C-BA1C-6D6C464E198B}" destId="{2807686E-6066-4FB8-B72E-D36FAB76FEC8}" srcOrd="1" destOrd="0" presId="urn:microsoft.com/office/officeart/2005/8/layout/chevron1"/>
    <dgm:cxn modelId="{00A817F8-2962-4AC1-A202-AD7C2A4340BA}" type="presParOf" srcId="{CC955FBB-D400-4E3C-BA1C-6D6C464E198B}" destId="{BFC47C79-A560-4FF9-99E4-BA9E9B11F06A}" srcOrd="2" destOrd="0" presId="urn:microsoft.com/office/officeart/2005/8/layout/chevron1"/>
    <dgm:cxn modelId="{C3FDD031-53B2-42EA-B55A-31DF5B7DF9C7}" type="presParOf" srcId="{CC955FBB-D400-4E3C-BA1C-6D6C464E198B}" destId="{3BB63057-4B41-4461-ACD9-CEACDE810460}" srcOrd="3" destOrd="0" presId="urn:microsoft.com/office/officeart/2005/8/layout/chevron1"/>
    <dgm:cxn modelId="{662BEC79-A98E-4E98-BDAE-1622D0CF351E}" type="presParOf" srcId="{CC955FBB-D400-4E3C-BA1C-6D6C464E198B}" destId="{DA8758FE-F291-4E5E-902A-6B3EBBC40FCB}" srcOrd="4"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4463CF1-F610-4825-A6C2-9A7C857A4B6F}" type="doc">
      <dgm:prSet loTypeId="urn:microsoft.com/office/officeart/2005/8/layout/chevron1" loCatId="process" qsTypeId="urn:microsoft.com/office/officeart/2005/8/quickstyle/simple1" qsCatId="simple" csTypeId="urn:microsoft.com/office/officeart/2005/8/colors/accent1_2" csCatId="accent1" phldr="1"/>
      <dgm:spPr/>
    </dgm:pt>
    <dgm:pt modelId="{023FF2D4-78E8-4109-B919-521A6D3A0D73}">
      <dgm:prSet phldrT="[Text]"/>
      <dgm:spPr>
        <a:solidFill>
          <a:schemeClr val="bg1">
            <a:lumMod val="85000"/>
          </a:schemeClr>
        </a:solidFill>
      </dgm:spPr>
      <dgm:t>
        <a:bodyPr/>
        <a:lstStyle/>
        <a:p>
          <a:r>
            <a:rPr lang="en-US" dirty="0" smtClean="0"/>
            <a:t>Model the process</a:t>
          </a:r>
          <a:endParaRPr lang="en-US" dirty="0"/>
        </a:p>
      </dgm:t>
    </dgm:pt>
    <dgm:pt modelId="{301952AD-D987-45B6-93BD-0ABBAEF32A62}" type="parTrans" cxnId="{033FDADE-1023-42C5-881F-CCE4B239F308}">
      <dgm:prSet/>
      <dgm:spPr/>
      <dgm:t>
        <a:bodyPr/>
        <a:lstStyle/>
        <a:p>
          <a:endParaRPr lang="en-US"/>
        </a:p>
      </dgm:t>
    </dgm:pt>
    <dgm:pt modelId="{D011B141-EA74-4EEE-9338-21C33EEB1A8E}" type="sibTrans" cxnId="{033FDADE-1023-42C5-881F-CCE4B239F308}">
      <dgm:prSet/>
      <dgm:spPr/>
      <dgm:t>
        <a:bodyPr/>
        <a:lstStyle/>
        <a:p>
          <a:endParaRPr lang="en-US"/>
        </a:p>
      </dgm:t>
    </dgm:pt>
    <dgm:pt modelId="{97BEEF57-2399-416B-B04F-7E60A116F619}">
      <dgm:prSet phldrT="[Text]"/>
      <dgm:spPr>
        <a:solidFill>
          <a:schemeClr val="bg1">
            <a:lumMod val="85000"/>
          </a:schemeClr>
        </a:solidFill>
      </dgm:spPr>
      <dgm:t>
        <a:bodyPr/>
        <a:lstStyle/>
        <a:p>
          <a:r>
            <a:rPr lang="en-US" dirty="0" smtClean="0"/>
            <a:t>Identify potential inconsistencies</a:t>
          </a:r>
          <a:endParaRPr lang="en-US" dirty="0"/>
        </a:p>
      </dgm:t>
    </dgm:pt>
    <dgm:pt modelId="{7FDB36AA-A6F9-4CB6-834E-763DD8FDFFFF}" type="parTrans" cxnId="{9A02337C-23DA-42FB-8056-C5B4146675AB}">
      <dgm:prSet/>
      <dgm:spPr/>
      <dgm:t>
        <a:bodyPr/>
        <a:lstStyle/>
        <a:p>
          <a:endParaRPr lang="en-US"/>
        </a:p>
      </dgm:t>
    </dgm:pt>
    <dgm:pt modelId="{D9AE8F01-0AA5-4268-BC99-67E4550ACC13}" type="sibTrans" cxnId="{9A02337C-23DA-42FB-8056-C5B4146675AB}">
      <dgm:prSet/>
      <dgm:spPr/>
      <dgm:t>
        <a:bodyPr/>
        <a:lstStyle/>
        <a:p>
          <a:endParaRPr lang="en-US"/>
        </a:p>
      </dgm:t>
    </dgm:pt>
    <dgm:pt modelId="{91A468B4-8BA5-47FB-B17D-B1D4A9A88C50}">
      <dgm:prSet phldrT="[Text]"/>
      <dgm:spPr>
        <a:solidFill>
          <a:schemeClr val="accent1"/>
        </a:solidFill>
      </dgm:spPr>
      <dgm:t>
        <a:bodyPr/>
        <a:lstStyle/>
        <a:p>
          <a:r>
            <a:rPr lang="en-US" dirty="0" smtClean="0"/>
            <a:t>Transform the process</a:t>
          </a:r>
          <a:endParaRPr lang="en-US" dirty="0"/>
        </a:p>
      </dgm:t>
    </dgm:pt>
    <dgm:pt modelId="{DEF802FE-49ED-44E8-926A-0494B0209846}" type="parTrans" cxnId="{7217D820-BB4E-45EF-92FA-E71E926F6CC9}">
      <dgm:prSet/>
      <dgm:spPr/>
      <dgm:t>
        <a:bodyPr/>
        <a:lstStyle/>
        <a:p>
          <a:endParaRPr lang="en-US"/>
        </a:p>
      </dgm:t>
    </dgm:pt>
    <dgm:pt modelId="{789F5615-F080-4D65-996C-00CE5394FD0E}" type="sibTrans" cxnId="{7217D820-BB4E-45EF-92FA-E71E926F6CC9}">
      <dgm:prSet/>
      <dgm:spPr/>
      <dgm:t>
        <a:bodyPr/>
        <a:lstStyle/>
        <a:p>
          <a:endParaRPr lang="en-US"/>
        </a:p>
      </dgm:t>
    </dgm:pt>
    <dgm:pt modelId="{CC955FBB-D400-4E3C-BA1C-6D6C464E198B}" type="pres">
      <dgm:prSet presAssocID="{C4463CF1-F610-4825-A6C2-9A7C857A4B6F}" presName="Name0" presStyleCnt="0">
        <dgm:presLayoutVars>
          <dgm:dir/>
          <dgm:animLvl val="lvl"/>
          <dgm:resizeHandles val="exact"/>
        </dgm:presLayoutVars>
      </dgm:prSet>
      <dgm:spPr/>
    </dgm:pt>
    <dgm:pt modelId="{73AF8AEE-2CF7-4B36-883E-9E9EE29527E5}" type="pres">
      <dgm:prSet presAssocID="{023FF2D4-78E8-4109-B919-521A6D3A0D73}" presName="parTxOnly" presStyleLbl="node1" presStyleIdx="0" presStyleCnt="3">
        <dgm:presLayoutVars>
          <dgm:chMax val="0"/>
          <dgm:chPref val="0"/>
          <dgm:bulletEnabled val="1"/>
        </dgm:presLayoutVars>
      </dgm:prSet>
      <dgm:spPr/>
      <dgm:t>
        <a:bodyPr/>
        <a:lstStyle/>
        <a:p>
          <a:endParaRPr lang="en-US"/>
        </a:p>
      </dgm:t>
    </dgm:pt>
    <dgm:pt modelId="{2807686E-6066-4FB8-B72E-D36FAB76FEC8}" type="pres">
      <dgm:prSet presAssocID="{D011B141-EA74-4EEE-9338-21C33EEB1A8E}" presName="parTxOnlySpace" presStyleCnt="0"/>
      <dgm:spPr/>
    </dgm:pt>
    <dgm:pt modelId="{BFC47C79-A560-4FF9-99E4-BA9E9B11F06A}" type="pres">
      <dgm:prSet presAssocID="{97BEEF57-2399-416B-B04F-7E60A116F619}" presName="parTxOnly" presStyleLbl="node1" presStyleIdx="1" presStyleCnt="3">
        <dgm:presLayoutVars>
          <dgm:chMax val="0"/>
          <dgm:chPref val="0"/>
          <dgm:bulletEnabled val="1"/>
        </dgm:presLayoutVars>
      </dgm:prSet>
      <dgm:spPr/>
      <dgm:t>
        <a:bodyPr/>
        <a:lstStyle/>
        <a:p>
          <a:endParaRPr lang="en-US"/>
        </a:p>
      </dgm:t>
    </dgm:pt>
    <dgm:pt modelId="{3BB63057-4B41-4461-ACD9-CEACDE810460}" type="pres">
      <dgm:prSet presAssocID="{D9AE8F01-0AA5-4268-BC99-67E4550ACC13}" presName="parTxOnlySpace" presStyleCnt="0"/>
      <dgm:spPr/>
    </dgm:pt>
    <dgm:pt modelId="{DA8758FE-F291-4E5E-902A-6B3EBBC40FCB}" type="pres">
      <dgm:prSet presAssocID="{91A468B4-8BA5-47FB-B17D-B1D4A9A88C50}" presName="parTxOnly" presStyleLbl="node1" presStyleIdx="2" presStyleCnt="3" custLinFactX="13029" custLinFactY="-64350" custLinFactNeighborX="100000" custLinFactNeighborY="-100000">
        <dgm:presLayoutVars>
          <dgm:chMax val="0"/>
          <dgm:chPref val="0"/>
          <dgm:bulletEnabled val="1"/>
        </dgm:presLayoutVars>
      </dgm:prSet>
      <dgm:spPr/>
      <dgm:t>
        <a:bodyPr/>
        <a:lstStyle/>
        <a:p>
          <a:endParaRPr lang="en-US"/>
        </a:p>
      </dgm:t>
    </dgm:pt>
  </dgm:ptLst>
  <dgm:cxnLst>
    <dgm:cxn modelId="{F96AEAE3-340B-45C7-BBED-126916C5856E}" type="presOf" srcId="{97BEEF57-2399-416B-B04F-7E60A116F619}" destId="{BFC47C79-A560-4FF9-99E4-BA9E9B11F06A}" srcOrd="0" destOrd="0" presId="urn:microsoft.com/office/officeart/2005/8/layout/chevron1"/>
    <dgm:cxn modelId="{033FDADE-1023-42C5-881F-CCE4B239F308}" srcId="{C4463CF1-F610-4825-A6C2-9A7C857A4B6F}" destId="{023FF2D4-78E8-4109-B919-521A6D3A0D73}" srcOrd="0" destOrd="0" parTransId="{301952AD-D987-45B6-93BD-0ABBAEF32A62}" sibTransId="{D011B141-EA74-4EEE-9338-21C33EEB1A8E}"/>
    <dgm:cxn modelId="{7217D820-BB4E-45EF-92FA-E71E926F6CC9}" srcId="{C4463CF1-F610-4825-A6C2-9A7C857A4B6F}" destId="{91A468B4-8BA5-47FB-B17D-B1D4A9A88C50}" srcOrd="2" destOrd="0" parTransId="{DEF802FE-49ED-44E8-926A-0494B0209846}" sibTransId="{789F5615-F080-4D65-996C-00CE5394FD0E}"/>
    <dgm:cxn modelId="{9A02337C-23DA-42FB-8056-C5B4146675AB}" srcId="{C4463CF1-F610-4825-A6C2-9A7C857A4B6F}" destId="{97BEEF57-2399-416B-B04F-7E60A116F619}" srcOrd="1" destOrd="0" parTransId="{7FDB36AA-A6F9-4CB6-834E-763DD8FDFFFF}" sibTransId="{D9AE8F01-0AA5-4268-BC99-67E4550ACC13}"/>
    <dgm:cxn modelId="{724E8236-CFC3-42EF-BBEC-2A9470DDA08A}" type="presOf" srcId="{91A468B4-8BA5-47FB-B17D-B1D4A9A88C50}" destId="{DA8758FE-F291-4E5E-902A-6B3EBBC40FCB}" srcOrd="0" destOrd="0" presId="urn:microsoft.com/office/officeart/2005/8/layout/chevron1"/>
    <dgm:cxn modelId="{D3578D98-1A8C-4B84-947F-A0D18E3F43C9}" type="presOf" srcId="{C4463CF1-F610-4825-A6C2-9A7C857A4B6F}" destId="{CC955FBB-D400-4E3C-BA1C-6D6C464E198B}" srcOrd="0" destOrd="0" presId="urn:microsoft.com/office/officeart/2005/8/layout/chevron1"/>
    <dgm:cxn modelId="{9D6F8AFE-B210-4CED-9ED4-80986FE8D0F1}" type="presOf" srcId="{023FF2D4-78E8-4109-B919-521A6D3A0D73}" destId="{73AF8AEE-2CF7-4B36-883E-9E9EE29527E5}" srcOrd="0" destOrd="0" presId="urn:microsoft.com/office/officeart/2005/8/layout/chevron1"/>
    <dgm:cxn modelId="{AD33C034-45BD-4F01-8434-226E50DF7DBC}" type="presParOf" srcId="{CC955FBB-D400-4E3C-BA1C-6D6C464E198B}" destId="{73AF8AEE-2CF7-4B36-883E-9E9EE29527E5}" srcOrd="0" destOrd="0" presId="urn:microsoft.com/office/officeart/2005/8/layout/chevron1"/>
    <dgm:cxn modelId="{2524709C-1FE4-4B24-90E9-A23BA5B2D004}" type="presParOf" srcId="{CC955FBB-D400-4E3C-BA1C-6D6C464E198B}" destId="{2807686E-6066-4FB8-B72E-D36FAB76FEC8}" srcOrd="1" destOrd="0" presId="urn:microsoft.com/office/officeart/2005/8/layout/chevron1"/>
    <dgm:cxn modelId="{787CD940-B22D-4EBE-8250-4DB3E9FEF5FF}" type="presParOf" srcId="{CC955FBB-D400-4E3C-BA1C-6D6C464E198B}" destId="{BFC47C79-A560-4FF9-99E4-BA9E9B11F06A}" srcOrd="2" destOrd="0" presId="urn:microsoft.com/office/officeart/2005/8/layout/chevron1"/>
    <dgm:cxn modelId="{B151EC41-EDFC-445A-832E-5FF7B3517BA5}" type="presParOf" srcId="{CC955FBB-D400-4E3C-BA1C-6D6C464E198B}" destId="{3BB63057-4B41-4461-ACD9-CEACDE810460}" srcOrd="3" destOrd="0" presId="urn:microsoft.com/office/officeart/2005/8/layout/chevron1"/>
    <dgm:cxn modelId="{81BB34DF-F59F-44B3-A5BD-F6BBC64360F2}" type="presParOf" srcId="{CC955FBB-D400-4E3C-BA1C-6D6C464E198B}" destId="{DA8758FE-F291-4E5E-902A-6B3EBBC40FCB}" srcOrd="4"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F16BC9D-9B7F-4086-A692-634DB95AE138}">
      <dsp:nvSpPr>
        <dsp:cNvPr id="0" name=""/>
        <dsp:cNvSpPr/>
      </dsp:nvSpPr>
      <dsp:spPr>
        <a:xfrm rot="5400000">
          <a:off x="-244256" y="245789"/>
          <a:ext cx="1628377" cy="1139864"/>
        </a:xfrm>
        <a:prstGeom prst="chevron">
          <a:avLst/>
        </a:prstGeom>
        <a:solidFill>
          <a:schemeClr val="accent2">
            <a:shade val="5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Modelling</a:t>
          </a:r>
          <a:endParaRPr lang="en-US" sz="1900" kern="1200" dirty="0"/>
        </a:p>
      </dsp:txBody>
      <dsp:txXfrm rot="5400000">
        <a:off x="-244256" y="245789"/>
        <a:ext cx="1628377" cy="1139864"/>
      </dsp:txXfrm>
    </dsp:sp>
    <dsp:sp modelId="{C28F84E6-267F-49D4-8F3F-70A52BEA16B5}">
      <dsp:nvSpPr>
        <dsp:cNvPr id="0" name=""/>
        <dsp:cNvSpPr/>
      </dsp:nvSpPr>
      <dsp:spPr>
        <a:xfrm rot="5400000">
          <a:off x="3972946" y="-2831549"/>
          <a:ext cx="1058445" cy="6724610"/>
        </a:xfrm>
        <a:prstGeom prst="round2SameRect">
          <a:avLst/>
        </a:prstGeom>
        <a:solidFill>
          <a:schemeClr val="lt1">
            <a:alpha val="9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Performance</a:t>
          </a:r>
          <a:endParaRPr lang="en-US" sz="1800" kern="1200" dirty="0"/>
        </a:p>
        <a:p>
          <a:pPr marL="171450" lvl="1" indent="-171450" algn="l" defTabSz="800100">
            <a:lnSpc>
              <a:spcPct val="90000"/>
            </a:lnSpc>
            <a:spcBef>
              <a:spcPct val="0"/>
            </a:spcBef>
            <a:spcAft>
              <a:spcPct val="15000"/>
            </a:spcAft>
            <a:buChar char="••"/>
          </a:pPr>
          <a:r>
            <a:rPr lang="en-US" sz="1800" kern="1200" dirty="0" smtClean="0"/>
            <a:t>Client-side code</a:t>
          </a:r>
          <a:endParaRPr lang="en-US" sz="1800" kern="1200" dirty="0"/>
        </a:p>
        <a:p>
          <a:pPr marL="171450" lvl="1" indent="-171450" algn="l" defTabSz="800100">
            <a:lnSpc>
              <a:spcPct val="90000"/>
            </a:lnSpc>
            <a:spcBef>
              <a:spcPct val="0"/>
            </a:spcBef>
            <a:spcAft>
              <a:spcPct val="15000"/>
            </a:spcAft>
            <a:buChar char="••"/>
          </a:pPr>
          <a:r>
            <a:rPr lang="en-US" sz="1800" kern="1200" dirty="0" smtClean="0"/>
            <a:t>Conformance bottom (applications)</a:t>
          </a:r>
          <a:endParaRPr lang="en-US" sz="1800" kern="1200" dirty="0"/>
        </a:p>
        <a:p>
          <a:pPr marL="171450" lvl="1" indent="-171450" algn="l" defTabSz="800100">
            <a:lnSpc>
              <a:spcPct val="90000"/>
            </a:lnSpc>
            <a:spcBef>
              <a:spcPct val="0"/>
            </a:spcBef>
            <a:spcAft>
              <a:spcPct val="15000"/>
            </a:spcAft>
            <a:buChar char="••"/>
          </a:pPr>
          <a:r>
            <a:rPr lang="en-US" sz="1800" kern="1200" dirty="0" smtClean="0"/>
            <a:t>Multi-conformance (applications)</a:t>
          </a:r>
          <a:endParaRPr lang="en-US" sz="1800" kern="1200" dirty="0"/>
        </a:p>
      </dsp:txBody>
      <dsp:txXfrm rot="5400000">
        <a:off x="3972946" y="-2831549"/>
        <a:ext cx="1058445" cy="6724610"/>
      </dsp:txXfrm>
    </dsp:sp>
    <dsp:sp modelId="{8D3FE906-8CD4-4D2E-B58B-1A15F3DC0D18}">
      <dsp:nvSpPr>
        <dsp:cNvPr id="0" name=""/>
        <dsp:cNvSpPr/>
      </dsp:nvSpPr>
      <dsp:spPr>
        <a:xfrm rot="5400000">
          <a:off x="-244256" y="1680348"/>
          <a:ext cx="1628377" cy="1139864"/>
        </a:xfrm>
        <a:prstGeom prst="chevron">
          <a:avLst/>
        </a:prstGeom>
        <a:solidFill>
          <a:schemeClr val="accent2">
            <a:shade val="50000"/>
            <a:hueOff val="0"/>
            <a:satOff val="-35025"/>
            <a:lumOff val="36633"/>
            <a:alphaOff val="0"/>
          </a:schemeClr>
        </a:solidFill>
        <a:ln w="25400" cap="flat" cmpd="sng" algn="ctr">
          <a:solidFill>
            <a:schemeClr val="accent2">
              <a:shade val="50000"/>
              <a:hueOff val="0"/>
              <a:satOff val="-35025"/>
              <a:lumOff val="3663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Coupling</a:t>
          </a:r>
          <a:endParaRPr lang="en-US" sz="1900" kern="1200" dirty="0"/>
        </a:p>
      </dsp:txBody>
      <dsp:txXfrm rot="5400000">
        <a:off x="-244256" y="1680348"/>
        <a:ext cx="1628377" cy="1139864"/>
      </dsp:txXfrm>
    </dsp:sp>
    <dsp:sp modelId="{8790B8D0-1924-403A-AC2A-243449CDF1D9}">
      <dsp:nvSpPr>
        <dsp:cNvPr id="0" name=""/>
        <dsp:cNvSpPr/>
      </dsp:nvSpPr>
      <dsp:spPr>
        <a:xfrm rot="5400000">
          <a:off x="3972946" y="-1396990"/>
          <a:ext cx="1058445" cy="6724610"/>
        </a:xfrm>
        <a:prstGeom prst="round2SameRect">
          <a:avLst/>
        </a:prstGeom>
        <a:solidFill>
          <a:schemeClr val="lt1">
            <a:alpha val="90000"/>
            <a:hueOff val="0"/>
            <a:satOff val="0"/>
            <a:lumOff val="0"/>
            <a:alphaOff val="0"/>
          </a:schemeClr>
        </a:solidFill>
        <a:ln w="25400" cap="flat" cmpd="sng" algn="ctr">
          <a:solidFill>
            <a:schemeClr val="accent2">
              <a:shade val="50000"/>
              <a:hueOff val="0"/>
              <a:satOff val="-34119"/>
              <a:lumOff val="337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Interfaces (graphical?)</a:t>
          </a:r>
          <a:endParaRPr lang="en-US" sz="1800" kern="1200" dirty="0"/>
        </a:p>
        <a:p>
          <a:pPr marL="171450" lvl="1" indent="-171450" algn="l" defTabSz="800100">
            <a:lnSpc>
              <a:spcPct val="90000"/>
            </a:lnSpc>
            <a:spcBef>
              <a:spcPct val="0"/>
            </a:spcBef>
            <a:spcAft>
              <a:spcPct val="15000"/>
            </a:spcAft>
            <a:buChar char="••"/>
          </a:pPr>
          <a:r>
            <a:rPr lang="en-US" sz="1800" kern="1200" dirty="0" smtClean="0"/>
            <a:t>Services</a:t>
          </a:r>
          <a:endParaRPr lang="en-US" sz="1800" kern="1200" dirty="0"/>
        </a:p>
      </dsp:txBody>
      <dsp:txXfrm rot="5400000">
        <a:off x="3972946" y="-1396990"/>
        <a:ext cx="1058445" cy="6724610"/>
      </dsp:txXfrm>
    </dsp:sp>
    <dsp:sp modelId="{4B4D44D1-A87C-4935-B5CC-CC5B624B3F8A}">
      <dsp:nvSpPr>
        <dsp:cNvPr id="0" name=""/>
        <dsp:cNvSpPr/>
      </dsp:nvSpPr>
      <dsp:spPr>
        <a:xfrm rot="5400000">
          <a:off x="-244256" y="3114908"/>
          <a:ext cx="1628377" cy="1139864"/>
        </a:xfrm>
        <a:prstGeom prst="chevron">
          <a:avLst/>
        </a:prstGeom>
        <a:solidFill>
          <a:schemeClr val="accent2">
            <a:shade val="50000"/>
            <a:hueOff val="0"/>
            <a:satOff val="-35025"/>
            <a:lumOff val="36633"/>
            <a:alphaOff val="0"/>
          </a:schemeClr>
        </a:solidFill>
        <a:ln w="25400" cap="flat" cmpd="sng" algn="ctr">
          <a:solidFill>
            <a:schemeClr val="accent2">
              <a:shade val="50000"/>
              <a:hueOff val="0"/>
              <a:satOff val="-35025"/>
              <a:lumOff val="3663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Usability</a:t>
          </a:r>
          <a:endParaRPr lang="en-US" sz="1900" kern="1200" dirty="0"/>
        </a:p>
      </dsp:txBody>
      <dsp:txXfrm rot="5400000">
        <a:off x="-244256" y="3114908"/>
        <a:ext cx="1628377" cy="1139864"/>
      </dsp:txXfrm>
    </dsp:sp>
    <dsp:sp modelId="{35A40269-B478-4FCE-8175-8619C03FDBDC}">
      <dsp:nvSpPr>
        <dsp:cNvPr id="0" name=""/>
        <dsp:cNvSpPr/>
      </dsp:nvSpPr>
      <dsp:spPr>
        <a:xfrm rot="5400000">
          <a:off x="3972946" y="37568"/>
          <a:ext cx="1058445" cy="6724610"/>
        </a:xfrm>
        <a:prstGeom prst="round2SameRect">
          <a:avLst/>
        </a:prstGeom>
        <a:solidFill>
          <a:schemeClr val="lt1">
            <a:alpha val="90000"/>
            <a:hueOff val="0"/>
            <a:satOff val="0"/>
            <a:lumOff val="0"/>
            <a:alphaOff val="0"/>
          </a:schemeClr>
        </a:solidFill>
        <a:ln w="25400" cap="flat" cmpd="sng" algn="ctr">
          <a:solidFill>
            <a:schemeClr val="accent2">
              <a:shade val="50000"/>
              <a:hueOff val="0"/>
              <a:satOff val="-34119"/>
              <a:lumOff val="337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Performance</a:t>
          </a:r>
          <a:endParaRPr lang="en-US" sz="1800" kern="1200" dirty="0"/>
        </a:p>
        <a:p>
          <a:pPr marL="171450" lvl="1" indent="-171450" algn="l" defTabSz="800100">
            <a:lnSpc>
              <a:spcPct val="90000"/>
            </a:lnSpc>
            <a:spcBef>
              <a:spcPct val="0"/>
            </a:spcBef>
            <a:spcAft>
              <a:spcPct val="15000"/>
            </a:spcAft>
            <a:buChar char="••"/>
          </a:pPr>
          <a:r>
            <a:rPr lang="en-US" sz="1800" kern="1200" dirty="0" smtClean="0"/>
            <a:t>Action language syntax</a:t>
          </a:r>
          <a:endParaRPr lang="en-US" sz="1800" kern="1200" dirty="0"/>
        </a:p>
        <a:p>
          <a:pPr marL="171450" lvl="1" indent="-171450" algn="l" defTabSz="800100">
            <a:lnSpc>
              <a:spcPct val="90000"/>
            </a:lnSpc>
            <a:spcBef>
              <a:spcPct val="0"/>
            </a:spcBef>
            <a:spcAft>
              <a:spcPct val="15000"/>
            </a:spcAft>
            <a:buChar char="••"/>
          </a:pPr>
          <a:r>
            <a:rPr lang="en-US" sz="1800" kern="1200" dirty="0" smtClean="0"/>
            <a:t>Compiler</a:t>
          </a:r>
          <a:endParaRPr lang="en-US" sz="1800" kern="1200" dirty="0"/>
        </a:p>
      </dsp:txBody>
      <dsp:txXfrm rot="5400000">
        <a:off x="3972946" y="37568"/>
        <a:ext cx="1058445" cy="672461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F370775-ADD3-404D-8AE3-EE433EA4E1B8}">
      <dsp:nvSpPr>
        <dsp:cNvPr id="0" name=""/>
        <dsp:cNvSpPr/>
      </dsp:nvSpPr>
      <dsp:spPr>
        <a:xfrm>
          <a:off x="4471825" y="3078516"/>
          <a:ext cx="3163849" cy="549097"/>
        </a:xfrm>
        <a:custGeom>
          <a:avLst/>
          <a:gdLst/>
          <a:ahLst/>
          <a:cxnLst/>
          <a:rect l="0" t="0" r="0" b="0"/>
          <a:pathLst>
            <a:path>
              <a:moveTo>
                <a:pt x="0" y="0"/>
              </a:moveTo>
              <a:lnTo>
                <a:pt x="0" y="274548"/>
              </a:lnTo>
              <a:lnTo>
                <a:pt x="3163849" y="274548"/>
              </a:lnTo>
              <a:lnTo>
                <a:pt x="3163849" y="54909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82FE90-812B-4C03-8BFA-2CB35817A1C9}">
      <dsp:nvSpPr>
        <dsp:cNvPr id="0" name=""/>
        <dsp:cNvSpPr/>
      </dsp:nvSpPr>
      <dsp:spPr>
        <a:xfrm>
          <a:off x="4426105" y="3078516"/>
          <a:ext cx="91440" cy="549097"/>
        </a:xfrm>
        <a:custGeom>
          <a:avLst/>
          <a:gdLst/>
          <a:ahLst/>
          <a:cxnLst/>
          <a:rect l="0" t="0" r="0" b="0"/>
          <a:pathLst>
            <a:path>
              <a:moveTo>
                <a:pt x="45720" y="0"/>
              </a:moveTo>
              <a:lnTo>
                <a:pt x="45720" y="54909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272AA6-2AB5-4926-8F00-ED82CBB79EF3}">
      <dsp:nvSpPr>
        <dsp:cNvPr id="0" name=""/>
        <dsp:cNvSpPr/>
      </dsp:nvSpPr>
      <dsp:spPr>
        <a:xfrm>
          <a:off x="1307976" y="3078516"/>
          <a:ext cx="3163849" cy="549097"/>
        </a:xfrm>
        <a:custGeom>
          <a:avLst/>
          <a:gdLst/>
          <a:ahLst/>
          <a:cxnLst/>
          <a:rect l="0" t="0" r="0" b="0"/>
          <a:pathLst>
            <a:path>
              <a:moveTo>
                <a:pt x="3163849" y="0"/>
              </a:moveTo>
              <a:lnTo>
                <a:pt x="3163849" y="274548"/>
              </a:lnTo>
              <a:lnTo>
                <a:pt x="0" y="274548"/>
              </a:lnTo>
              <a:lnTo>
                <a:pt x="0" y="54909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A8FB89-EA5C-459B-8A3A-693D9C8156D1}">
      <dsp:nvSpPr>
        <dsp:cNvPr id="0" name=""/>
        <dsp:cNvSpPr/>
      </dsp:nvSpPr>
      <dsp:spPr>
        <a:xfrm>
          <a:off x="2007932" y="537618"/>
          <a:ext cx="4927786" cy="25408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2000" tIns="24130" rIns="612000" bIns="24130" numCol="1" spcCol="1270" anchor="ctr" anchorCtr="0">
          <a:noAutofit/>
        </a:bodyPr>
        <a:lstStyle/>
        <a:p>
          <a:pPr lvl="0" algn="ctr" defTabSz="1689100" rtl="0">
            <a:lnSpc>
              <a:spcPct val="90000"/>
            </a:lnSpc>
            <a:spcBef>
              <a:spcPct val="0"/>
            </a:spcBef>
            <a:spcAft>
              <a:spcPct val="35000"/>
            </a:spcAft>
          </a:pPr>
          <a:r>
            <a:rPr lang="en-US" sz="3800" kern="1200" dirty="0" err="1"/>
            <a:t>ProMoBox</a:t>
          </a:r>
          <a:endParaRPr lang="en-US" sz="3800" kern="1200" dirty="0"/>
        </a:p>
        <a:p>
          <a:pPr lvl="0" algn="l" defTabSz="1689100" rtl="0">
            <a:lnSpc>
              <a:spcPct val="90000"/>
            </a:lnSpc>
            <a:spcBef>
              <a:spcPct val="0"/>
            </a:spcBef>
            <a:spcAft>
              <a:spcPct val="35000"/>
            </a:spcAft>
          </a:pPr>
          <a:r>
            <a:rPr lang="en-US" sz="1600" kern="1200" dirty="0"/>
            <a:t>- Annotations</a:t>
          </a:r>
        </a:p>
        <a:p>
          <a:pPr lvl="0" algn="l" defTabSz="1689100" rtl="0">
            <a:lnSpc>
              <a:spcPct val="90000"/>
            </a:lnSpc>
            <a:spcBef>
              <a:spcPct val="0"/>
            </a:spcBef>
            <a:spcAft>
              <a:spcPct val="35000"/>
            </a:spcAft>
          </a:pPr>
          <a:r>
            <a:rPr lang="en-US" sz="1600" kern="1200" dirty="0"/>
            <a:t>- DSML generation</a:t>
          </a:r>
        </a:p>
        <a:p>
          <a:pPr lvl="0" algn="l" defTabSz="1689100" rtl="0">
            <a:lnSpc>
              <a:spcPct val="90000"/>
            </a:lnSpc>
            <a:spcBef>
              <a:spcPct val="0"/>
            </a:spcBef>
            <a:spcAft>
              <a:spcPct val="35000"/>
            </a:spcAft>
          </a:pPr>
          <a:r>
            <a:rPr lang="en-US" sz="1600" kern="1200" dirty="0"/>
            <a:t>- Generic semantics</a:t>
          </a:r>
          <a:endParaRPr lang="nl-BE" sz="1600" kern="1200" dirty="0"/>
        </a:p>
      </dsp:txBody>
      <dsp:txXfrm>
        <a:off x="2007932" y="537618"/>
        <a:ext cx="4927786" cy="2540897"/>
      </dsp:txXfrm>
    </dsp:sp>
    <dsp:sp modelId="{27B884A7-E07E-4849-A9A1-5B51C47ACFDC}">
      <dsp:nvSpPr>
        <dsp:cNvPr id="0" name=""/>
        <dsp:cNvSpPr/>
      </dsp:nvSpPr>
      <dsp:spPr>
        <a:xfrm>
          <a:off x="600" y="3627613"/>
          <a:ext cx="2614751" cy="130737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rtl="0">
            <a:lnSpc>
              <a:spcPct val="90000"/>
            </a:lnSpc>
            <a:spcBef>
              <a:spcPct val="0"/>
            </a:spcBef>
            <a:spcAft>
              <a:spcPct val="35000"/>
            </a:spcAft>
          </a:pPr>
          <a:r>
            <a:rPr lang="en-US" sz="2600" kern="1200" dirty="0"/>
            <a:t>Model Checking</a:t>
          </a:r>
        </a:p>
        <a:p>
          <a:pPr lvl="0" algn="ctr" defTabSz="1155700" rtl="0">
            <a:lnSpc>
              <a:spcPct val="90000"/>
            </a:lnSpc>
            <a:spcBef>
              <a:spcPct val="0"/>
            </a:spcBef>
            <a:spcAft>
              <a:spcPct val="35000"/>
            </a:spcAft>
          </a:pPr>
          <a:r>
            <a:rPr lang="en-US" sz="1400" kern="1200" dirty="0"/>
            <a:t>Property Template</a:t>
          </a:r>
        </a:p>
        <a:p>
          <a:pPr lvl="0" algn="ctr" defTabSz="1155700" rtl="0">
            <a:lnSpc>
              <a:spcPct val="90000"/>
            </a:lnSpc>
            <a:spcBef>
              <a:spcPct val="0"/>
            </a:spcBef>
            <a:spcAft>
              <a:spcPct val="35000"/>
            </a:spcAft>
          </a:pPr>
          <a:r>
            <a:rPr lang="en-US" sz="1400" kern="1200" dirty="0"/>
            <a:t>+</a:t>
          </a:r>
        </a:p>
        <a:p>
          <a:pPr lvl="0" algn="ctr" defTabSz="1155700" rtl="0">
            <a:lnSpc>
              <a:spcPct val="90000"/>
            </a:lnSpc>
            <a:spcBef>
              <a:spcPct val="0"/>
            </a:spcBef>
            <a:spcAft>
              <a:spcPct val="35000"/>
            </a:spcAft>
          </a:pPr>
          <a:r>
            <a:rPr lang="en-US" sz="1400" kern="1200" dirty="0"/>
            <a:t>Generic </a:t>
          </a:r>
          <a:r>
            <a:rPr lang="en-US" sz="1400" kern="1200" dirty="0" err="1"/>
            <a:t>Promela</a:t>
          </a:r>
          <a:r>
            <a:rPr lang="en-US" sz="1400" kern="1200" dirty="0"/>
            <a:t> compiler</a:t>
          </a:r>
          <a:endParaRPr lang="nl-BE" sz="1400" kern="1200" dirty="0"/>
        </a:p>
      </dsp:txBody>
      <dsp:txXfrm>
        <a:off x="600" y="3627613"/>
        <a:ext cx="2614751" cy="1307375"/>
      </dsp:txXfrm>
    </dsp:sp>
    <dsp:sp modelId="{369C5E8D-201B-40EA-BE53-FCAD5DBEDF68}">
      <dsp:nvSpPr>
        <dsp:cNvPr id="0" name=""/>
        <dsp:cNvSpPr/>
      </dsp:nvSpPr>
      <dsp:spPr>
        <a:xfrm>
          <a:off x="3164449" y="3627613"/>
          <a:ext cx="2614751" cy="130737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rtl="0">
            <a:lnSpc>
              <a:spcPct val="90000"/>
            </a:lnSpc>
            <a:spcBef>
              <a:spcPct val="0"/>
            </a:spcBef>
            <a:spcAft>
              <a:spcPct val="35000"/>
            </a:spcAft>
          </a:pPr>
          <a:r>
            <a:rPr lang="en-US" sz="2600" kern="1200" dirty="0"/>
            <a:t>Testing</a:t>
          </a:r>
        </a:p>
        <a:p>
          <a:pPr lvl="0" algn="ctr" defTabSz="1155700" rtl="0">
            <a:lnSpc>
              <a:spcPct val="90000"/>
            </a:lnSpc>
            <a:spcBef>
              <a:spcPct val="0"/>
            </a:spcBef>
            <a:spcAft>
              <a:spcPct val="35000"/>
            </a:spcAft>
          </a:pPr>
          <a:r>
            <a:rPr lang="en-US" sz="1400" kern="1200" dirty="0"/>
            <a:t>Test Template</a:t>
          </a:r>
        </a:p>
        <a:p>
          <a:pPr lvl="0" algn="ctr" defTabSz="1155700" rtl="0">
            <a:lnSpc>
              <a:spcPct val="90000"/>
            </a:lnSpc>
            <a:spcBef>
              <a:spcPct val="0"/>
            </a:spcBef>
            <a:spcAft>
              <a:spcPct val="35000"/>
            </a:spcAft>
          </a:pPr>
          <a:r>
            <a:rPr lang="en-US" sz="1400" kern="1200" dirty="0"/>
            <a:t> +</a:t>
          </a:r>
        </a:p>
        <a:p>
          <a:pPr lvl="0" algn="ctr" defTabSz="1155700" rtl="0">
            <a:lnSpc>
              <a:spcPct val="90000"/>
            </a:lnSpc>
            <a:spcBef>
              <a:spcPct val="0"/>
            </a:spcBef>
            <a:spcAft>
              <a:spcPct val="35000"/>
            </a:spcAft>
          </a:pPr>
          <a:r>
            <a:rPr lang="en-US" sz="1400" kern="1200" dirty="0"/>
            <a:t>Generic operational semantics </a:t>
          </a:r>
          <a:endParaRPr lang="nl-BE" sz="1400" kern="1200" dirty="0"/>
        </a:p>
      </dsp:txBody>
      <dsp:txXfrm>
        <a:off x="3164449" y="3627613"/>
        <a:ext cx="2614751" cy="1307375"/>
      </dsp:txXfrm>
    </dsp:sp>
    <dsp:sp modelId="{F70C4B15-7C0C-4996-905E-CA5D162EEA62}">
      <dsp:nvSpPr>
        <dsp:cNvPr id="0" name=""/>
        <dsp:cNvSpPr/>
      </dsp:nvSpPr>
      <dsp:spPr>
        <a:xfrm>
          <a:off x="6328299" y="3627613"/>
          <a:ext cx="2614751" cy="130737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rtl="0">
            <a:lnSpc>
              <a:spcPct val="90000"/>
            </a:lnSpc>
            <a:spcBef>
              <a:spcPct val="0"/>
            </a:spcBef>
            <a:spcAft>
              <a:spcPct val="35000"/>
            </a:spcAft>
          </a:pPr>
          <a:r>
            <a:rPr lang="nl-BE" sz="2600" kern="1200" dirty="0"/>
            <a:t>DSE</a:t>
          </a:r>
        </a:p>
        <a:p>
          <a:pPr lvl="0" algn="ctr" defTabSz="1155700" rtl="0">
            <a:lnSpc>
              <a:spcPct val="90000"/>
            </a:lnSpc>
            <a:spcBef>
              <a:spcPct val="0"/>
            </a:spcBef>
            <a:spcAft>
              <a:spcPct val="35000"/>
            </a:spcAft>
          </a:pPr>
          <a:r>
            <a:rPr lang="nl-BE" sz="1400" kern="1200" dirty="0"/>
            <a:t>Rules Template</a:t>
          </a:r>
        </a:p>
        <a:p>
          <a:pPr lvl="0" algn="ctr" defTabSz="1155700" rtl="0">
            <a:lnSpc>
              <a:spcPct val="90000"/>
            </a:lnSpc>
            <a:spcBef>
              <a:spcPct val="0"/>
            </a:spcBef>
            <a:spcAft>
              <a:spcPct val="35000"/>
            </a:spcAft>
          </a:pPr>
          <a:r>
            <a:rPr lang="nl-BE" sz="1400" kern="1200" dirty="0"/>
            <a:t>+</a:t>
          </a:r>
        </a:p>
        <a:p>
          <a:pPr lvl="0" algn="ctr" defTabSz="1155700" rtl="0">
            <a:lnSpc>
              <a:spcPct val="90000"/>
            </a:lnSpc>
            <a:spcBef>
              <a:spcPct val="0"/>
            </a:spcBef>
            <a:spcAft>
              <a:spcPct val="35000"/>
            </a:spcAft>
          </a:pPr>
          <a:r>
            <a:rPr lang="nl-BE" sz="1400" kern="1200" dirty="0" err="1"/>
            <a:t>Generic</a:t>
          </a:r>
          <a:r>
            <a:rPr lang="nl-BE" sz="1400" kern="1200" dirty="0"/>
            <a:t> </a:t>
          </a:r>
          <a:r>
            <a:rPr lang="nl-BE" sz="1400" kern="1200" dirty="0" err="1"/>
            <a:t>solver</a:t>
          </a:r>
          <a:endParaRPr lang="nl-BE" sz="1400" kern="1200" dirty="0"/>
        </a:p>
      </dsp:txBody>
      <dsp:txXfrm>
        <a:off x="6328299" y="3627613"/>
        <a:ext cx="2614751" cy="130737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474D8-5F07-4F0E-BB17-196E8801C870}" type="datetimeFigureOut">
              <a:rPr lang="nl-BE" smtClean="0"/>
              <a:pPr/>
              <a:t>28/07/2017</a:t>
            </a:fld>
            <a:endParaRPr lang="nl-B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9E0AB5-A490-4D32-B654-F112F414AEAB}" type="slidenum">
              <a:rPr lang="nl-BE" smtClean="0"/>
              <a:pPr/>
              <a:t>‹#›</a:t>
            </a:fld>
            <a:endParaRPr lang="nl-BE"/>
          </a:p>
        </p:txBody>
      </p:sp>
    </p:spTree>
    <p:extLst>
      <p:ext uri="{BB962C8B-B14F-4D97-AF65-F5344CB8AC3E}">
        <p14:creationId xmlns="" xmlns:p14="http://schemas.microsoft.com/office/powerpoint/2010/main" val="481319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429000" y="7897091"/>
            <a:ext cx="2621859" cy="415308"/>
          </a:xfrm>
        </p:spPr>
        <p:txBody>
          <a:bodyPr wrap="square" lIns="82058" tIns="41029" rIns="82058" bIns="41029"/>
          <a:lstStyle/>
          <a:p>
            <a:pPr lvl="0"/>
            <a:fld id="{8616C333-C92F-45F5-8858-9C792C962F6D}" type="slidenum">
              <a:rPr lang="en-CA" sz="1100"/>
              <a:pPr lvl="0"/>
              <a:t>1</a:t>
            </a:fld>
            <a:endParaRPr lang="en-CA" sz="1100" dirty="0"/>
          </a:p>
        </p:txBody>
      </p:sp>
      <p:sp>
        <p:nvSpPr>
          <p:cNvPr id="3" name="Slide Image Placeholder 2"/>
          <p:cNvSpPr>
            <a:spLocks noGrp="1" noRot="1" noChangeAspect="1" noResize="1"/>
          </p:cNvSpPr>
          <p:nvPr>
            <p:ph type="sldImg"/>
          </p:nvPr>
        </p:nvSpPr>
        <p:spPr>
          <a:xfrm>
            <a:off x="1008529" y="631637"/>
            <a:ext cx="4033800" cy="3116945"/>
          </a:xfrm>
          <a:solidFill>
            <a:srgbClr val="729FCF"/>
          </a:solidFill>
          <a:ln w="25400">
            <a:solidFill>
              <a:srgbClr val="3465A4"/>
            </a:solidFill>
            <a:prstDash val="solid"/>
          </a:ln>
        </p:spPr>
      </p:sp>
      <p:sp>
        <p:nvSpPr>
          <p:cNvPr id="4" name="Rectangle 3"/>
          <p:cNvSpPr txBox="1">
            <a:spLocks noGrp="1"/>
          </p:cNvSpPr>
          <p:nvPr>
            <p:ph type="body" sz="quarter" idx="1"/>
          </p:nvPr>
        </p:nvSpPr>
        <p:spPr>
          <a:xfrm>
            <a:off x="806823" y="3948545"/>
            <a:ext cx="4437212" cy="3740400"/>
          </a:xfrm>
        </p:spPr>
        <p:txBody>
          <a:bodyPr wrap="square" lIns="82058" tIns="41029" rIns="82058" bIns="41029" anchor="t"/>
          <a:lstStyle/>
          <a:p>
            <a:endParaRPr lang="en-CA" sz="24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panose="05050102010706020507" pitchFamily="18" charset="2"/>
              <a:buChar char="Þ"/>
            </a:pPr>
            <a:r>
              <a:rPr lang="en-US" dirty="0"/>
              <a:t>We apply</a:t>
            </a:r>
            <a:r>
              <a:rPr lang="en-US" baseline="0" dirty="0"/>
              <a:t> the MPM principles to the engineering of DSMLs</a:t>
            </a:r>
          </a:p>
          <a:p>
            <a:pPr marL="0" indent="0">
              <a:buFont typeface="Symbol" panose="05050102010706020507" pitchFamily="18" charset="2"/>
              <a:buNone/>
            </a:pPr>
            <a:r>
              <a:rPr lang="en-US" baseline="0" dirty="0"/>
              <a:t>We pull up everything to the DSM layer, even transformations going to formal methods layer are generic</a:t>
            </a:r>
          </a:p>
          <a:p>
            <a:pPr marL="0" indent="0">
              <a:buFont typeface="Symbol" panose="05050102010706020507" pitchFamily="18" charset="2"/>
              <a:buNone/>
            </a:pPr>
            <a:r>
              <a:rPr lang="en-US" baseline="0" dirty="0"/>
              <a:t>Problem: 5 languages to keep </a:t>
            </a:r>
            <a:r>
              <a:rPr lang="en-US" b="1" baseline="0" dirty="0"/>
              <a:t>consistent</a:t>
            </a:r>
            <a:endParaRPr lang="nl-BE" b="1" dirty="0"/>
          </a:p>
          <a:p>
            <a:endParaRPr lang="nl-BE" dirty="0"/>
          </a:p>
        </p:txBody>
      </p:sp>
      <p:sp>
        <p:nvSpPr>
          <p:cNvPr id="4" name="Slide Number Placeholder 3"/>
          <p:cNvSpPr>
            <a:spLocks noGrp="1"/>
          </p:cNvSpPr>
          <p:nvPr>
            <p:ph type="sldNum" sz="quarter" idx="10"/>
          </p:nvPr>
        </p:nvSpPr>
        <p:spPr/>
        <p:txBody>
          <a:bodyPr/>
          <a:lstStyle/>
          <a:p>
            <a:fld id="{07C68A13-ADF4-44EE-AC77-EAE42379D587}" type="slidenum">
              <a:rPr lang="nl-BE" smtClean="0"/>
              <a:pPr/>
              <a:t>32</a:t>
            </a:fld>
            <a:endParaRPr lang="nl-BE"/>
          </a:p>
        </p:txBody>
      </p:sp>
    </p:spTree>
    <p:extLst>
      <p:ext uri="{BB962C8B-B14F-4D97-AF65-F5344CB8AC3E}">
        <p14:creationId xmlns="" xmlns:p14="http://schemas.microsoft.com/office/powerpoint/2010/main" val="2103683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7C68A13-ADF4-44EE-AC77-EAE42379D587}" type="slidenum">
              <a:rPr lang="nl-BE" smtClean="0"/>
              <a:pPr/>
              <a:t>34</a:t>
            </a:fld>
            <a:endParaRPr lang="nl-BE"/>
          </a:p>
        </p:txBody>
      </p:sp>
    </p:spTree>
    <p:extLst>
      <p:ext uri="{BB962C8B-B14F-4D97-AF65-F5344CB8AC3E}">
        <p14:creationId xmlns="" xmlns:p14="http://schemas.microsoft.com/office/powerpoint/2010/main" val="3387508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008529" y="623454"/>
            <a:ext cx="4033800" cy="3116945"/>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05117" y="3948545"/>
            <a:ext cx="4840624" cy="3740400"/>
          </a:xfrm>
        </p:spPr>
        <p:txBody>
          <a:bodyPr wrap="square" lIns="82058" tIns="41029" rIns="82058" bIns="41029" anchor="t"/>
          <a:lstStyle/>
          <a:p>
            <a:pPr lvl="0" algn="l"/>
            <a:r>
              <a:rPr lang="en-CA">
                <a:ea typeface="Tahoma" pitchFamily="2"/>
              </a:rPr>
              <a:t>At the core of our approach lies the concept of Language Specification Fragments:</a:t>
            </a:r>
          </a:p>
          <a:p>
            <a:pPr lvl="0" algn="l"/>
            <a:r>
              <a:rPr lang="en-CA">
                <a:ea typeface="Tahoma" pitchFamily="2"/>
              </a:rPr>
              <a:t>Reusable components of a language comprising syntax, operational semantics and user interface behavior components.</a:t>
            </a:r>
          </a:p>
          <a:p>
            <a:pPr lvl="0" algn="l"/>
            <a:r>
              <a:rPr lang="en-CA">
                <a:ea typeface="Tahoma" pitchFamily="2"/>
              </a:rPr>
              <a:t>We will focus on the composition of the operational semantics, as it is, from our experience, the most difficult task.</a:t>
            </a:r>
          </a:p>
          <a:p>
            <a:pPr lvl="0" algn="l"/>
            <a:endParaRPr lang="en-CA">
              <a:ea typeface="Tahoma" pitchFamily="2"/>
            </a:endParaRPr>
          </a:p>
          <a:p>
            <a:pPr lvl="0" algn="l"/>
            <a:r>
              <a:rPr lang="en-CA">
                <a:ea typeface="Tahoma" pitchFamily="2"/>
              </a:rPr>
              <a:t>Possible questions from audience:</a:t>
            </a:r>
          </a:p>
          <a:p>
            <a:pPr lvl="0" algn="l"/>
            <a:r>
              <a:rPr lang="en-CA">
                <a:ea typeface="Tahoma" pitchFamily="2"/>
              </a:rPr>
              <a:t>Why did you include the UI-Behavior in the language specification fragment? It seems to be something orthogonal to language design (as one can have multiple syntaxes for the same semantics).</a:t>
            </a:r>
          </a:p>
        </p:txBody>
      </p:sp>
      <p:sp>
        <p:nvSpPr>
          <p:cNvPr id="4" name="Slide Number Placeholder 3"/>
          <p:cNvSpPr txBox="1">
            <a:spLocks noGrp="1"/>
          </p:cNvSpPr>
          <p:nvPr>
            <p:ph type="sldNum" sz="quarter" idx="8"/>
          </p:nvPr>
        </p:nvSpPr>
        <p:spPr>
          <a:xfrm>
            <a:off x="3427728" y="7895782"/>
            <a:ext cx="2621859" cy="415308"/>
          </a:xfrm>
        </p:spPr>
        <p:txBody>
          <a:bodyPr wrap="square" lIns="82058" tIns="41029" rIns="82058" bIns="41029"/>
          <a:lstStyle/>
          <a:p>
            <a:pPr lvl="0" hangingPunct="1"/>
            <a:fld id="{79ED98AD-C9F4-430C-8305-F8BA49499660}" type="slidenum">
              <a:rPr lang="en-CA" sz="1100">
                <a:solidFill>
                  <a:srgbClr val="000000"/>
                </a:solidFill>
                <a:latin typeface="+mn-lt"/>
                <a:cs typeface="+mn-cs"/>
              </a:rPr>
              <a:t>36</a:t>
            </a:fld>
            <a:endParaRPr lang="en-CA" sz="1100" dirty="0">
              <a:solidFill>
                <a:srgbClr val="000000"/>
              </a:solidFill>
              <a:latin typeface="+mn-lt"/>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008529" y="631637"/>
            <a:ext cx="4033800" cy="3116945"/>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05117" y="3948545"/>
            <a:ext cx="4840624" cy="430887"/>
          </a:xfrm>
        </p:spPr>
        <p:txBody>
          <a:bodyPr>
            <a:spAutoFit/>
          </a:bodyPr>
          <a:lstStyle/>
          <a:p>
            <a:endParaRPr lang="en-CA" sz="2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008529" y="631637"/>
            <a:ext cx="4033800" cy="3116945"/>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05117" y="3948545"/>
            <a:ext cx="4840624" cy="3740400"/>
          </a:xfrm>
        </p:spPr>
        <p:txBody>
          <a:bodyPr/>
          <a:lstStyle/>
          <a:p>
            <a:endParaRPr lang="en-CA" sz="2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008212" y="623127"/>
            <a:ext cx="4034118" cy="3117273"/>
          </a:xfrm>
          <a:solidFill>
            <a:srgbClr val="729FCF"/>
          </a:solidFill>
          <a:ln w="25400">
            <a:solidFill>
              <a:srgbClr val="3465A4"/>
            </a:solidFill>
            <a:prstDash val="solid"/>
          </a:ln>
        </p:spPr>
      </p:sp>
      <p:sp>
        <p:nvSpPr>
          <p:cNvPr id="3" name="TextBox 2"/>
          <p:cNvSpPr txBox="1"/>
          <p:nvPr/>
        </p:nvSpPr>
        <p:spPr>
          <a:xfrm>
            <a:off x="605117" y="3948218"/>
            <a:ext cx="4840940" cy="3740727"/>
          </a:xfrm>
          <a:prstGeom prst="rect">
            <a:avLst/>
          </a:prstGeom>
          <a:noFill/>
          <a:ln>
            <a:noFill/>
          </a:ln>
        </p:spPr>
        <p:txBody>
          <a:bodyPr wrap="square" lIns="82058" tIns="41029" rIns="82058" bIns="41029" anchor="t" anchorCtr="0"/>
          <a:lstStyle/>
          <a:p>
            <a:pPr marL="193838"/>
            <a:endParaRPr lang="en-CA" sz="2200" dirty="0">
              <a:latin typeface="Liberation Sans" pitchFamily="18"/>
              <a:ea typeface="WenQuanYi Zen Hei Sharp" pitchFamily="2"/>
              <a:cs typeface="Lohit Devanagari" pitchFamily="2"/>
            </a:endParaRPr>
          </a:p>
        </p:txBody>
      </p:sp>
      <p:sp>
        <p:nvSpPr>
          <p:cNvPr id="4" name="Slide Number Placeholder 3"/>
          <p:cNvSpPr/>
          <p:nvPr/>
        </p:nvSpPr>
        <p:spPr>
          <a:xfrm>
            <a:off x="3427728" y="7895455"/>
            <a:ext cx="2621859" cy="41563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0766" tIns="41998" rIns="80766" bIns="41998" anchor="b"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r">
              <a:lnSpc>
                <a:spcPct val="100000"/>
              </a:lnSpc>
              <a:spcBef>
                <a:spcPts val="0"/>
              </a:spcBef>
              <a:spcAft>
                <a:spcPts val="0"/>
              </a:spcAft>
              <a:buNone/>
            </a:pPr>
            <a:fld id="{88F519E9-7441-4A9A-A990-ED66A37A5F0C}" type="slidenum">
              <a:rPr lang="en-US" sz="1100">
                <a:latin typeface="Liberation Sans" pitchFamily="18"/>
                <a:ea typeface="Tahoma" pitchFamily="2"/>
                <a:cs typeface="Lohit Devanagari" pitchFamily="2"/>
              </a:rPr>
              <a:pPr algn="r">
                <a:lnSpc>
                  <a:spcPct val="100000"/>
                </a:lnSpc>
                <a:spcBef>
                  <a:spcPts val="0"/>
                </a:spcBef>
                <a:spcAft>
                  <a:spcPts val="0"/>
                </a:spcAft>
                <a:buNone/>
              </a:pPr>
              <a:t>39</a:t>
            </a:fld>
            <a:endParaRPr lang="en-US" sz="1100" dirty="0">
              <a:latin typeface="Liberation Sans" pitchFamily="18"/>
              <a:ea typeface="Tahoma" pitchFamily="2"/>
              <a:cs typeface="Lohit Devanagari" pitchFamily="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008529" y="623454"/>
            <a:ext cx="4033800" cy="3116945"/>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05117" y="3948545"/>
            <a:ext cx="4840624" cy="3740400"/>
          </a:xfrm>
        </p:spPr>
        <p:txBody>
          <a:bodyPr wrap="square" lIns="82058" tIns="41029" rIns="82058" bIns="41029" anchor="t"/>
          <a:lstStyle/>
          <a:p>
            <a:pPr lvl="0" algn="l"/>
            <a:r>
              <a:rPr lang="en-CA">
                <a:ea typeface="Tahoma" pitchFamily="2"/>
              </a:rPr>
              <a:t>Use the example to explain how the simulation of the CBD works.</a:t>
            </a:r>
          </a:p>
          <a:p>
            <a:pPr lvl="0" algn="l"/>
            <a:endParaRPr lang="en-CA">
              <a:ea typeface="Tahoma" pitchFamily="2"/>
            </a:endParaRPr>
          </a:p>
        </p:txBody>
      </p:sp>
      <p:sp>
        <p:nvSpPr>
          <p:cNvPr id="4" name="Slide Number Placeholder 3"/>
          <p:cNvSpPr txBox="1">
            <a:spLocks noGrp="1"/>
          </p:cNvSpPr>
          <p:nvPr>
            <p:ph type="sldNum" sz="quarter" idx="8"/>
          </p:nvPr>
        </p:nvSpPr>
        <p:spPr>
          <a:xfrm>
            <a:off x="3427728" y="7895782"/>
            <a:ext cx="2621859" cy="415308"/>
          </a:xfrm>
        </p:spPr>
        <p:txBody>
          <a:bodyPr wrap="square" lIns="82058" tIns="41029" rIns="82058" bIns="41029"/>
          <a:lstStyle/>
          <a:p>
            <a:pPr lvl="0" hangingPunct="1"/>
            <a:fld id="{02037E2F-D6A0-4CE3-A808-C9D56473C4C6}" type="slidenum">
              <a:rPr lang="en-CA" sz="1100">
                <a:solidFill>
                  <a:srgbClr val="000000"/>
                </a:solidFill>
                <a:latin typeface="+mn-lt"/>
                <a:cs typeface="+mn-cs"/>
              </a:rPr>
              <a:t>41</a:t>
            </a:fld>
            <a:endParaRPr lang="en-CA" sz="1100" dirty="0">
              <a:solidFill>
                <a:srgbClr val="000000"/>
              </a:solidFill>
              <a:latin typeface="+mn-lt"/>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008529" y="623454"/>
            <a:ext cx="4033800" cy="3116945"/>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05117" y="3948545"/>
            <a:ext cx="4840624" cy="3740400"/>
          </a:xfrm>
        </p:spPr>
        <p:txBody>
          <a:bodyPr wrap="square" lIns="82058" tIns="41029" rIns="82058" bIns="41029" anchor="t"/>
          <a:lstStyle/>
          <a:p>
            <a:pPr lvl="0" algn="l"/>
            <a:r>
              <a:rPr lang="en-CA">
                <a:ea typeface="Tahoma" pitchFamily="2"/>
              </a:rPr>
              <a:t>Use the example to explain how a simulator of TFSAs works.</a:t>
            </a:r>
          </a:p>
          <a:p>
            <a:pPr lvl="0" algn="l"/>
            <a:endParaRPr lang="en-CA">
              <a:ea typeface="Tahoma" pitchFamily="2"/>
            </a:endParaRPr>
          </a:p>
        </p:txBody>
      </p:sp>
      <p:sp>
        <p:nvSpPr>
          <p:cNvPr id="4" name="Slide Number Placeholder 3"/>
          <p:cNvSpPr txBox="1">
            <a:spLocks noGrp="1"/>
          </p:cNvSpPr>
          <p:nvPr>
            <p:ph type="sldNum" sz="quarter" idx="8"/>
          </p:nvPr>
        </p:nvSpPr>
        <p:spPr>
          <a:xfrm>
            <a:off x="3427728" y="7895782"/>
            <a:ext cx="2621859" cy="415308"/>
          </a:xfrm>
        </p:spPr>
        <p:txBody>
          <a:bodyPr wrap="square" lIns="82058" tIns="41029" rIns="82058" bIns="41029"/>
          <a:lstStyle/>
          <a:p>
            <a:pPr lvl="0" hangingPunct="1"/>
            <a:fld id="{8A197193-06CA-49C1-ADB3-FA901F11DC28}" type="slidenum">
              <a:rPr lang="en-CA" sz="1100">
                <a:solidFill>
                  <a:srgbClr val="000000"/>
                </a:solidFill>
                <a:latin typeface="+mn-lt"/>
                <a:cs typeface="+mn-cs"/>
              </a:rPr>
              <a:t>42</a:t>
            </a:fld>
            <a:endParaRPr lang="en-CA" sz="1100" dirty="0">
              <a:solidFill>
                <a:srgbClr val="000000"/>
              </a:solidFill>
              <a:latin typeface="+mn-lt"/>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008529" y="623454"/>
            <a:ext cx="4033800" cy="3116945"/>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05117" y="3948545"/>
            <a:ext cx="4840624" cy="3740400"/>
          </a:xfrm>
        </p:spPr>
        <p:txBody>
          <a:bodyPr wrap="square" lIns="82058" tIns="41029" rIns="82058" bIns="41029" anchor="t"/>
          <a:lstStyle/>
          <a:p>
            <a:pPr lvl="0" algn="l"/>
            <a:r>
              <a:rPr lang="en-CA">
                <a:ea typeface="Tahoma" pitchFamily="2"/>
              </a:rPr>
              <a:t>Use the example to explain how a simulator of TFSAs works.</a:t>
            </a:r>
          </a:p>
          <a:p>
            <a:pPr lvl="0" algn="l"/>
            <a:endParaRPr lang="en-CA">
              <a:ea typeface="Tahoma" pitchFamily="2"/>
            </a:endParaRPr>
          </a:p>
        </p:txBody>
      </p:sp>
      <p:sp>
        <p:nvSpPr>
          <p:cNvPr id="4" name="Slide Number Placeholder 3"/>
          <p:cNvSpPr txBox="1">
            <a:spLocks noGrp="1"/>
          </p:cNvSpPr>
          <p:nvPr>
            <p:ph type="sldNum" sz="quarter" idx="8"/>
          </p:nvPr>
        </p:nvSpPr>
        <p:spPr>
          <a:xfrm>
            <a:off x="3427728" y="7895782"/>
            <a:ext cx="2621859" cy="415308"/>
          </a:xfrm>
        </p:spPr>
        <p:txBody>
          <a:bodyPr wrap="square" lIns="82058" tIns="41029" rIns="82058" bIns="41029"/>
          <a:lstStyle/>
          <a:p>
            <a:pPr lvl="0" hangingPunct="1"/>
            <a:fld id="{17C22450-B651-4017-8032-F16A6A14C1A5}" type="slidenum">
              <a:rPr lang="en-CA" sz="1100">
                <a:solidFill>
                  <a:srgbClr val="000000"/>
                </a:solidFill>
                <a:latin typeface="+mn-lt"/>
                <a:cs typeface="+mn-cs"/>
              </a:rPr>
              <a:t>43</a:t>
            </a:fld>
            <a:endParaRPr lang="en-CA" sz="1100" dirty="0">
              <a:solidFill>
                <a:srgbClr val="000000"/>
              </a:solidFill>
              <a:latin typeface="+mn-lt"/>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008529" y="623454"/>
            <a:ext cx="4033800" cy="3116945"/>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05117" y="3948545"/>
            <a:ext cx="4840624" cy="3740400"/>
          </a:xfrm>
        </p:spPr>
        <p:txBody>
          <a:bodyPr wrap="square" lIns="82058" tIns="41029" rIns="82058" bIns="41029" anchor="t"/>
          <a:lstStyle/>
          <a:p>
            <a:pPr lvl="0" algn="l"/>
            <a:r>
              <a:rPr lang="en-CA">
                <a:ea typeface="Tahoma" pitchFamily="2"/>
              </a:rPr>
              <a:t>Use the example to explain how a simulator of TFSAs works.</a:t>
            </a:r>
          </a:p>
          <a:p>
            <a:pPr lvl="0" algn="l"/>
            <a:endParaRPr lang="en-CA">
              <a:ea typeface="Tahoma" pitchFamily="2"/>
            </a:endParaRPr>
          </a:p>
        </p:txBody>
      </p:sp>
      <p:sp>
        <p:nvSpPr>
          <p:cNvPr id="4" name="Slide Number Placeholder 3"/>
          <p:cNvSpPr txBox="1">
            <a:spLocks noGrp="1"/>
          </p:cNvSpPr>
          <p:nvPr>
            <p:ph type="sldNum" sz="quarter" idx="8"/>
          </p:nvPr>
        </p:nvSpPr>
        <p:spPr>
          <a:xfrm>
            <a:off x="3427728" y="7895782"/>
            <a:ext cx="2621859" cy="415308"/>
          </a:xfrm>
        </p:spPr>
        <p:txBody>
          <a:bodyPr wrap="square" lIns="82058" tIns="41029" rIns="82058" bIns="41029"/>
          <a:lstStyle/>
          <a:p>
            <a:pPr lvl="0" hangingPunct="1"/>
            <a:fld id="{B2207EF6-0D0D-4BFB-8E3D-923B39413749}" type="slidenum">
              <a:rPr lang="en-CA" sz="1100">
                <a:solidFill>
                  <a:srgbClr val="000000"/>
                </a:solidFill>
                <a:latin typeface="+mn-lt"/>
                <a:cs typeface="+mn-cs"/>
              </a:rPr>
              <a:t>44</a:t>
            </a:fld>
            <a:endParaRPr lang="en-CA" sz="1100" dirty="0">
              <a:solidFill>
                <a:srgbClr val="000000"/>
              </a:solidFill>
              <a:latin typeface="+mn-lt"/>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067612" y="631637"/>
            <a:ext cx="3915000" cy="3116945"/>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05117" y="3948218"/>
            <a:ext cx="4840624" cy="3740400"/>
          </a:xfrm>
        </p:spPr>
        <p:txBody>
          <a:bodyPr/>
          <a:lstStyle/>
          <a:p>
            <a:endParaRPr lang="en-CA" sz="24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008529" y="623454"/>
            <a:ext cx="4033800" cy="3116945"/>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05117" y="3948545"/>
            <a:ext cx="4840624" cy="3740400"/>
          </a:xfrm>
        </p:spPr>
        <p:txBody>
          <a:bodyPr wrap="square" lIns="82058" tIns="41029" rIns="82058" bIns="41029" anchor="t"/>
          <a:lstStyle/>
          <a:p>
            <a:pPr lvl="0" algn="l"/>
            <a:r>
              <a:rPr lang="en-CA">
                <a:ea typeface="Tahoma" pitchFamily="2"/>
              </a:rPr>
              <a:t>In order to meaningfully compose the operational semantics of the two languages, we have to have those semantics expressed in some well defined formalism.</a:t>
            </a:r>
          </a:p>
          <a:p>
            <a:pPr lvl="0" algn="l"/>
            <a:r>
              <a:rPr lang="en-CA">
                <a:ea typeface="Tahoma" pitchFamily="2"/>
              </a:rPr>
              <a:t>The formalism that we used is the state charts.</a:t>
            </a:r>
          </a:p>
          <a:p>
            <a:pPr lvl="0" algn="l"/>
            <a:endParaRPr lang="en-CA">
              <a:ea typeface="Tahoma" pitchFamily="2"/>
            </a:endParaRPr>
          </a:p>
          <a:p>
            <a:pPr lvl="0" algn="l"/>
            <a:endParaRPr lang="en-CA">
              <a:ea typeface="Tahoma" pitchFamily="2"/>
            </a:endParaRPr>
          </a:p>
          <a:p>
            <a:pPr lvl="0" algn="l"/>
            <a:r>
              <a:rPr lang="en-CA">
                <a:ea typeface="Tahoma" pitchFamily="2"/>
              </a:rPr>
              <a:t>The operational semantics models must be in this canonical form, with macro and micro-steps because it makes possible the identification of valid breaking points.</a:t>
            </a:r>
          </a:p>
          <a:p>
            <a:pPr lvl="0" algn="l"/>
            <a:endParaRPr lang="en-CA">
              <a:ea typeface="Tahoma" pitchFamily="2"/>
            </a:endParaRPr>
          </a:p>
        </p:txBody>
      </p:sp>
      <p:sp>
        <p:nvSpPr>
          <p:cNvPr id="4" name="Slide Number Placeholder 3"/>
          <p:cNvSpPr txBox="1">
            <a:spLocks noGrp="1"/>
          </p:cNvSpPr>
          <p:nvPr>
            <p:ph type="sldNum" sz="quarter" idx="8"/>
          </p:nvPr>
        </p:nvSpPr>
        <p:spPr>
          <a:xfrm>
            <a:off x="3427728" y="7895782"/>
            <a:ext cx="2621859" cy="415308"/>
          </a:xfrm>
        </p:spPr>
        <p:txBody>
          <a:bodyPr wrap="square" lIns="82058" tIns="41029" rIns="82058" bIns="41029"/>
          <a:lstStyle/>
          <a:p>
            <a:pPr lvl="0" hangingPunct="1"/>
            <a:fld id="{897CE5EF-BEB4-4BEC-ADCF-CAB7AF6B1F21}" type="slidenum">
              <a:rPr lang="en-CA" sz="1100">
                <a:solidFill>
                  <a:srgbClr val="000000"/>
                </a:solidFill>
                <a:latin typeface="+mn-lt"/>
                <a:cs typeface="+mn-cs"/>
              </a:rPr>
              <a:t>45</a:t>
            </a:fld>
            <a:endParaRPr lang="en-CA" sz="1100" dirty="0">
              <a:solidFill>
                <a:srgbClr val="000000"/>
              </a:solidFill>
              <a:latin typeface="+mn-lt"/>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008529" y="623454"/>
            <a:ext cx="4033800" cy="3116945"/>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05117" y="3948545"/>
            <a:ext cx="4840624" cy="3740400"/>
          </a:xfrm>
        </p:spPr>
        <p:txBody>
          <a:bodyPr wrap="square" lIns="82058" tIns="41029" rIns="82058" bIns="41029" anchor="t"/>
          <a:lstStyle/>
          <a:p>
            <a:endParaRPr lang="en-CA">
              <a:ea typeface="Tahoma" pitchFamily="2"/>
            </a:endParaRPr>
          </a:p>
        </p:txBody>
      </p:sp>
      <p:sp>
        <p:nvSpPr>
          <p:cNvPr id="4" name="Slide Number Placeholder 3"/>
          <p:cNvSpPr txBox="1">
            <a:spLocks noGrp="1"/>
          </p:cNvSpPr>
          <p:nvPr>
            <p:ph type="sldNum" sz="quarter" idx="8"/>
          </p:nvPr>
        </p:nvSpPr>
        <p:spPr>
          <a:xfrm>
            <a:off x="3427728" y="7895782"/>
            <a:ext cx="2621859" cy="415308"/>
          </a:xfrm>
        </p:spPr>
        <p:txBody>
          <a:bodyPr wrap="square" lIns="82058" tIns="41029" rIns="82058" bIns="41029"/>
          <a:lstStyle/>
          <a:p>
            <a:pPr lvl="0" hangingPunct="1"/>
            <a:fld id="{883F1635-0316-4641-8B55-6083B9FB1D4C}" type="slidenum">
              <a:rPr lang="en-CA" sz="1100">
                <a:solidFill>
                  <a:srgbClr val="000000"/>
                </a:solidFill>
                <a:latin typeface="+mn-lt"/>
                <a:cs typeface="+mn-cs"/>
              </a:rPr>
              <a:t>46</a:t>
            </a:fld>
            <a:endParaRPr lang="en-CA" sz="1100" dirty="0">
              <a:solidFill>
                <a:srgbClr val="000000"/>
              </a:solidFill>
              <a:latin typeface="+mn-lt"/>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008529" y="623454"/>
            <a:ext cx="4033800" cy="3116945"/>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05117" y="3948545"/>
            <a:ext cx="4840624" cy="3740400"/>
          </a:xfrm>
        </p:spPr>
        <p:txBody>
          <a:bodyPr wrap="square" lIns="82058" tIns="41029" rIns="82058" bIns="41029" anchor="t"/>
          <a:lstStyle/>
          <a:p>
            <a:pPr lvl="0" algn="l"/>
            <a:r>
              <a:rPr lang="en-CA">
                <a:ea typeface="Tahoma" pitchFamily="2"/>
              </a:rPr>
              <a:t>There is no point in going over the details of the composition.</a:t>
            </a:r>
          </a:p>
          <a:p>
            <a:pPr lvl="0" algn="l"/>
            <a:r>
              <a:rPr lang="en-CA">
                <a:ea typeface="Tahoma" pitchFamily="2"/>
              </a:rPr>
              <a:t>I’ m not even sure we should include that picture.</a:t>
            </a:r>
          </a:p>
          <a:p>
            <a:pPr lvl="0" algn="l"/>
            <a:endParaRPr lang="en-CA">
              <a:ea typeface="Tahoma" pitchFamily="2"/>
            </a:endParaRPr>
          </a:p>
          <a:p>
            <a:pPr lvl="0" algn="l"/>
            <a:r>
              <a:rPr lang="en-CA">
                <a:ea typeface="Tahoma" pitchFamily="2"/>
              </a:rPr>
              <a:t>We can show the overall route in a normal execution (the papers contains the transitions that execute in that route).</a:t>
            </a:r>
          </a:p>
          <a:p>
            <a:pPr lvl="0" algn="l"/>
            <a:r>
              <a:rPr lang="en-CA">
                <a:ea typeface="Tahoma" pitchFamily="2"/>
              </a:rPr>
              <a:t>The pictures can be tweaked to highlight this.</a:t>
            </a:r>
          </a:p>
          <a:p>
            <a:pPr lvl="0" algn="l"/>
            <a:endParaRPr lang="en-CA">
              <a:ea typeface="Tahoma" pitchFamily="2"/>
            </a:endParaRPr>
          </a:p>
        </p:txBody>
      </p:sp>
      <p:sp>
        <p:nvSpPr>
          <p:cNvPr id="4" name="Slide Number Placeholder 3"/>
          <p:cNvSpPr txBox="1">
            <a:spLocks noGrp="1"/>
          </p:cNvSpPr>
          <p:nvPr>
            <p:ph type="sldNum" sz="quarter" idx="8"/>
          </p:nvPr>
        </p:nvSpPr>
        <p:spPr>
          <a:xfrm>
            <a:off x="3427728" y="7895782"/>
            <a:ext cx="2621859" cy="415308"/>
          </a:xfrm>
        </p:spPr>
        <p:txBody>
          <a:bodyPr wrap="square" lIns="82058" tIns="41029" rIns="82058" bIns="41029"/>
          <a:lstStyle/>
          <a:p>
            <a:pPr lvl="0" hangingPunct="1"/>
            <a:fld id="{1DD26206-1AC0-43EC-8C33-A9C78C212843}" type="slidenum">
              <a:rPr lang="en-CA" sz="1100">
                <a:solidFill>
                  <a:srgbClr val="000000"/>
                </a:solidFill>
                <a:latin typeface="+mn-lt"/>
                <a:cs typeface="+mn-cs"/>
              </a:rPr>
              <a:t>47</a:t>
            </a:fld>
            <a:endParaRPr lang="en-CA" sz="1100" dirty="0">
              <a:solidFill>
                <a:srgbClr val="000000"/>
              </a:solidFill>
              <a:latin typeface="+mn-lt"/>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008529" y="623454"/>
            <a:ext cx="4033800" cy="3116945"/>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05117" y="3948545"/>
            <a:ext cx="4840624" cy="3740400"/>
          </a:xfrm>
        </p:spPr>
        <p:txBody>
          <a:bodyPr wrap="square" lIns="82058" tIns="41029" rIns="82058" bIns="41029" anchor="t"/>
          <a:lstStyle/>
          <a:p>
            <a:pPr lvl="0" algn="l"/>
            <a:r>
              <a:rPr lang="en-CA">
                <a:ea typeface="Tahoma" pitchFamily="2"/>
              </a:rPr>
              <a:t>Go over the general methodology, explain what can be done automatically and what is harder to automate.</a:t>
            </a:r>
          </a:p>
          <a:p>
            <a:pPr lvl="0" algn="l"/>
            <a:endParaRPr lang="en-CA">
              <a:ea typeface="Tahoma" pitchFamily="2"/>
            </a:endParaRPr>
          </a:p>
        </p:txBody>
      </p:sp>
      <p:sp>
        <p:nvSpPr>
          <p:cNvPr id="4" name="Slide Number Placeholder 3"/>
          <p:cNvSpPr txBox="1">
            <a:spLocks noGrp="1"/>
          </p:cNvSpPr>
          <p:nvPr>
            <p:ph type="sldNum" sz="quarter" idx="8"/>
          </p:nvPr>
        </p:nvSpPr>
        <p:spPr>
          <a:xfrm>
            <a:off x="3427728" y="7895782"/>
            <a:ext cx="2621859" cy="415308"/>
          </a:xfrm>
        </p:spPr>
        <p:txBody>
          <a:bodyPr wrap="square" lIns="82058" tIns="41029" rIns="82058" bIns="41029"/>
          <a:lstStyle/>
          <a:p>
            <a:pPr lvl="0" hangingPunct="1"/>
            <a:fld id="{3AC5F6B4-E6C4-4985-8099-71FEEF05F5B4}" type="slidenum">
              <a:rPr lang="en-CA" sz="1100">
                <a:solidFill>
                  <a:srgbClr val="000000"/>
                </a:solidFill>
                <a:latin typeface="+mn-lt"/>
                <a:cs typeface="+mn-cs"/>
              </a:rPr>
              <a:t>48</a:t>
            </a:fld>
            <a:endParaRPr lang="en-CA" sz="1100" dirty="0">
              <a:solidFill>
                <a:srgbClr val="000000"/>
              </a:solidFill>
              <a:latin typeface="+mn-lt"/>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p:cNvSpPr txBox="1">
            <a:spLocks noGrp="1"/>
          </p:cNvSpPr>
          <p:nvPr>
            <p:ph type="body" sz="quarter" idx="1"/>
          </p:nvPr>
        </p:nvSpPr>
        <p:spPr/>
        <p:txBody>
          <a:bodyPr/>
          <a:lstStyle/>
          <a:p>
            <a:endParaRPr lang="en-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p:cNvSpPr txBox="1">
            <a:spLocks noGrp="1"/>
          </p:cNvSpPr>
          <p:nvPr>
            <p:ph type="body" sz="quarter" idx="1"/>
          </p:nvPr>
        </p:nvSpPr>
        <p:spPr/>
        <p:txBody>
          <a:bodyPr/>
          <a:lstStyle/>
          <a:p>
            <a:endParaRPr lang="en-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008529" y="623454"/>
            <a:ext cx="4033800" cy="3116945"/>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05117" y="3948545"/>
            <a:ext cx="4840624" cy="3740400"/>
          </a:xfrm>
        </p:spPr>
        <p:txBody>
          <a:bodyPr wrap="square" lIns="82058" tIns="41029" rIns="82058" bIns="41029" anchor="t"/>
          <a:lstStyle/>
          <a:p>
            <a:endParaRPr lang="en-CA">
              <a:ea typeface="Tahoma" pitchFamily="2"/>
            </a:endParaRPr>
          </a:p>
        </p:txBody>
      </p:sp>
      <p:sp>
        <p:nvSpPr>
          <p:cNvPr id="4" name="Slide Number Placeholder 3"/>
          <p:cNvSpPr txBox="1">
            <a:spLocks noGrp="1"/>
          </p:cNvSpPr>
          <p:nvPr>
            <p:ph type="sldNum" sz="quarter" idx="8"/>
          </p:nvPr>
        </p:nvSpPr>
        <p:spPr>
          <a:xfrm>
            <a:off x="3427728" y="7895782"/>
            <a:ext cx="2621859" cy="415308"/>
          </a:xfrm>
        </p:spPr>
        <p:txBody>
          <a:bodyPr wrap="square" lIns="82058" tIns="41029" rIns="82058" bIns="41029"/>
          <a:lstStyle/>
          <a:p>
            <a:pPr lvl="0" hangingPunct="1"/>
            <a:fld id="{4F33CB6F-DDEF-4665-99B1-53A6DFB8F0F8}" type="slidenum">
              <a:rPr lang="en-CA" sz="1100">
                <a:solidFill>
                  <a:srgbClr val="000000"/>
                </a:solidFill>
                <a:latin typeface="+mn-lt"/>
                <a:cs typeface="+mn-cs"/>
              </a:rPr>
              <a:t>52</a:t>
            </a:fld>
            <a:endParaRPr lang="en-CA" sz="1100" dirty="0">
              <a:solidFill>
                <a:srgbClr val="000000"/>
              </a:solidFill>
              <a:latin typeface="+mn-lt"/>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008529" y="623454"/>
            <a:ext cx="4033800" cy="3116945"/>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05117" y="3948545"/>
            <a:ext cx="4840624" cy="3740400"/>
          </a:xfrm>
        </p:spPr>
        <p:txBody>
          <a:bodyPr wrap="square" lIns="82058" tIns="41029" rIns="82058" bIns="41029" anchor="t"/>
          <a:lstStyle/>
          <a:p>
            <a:endParaRPr lang="en-CA">
              <a:ea typeface="Tahoma" pitchFamily="2"/>
            </a:endParaRPr>
          </a:p>
        </p:txBody>
      </p:sp>
      <p:sp>
        <p:nvSpPr>
          <p:cNvPr id="4" name="Slide Number Placeholder 3"/>
          <p:cNvSpPr txBox="1">
            <a:spLocks noGrp="1"/>
          </p:cNvSpPr>
          <p:nvPr>
            <p:ph type="sldNum" sz="quarter" idx="8"/>
          </p:nvPr>
        </p:nvSpPr>
        <p:spPr>
          <a:xfrm>
            <a:off x="3427728" y="7895782"/>
            <a:ext cx="2621859" cy="415308"/>
          </a:xfrm>
        </p:spPr>
        <p:txBody>
          <a:bodyPr wrap="square" lIns="82058" tIns="41029" rIns="82058" bIns="41029"/>
          <a:lstStyle/>
          <a:p>
            <a:pPr lvl="0" hangingPunct="1"/>
            <a:fld id="{4A16A4E2-C825-4940-A2DC-011A88DE5B1B}" type="slidenum">
              <a:rPr lang="en-CA" sz="1100">
                <a:solidFill>
                  <a:srgbClr val="000000"/>
                </a:solidFill>
                <a:latin typeface="+mn-lt"/>
                <a:cs typeface="+mn-cs"/>
              </a:rPr>
              <a:t>53</a:t>
            </a:fld>
            <a:endParaRPr lang="en-CA" sz="1100" dirty="0">
              <a:solidFill>
                <a:srgbClr val="000000"/>
              </a:solidFill>
              <a:latin typeface="+mn-lt"/>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008529" y="623454"/>
            <a:ext cx="4033800" cy="3116945"/>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605117" y="3948545"/>
            <a:ext cx="4840624" cy="3740400"/>
          </a:xfrm>
        </p:spPr>
        <p:txBody>
          <a:bodyPr wrap="square" lIns="82058" tIns="41029" rIns="82058" bIns="41029" anchor="t"/>
          <a:lstStyle/>
          <a:p>
            <a:pPr lvl="0" algn="l"/>
            <a:r>
              <a:rPr lang="en-CA">
                <a:ea typeface="Tahoma" pitchFamily="2"/>
              </a:rPr>
              <a:t>Go over the general methodology, explain what can be done automatically and what is harder to automate.</a:t>
            </a:r>
          </a:p>
          <a:p>
            <a:pPr lvl="0" algn="l"/>
            <a:endParaRPr lang="en-CA">
              <a:ea typeface="Tahoma" pitchFamily="2"/>
            </a:endParaRPr>
          </a:p>
        </p:txBody>
      </p:sp>
      <p:sp>
        <p:nvSpPr>
          <p:cNvPr id="4" name="Slide Number Placeholder 3"/>
          <p:cNvSpPr txBox="1">
            <a:spLocks noGrp="1"/>
          </p:cNvSpPr>
          <p:nvPr>
            <p:ph type="sldNum" sz="quarter" idx="8"/>
          </p:nvPr>
        </p:nvSpPr>
        <p:spPr>
          <a:xfrm>
            <a:off x="3427728" y="7895782"/>
            <a:ext cx="2621859" cy="415308"/>
          </a:xfrm>
        </p:spPr>
        <p:txBody>
          <a:bodyPr wrap="square" lIns="82058" tIns="41029" rIns="82058" bIns="41029"/>
          <a:lstStyle/>
          <a:p>
            <a:pPr lvl="0" hangingPunct="1"/>
            <a:fld id="{B9872F8D-33BF-438B-9D04-2745FFA91C20}" type="slidenum">
              <a:rPr lang="en-CA" sz="1100">
                <a:solidFill>
                  <a:srgbClr val="000000"/>
                </a:solidFill>
                <a:latin typeface="+mn-lt"/>
                <a:cs typeface="+mn-cs"/>
              </a:rPr>
              <a:t>54</a:t>
            </a:fld>
            <a:endParaRPr lang="en-CA" sz="1100" dirty="0">
              <a:solidFill>
                <a:srgbClr val="000000"/>
              </a:solidFill>
              <a:latin typeface="+mn-lt"/>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9E0AB5-A490-4D32-B654-F112F414AEAB}" type="slidenum">
              <a:rPr lang="nl-BE" smtClean="0"/>
              <a:pPr/>
              <a:t>56</a:t>
            </a:fld>
            <a:endParaRPr lang="nl-B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Why</a:t>
            </a:r>
            <a:endParaRPr lang="nl-BE" baseline="0" dirty="0"/>
          </a:p>
        </p:txBody>
      </p:sp>
      <p:sp>
        <p:nvSpPr>
          <p:cNvPr id="4" name="Slide Number Placeholder 3"/>
          <p:cNvSpPr>
            <a:spLocks noGrp="1"/>
          </p:cNvSpPr>
          <p:nvPr>
            <p:ph type="sldNum" sz="quarter" idx="10"/>
          </p:nvPr>
        </p:nvSpPr>
        <p:spPr/>
        <p:txBody>
          <a:bodyPr/>
          <a:lstStyle/>
          <a:p>
            <a:fld id="{5468A03A-10FD-45A2-BF69-267AFB8139A6}" type="slidenum">
              <a:rPr lang="en-GB" smtClean="0"/>
              <a:pPr/>
              <a:t>23</a:t>
            </a:fld>
            <a:endParaRPr lang="en-GB"/>
          </a:p>
        </p:txBody>
      </p:sp>
    </p:spTree>
    <p:extLst>
      <p:ext uri="{BB962C8B-B14F-4D97-AF65-F5344CB8AC3E}">
        <p14:creationId xmlns="" xmlns:p14="http://schemas.microsoft.com/office/powerpoint/2010/main" val="3326823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9E0AB5-A490-4D32-B654-F112F414AEAB}" type="slidenum">
              <a:rPr lang="nl-BE" smtClean="0"/>
              <a:pPr/>
              <a:t>66</a:t>
            </a:fld>
            <a:endParaRPr lang="nl-B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9E0AB5-A490-4D32-B654-F112F414AEAB}" type="slidenum">
              <a:rPr lang="nl-BE" smtClean="0"/>
              <a:pPr/>
              <a:t>73</a:t>
            </a:fld>
            <a:endParaRPr lang="nl-B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Why</a:t>
            </a:r>
          </a:p>
          <a:p>
            <a:r>
              <a:rPr lang="nl-BE" dirty="0"/>
              <a:t>What do we need in M&amp;S</a:t>
            </a:r>
            <a:r>
              <a:rPr lang="nl-BE" baseline="0" dirty="0"/>
              <a:t> tools? Refer back to SpringSim presentation on Parallel DEVS debugger.</a:t>
            </a:r>
          </a:p>
        </p:txBody>
      </p:sp>
      <p:sp>
        <p:nvSpPr>
          <p:cNvPr id="4" name="Slide Number Placeholder 3"/>
          <p:cNvSpPr>
            <a:spLocks noGrp="1"/>
          </p:cNvSpPr>
          <p:nvPr>
            <p:ph type="sldNum" sz="quarter" idx="10"/>
          </p:nvPr>
        </p:nvSpPr>
        <p:spPr/>
        <p:txBody>
          <a:bodyPr/>
          <a:lstStyle/>
          <a:p>
            <a:fld id="{5468A03A-10FD-45A2-BF69-267AFB8139A6}" type="slidenum">
              <a:rPr lang="en-GB" smtClean="0"/>
              <a:pPr/>
              <a:t>92</a:t>
            </a:fld>
            <a:endParaRPr lang="en-GB"/>
          </a:p>
        </p:txBody>
      </p:sp>
    </p:spTree>
    <p:extLst>
      <p:ext uri="{BB962C8B-B14F-4D97-AF65-F5344CB8AC3E}">
        <p14:creationId xmlns="" xmlns:p14="http://schemas.microsoft.com/office/powerpoint/2010/main" val="3326823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What</a:t>
            </a:r>
          </a:p>
          <a:p>
            <a:r>
              <a:rPr lang="nl-BE" dirty="0"/>
              <a:t>What are</a:t>
            </a:r>
            <a:r>
              <a:rPr lang="nl-BE" baseline="0" dirty="0"/>
              <a:t> we going to do? Develop techniques for tool builders to enhance their modelling environments with debugging support.</a:t>
            </a:r>
          </a:p>
          <a:p>
            <a:r>
              <a:rPr lang="nl-BE" baseline="0" dirty="0"/>
              <a:t>This is difficult because of the simulator’s semantics, debugging operations that can interrupt its execution, and time.</a:t>
            </a:r>
            <a:endParaRPr lang="en-GB" dirty="0"/>
          </a:p>
        </p:txBody>
      </p:sp>
      <p:sp>
        <p:nvSpPr>
          <p:cNvPr id="4" name="Slide Number Placeholder 3"/>
          <p:cNvSpPr>
            <a:spLocks noGrp="1"/>
          </p:cNvSpPr>
          <p:nvPr>
            <p:ph type="sldNum" sz="quarter" idx="10"/>
          </p:nvPr>
        </p:nvSpPr>
        <p:spPr/>
        <p:txBody>
          <a:bodyPr/>
          <a:lstStyle/>
          <a:p>
            <a:fld id="{5468A03A-10FD-45A2-BF69-267AFB8139A6}" type="slidenum">
              <a:rPr lang="en-GB" smtClean="0"/>
              <a:pPr/>
              <a:t>93</a:t>
            </a:fld>
            <a:endParaRPr lang="en-GB"/>
          </a:p>
        </p:txBody>
      </p:sp>
    </p:spTree>
    <p:extLst>
      <p:ext uri="{BB962C8B-B14F-4D97-AF65-F5344CB8AC3E}">
        <p14:creationId xmlns="" xmlns:p14="http://schemas.microsoft.com/office/powerpoint/2010/main" val="3359106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How</a:t>
            </a:r>
            <a:endParaRPr lang="en-GB" dirty="0"/>
          </a:p>
        </p:txBody>
      </p:sp>
      <p:sp>
        <p:nvSpPr>
          <p:cNvPr id="4" name="Slide Number Placeholder 3"/>
          <p:cNvSpPr>
            <a:spLocks noGrp="1"/>
          </p:cNvSpPr>
          <p:nvPr>
            <p:ph type="sldNum" sz="quarter" idx="10"/>
          </p:nvPr>
        </p:nvSpPr>
        <p:spPr/>
        <p:txBody>
          <a:bodyPr/>
          <a:lstStyle/>
          <a:p>
            <a:fld id="{5468A03A-10FD-45A2-BF69-267AFB8139A6}" type="slidenum">
              <a:rPr lang="en-GB" smtClean="0"/>
              <a:pPr/>
              <a:t>94</a:t>
            </a:fld>
            <a:endParaRPr lang="en-GB"/>
          </a:p>
        </p:txBody>
      </p:sp>
    </p:spTree>
    <p:extLst>
      <p:ext uri="{BB962C8B-B14F-4D97-AF65-F5344CB8AC3E}">
        <p14:creationId xmlns="" xmlns:p14="http://schemas.microsoft.com/office/powerpoint/2010/main" val="20313102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How</a:t>
            </a:r>
            <a:endParaRPr lang="en-GB" dirty="0"/>
          </a:p>
        </p:txBody>
      </p:sp>
      <p:sp>
        <p:nvSpPr>
          <p:cNvPr id="4" name="Slide Number Placeholder 3"/>
          <p:cNvSpPr>
            <a:spLocks noGrp="1"/>
          </p:cNvSpPr>
          <p:nvPr>
            <p:ph type="sldNum" sz="quarter" idx="10"/>
          </p:nvPr>
        </p:nvSpPr>
        <p:spPr/>
        <p:txBody>
          <a:bodyPr/>
          <a:lstStyle/>
          <a:p>
            <a:fld id="{5468A03A-10FD-45A2-BF69-267AFB8139A6}" type="slidenum">
              <a:rPr lang="en-GB" smtClean="0"/>
              <a:pPr/>
              <a:t>95</a:t>
            </a:fld>
            <a:endParaRPr lang="en-GB"/>
          </a:p>
        </p:txBody>
      </p:sp>
    </p:spTree>
    <p:extLst>
      <p:ext uri="{BB962C8B-B14F-4D97-AF65-F5344CB8AC3E}">
        <p14:creationId xmlns="" xmlns:p14="http://schemas.microsoft.com/office/powerpoint/2010/main" val="13951930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How</a:t>
            </a:r>
            <a:endParaRPr lang="en-GB" dirty="0"/>
          </a:p>
        </p:txBody>
      </p:sp>
      <p:sp>
        <p:nvSpPr>
          <p:cNvPr id="4" name="Slide Number Placeholder 3"/>
          <p:cNvSpPr>
            <a:spLocks noGrp="1"/>
          </p:cNvSpPr>
          <p:nvPr>
            <p:ph type="sldNum" sz="quarter" idx="10"/>
          </p:nvPr>
        </p:nvSpPr>
        <p:spPr/>
        <p:txBody>
          <a:bodyPr/>
          <a:lstStyle/>
          <a:p>
            <a:fld id="{5468A03A-10FD-45A2-BF69-267AFB8139A6}" type="slidenum">
              <a:rPr lang="en-GB" smtClean="0"/>
              <a:pPr/>
              <a:t>96</a:t>
            </a:fld>
            <a:endParaRPr lang="en-GB"/>
          </a:p>
        </p:txBody>
      </p:sp>
    </p:spTree>
    <p:extLst>
      <p:ext uri="{BB962C8B-B14F-4D97-AF65-F5344CB8AC3E}">
        <p14:creationId xmlns="" xmlns:p14="http://schemas.microsoft.com/office/powerpoint/2010/main" val="35121666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Future</a:t>
            </a:r>
          </a:p>
          <a:p>
            <a:r>
              <a:rPr lang="nl-BE"/>
              <a:t>Mindmap</a:t>
            </a:r>
            <a:r>
              <a:rPr lang="nl-BE" baseline="0"/>
              <a:t>?</a:t>
            </a:r>
            <a:endParaRPr lang="en-GB" dirty="0"/>
          </a:p>
        </p:txBody>
      </p:sp>
      <p:sp>
        <p:nvSpPr>
          <p:cNvPr id="4" name="Slide Number Placeholder 3"/>
          <p:cNvSpPr>
            <a:spLocks noGrp="1"/>
          </p:cNvSpPr>
          <p:nvPr>
            <p:ph type="sldNum" sz="quarter" idx="10"/>
          </p:nvPr>
        </p:nvSpPr>
        <p:spPr/>
        <p:txBody>
          <a:bodyPr/>
          <a:lstStyle/>
          <a:p>
            <a:fld id="{5468A03A-10FD-45A2-BF69-267AFB8139A6}" type="slidenum">
              <a:rPr lang="en-GB" smtClean="0"/>
              <a:pPr/>
              <a:t>99</a:t>
            </a:fld>
            <a:endParaRPr lang="en-GB"/>
          </a:p>
        </p:txBody>
      </p:sp>
    </p:spTree>
    <p:extLst>
      <p:ext uri="{BB962C8B-B14F-4D97-AF65-F5344CB8AC3E}">
        <p14:creationId xmlns="" xmlns:p14="http://schemas.microsoft.com/office/powerpoint/2010/main" val="2299381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0EB133A6-835F-4BA2-B192-19E66B74F075}" type="slidenum">
              <a:rPr lang="en-CA"/>
              <a:pPr/>
              <a:t>100</a:t>
            </a:fld>
            <a:endParaRPr lang="en-CA"/>
          </a:p>
        </p:txBody>
      </p:sp>
      <p:sp>
        <p:nvSpPr>
          <p:cNvPr id="12289" name="Rectangle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12290" name="Text Box 2"/>
          <p:cNvSpPr txBox="1">
            <a:spLocks noChangeArrowheads="1"/>
          </p:cNvSpPr>
          <p:nvPr/>
        </p:nvSpPr>
        <p:spPr bwMode="auto">
          <a:xfrm>
            <a:off x="686360" y="4342535"/>
            <a:ext cx="5486681" cy="4114511"/>
          </a:xfrm>
          <a:prstGeom prst="rect">
            <a:avLst/>
          </a:prstGeom>
          <a:noFill/>
          <a:ln w="9525" cap="flat">
            <a:noFill/>
            <a:round/>
            <a:headEnd/>
            <a:tailEnd/>
          </a:ln>
          <a:effectLst/>
        </p:spPr>
        <p:txBody>
          <a:bodyPr wrap="none" lIns="82058" tIns="41029" rIns="82058" bIns="41029"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A8F5B26E-8727-48D1-8E77-5FAFAF688199}" type="slidenum">
              <a:rPr lang="en-CA"/>
              <a:pPr/>
              <a:t>102</a:t>
            </a:fld>
            <a:endParaRPr lang="en-CA"/>
          </a:p>
        </p:txBody>
      </p:sp>
      <p:sp>
        <p:nvSpPr>
          <p:cNvPr id="14337"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4338" name="Text Box 2"/>
          <p:cNvSpPr txBox="1">
            <a:spLocks noChangeArrowheads="1"/>
          </p:cNvSpPr>
          <p:nvPr/>
        </p:nvSpPr>
        <p:spPr bwMode="auto">
          <a:xfrm>
            <a:off x="686360" y="4342535"/>
            <a:ext cx="5486681" cy="4114511"/>
          </a:xfrm>
          <a:prstGeom prst="rect">
            <a:avLst/>
          </a:prstGeom>
          <a:noFill/>
          <a:ln w="9525" cap="flat">
            <a:noFill/>
            <a:round/>
            <a:headEnd/>
            <a:tailEnd/>
          </a:ln>
          <a:effectLst/>
        </p:spPr>
        <p:txBody>
          <a:bodyPr wrap="none" lIns="82058" tIns="41029" rIns="82058" bIns="41029"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What</a:t>
            </a:r>
            <a:endParaRPr lang="en-GB" dirty="0"/>
          </a:p>
        </p:txBody>
      </p:sp>
      <p:sp>
        <p:nvSpPr>
          <p:cNvPr id="4" name="Slide Number Placeholder 3"/>
          <p:cNvSpPr>
            <a:spLocks noGrp="1"/>
          </p:cNvSpPr>
          <p:nvPr>
            <p:ph type="sldNum" sz="quarter" idx="10"/>
          </p:nvPr>
        </p:nvSpPr>
        <p:spPr/>
        <p:txBody>
          <a:bodyPr/>
          <a:lstStyle/>
          <a:p>
            <a:fld id="{5468A03A-10FD-45A2-BF69-267AFB8139A6}" type="slidenum">
              <a:rPr lang="en-GB" smtClean="0"/>
              <a:pPr/>
              <a:t>24</a:t>
            </a:fld>
            <a:endParaRPr lang="en-GB"/>
          </a:p>
        </p:txBody>
      </p:sp>
    </p:spTree>
    <p:extLst>
      <p:ext uri="{BB962C8B-B14F-4D97-AF65-F5344CB8AC3E}">
        <p14:creationId xmlns="" xmlns:p14="http://schemas.microsoft.com/office/powerpoint/2010/main" val="20575060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511059A-BF3A-4D74-AF7C-91FA01562B82}" type="slidenum">
              <a:rPr lang="en-CA"/>
              <a:pPr/>
              <a:t>103</a:t>
            </a:fld>
            <a:endParaRPr lang="en-CA"/>
          </a:p>
        </p:txBody>
      </p:sp>
      <p:sp>
        <p:nvSpPr>
          <p:cNvPr id="13313"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3314" name="Text Box 2"/>
          <p:cNvSpPr txBox="1">
            <a:spLocks noChangeArrowheads="1"/>
          </p:cNvSpPr>
          <p:nvPr/>
        </p:nvSpPr>
        <p:spPr bwMode="auto">
          <a:xfrm>
            <a:off x="686360" y="4342535"/>
            <a:ext cx="5486681" cy="4114511"/>
          </a:xfrm>
          <a:prstGeom prst="rect">
            <a:avLst/>
          </a:prstGeom>
          <a:noFill/>
          <a:ln w="9525" cap="flat">
            <a:noFill/>
            <a:round/>
            <a:headEnd/>
            <a:tailEnd/>
          </a:ln>
          <a:effectLst/>
        </p:spPr>
        <p:txBody>
          <a:bodyPr wrap="none" lIns="82058" tIns="41029" rIns="82058" bIns="41029"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0826517-52D4-46FB-88BA-59617BB976E7}" type="slidenum">
              <a:rPr lang="en-CA"/>
              <a:pPr/>
              <a:t>104</a:t>
            </a:fld>
            <a:endParaRPr lang="en-CA"/>
          </a:p>
        </p:txBody>
      </p:sp>
      <p:sp>
        <p:nvSpPr>
          <p:cNvPr id="15361"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5362" name="Text Box 2"/>
          <p:cNvSpPr txBox="1">
            <a:spLocks noChangeArrowheads="1"/>
          </p:cNvSpPr>
          <p:nvPr/>
        </p:nvSpPr>
        <p:spPr bwMode="auto">
          <a:xfrm>
            <a:off x="686360" y="4342535"/>
            <a:ext cx="5486681" cy="4114511"/>
          </a:xfrm>
          <a:prstGeom prst="rect">
            <a:avLst/>
          </a:prstGeom>
          <a:noFill/>
          <a:ln w="9525" cap="flat">
            <a:noFill/>
            <a:round/>
            <a:headEnd/>
            <a:tailEnd/>
          </a:ln>
          <a:effectLst/>
        </p:spPr>
        <p:txBody>
          <a:bodyPr wrap="none" lIns="82058" tIns="41029" rIns="82058" bIns="41029" anchor="ct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A5728E8-76B7-4E1D-A39A-B52951056E26}" type="slidenum">
              <a:rPr lang="en-CA"/>
              <a:pPr/>
              <a:t>105</a:t>
            </a:fld>
            <a:endParaRPr lang="en-CA"/>
          </a:p>
        </p:txBody>
      </p:sp>
      <p:sp>
        <p:nvSpPr>
          <p:cNvPr id="17409"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7410" name="Text Box 2"/>
          <p:cNvSpPr txBox="1">
            <a:spLocks noChangeArrowheads="1"/>
          </p:cNvSpPr>
          <p:nvPr/>
        </p:nvSpPr>
        <p:spPr bwMode="auto">
          <a:xfrm>
            <a:off x="686360" y="4342535"/>
            <a:ext cx="5486681" cy="4114511"/>
          </a:xfrm>
          <a:prstGeom prst="rect">
            <a:avLst/>
          </a:prstGeom>
          <a:noFill/>
          <a:ln w="9525" cap="flat">
            <a:noFill/>
            <a:round/>
            <a:headEnd/>
            <a:tailEnd/>
          </a:ln>
          <a:effectLst/>
        </p:spPr>
        <p:txBody>
          <a:bodyPr wrap="none" lIns="82058" tIns="41029" rIns="82058" bIns="41029" anchor="ct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40B9637-1AAC-4595-9559-D25B531ADBF2}" type="slidenum">
              <a:rPr lang="en-CA"/>
              <a:pPr/>
              <a:t>106</a:t>
            </a:fld>
            <a:endParaRPr lang="en-CA"/>
          </a:p>
        </p:txBody>
      </p:sp>
      <p:sp>
        <p:nvSpPr>
          <p:cNvPr id="18433" name="Rectangle 1"/>
          <p:cNvSpPr txBox="1">
            <a:spLocks noGrp="1" noRot="1" noChangeAspect="1" noChangeArrowheads="1"/>
          </p:cNvSpPr>
          <p:nvPr>
            <p:ph type="sldImg"/>
          </p:nvPr>
        </p:nvSpPr>
        <p:spPr bwMode="auto">
          <a:xfrm>
            <a:off x="1144588" y="693738"/>
            <a:ext cx="4565650" cy="3425825"/>
          </a:xfrm>
          <a:prstGeom prst="rect">
            <a:avLst/>
          </a:prstGeom>
          <a:solidFill>
            <a:srgbClr val="FFFFFF"/>
          </a:solidFill>
          <a:ln>
            <a:solidFill>
              <a:srgbClr val="000000"/>
            </a:solidFill>
            <a:miter lim="800000"/>
            <a:headEnd/>
            <a:tailEnd/>
          </a:ln>
        </p:spPr>
      </p:sp>
      <p:sp>
        <p:nvSpPr>
          <p:cNvPr id="18434" name="Text Box 2"/>
          <p:cNvSpPr txBox="1">
            <a:spLocks noChangeArrowheads="1"/>
          </p:cNvSpPr>
          <p:nvPr/>
        </p:nvSpPr>
        <p:spPr bwMode="auto">
          <a:xfrm>
            <a:off x="686361" y="4342535"/>
            <a:ext cx="5483879" cy="4111625"/>
          </a:xfrm>
          <a:prstGeom prst="rect">
            <a:avLst/>
          </a:prstGeom>
          <a:noFill/>
          <a:ln w="9525" cap="flat">
            <a:noFill/>
            <a:round/>
            <a:headEnd/>
            <a:tailEnd/>
          </a:ln>
          <a:effectLst/>
        </p:spPr>
        <p:txBody>
          <a:bodyPr wrap="none" lIns="82058" tIns="41029" rIns="82058" bIns="41029" anchor="ct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B1FDD4B-E65C-4E5E-ABA3-324E8B328AA2}" type="slidenum">
              <a:rPr lang="en-CA"/>
              <a:pPr/>
              <a:t>107</a:t>
            </a:fld>
            <a:endParaRPr lang="en-CA"/>
          </a:p>
        </p:txBody>
      </p:sp>
      <p:sp>
        <p:nvSpPr>
          <p:cNvPr id="19457" name="Rectangle 1"/>
          <p:cNvSpPr txBox="1">
            <a:spLocks noGrp="1" noRot="1" noChangeAspect="1" noChangeArrowheads="1"/>
          </p:cNvSpPr>
          <p:nvPr>
            <p:ph type="sldImg"/>
          </p:nvPr>
        </p:nvSpPr>
        <p:spPr bwMode="auto">
          <a:xfrm>
            <a:off x="1144588" y="693738"/>
            <a:ext cx="4565650" cy="3425825"/>
          </a:xfrm>
          <a:prstGeom prst="rect">
            <a:avLst/>
          </a:prstGeom>
          <a:solidFill>
            <a:srgbClr val="FFFFFF"/>
          </a:solidFill>
          <a:ln>
            <a:solidFill>
              <a:srgbClr val="000000"/>
            </a:solidFill>
            <a:miter lim="800000"/>
            <a:headEnd/>
            <a:tailEnd/>
          </a:ln>
        </p:spPr>
      </p:sp>
      <p:sp>
        <p:nvSpPr>
          <p:cNvPr id="19458" name="Text Box 2"/>
          <p:cNvSpPr txBox="1">
            <a:spLocks noChangeArrowheads="1"/>
          </p:cNvSpPr>
          <p:nvPr/>
        </p:nvSpPr>
        <p:spPr bwMode="auto">
          <a:xfrm>
            <a:off x="686361" y="4342535"/>
            <a:ext cx="5483879" cy="4111625"/>
          </a:xfrm>
          <a:prstGeom prst="rect">
            <a:avLst/>
          </a:prstGeom>
          <a:noFill/>
          <a:ln w="9525" cap="flat">
            <a:noFill/>
            <a:round/>
            <a:headEnd/>
            <a:tailEnd/>
          </a:ln>
          <a:effectLst/>
        </p:spPr>
        <p:txBody>
          <a:bodyPr wrap="none" lIns="82058" tIns="41029" rIns="82058" bIns="41029" anchor="ct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B8EE87B-D0EE-4570-9DF2-5C3C46DC2DDE}" type="slidenum">
              <a:rPr lang="en-CA"/>
              <a:pPr/>
              <a:t>108</a:t>
            </a:fld>
            <a:endParaRPr lang="en-CA"/>
          </a:p>
        </p:txBody>
      </p:sp>
      <p:sp>
        <p:nvSpPr>
          <p:cNvPr id="20481" name="Rectangle 1"/>
          <p:cNvSpPr txBox="1">
            <a:spLocks noGrp="1" noRot="1" noChangeAspect="1" noChangeArrowheads="1"/>
          </p:cNvSpPr>
          <p:nvPr>
            <p:ph type="sldImg"/>
          </p:nvPr>
        </p:nvSpPr>
        <p:spPr bwMode="auto">
          <a:xfrm>
            <a:off x="1144588" y="693738"/>
            <a:ext cx="4565650" cy="3425825"/>
          </a:xfrm>
          <a:prstGeom prst="rect">
            <a:avLst/>
          </a:prstGeom>
          <a:solidFill>
            <a:srgbClr val="FFFFFF"/>
          </a:solidFill>
          <a:ln>
            <a:solidFill>
              <a:srgbClr val="000000"/>
            </a:solidFill>
            <a:miter lim="800000"/>
            <a:headEnd/>
            <a:tailEnd/>
          </a:ln>
        </p:spPr>
      </p:sp>
      <p:sp>
        <p:nvSpPr>
          <p:cNvPr id="20482" name="Text Box 2"/>
          <p:cNvSpPr txBox="1">
            <a:spLocks noChangeArrowheads="1"/>
          </p:cNvSpPr>
          <p:nvPr/>
        </p:nvSpPr>
        <p:spPr bwMode="auto">
          <a:xfrm>
            <a:off x="686361" y="4342535"/>
            <a:ext cx="5483879" cy="4111625"/>
          </a:xfrm>
          <a:prstGeom prst="rect">
            <a:avLst/>
          </a:prstGeom>
          <a:noFill/>
          <a:ln w="9525" cap="flat">
            <a:noFill/>
            <a:round/>
            <a:headEnd/>
            <a:tailEnd/>
          </a:ln>
          <a:effectLst/>
        </p:spPr>
        <p:txBody>
          <a:bodyPr wrap="none" lIns="82058" tIns="41029" rIns="82058" bIns="41029" anchor="ct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solidFill>
                  <a:schemeClr val="tx1"/>
                </a:solidFill>
              </a:rPr>
              <a:t>An </a:t>
            </a:r>
            <a:r>
              <a:rPr lang="en-US" sz="1200" b="1" i="1" dirty="0" smtClean="0">
                <a:solidFill>
                  <a:schemeClr val="tx1"/>
                </a:solidFill>
              </a:rPr>
              <a:t>inconsistency</a:t>
            </a:r>
            <a:r>
              <a:rPr lang="en-US" sz="1200" i="1" dirty="0" smtClean="0">
                <a:solidFill>
                  <a:schemeClr val="tx1"/>
                </a:solidFill>
              </a:rPr>
              <a:t> is present if two or more statements are made that are not jointly </a:t>
            </a:r>
            <a:r>
              <a:rPr lang="en-US" sz="1200" i="1" dirty="0" err="1" smtClean="0">
                <a:solidFill>
                  <a:schemeClr val="tx1"/>
                </a:solidFill>
              </a:rPr>
              <a:t>satisfiable</a:t>
            </a:r>
            <a:r>
              <a:rPr lang="en-US" sz="1200" i="1" dirty="0" smtClean="0">
                <a:solidFill>
                  <a:schemeClr val="tx1"/>
                </a:solidFill>
              </a:rPr>
              <a:t> </a:t>
            </a:r>
            <a:r>
              <a:rPr lang="en-US" sz="1200" dirty="0" smtClean="0">
                <a:solidFill>
                  <a:schemeClr val="tx1"/>
                </a:solidFill>
              </a:rPr>
              <a:t>[such as a]</a:t>
            </a:r>
            <a:r>
              <a:rPr lang="en-US" sz="1200" i="1" dirty="0" smtClean="0">
                <a:solidFill>
                  <a:schemeClr val="tx1"/>
                </a:solidFill>
              </a:rPr>
              <a:t> failure of an equivalence test, non-conformance to a standard or constraint and the violation of physical or mathematical principles </a:t>
            </a:r>
            <a:r>
              <a:rPr lang="en-US" sz="1200" dirty="0" smtClean="0">
                <a:solidFill>
                  <a:schemeClr val="tx1"/>
                </a:solidFill>
              </a:rPr>
              <a:t>(</a:t>
            </a:r>
            <a:r>
              <a:rPr lang="en-US" sz="1200" dirty="0" err="1" smtClean="0">
                <a:solidFill>
                  <a:schemeClr val="tx1"/>
                </a:solidFill>
              </a:rPr>
              <a:t>Herzig</a:t>
            </a:r>
            <a:r>
              <a:rPr lang="en-US" sz="1200" dirty="0" smtClean="0">
                <a:solidFill>
                  <a:schemeClr val="tx1"/>
                </a:solidFill>
              </a:rPr>
              <a:t>)</a:t>
            </a:r>
          </a:p>
          <a:p>
            <a:endParaRPr lang="en-US" dirty="0"/>
          </a:p>
        </p:txBody>
      </p:sp>
      <p:sp>
        <p:nvSpPr>
          <p:cNvPr id="4" name="Slide Number Placeholder 3"/>
          <p:cNvSpPr>
            <a:spLocks noGrp="1"/>
          </p:cNvSpPr>
          <p:nvPr>
            <p:ph type="sldNum" sz="quarter" idx="10"/>
          </p:nvPr>
        </p:nvSpPr>
        <p:spPr/>
        <p:txBody>
          <a:bodyPr/>
          <a:lstStyle/>
          <a:p>
            <a:fld id="{ED9E0AB5-A490-4D32-B654-F112F414AEAB}" type="slidenum">
              <a:rPr lang="nl-BE" smtClean="0"/>
              <a:pPr/>
              <a:t>122</a:t>
            </a:fld>
            <a:endParaRPr lang="nl-BE"/>
          </a:p>
        </p:txBody>
      </p:sp>
    </p:spTree>
    <p:extLst>
      <p:ext uri="{BB962C8B-B14F-4D97-AF65-F5344CB8AC3E}">
        <p14:creationId xmlns:p14="http://schemas.microsoft.com/office/powerpoint/2010/main" xmlns="" val="9759187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E0AB5-A490-4D32-B654-F112F414AEAB}" type="slidenum">
              <a:rPr lang="nl-BE" smtClean="0"/>
              <a:pPr/>
              <a:t>123</a:t>
            </a:fld>
            <a:endParaRPr lang="nl-BE"/>
          </a:p>
        </p:txBody>
      </p:sp>
    </p:spTree>
    <p:extLst>
      <p:ext uri="{BB962C8B-B14F-4D97-AF65-F5344CB8AC3E}">
        <p14:creationId xmlns:p14="http://schemas.microsoft.com/office/powerpoint/2010/main" xmlns="" val="29838637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E0AB5-A490-4D32-B654-F112F414AEAB}" type="slidenum">
              <a:rPr lang="nl-BE" smtClean="0"/>
              <a:pPr/>
              <a:t>124</a:t>
            </a:fld>
            <a:endParaRPr lang="nl-BE"/>
          </a:p>
        </p:txBody>
      </p:sp>
    </p:spTree>
    <p:extLst>
      <p:ext uri="{BB962C8B-B14F-4D97-AF65-F5344CB8AC3E}">
        <p14:creationId xmlns:p14="http://schemas.microsoft.com/office/powerpoint/2010/main" xmlns="" val="3070772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E0AB5-A490-4D32-B654-F112F414AEAB}" type="slidenum">
              <a:rPr lang="nl-BE" smtClean="0"/>
              <a:pPr/>
              <a:t>125</a:t>
            </a:fld>
            <a:endParaRPr lang="nl-BE"/>
          </a:p>
        </p:txBody>
      </p:sp>
    </p:spTree>
    <p:extLst>
      <p:ext uri="{BB962C8B-B14F-4D97-AF65-F5344CB8AC3E}">
        <p14:creationId xmlns:p14="http://schemas.microsoft.com/office/powerpoint/2010/main" xmlns="" val="1430299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What</a:t>
            </a:r>
          </a:p>
          <a:p>
            <a:r>
              <a:rPr lang="nl-BE" dirty="0"/>
              <a:t>Concrete</a:t>
            </a:r>
            <a:r>
              <a:rPr lang="nl-BE" baseline="0" dirty="0"/>
              <a:t> syntax: modelling in the Modelverse, implementation in SCCD</a:t>
            </a:r>
            <a:endParaRPr lang="en-GB" dirty="0"/>
          </a:p>
        </p:txBody>
      </p:sp>
      <p:sp>
        <p:nvSpPr>
          <p:cNvPr id="4" name="Slide Number Placeholder 3"/>
          <p:cNvSpPr>
            <a:spLocks noGrp="1"/>
          </p:cNvSpPr>
          <p:nvPr>
            <p:ph type="sldNum" sz="quarter" idx="10"/>
          </p:nvPr>
        </p:nvSpPr>
        <p:spPr/>
        <p:txBody>
          <a:bodyPr/>
          <a:lstStyle/>
          <a:p>
            <a:fld id="{5468A03A-10FD-45A2-BF69-267AFB8139A6}" type="slidenum">
              <a:rPr lang="en-GB" smtClean="0"/>
              <a:pPr/>
              <a:t>25</a:t>
            </a:fld>
            <a:endParaRPr lang="en-GB"/>
          </a:p>
        </p:txBody>
      </p:sp>
    </p:spTree>
    <p:extLst>
      <p:ext uri="{BB962C8B-B14F-4D97-AF65-F5344CB8AC3E}">
        <p14:creationId xmlns="" xmlns:p14="http://schemas.microsoft.com/office/powerpoint/2010/main" val="288325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E0AB5-A490-4D32-B654-F112F414AEAB}" type="slidenum">
              <a:rPr lang="nl-BE" smtClean="0"/>
              <a:pPr/>
              <a:t>126</a:t>
            </a:fld>
            <a:endParaRPr lang="nl-BE"/>
          </a:p>
        </p:txBody>
      </p:sp>
    </p:spTree>
    <p:extLst>
      <p:ext uri="{BB962C8B-B14F-4D97-AF65-F5344CB8AC3E}">
        <p14:creationId xmlns:p14="http://schemas.microsoft.com/office/powerpoint/2010/main" xmlns="" val="38558223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hu-HU" sz="1200" kern="1200" dirty="0" smtClean="0">
                <a:solidFill>
                  <a:schemeClr val="tx1"/>
                </a:solidFill>
                <a:latin typeface="+mn-lt"/>
                <a:ea typeface="+mn-ea"/>
                <a:cs typeface="+mn-cs"/>
              </a:rPr>
              <a:t>Tooling:</a:t>
            </a:r>
          </a:p>
          <a:p>
            <a:pPr marL="342900" indent="-342900">
              <a:lnSpc>
                <a:spcPct val="100000"/>
              </a:lnSpc>
              <a:buFont typeface="Arial" panose="020B0604020202020204" pitchFamily="34" charset="0"/>
              <a:buChar char="•"/>
            </a:pPr>
            <a:r>
              <a:rPr lang="hu-HU" sz="1200" kern="1200" dirty="0" smtClean="0">
                <a:solidFill>
                  <a:schemeClr val="tx1"/>
                </a:solidFill>
                <a:latin typeface="+mn-lt"/>
                <a:ea typeface="+mn-ea"/>
                <a:cs typeface="+mn-cs"/>
              </a:rPr>
              <a:t>Visual modeling environment</a:t>
            </a:r>
          </a:p>
          <a:p>
            <a:pPr marL="342900" indent="-342900">
              <a:lnSpc>
                <a:spcPct val="100000"/>
              </a:lnSpc>
              <a:buFont typeface="Arial" panose="020B0604020202020204" pitchFamily="34" charset="0"/>
              <a:buChar char="•"/>
            </a:pPr>
            <a:r>
              <a:rPr lang="hu-HU" sz="1200" kern="1200" dirty="0" smtClean="0">
                <a:solidFill>
                  <a:schemeClr val="tx1"/>
                </a:solidFill>
                <a:latin typeface="+mn-lt"/>
                <a:ea typeface="+mn-ea"/>
                <a:cs typeface="+mn-cs"/>
              </a:rPr>
              <a:t>Analysis</a:t>
            </a:r>
          </a:p>
          <a:p>
            <a:pPr marL="342900" indent="-342900">
              <a:lnSpc>
                <a:spcPct val="100000"/>
              </a:lnSpc>
              <a:buFont typeface="Arial" panose="020B0604020202020204" pitchFamily="34" charset="0"/>
              <a:buChar char="•"/>
            </a:pPr>
            <a:r>
              <a:rPr lang="hu-HU" sz="1200" kern="1200" dirty="0" smtClean="0">
                <a:solidFill>
                  <a:schemeClr val="tx1"/>
                </a:solidFill>
                <a:latin typeface="+mn-lt"/>
                <a:ea typeface="+mn-ea"/>
                <a:cs typeface="+mn-cs"/>
              </a:rPr>
              <a:t>Re-engineering</a:t>
            </a:r>
          </a:p>
          <a:p>
            <a:pPr marL="342900" indent="-342900">
              <a:lnSpc>
                <a:spcPct val="100000"/>
              </a:lnSpc>
              <a:buFont typeface="Arial" panose="020B0604020202020204" pitchFamily="34" charset="0"/>
              <a:buChar char="•"/>
            </a:pPr>
            <a:r>
              <a:rPr lang="hu-HU" sz="1200" kern="1200" dirty="0" smtClean="0">
                <a:solidFill>
                  <a:schemeClr val="tx1"/>
                </a:solidFill>
                <a:latin typeface="+mn-lt"/>
                <a:ea typeface="+mn-ea"/>
                <a:cs typeface="+mn-cs"/>
              </a:rPr>
              <a:t>Eclipse-based</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9E0AB5-A490-4D32-B654-F112F414AEAB}" type="slidenum">
              <a:rPr lang="nl-BE" smtClean="0"/>
              <a:pPr/>
              <a:t>127</a:t>
            </a:fld>
            <a:endParaRPr lang="nl-BE"/>
          </a:p>
        </p:txBody>
      </p:sp>
    </p:spTree>
    <p:extLst>
      <p:ext uri="{BB962C8B-B14F-4D97-AF65-F5344CB8AC3E}">
        <p14:creationId xmlns:p14="http://schemas.microsoft.com/office/powerpoint/2010/main" xmlns="" val="3626769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E0AB5-A490-4D32-B654-F112F414AEAB}" type="slidenum">
              <a:rPr lang="nl-BE" smtClean="0"/>
              <a:pPr/>
              <a:t>129</a:t>
            </a:fld>
            <a:endParaRPr lang="nl-BE"/>
          </a:p>
        </p:txBody>
      </p:sp>
    </p:spTree>
    <p:extLst>
      <p:ext uri="{BB962C8B-B14F-4D97-AF65-F5344CB8AC3E}">
        <p14:creationId xmlns:p14="http://schemas.microsoft.com/office/powerpoint/2010/main" xmlns="" val="6647140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E0AB5-A490-4D32-B654-F112F414AEAB}" type="slidenum">
              <a:rPr lang="nl-BE" smtClean="0"/>
              <a:pPr/>
              <a:t>170</a:t>
            </a:fld>
            <a:endParaRPr lang="nl-BE"/>
          </a:p>
        </p:txBody>
      </p:sp>
    </p:spTree>
    <p:extLst>
      <p:ext uri="{BB962C8B-B14F-4D97-AF65-F5344CB8AC3E}">
        <p14:creationId xmlns:p14="http://schemas.microsoft.com/office/powerpoint/2010/main" xmlns="" val="9453604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noFill/>
          <a:ln>
            <a:solidFill>
              <a:srgbClr val="000000"/>
            </a:solidFill>
            <a:miter lim="800000"/>
            <a:headEnd/>
            <a:tailEnd/>
          </a:ln>
        </p:spPr>
      </p:sp>
      <p:sp>
        <p:nvSpPr>
          <p:cNvPr id="6146"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6147" name="Slide Number Placeholder 3"/>
          <p:cNvSpPr>
            <a:spLocks noGrp="1"/>
          </p:cNvSpPr>
          <p:nvPr>
            <p:ph type="sldNum" sz="quarter" idx="5"/>
          </p:nvPr>
        </p:nvSpPr>
        <p:spPr bwMode="auto">
          <a:noFill/>
          <a:ln>
            <a:miter lim="800000"/>
            <a:headEnd/>
            <a:tailEnd/>
          </a:ln>
        </p:spPr>
        <p:txBody>
          <a:bodyPr/>
          <a:lstStyle/>
          <a:p>
            <a:fld id="{DF32EA61-1468-4D21-8686-809C5BA769D7}" type="slidenum">
              <a:rPr lang="nl-BE">
                <a:cs typeface="msgothic"/>
              </a:rPr>
              <a:pPr/>
              <a:t>173</a:t>
            </a:fld>
            <a:endParaRPr lang="nl-BE">
              <a:cs typeface="msgothic"/>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bwMode="auto">
          <a:noFill/>
          <a:ln>
            <a:solidFill>
              <a:srgbClr val="000000"/>
            </a:solidFill>
            <a:miter lim="800000"/>
            <a:headEnd/>
            <a:tailEnd/>
          </a:ln>
        </p:spPr>
      </p:sp>
      <p:sp>
        <p:nvSpPr>
          <p:cNvPr id="8194"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8195" name="Slide Number Placeholder 3"/>
          <p:cNvSpPr>
            <a:spLocks noGrp="1"/>
          </p:cNvSpPr>
          <p:nvPr>
            <p:ph type="sldNum" sz="quarter" idx="5"/>
          </p:nvPr>
        </p:nvSpPr>
        <p:spPr bwMode="auto">
          <a:noFill/>
          <a:ln>
            <a:miter lim="800000"/>
            <a:headEnd/>
            <a:tailEnd/>
          </a:ln>
        </p:spPr>
        <p:txBody>
          <a:bodyPr/>
          <a:lstStyle/>
          <a:p>
            <a:fld id="{2E6D3620-E90C-4D35-A1EF-2360D968D6F8}" type="slidenum">
              <a:rPr lang="nl-BE">
                <a:cs typeface="msgothic"/>
              </a:rPr>
              <a:pPr/>
              <a:t>174</a:t>
            </a:fld>
            <a:endParaRPr lang="nl-BE">
              <a:cs typeface="msgothic"/>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noTextEdit="1"/>
          </p:cNvSpPr>
          <p:nvPr>
            <p:ph type="sldImg"/>
          </p:nvPr>
        </p:nvSpPr>
        <p:spPr bwMode="auto">
          <a:noFill/>
          <a:ln>
            <a:solidFill>
              <a:srgbClr val="000000"/>
            </a:solidFill>
            <a:miter lim="800000"/>
            <a:headEnd/>
            <a:tailEnd/>
          </a:ln>
        </p:spPr>
      </p:sp>
      <p:sp>
        <p:nvSpPr>
          <p:cNvPr id="10242"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10243" name="Slide Number Placeholder 3"/>
          <p:cNvSpPr>
            <a:spLocks noGrp="1"/>
          </p:cNvSpPr>
          <p:nvPr>
            <p:ph type="sldNum" sz="quarter" idx="5"/>
          </p:nvPr>
        </p:nvSpPr>
        <p:spPr bwMode="auto">
          <a:noFill/>
          <a:ln>
            <a:miter lim="800000"/>
            <a:headEnd/>
            <a:tailEnd/>
          </a:ln>
        </p:spPr>
        <p:txBody>
          <a:bodyPr/>
          <a:lstStyle/>
          <a:p>
            <a:fld id="{6D6B87F7-EC50-4541-8185-E48154E6DD35}" type="slidenum">
              <a:rPr lang="nl-BE">
                <a:cs typeface="msgothic"/>
              </a:rPr>
              <a:pPr/>
              <a:t>175</a:t>
            </a:fld>
            <a:endParaRPr lang="nl-BE">
              <a:cs typeface="msgothic"/>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solidFill>
              <a:srgbClr val="000000"/>
            </a:solidFill>
            <a:miter lim="800000"/>
            <a:headEnd/>
            <a:tailEnd/>
          </a:ln>
        </p:spPr>
      </p:sp>
      <p:sp>
        <p:nvSpPr>
          <p:cNvPr id="14338"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14339" name="Slide Number Placeholder 3"/>
          <p:cNvSpPr>
            <a:spLocks noGrp="1"/>
          </p:cNvSpPr>
          <p:nvPr>
            <p:ph type="sldNum" sz="quarter" idx="5"/>
          </p:nvPr>
        </p:nvSpPr>
        <p:spPr bwMode="auto">
          <a:noFill/>
          <a:ln>
            <a:miter lim="800000"/>
            <a:headEnd/>
            <a:tailEnd/>
          </a:ln>
        </p:spPr>
        <p:txBody>
          <a:bodyPr/>
          <a:lstStyle/>
          <a:p>
            <a:fld id="{414A8D62-234B-4247-B921-79335D0F0803}" type="slidenum">
              <a:rPr lang="nl-BE">
                <a:cs typeface="msgothic"/>
              </a:rPr>
              <a:pPr/>
              <a:t>178</a:t>
            </a:fld>
            <a:endParaRPr lang="nl-BE">
              <a:cs typeface="msgothic"/>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20483" name="Slide Number Placeholder 3"/>
          <p:cNvSpPr>
            <a:spLocks noGrp="1"/>
          </p:cNvSpPr>
          <p:nvPr>
            <p:ph type="sldNum" sz="quarter" idx="5"/>
          </p:nvPr>
        </p:nvSpPr>
        <p:spPr bwMode="auto">
          <a:noFill/>
          <a:ln>
            <a:miter lim="800000"/>
            <a:headEnd/>
            <a:tailEnd/>
          </a:ln>
        </p:spPr>
        <p:txBody>
          <a:bodyPr/>
          <a:lstStyle/>
          <a:p>
            <a:fld id="{FCD0AF36-CF22-4406-8AF7-50920208A48C}" type="slidenum">
              <a:rPr lang="nl-BE">
                <a:cs typeface="msgothic"/>
              </a:rPr>
              <a:pPr/>
              <a:t>183</a:t>
            </a:fld>
            <a:endParaRPr lang="nl-BE">
              <a:cs typeface="msgothic"/>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25603" name="Slide Number Placeholder 3"/>
          <p:cNvSpPr>
            <a:spLocks noGrp="1"/>
          </p:cNvSpPr>
          <p:nvPr>
            <p:ph type="sldNum" sz="quarter" idx="5"/>
          </p:nvPr>
        </p:nvSpPr>
        <p:spPr bwMode="auto">
          <a:noFill/>
          <a:ln>
            <a:miter lim="800000"/>
            <a:headEnd/>
            <a:tailEnd/>
          </a:ln>
        </p:spPr>
        <p:txBody>
          <a:bodyPr/>
          <a:lstStyle/>
          <a:p>
            <a:fld id="{E2810618-AD5F-405D-B769-4E4ADEF0E83D}" type="slidenum">
              <a:rPr lang="nl-BE">
                <a:cs typeface="msgothic"/>
              </a:rPr>
              <a:pPr/>
              <a:t>187</a:t>
            </a:fld>
            <a:endParaRPr lang="nl-BE">
              <a:cs typeface="msgothic"/>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What</a:t>
            </a:r>
          </a:p>
          <a:p>
            <a:r>
              <a:rPr lang="nl-BE" dirty="0"/>
              <a:t>User interaction with the canvas/toolbar/etc.</a:t>
            </a:r>
            <a:r>
              <a:rPr lang="nl-BE" baseline="0" dirty="0"/>
              <a:t> using SCCD. (Addis)</a:t>
            </a:r>
            <a:endParaRPr lang="en-GB" baseline="0" dirty="0"/>
          </a:p>
          <a:p>
            <a:r>
              <a:rPr lang="nl-BE" baseline="0" dirty="0"/>
              <a:t> -&gt; link with Vasco S.</a:t>
            </a:r>
          </a:p>
        </p:txBody>
      </p:sp>
      <p:sp>
        <p:nvSpPr>
          <p:cNvPr id="4" name="Slide Number Placeholder 3"/>
          <p:cNvSpPr>
            <a:spLocks noGrp="1"/>
          </p:cNvSpPr>
          <p:nvPr>
            <p:ph type="sldNum" sz="quarter" idx="10"/>
          </p:nvPr>
        </p:nvSpPr>
        <p:spPr/>
        <p:txBody>
          <a:bodyPr/>
          <a:lstStyle/>
          <a:p>
            <a:fld id="{5468A03A-10FD-45A2-BF69-267AFB8139A6}" type="slidenum">
              <a:rPr lang="en-GB" smtClean="0"/>
              <a:pPr/>
              <a:t>26</a:t>
            </a:fld>
            <a:endParaRPr lang="en-GB"/>
          </a:p>
        </p:txBody>
      </p:sp>
    </p:spTree>
    <p:extLst>
      <p:ext uri="{BB962C8B-B14F-4D97-AF65-F5344CB8AC3E}">
        <p14:creationId xmlns="" xmlns:p14="http://schemas.microsoft.com/office/powerpoint/2010/main" val="24112974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28675" name="Slide Number Placeholder 3"/>
          <p:cNvSpPr>
            <a:spLocks noGrp="1"/>
          </p:cNvSpPr>
          <p:nvPr>
            <p:ph type="sldNum" sz="quarter" idx="5"/>
          </p:nvPr>
        </p:nvSpPr>
        <p:spPr bwMode="auto">
          <a:noFill/>
          <a:ln>
            <a:miter lim="800000"/>
            <a:headEnd/>
            <a:tailEnd/>
          </a:ln>
        </p:spPr>
        <p:txBody>
          <a:bodyPr/>
          <a:lstStyle/>
          <a:p>
            <a:fld id="{8EF26C17-D350-4B5F-B20E-FD7184DE3DB8}" type="slidenum">
              <a:rPr lang="nl-BE">
                <a:cs typeface="msgothic"/>
              </a:rPr>
              <a:pPr/>
              <a:t>189</a:t>
            </a:fld>
            <a:endParaRPr lang="nl-BE">
              <a:cs typeface="msgothic"/>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30723" name="Slide Number Placeholder 3"/>
          <p:cNvSpPr>
            <a:spLocks noGrp="1"/>
          </p:cNvSpPr>
          <p:nvPr>
            <p:ph type="sldNum" sz="quarter" idx="5"/>
          </p:nvPr>
        </p:nvSpPr>
        <p:spPr bwMode="auto">
          <a:noFill/>
          <a:ln>
            <a:miter lim="800000"/>
            <a:headEnd/>
            <a:tailEnd/>
          </a:ln>
        </p:spPr>
        <p:txBody>
          <a:bodyPr/>
          <a:lstStyle/>
          <a:p>
            <a:fld id="{27EC133E-5084-4B0B-9033-A432110BABE3}" type="slidenum">
              <a:rPr lang="nl-BE">
                <a:solidFill>
                  <a:schemeClr val="tx1"/>
                </a:solidFill>
                <a:latin typeface="Calibri" pitchFamily="34" charset="0"/>
                <a:cs typeface="msgothic"/>
              </a:rPr>
              <a:pPr/>
              <a:t>190</a:t>
            </a:fld>
            <a:endParaRPr lang="nl-BE">
              <a:solidFill>
                <a:schemeClr val="tx1"/>
              </a:solidFill>
              <a:latin typeface="Calibri" pitchFamily="34" charset="0"/>
              <a:cs typeface="msgothic"/>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32771" name="Slide Number Placeholder 3"/>
          <p:cNvSpPr>
            <a:spLocks noGrp="1"/>
          </p:cNvSpPr>
          <p:nvPr>
            <p:ph type="sldNum" sz="quarter" idx="5"/>
          </p:nvPr>
        </p:nvSpPr>
        <p:spPr bwMode="auto">
          <a:noFill/>
          <a:ln>
            <a:miter lim="800000"/>
            <a:headEnd/>
            <a:tailEnd/>
          </a:ln>
        </p:spPr>
        <p:txBody>
          <a:bodyPr/>
          <a:lstStyle/>
          <a:p>
            <a:fld id="{2F61A606-32FC-4BCA-AF96-8FC13F3A8165}" type="slidenum">
              <a:rPr lang="nl-BE">
                <a:cs typeface="msgothic"/>
              </a:rPr>
              <a:pPr/>
              <a:t>191</a:t>
            </a:fld>
            <a:endParaRPr lang="nl-BE">
              <a:cs typeface="msgothic"/>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35843" name="Slide Number Placeholder 3"/>
          <p:cNvSpPr>
            <a:spLocks noGrp="1"/>
          </p:cNvSpPr>
          <p:nvPr>
            <p:ph type="sldNum" sz="quarter" idx="5"/>
          </p:nvPr>
        </p:nvSpPr>
        <p:spPr bwMode="auto">
          <a:noFill/>
          <a:ln>
            <a:miter lim="800000"/>
            <a:headEnd/>
            <a:tailEnd/>
          </a:ln>
        </p:spPr>
        <p:txBody>
          <a:bodyPr/>
          <a:lstStyle/>
          <a:p>
            <a:fld id="{A64FB966-68D3-4A02-A67D-7E602FD1F0F2}" type="slidenum">
              <a:rPr lang="nl-BE">
                <a:cs typeface="msgothic"/>
              </a:rPr>
              <a:pPr/>
              <a:t>193</a:t>
            </a:fld>
            <a:endParaRPr lang="nl-BE">
              <a:cs typeface="msgothic"/>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39939" name="Slide Number Placeholder 3"/>
          <p:cNvSpPr>
            <a:spLocks noGrp="1"/>
          </p:cNvSpPr>
          <p:nvPr>
            <p:ph type="sldNum" sz="quarter" idx="5"/>
          </p:nvPr>
        </p:nvSpPr>
        <p:spPr bwMode="auto">
          <a:noFill/>
          <a:ln>
            <a:miter lim="800000"/>
            <a:headEnd/>
            <a:tailEnd/>
          </a:ln>
        </p:spPr>
        <p:txBody>
          <a:bodyPr/>
          <a:lstStyle/>
          <a:p>
            <a:fld id="{4E6EDD71-E92A-4D6F-9421-4DB29022BF1B}" type="slidenum">
              <a:rPr lang="nl-BE">
                <a:cs typeface="msgothic"/>
              </a:rPr>
              <a:pPr/>
              <a:t>196</a:t>
            </a:fld>
            <a:endParaRPr lang="nl-BE">
              <a:cs typeface="msgothic"/>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43011" name="Slide Number Placeholder 3"/>
          <p:cNvSpPr>
            <a:spLocks noGrp="1"/>
          </p:cNvSpPr>
          <p:nvPr>
            <p:ph type="sldNum" sz="quarter" idx="5"/>
          </p:nvPr>
        </p:nvSpPr>
        <p:spPr bwMode="auto">
          <a:noFill/>
          <a:ln>
            <a:miter lim="800000"/>
            <a:headEnd/>
            <a:tailEnd/>
          </a:ln>
        </p:spPr>
        <p:txBody>
          <a:bodyPr/>
          <a:lstStyle/>
          <a:p>
            <a:fld id="{0945F86D-2135-42C1-87E8-DF6EB64B0F65}" type="slidenum">
              <a:rPr lang="nl-BE">
                <a:solidFill>
                  <a:schemeClr val="tx1"/>
                </a:solidFill>
                <a:latin typeface="Calibri" pitchFamily="34" charset="0"/>
                <a:cs typeface="msgothic"/>
              </a:rPr>
              <a:pPr/>
              <a:t>198</a:t>
            </a:fld>
            <a:endParaRPr lang="nl-BE">
              <a:solidFill>
                <a:schemeClr val="tx1"/>
              </a:solidFill>
              <a:latin typeface="Calibri" pitchFamily="34" charset="0"/>
              <a:cs typeface="msgothic"/>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45059" name="Slide Number Placeholder 3"/>
          <p:cNvSpPr>
            <a:spLocks noGrp="1"/>
          </p:cNvSpPr>
          <p:nvPr>
            <p:ph type="sldNum" sz="quarter" idx="5"/>
          </p:nvPr>
        </p:nvSpPr>
        <p:spPr bwMode="auto">
          <a:noFill/>
          <a:ln>
            <a:miter lim="800000"/>
            <a:headEnd/>
            <a:tailEnd/>
          </a:ln>
        </p:spPr>
        <p:txBody>
          <a:bodyPr/>
          <a:lstStyle/>
          <a:p>
            <a:fld id="{004CD82E-236B-4006-9448-87A78219FBA3}" type="slidenum">
              <a:rPr lang="nl-BE">
                <a:cs typeface="msgothic"/>
              </a:rPr>
              <a:pPr/>
              <a:t>199</a:t>
            </a:fld>
            <a:endParaRPr lang="nl-BE">
              <a:cs typeface="msgothic"/>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47107" name="Slide Number Placeholder 3"/>
          <p:cNvSpPr>
            <a:spLocks noGrp="1"/>
          </p:cNvSpPr>
          <p:nvPr>
            <p:ph type="sldNum" sz="quarter" idx="5"/>
          </p:nvPr>
        </p:nvSpPr>
        <p:spPr bwMode="auto">
          <a:noFill/>
          <a:ln>
            <a:miter lim="800000"/>
            <a:headEnd/>
            <a:tailEnd/>
          </a:ln>
        </p:spPr>
        <p:txBody>
          <a:bodyPr/>
          <a:lstStyle/>
          <a:p>
            <a:fld id="{E7DE545E-338E-4F0A-A1F9-89E9E0C46A4D}" type="slidenum">
              <a:rPr lang="nl-BE">
                <a:solidFill>
                  <a:schemeClr val="tx1"/>
                </a:solidFill>
                <a:latin typeface="Calibri" pitchFamily="34" charset="0"/>
                <a:cs typeface="msgothic"/>
              </a:rPr>
              <a:pPr/>
              <a:t>200</a:t>
            </a:fld>
            <a:endParaRPr lang="nl-BE">
              <a:solidFill>
                <a:schemeClr val="tx1"/>
              </a:solidFill>
              <a:latin typeface="Calibri" pitchFamily="34" charset="0"/>
              <a:cs typeface="msgothic"/>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Future</a:t>
            </a:r>
          </a:p>
        </p:txBody>
      </p:sp>
      <p:sp>
        <p:nvSpPr>
          <p:cNvPr id="4" name="Slide Number Placeholder 3"/>
          <p:cNvSpPr>
            <a:spLocks noGrp="1"/>
          </p:cNvSpPr>
          <p:nvPr>
            <p:ph type="sldNum" sz="quarter" idx="10"/>
          </p:nvPr>
        </p:nvSpPr>
        <p:spPr/>
        <p:txBody>
          <a:bodyPr/>
          <a:lstStyle/>
          <a:p>
            <a:fld id="{5468A03A-10FD-45A2-BF69-267AFB8139A6}" type="slidenum">
              <a:rPr lang="en-GB" smtClean="0"/>
              <a:pPr/>
              <a:t>27</a:t>
            </a:fld>
            <a:endParaRPr lang="en-GB"/>
          </a:p>
        </p:txBody>
      </p:sp>
    </p:spTree>
    <p:extLst>
      <p:ext uri="{BB962C8B-B14F-4D97-AF65-F5344CB8AC3E}">
        <p14:creationId xmlns="" xmlns:p14="http://schemas.microsoft.com/office/powerpoint/2010/main" val="2299381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always</a:t>
            </a:r>
            <a:r>
              <a:rPr lang="en-US" baseline="0" dirty="0"/>
              <a:t> </a:t>
            </a:r>
            <a:r>
              <a:rPr lang="en-US" b="1" baseline="0" dirty="0"/>
              <a:t>focus on design</a:t>
            </a:r>
            <a:r>
              <a:rPr lang="en-US" baseline="0" dirty="0"/>
              <a:t>. </a:t>
            </a:r>
          </a:p>
          <a:p>
            <a:r>
              <a:rPr lang="en-US" baseline="0" dirty="0"/>
              <a:t>Explain elevator language.</a:t>
            </a:r>
          </a:p>
          <a:p>
            <a:r>
              <a:rPr lang="en-US" baseline="0" dirty="0"/>
              <a:t>But is the model </a:t>
            </a:r>
            <a:r>
              <a:rPr lang="en-US" b="1" baseline="0" dirty="0"/>
              <a:t>according to requirements</a:t>
            </a:r>
            <a:r>
              <a:rPr lang="en-US" baseline="0" dirty="0"/>
              <a:t>?</a:t>
            </a:r>
          </a:p>
          <a:p>
            <a:r>
              <a:rPr lang="en-US" baseline="0" dirty="0"/>
              <a:t>We see requirements as </a:t>
            </a:r>
            <a:r>
              <a:rPr lang="en-US" b="1" baseline="0" dirty="0"/>
              <a:t>properties</a:t>
            </a:r>
            <a:r>
              <a:rPr lang="en-US" baseline="0" dirty="0"/>
              <a:t>.</a:t>
            </a:r>
            <a:endParaRPr lang="en-US" dirty="0"/>
          </a:p>
          <a:p>
            <a:r>
              <a:rPr lang="en-US" b="1" dirty="0"/>
              <a:t>Temporal</a:t>
            </a:r>
            <a:r>
              <a:rPr lang="en-US" b="1" baseline="0" dirty="0"/>
              <a:t> property</a:t>
            </a:r>
            <a:r>
              <a:rPr lang="en-US" baseline="0" dirty="0"/>
              <a:t>, LTL</a:t>
            </a:r>
            <a:endParaRPr lang="nl-BE" baseline="0" dirty="0"/>
          </a:p>
          <a:p>
            <a:r>
              <a:rPr lang="en-US" baseline="0" dirty="0"/>
              <a:t>Transformation of model </a:t>
            </a:r>
            <a:r>
              <a:rPr lang="en-US" b="1" baseline="0" dirty="0"/>
              <a:t>to a semantic domain</a:t>
            </a:r>
          </a:p>
        </p:txBody>
      </p:sp>
      <p:sp>
        <p:nvSpPr>
          <p:cNvPr id="4" name="Slide Number Placeholder 3"/>
          <p:cNvSpPr>
            <a:spLocks noGrp="1"/>
          </p:cNvSpPr>
          <p:nvPr>
            <p:ph type="sldNum" sz="quarter" idx="10"/>
          </p:nvPr>
        </p:nvSpPr>
        <p:spPr/>
        <p:txBody>
          <a:bodyPr/>
          <a:lstStyle/>
          <a:p>
            <a:fld id="{07C68A13-ADF4-44EE-AC77-EAE42379D587}" type="slidenum">
              <a:rPr lang="nl-BE" smtClean="0"/>
              <a:pPr/>
              <a:t>30</a:t>
            </a:fld>
            <a:endParaRPr lang="nl-BE"/>
          </a:p>
        </p:txBody>
      </p:sp>
    </p:spTree>
    <p:extLst>
      <p:ext uri="{BB962C8B-B14F-4D97-AF65-F5344CB8AC3E}">
        <p14:creationId xmlns="" xmlns:p14="http://schemas.microsoft.com/office/powerpoint/2010/main" val="4254565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might </a:t>
            </a:r>
            <a:r>
              <a:rPr lang="en-US" b="1" dirty="0"/>
              <a:t>look the</a:t>
            </a:r>
            <a:r>
              <a:rPr lang="en-US" b="1" baseline="0" dirty="0"/>
              <a:t> same </a:t>
            </a:r>
            <a:r>
              <a:rPr lang="en-US" baseline="0" dirty="0"/>
              <a:t>but are different languages.</a:t>
            </a:r>
          </a:p>
          <a:p>
            <a:r>
              <a:rPr lang="en-US" b="1" baseline="0" dirty="0"/>
              <a:t>Temporal</a:t>
            </a:r>
            <a:r>
              <a:rPr lang="en-US" baseline="0" dirty="0"/>
              <a:t> operators are used, and </a:t>
            </a:r>
            <a:r>
              <a:rPr lang="en-US" b="1" baseline="0" dirty="0"/>
              <a:t>patterns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fact we need </a:t>
            </a:r>
            <a:r>
              <a:rPr lang="en-US" b="1" baseline="0" dirty="0"/>
              <a:t>five languages </a:t>
            </a:r>
            <a:r>
              <a:rPr lang="en-US" baseline="0" dirty="0"/>
              <a:t>(next slide, explain already on this slide)</a:t>
            </a:r>
            <a:endParaRPr lang="nl-BE" dirty="0"/>
          </a:p>
          <a:p>
            <a:r>
              <a:rPr lang="en-US" baseline="0" dirty="0">
                <a:solidFill>
                  <a:schemeClr val="tx1">
                    <a:lumMod val="50000"/>
                    <a:lumOff val="50000"/>
                  </a:schemeClr>
                </a:solidFill>
              </a:rPr>
              <a:t>A distinction can be made between </a:t>
            </a:r>
            <a:r>
              <a:rPr lang="en-US" b="1" baseline="0" dirty="0">
                <a:solidFill>
                  <a:schemeClr val="tx1">
                    <a:lumMod val="50000"/>
                    <a:lumOff val="50000"/>
                  </a:schemeClr>
                </a:solidFill>
              </a:rPr>
              <a:t>dynamic</a:t>
            </a:r>
            <a:r>
              <a:rPr lang="en-US" baseline="0" dirty="0">
                <a:solidFill>
                  <a:schemeClr val="tx1">
                    <a:lumMod val="50000"/>
                    <a:lumOff val="50000"/>
                  </a:schemeClr>
                </a:solidFill>
              </a:rPr>
              <a:t> and </a:t>
            </a:r>
            <a:r>
              <a:rPr lang="en-US" b="1" baseline="0" dirty="0">
                <a:solidFill>
                  <a:schemeClr val="tx1">
                    <a:lumMod val="50000"/>
                    <a:lumOff val="50000"/>
                  </a:schemeClr>
                </a:solidFill>
              </a:rPr>
              <a:t>static</a:t>
            </a:r>
            <a:r>
              <a:rPr lang="en-US" baseline="0" dirty="0">
                <a:solidFill>
                  <a:schemeClr val="tx1">
                    <a:lumMod val="50000"/>
                    <a:lumOff val="50000"/>
                  </a:schemeClr>
                </a:solidFill>
              </a:rPr>
              <a:t> structure in the model, for example whether the elevator is going up and whether its doors are open, at which floor it is, and what buttons are pressed</a:t>
            </a:r>
          </a:p>
          <a:p>
            <a:r>
              <a:rPr lang="en-US" baseline="0" dirty="0">
                <a:solidFill>
                  <a:schemeClr val="tx1">
                    <a:lumMod val="50000"/>
                    <a:lumOff val="50000"/>
                  </a:schemeClr>
                </a:solidFill>
              </a:rPr>
              <a:t>We want to be able to translate to a formal </a:t>
            </a:r>
            <a:r>
              <a:rPr lang="en-US" b="1" baseline="0" dirty="0">
                <a:solidFill>
                  <a:schemeClr val="tx1">
                    <a:lumMod val="50000"/>
                    <a:lumOff val="50000"/>
                  </a:schemeClr>
                </a:solidFill>
              </a:rPr>
              <a:t>model that can be evaluated </a:t>
            </a:r>
            <a:r>
              <a:rPr lang="en-US" baseline="0" dirty="0">
                <a:solidFill>
                  <a:schemeClr val="tx1">
                    <a:lumMod val="50000"/>
                    <a:lumOff val="50000"/>
                  </a:schemeClr>
                </a:solidFill>
              </a:rPr>
              <a:t>with </a:t>
            </a:r>
            <a:r>
              <a:rPr lang="en-US" b="1" baseline="0" dirty="0">
                <a:solidFill>
                  <a:schemeClr val="tx1">
                    <a:lumMod val="50000"/>
                    <a:lumOff val="50000"/>
                  </a:schemeClr>
                </a:solidFill>
              </a:rPr>
              <a:t>model checking</a:t>
            </a:r>
          </a:p>
          <a:p>
            <a:r>
              <a:rPr lang="en-US" baseline="0" dirty="0">
                <a:solidFill>
                  <a:schemeClr val="tx1">
                    <a:lumMod val="50000"/>
                    <a:lumOff val="50000"/>
                  </a:schemeClr>
                </a:solidFill>
              </a:rPr>
              <a:t>We use the </a:t>
            </a:r>
            <a:r>
              <a:rPr lang="en-US" b="1" baseline="0" dirty="0">
                <a:solidFill>
                  <a:schemeClr val="tx1">
                    <a:lumMod val="50000"/>
                    <a:lumOff val="50000"/>
                  </a:schemeClr>
                </a:solidFill>
              </a:rPr>
              <a:t>operational semantics </a:t>
            </a:r>
            <a:r>
              <a:rPr lang="en-US" baseline="0" dirty="0">
                <a:solidFill>
                  <a:schemeClr val="tx1">
                    <a:lumMod val="50000"/>
                    <a:lumOff val="50000"/>
                  </a:schemeClr>
                </a:solidFill>
              </a:rPr>
              <a:t>of the model for this, but we need additional information</a:t>
            </a:r>
          </a:p>
          <a:p>
            <a:r>
              <a:rPr lang="en-US" baseline="0" dirty="0">
                <a:solidFill>
                  <a:schemeClr val="tx1">
                    <a:lumMod val="50000"/>
                    <a:lumOff val="50000"/>
                  </a:schemeClr>
                </a:solidFill>
              </a:rPr>
              <a:t>Some elements model </a:t>
            </a:r>
            <a:r>
              <a:rPr lang="en-US" b="1" baseline="0" dirty="0">
                <a:solidFill>
                  <a:schemeClr val="tx1">
                    <a:lumMod val="50000"/>
                    <a:lumOff val="50000"/>
                  </a:schemeClr>
                </a:solidFill>
              </a:rPr>
              <a:t>input</a:t>
            </a:r>
            <a:r>
              <a:rPr lang="en-US" baseline="0" dirty="0">
                <a:solidFill>
                  <a:schemeClr val="tx1">
                    <a:lumMod val="50000"/>
                    <a:lumOff val="50000"/>
                  </a:schemeClr>
                </a:solidFill>
              </a:rPr>
              <a:t> to the system, in this case button presses</a:t>
            </a:r>
          </a:p>
          <a:p>
            <a:r>
              <a:rPr lang="en-US" baseline="0" dirty="0">
                <a:solidFill>
                  <a:schemeClr val="tx1">
                    <a:lumMod val="50000"/>
                    <a:lumOff val="50000"/>
                  </a:schemeClr>
                </a:solidFill>
              </a:rPr>
              <a:t>In case of a counter example, an </a:t>
            </a:r>
            <a:r>
              <a:rPr lang="en-US" b="1" baseline="0" dirty="0">
                <a:solidFill>
                  <a:schemeClr val="tx1">
                    <a:lumMod val="50000"/>
                    <a:lumOff val="50000"/>
                  </a:schemeClr>
                </a:solidFill>
              </a:rPr>
              <a:t>output trace </a:t>
            </a:r>
            <a:r>
              <a:rPr lang="en-US" baseline="0" dirty="0">
                <a:solidFill>
                  <a:schemeClr val="tx1">
                    <a:lumMod val="50000"/>
                    <a:lumOff val="50000"/>
                  </a:schemeClr>
                </a:solidFill>
              </a:rPr>
              <a:t>is expected</a:t>
            </a:r>
          </a:p>
          <a:p>
            <a:r>
              <a:rPr lang="en-US" baseline="0" dirty="0">
                <a:solidFill>
                  <a:schemeClr val="tx1">
                    <a:lumMod val="50000"/>
                    <a:lumOff val="50000"/>
                  </a:schemeClr>
                </a:solidFill>
              </a:rPr>
              <a:t>Everything </a:t>
            </a:r>
            <a:r>
              <a:rPr lang="en-US" b="1" baseline="0" dirty="0">
                <a:solidFill>
                  <a:schemeClr val="tx1">
                    <a:lumMod val="50000"/>
                    <a:lumOff val="50000"/>
                  </a:schemeClr>
                </a:solidFill>
              </a:rPr>
              <a:t>at the domain-specific layer</a:t>
            </a:r>
            <a:r>
              <a:rPr lang="en-US" baseline="0" dirty="0">
                <a:solidFill>
                  <a:schemeClr val="tx1">
                    <a:lumMod val="50000"/>
                    <a:lumOff val="50000"/>
                  </a:schemeClr>
                </a:solidFill>
              </a:rPr>
              <a:t>, sharing the same syntax</a:t>
            </a:r>
          </a:p>
        </p:txBody>
      </p:sp>
      <p:sp>
        <p:nvSpPr>
          <p:cNvPr id="4" name="Slide Number Placeholder 3"/>
          <p:cNvSpPr>
            <a:spLocks noGrp="1"/>
          </p:cNvSpPr>
          <p:nvPr>
            <p:ph type="sldNum" sz="quarter" idx="10"/>
          </p:nvPr>
        </p:nvSpPr>
        <p:spPr/>
        <p:txBody>
          <a:bodyPr/>
          <a:lstStyle/>
          <a:p>
            <a:fld id="{07C68A13-ADF4-44EE-AC77-EAE42379D587}" type="slidenum">
              <a:rPr lang="nl-BE" smtClean="0"/>
              <a:pPr/>
              <a:t>31</a:t>
            </a:fld>
            <a:endParaRPr lang="nl-BE"/>
          </a:p>
        </p:txBody>
      </p:sp>
    </p:spTree>
    <p:extLst>
      <p:ext uri="{BB962C8B-B14F-4D97-AF65-F5344CB8AC3E}">
        <p14:creationId xmlns="" xmlns:p14="http://schemas.microsoft.com/office/powerpoint/2010/main" val="85034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458909"/>
            <a:ext cx="7772400" cy="1470025"/>
          </a:xfrm>
        </p:spPr>
        <p:txBody>
          <a:bodyPr/>
          <a:lstStyle>
            <a:lvl1pPr algn="ctr">
              <a:defRPr>
                <a:solidFill>
                  <a:schemeClr val="tx1"/>
                </a:solidFill>
              </a:defRPr>
            </a:lvl1pPr>
          </a:lstStyle>
          <a:p>
            <a:r>
              <a:rPr lang="en-US" smtClean="0"/>
              <a:t>Click to edit Master title style</a:t>
            </a:r>
            <a:endParaRPr lang="nl-BE" dirty="0"/>
          </a:p>
        </p:txBody>
      </p:sp>
      <p:sp>
        <p:nvSpPr>
          <p:cNvPr id="3" name="Ondertitel 2"/>
          <p:cNvSpPr>
            <a:spLocks noGrp="1"/>
          </p:cNvSpPr>
          <p:nvPr>
            <p:ph type="subTitle" idx="1"/>
          </p:nvPr>
        </p:nvSpPr>
        <p:spPr>
          <a:xfrm>
            <a:off x="1371600" y="3390912"/>
            <a:ext cx="6400800" cy="1752600"/>
          </a:xfrm>
        </p:spPr>
        <p:txBody>
          <a:bodyPr/>
          <a:lstStyle>
            <a:lvl1pPr marL="0" indent="0" algn="l">
              <a:buNone/>
              <a:defRPr>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BE"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32563" y="1195388"/>
            <a:ext cx="1965325" cy="4770437"/>
          </a:xfrm>
        </p:spPr>
        <p:txBody>
          <a:bodyPr vert="eaVert"/>
          <a:lstStyle/>
          <a:p>
            <a:r>
              <a:rPr lang="en-US" smtClean="0"/>
              <a:t>Click to edit Master title style</a:t>
            </a:r>
            <a:endParaRPr lang="nl-BE"/>
          </a:p>
        </p:txBody>
      </p:sp>
      <p:sp>
        <p:nvSpPr>
          <p:cNvPr id="3" name="Tijdelijke aanduiding voor verticale tekst 2"/>
          <p:cNvSpPr>
            <a:spLocks noGrp="1"/>
          </p:cNvSpPr>
          <p:nvPr>
            <p:ph type="body" orient="vert" idx="1"/>
          </p:nvPr>
        </p:nvSpPr>
        <p:spPr>
          <a:xfrm>
            <a:off x="633413" y="1195388"/>
            <a:ext cx="5746750" cy="4770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1458913"/>
            <a:ext cx="7762875" cy="1460500"/>
          </a:xfrm>
        </p:spPr>
        <p:txBody>
          <a:bodyPr/>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nl-BE" dirty="0"/>
          </a:p>
        </p:txBody>
      </p:sp>
      <p:sp>
        <p:nvSpPr>
          <p:cNvPr id="3" name="Tijdelijke aanduiding voor inhoud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nl-B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nl-BE" dirty="0"/>
          </a:p>
        </p:txBody>
      </p:sp>
      <p:sp>
        <p:nvSpPr>
          <p:cNvPr id="3" name="Tijdelijke aanduiding voor inhoud 2"/>
          <p:cNvSpPr>
            <a:spLocks noGrp="1"/>
          </p:cNvSpPr>
          <p:nvPr>
            <p:ph idx="1"/>
          </p:nvPr>
        </p:nvSpPr>
        <p:spPr>
          <a:xfrm>
            <a:off x="633413" y="1428736"/>
            <a:ext cx="3867149" cy="47149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sp>
        <p:nvSpPr>
          <p:cNvPr id="4" name="Tijdelijke aanduiding voor inhoud 2"/>
          <p:cNvSpPr>
            <a:spLocks noGrp="1"/>
          </p:cNvSpPr>
          <p:nvPr>
            <p:ph idx="10"/>
          </p:nvPr>
        </p:nvSpPr>
        <p:spPr>
          <a:xfrm>
            <a:off x="4643438" y="1428736"/>
            <a:ext cx="3867149" cy="47149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857628"/>
            <a:ext cx="7772400" cy="1362075"/>
          </a:xfrm>
        </p:spPr>
        <p:txBody>
          <a:bodyPr anchor="t"/>
          <a:lstStyle>
            <a:lvl1pPr algn="ctr">
              <a:defRPr sz="4000" b="1" cap="all"/>
            </a:lvl1pPr>
          </a:lstStyle>
          <a:p>
            <a:r>
              <a:rPr lang="en-US" smtClean="0"/>
              <a:t>Click to edit Master title style</a:t>
            </a:r>
            <a:endParaRPr lang="nl-BE" dirty="0"/>
          </a:p>
        </p:txBody>
      </p:sp>
      <p:sp>
        <p:nvSpPr>
          <p:cNvPr id="3" name="Tijdelijke aanduiding voor tekst 2"/>
          <p:cNvSpPr>
            <a:spLocks noGrp="1"/>
          </p:cNvSpPr>
          <p:nvPr>
            <p:ph type="body" idx="1"/>
          </p:nvPr>
        </p:nvSpPr>
        <p:spPr>
          <a:xfrm>
            <a:off x="722313" y="1643061"/>
            <a:ext cx="7772400" cy="1500187"/>
          </a:xfrm>
        </p:spPr>
        <p:txBody>
          <a:bodyPr anchor="b"/>
          <a:lstStyle>
            <a:lvl1pPr marL="0" indent="0" algn="ctr">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nl-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0"/>
            </a:lvl1pPr>
          </a:lstStyle>
          <a:p>
            <a:r>
              <a:rPr lang="en-US" smtClean="0"/>
              <a:t>Click to edit Master title style</a:t>
            </a:r>
            <a:endParaRPr lang="nl-BE" dirty="0"/>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nl-BE"/>
          </a:p>
        </p:txBody>
      </p:sp>
      <p:sp>
        <p:nvSpPr>
          <p:cNvPr id="3" name="Tijdelijke aanduiding voor verticale tekst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633600" y="500042"/>
            <a:ext cx="7867490" cy="1000132"/>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dirty="0" smtClean="0"/>
              <a:t>Click to edit the title text</a:t>
            </a:r>
          </a:p>
        </p:txBody>
      </p:sp>
      <p:sp>
        <p:nvSpPr>
          <p:cNvPr id="3076" name="Rectangle 4"/>
          <p:cNvSpPr>
            <a:spLocks noGrp="1" noChangeArrowheads="1"/>
          </p:cNvSpPr>
          <p:nvPr>
            <p:ph type="body" idx="1"/>
          </p:nvPr>
        </p:nvSpPr>
        <p:spPr bwMode="auto">
          <a:xfrm>
            <a:off x="633413" y="1643050"/>
            <a:ext cx="7864475" cy="4500594"/>
          </a:xfrm>
          <a:prstGeom prst="rect">
            <a:avLst/>
          </a:prstGeom>
          <a:noFill/>
          <a:ln w="12700" cap="rnd">
            <a:noFill/>
            <a:round/>
            <a:headEnd/>
            <a:tailEnd/>
          </a:ln>
          <a:effectLst/>
        </p:spPr>
        <p:txBody>
          <a:bodyPr vert="horz" wrap="square" lIns="0" tIns="0" rIns="0" bIns="0" numCol="1" anchor="t" anchorCtr="0" compatLnSpc="1">
            <a:prstTxWarp prst="textNoShape">
              <a:avLst/>
            </a:prstTxWarp>
          </a:bodyPr>
          <a:lstStyle/>
          <a:p>
            <a:pPr lvl="0"/>
            <a:r>
              <a:rPr lang="en-GB" dirty="0" smtClean="0"/>
              <a:t>Click to edit the outline text format</a:t>
            </a:r>
          </a:p>
          <a:p>
            <a:pPr lvl="1"/>
            <a:r>
              <a:rPr lang="en-GB" dirty="0" smtClean="0"/>
              <a:t>Second Outline Level</a:t>
            </a:r>
          </a:p>
          <a:p>
            <a:pPr lvl="2"/>
            <a:r>
              <a:rPr lang="en-GB" dirty="0" smtClean="0"/>
              <a:t>Third Outline Level</a:t>
            </a:r>
          </a:p>
          <a:p>
            <a:pPr lvl="3"/>
            <a:r>
              <a:rPr lang="en-GB" dirty="0" smtClean="0"/>
              <a:t>Fourth Outline Level</a:t>
            </a:r>
          </a:p>
          <a:p>
            <a:pPr lvl="4"/>
            <a:r>
              <a:rPr lang="en-GB" dirty="0" smtClean="0"/>
              <a:t>Fifth Outline Level</a:t>
            </a:r>
          </a:p>
          <a:p>
            <a:pPr lvl="4"/>
            <a:r>
              <a:rPr lang="en-GB" dirty="0" smtClean="0"/>
              <a:t>Sixth Outline Level</a:t>
            </a:r>
          </a:p>
          <a:p>
            <a:pPr lvl="4"/>
            <a:r>
              <a:rPr lang="en-GB" dirty="0" smtClean="0"/>
              <a:t>Seventh Outline Level</a:t>
            </a:r>
          </a:p>
          <a:p>
            <a:pPr lvl="4"/>
            <a:r>
              <a:rPr lang="en-GB" dirty="0" smtClean="0"/>
              <a:t>Eighth Outline Level</a:t>
            </a:r>
          </a:p>
          <a:p>
            <a:pPr lvl="4"/>
            <a:r>
              <a:rPr lang="en-GB" dirty="0" smtClean="0"/>
              <a:t>Ninth Outline Level</a:t>
            </a:r>
          </a:p>
        </p:txBody>
      </p:sp>
      <p:pic>
        <p:nvPicPr>
          <p:cNvPr id="1026" name="Picture 2" descr="http://msdl.cs.mcgill.ca/conferences/NECSIS/NECSIS_McGill_2015/files/NECSIS.png"/>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2399412" y="6271959"/>
            <a:ext cx="1524516" cy="541417"/>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http://galaxy.bci.mcgill.ca/img/socs_logo.png"/>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67781" y="6189269"/>
            <a:ext cx="2211552" cy="696115"/>
          </a:xfrm>
          <a:prstGeom prst="rect">
            <a:avLst/>
          </a:prstGeom>
          <a:noFill/>
          <a:extLst>
            <a:ext uri="{909E8E84-426E-40DD-AFC4-6F175D3DCCD1}">
              <a14:hiddenFill xmlns="" xmlns:a14="http://schemas.microsoft.com/office/drawing/2010/main">
                <a:solidFill>
                  <a:srgbClr val="FFFFFF"/>
                </a:solidFill>
              </a14:hiddenFill>
            </a:ext>
          </a:extLst>
        </p:spPr>
      </p:pic>
      <p:pic>
        <p:nvPicPr>
          <p:cNvPr id="1038" name="Picture 14" descr="http://win.ua.ac.be/~ansymo/wiki/lib/exe/fetch.php?media=downloads:ansymo.png"/>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6368718" y="6309320"/>
            <a:ext cx="2739786" cy="477193"/>
          </a:xfrm>
          <a:prstGeom prst="rect">
            <a:avLst/>
          </a:prstGeom>
          <a:noFill/>
          <a:extLst>
            <a:ext uri="{909E8E84-426E-40DD-AFC4-6F175D3DCCD1}">
              <a14:hiddenFill xmlns="" xmlns:a14="http://schemas.microsoft.com/office/drawing/2010/main">
                <a:solidFill>
                  <a:srgbClr val="FFFFFF"/>
                </a:solidFill>
              </a14:hiddenFill>
            </a:ext>
          </a:extLst>
        </p:spPr>
      </p:pic>
      <p:pic>
        <p:nvPicPr>
          <p:cNvPr id="1040" name="Picture 16" descr="http://www.pulse-electronics.com/sites/default/files/FlandersMake.png"/>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5244976" y="6310521"/>
            <a:ext cx="983208" cy="47587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4347481" y="6508882"/>
            <a:ext cx="436338" cy="277512"/>
          </a:xfrm>
          <a:prstGeom prst="rect">
            <a:avLst/>
          </a:prstGeom>
          <a:noFill/>
        </p:spPr>
        <p:txBody>
          <a:bodyPr wrap="none" rtlCol="0">
            <a:spAutoFit/>
          </a:bodyPr>
          <a:lstStyle/>
          <a:p>
            <a:pPr algn="ctr"/>
            <a:fld id="{26781E64-1C71-4D3D-B4F6-D19FF813A6A3}" type="slidenum">
              <a:rPr lang="nl-BE" sz="1600" smtClean="0">
                <a:solidFill>
                  <a:schemeClr val="tx1"/>
                </a:solidFill>
                <a:latin typeface="+mn-lt"/>
              </a:rPr>
              <a:pPr algn="ctr"/>
              <a:t>‹#›</a:t>
            </a:fld>
            <a:endParaRPr lang="nl-BE" sz="1600" dirty="0">
              <a:solidFill>
                <a:schemeClr val="tx1"/>
              </a:solidFill>
              <a:latin typeface="+mn-lt"/>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62" r:id="rId3"/>
    <p:sldLayoutId id="2147483661" r:id="rId4"/>
    <p:sldLayoutId id="2147483652" r:id="rId5"/>
    <p:sldLayoutId id="2147483655" r:id="rId6"/>
    <p:sldLayoutId id="2147483656" r:id="rId7"/>
    <p:sldLayoutId id="2147483658" r:id="rId8"/>
    <p:sldLayoutId id="2147483659" r:id="rId9"/>
    <p:sldLayoutId id="2147483660" r:id="rId10"/>
    <p:sldLayoutId id="2147483663" r:id="rId11"/>
  </p:sldLayoutIdLst>
  <p:timing>
    <p:tnLst>
      <p:par>
        <p:cTn id="1" dur="indefinite" restart="never" nodeType="tmRoot"/>
      </p:par>
    </p:tnLst>
  </p:timing>
  <p:hf hdr="0" ftr="0" dt="0"/>
  <p:txStyles>
    <p:titleStyle>
      <a:lvl1pPr algn="ctr" defTabSz="457200" rtl="0" eaLnBrk="1" fontAlgn="base" hangingPunct="1">
        <a:lnSpc>
          <a:spcPct val="133000"/>
        </a:lnSpc>
        <a:spcBef>
          <a:spcPct val="0"/>
        </a:spcBef>
        <a:spcAft>
          <a:spcPct val="0"/>
        </a:spcAft>
        <a:buClr>
          <a:srgbClr val="003D62"/>
        </a:buClr>
        <a:buSzPct val="100000"/>
        <a:buFont typeface="Verdana" pitchFamily="1" charset="0"/>
        <a:defRPr sz="3200" b="0">
          <a:solidFill>
            <a:schemeClr val="bg2"/>
          </a:solidFill>
          <a:latin typeface="Swis721 Ex BT" pitchFamily="34" charset="0"/>
          <a:ea typeface="+mj-ea"/>
          <a:cs typeface="Arial" pitchFamily="34" charset="0"/>
        </a:defRPr>
      </a:lvl1pPr>
      <a:lvl2pPr algn="r" defTabSz="457200" rtl="0" eaLnBrk="1" fontAlgn="base" hangingPunct="1">
        <a:lnSpc>
          <a:spcPct val="133000"/>
        </a:lnSpc>
        <a:spcBef>
          <a:spcPct val="0"/>
        </a:spcBef>
        <a:spcAft>
          <a:spcPct val="0"/>
        </a:spcAft>
        <a:buClr>
          <a:srgbClr val="003D62"/>
        </a:buClr>
        <a:buSzPct val="100000"/>
        <a:buFont typeface="Verdana" pitchFamily="1" charset="0"/>
        <a:defRPr sz="3500">
          <a:solidFill>
            <a:srgbClr val="003D62"/>
          </a:solidFill>
          <a:latin typeface="Verdana" pitchFamily="1" charset="0"/>
          <a:ea typeface="msgothic" charset="0"/>
          <a:cs typeface="msgothic" charset="0"/>
        </a:defRPr>
      </a:lvl2pPr>
      <a:lvl3pPr algn="r" defTabSz="457200" rtl="0" eaLnBrk="1" fontAlgn="base" hangingPunct="1">
        <a:lnSpc>
          <a:spcPct val="133000"/>
        </a:lnSpc>
        <a:spcBef>
          <a:spcPct val="0"/>
        </a:spcBef>
        <a:spcAft>
          <a:spcPct val="0"/>
        </a:spcAft>
        <a:buClr>
          <a:srgbClr val="003D62"/>
        </a:buClr>
        <a:buSzPct val="100000"/>
        <a:buFont typeface="Verdana" pitchFamily="1" charset="0"/>
        <a:defRPr sz="3500">
          <a:solidFill>
            <a:srgbClr val="003D62"/>
          </a:solidFill>
          <a:latin typeface="Verdana" pitchFamily="1" charset="0"/>
          <a:ea typeface="msgothic" charset="0"/>
          <a:cs typeface="msgothic" charset="0"/>
        </a:defRPr>
      </a:lvl3pPr>
      <a:lvl4pPr algn="r" defTabSz="457200" rtl="0" eaLnBrk="1" fontAlgn="base" hangingPunct="1">
        <a:lnSpc>
          <a:spcPct val="133000"/>
        </a:lnSpc>
        <a:spcBef>
          <a:spcPct val="0"/>
        </a:spcBef>
        <a:spcAft>
          <a:spcPct val="0"/>
        </a:spcAft>
        <a:buClr>
          <a:srgbClr val="003D62"/>
        </a:buClr>
        <a:buSzPct val="100000"/>
        <a:buFont typeface="Verdana" pitchFamily="1" charset="0"/>
        <a:defRPr sz="3500">
          <a:solidFill>
            <a:srgbClr val="003D62"/>
          </a:solidFill>
          <a:latin typeface="Verdana" pitchFamily="1" charset="0"/>
          <a:ea typeface="msgothic" charset="0"/>
          <a:cs typeface="msgothic" charset="0"/>
        </a:defRPr>
      </a:lvl4pPr>
      <a:lvl5pPr algn="r" defTabSz="457200" rtl="0" eaLnBrk="1" fontAlgn="base" hangingPunct="1">
        <a:lnSpc>
          <a:spcPct val="133000"/>
        </a:lnSpc>
        <a:spcBef>
          <a:spcPct val="0"/>
        </a:spcBef>
        <a:spcAft>
          <a:spcPct val="0"/>
        </a:spcAft>
        <a:buClr>
          <a:srgbClr val="003D62"/>
        </a:buClr>
        <a:buSzPct val="100000"/>
        <a:buFont typeface="Verdana" pitchFamily="1" charset="0"/>
        <a:defRPr sz="3500">
          <a:solidFill>
            <a:srgbClr val="003D62"/>
          </a:solidFill>
          <a:latin typeface="Verdana" pitchFamily="1" charset="0"/>
          <a:ea typeface="msgothic" charset="0"/>
          <a:cs typeface="msgothic" charset="0"/>
        </a:defRPr>
      </a:lvl5pPr>
      <a:lvl6pPr marL="457200" algn="r" defTabSz="457200" rtl="0" eaLnBrk="1" fontAlgn="base" hangingPunct="1">
        <a:lnSpc>
          <a:spcPct val="133000"/>
        </a:lnSpc>
        <a:spcBef>
          <a:spcPct val="0"/>
        </a:spcBef>
        <a:spcAft>
          <a:spcPct val="0"/>
        </a:spcAft>
        <a:buClr>
          <a:srgbClr val="003D62"/>
        </a:buClr>
        <a:buSzPct val="100000"/>
        <a:buFont typeface="Verdana" pitchFamily="1" charset="0"/>
        <a:defRPr sz="3500">
          <a:solidFill>
            <a:srgbClr val="003D62"/>
          </a:solidFill>
          <a:latin typeface="Verdana" pitchFamily="1" charset="0"/>
          <a:ea typeface="msgothic" charset="0"/>
          <a:cs typeface="msgothic" charset="0"/>
        </a:defRPr>
      </a:lvl6pPr>
      <a:lvl7pPr marL="914400" algn="r" defTabSz="457200" rtl="0" eaLnBrk="1" fontAlgn="base" hangingPunct="1">
        <a:lnSpc>
          <a:spcPct val="133000"/>
        </a:lnSpc>
        <a:spcBef>
          <a:spcPct val="0"/>
        </a:spcBef>
        <a:spcAft>
          <a:spcPct val="0"/>
        </a:spcAft>
        <a:buClr>
          <a:srgbClr val="003D62"/>
        </a:buClr>
        <a:buSzPct val="100000"/>
        <a:buFont typeface="Verdana" pitchFamily="1" charset="0"/>
        <a:defRPr sz="3500">
          <a:solidFill>
            <a:srgbClr val="003D62"/>
          </a:solidFill>
          <a:latin typeface="Verdana" pitchFamily="1" charset="0"/>
          <a:ea typeface="msgothic" charset="0"/>
          <a:cs typeface="msgothic" charset="0"/>
        </a:defRPr>
      </a:lvl7pPr>
      <a:lvl8pPr marL="1371600" algn="r" defTabSz="457200" rtl="0" eaLnBrk="1" fontAlgn="base" hangingPunct="1">
        <a:lnSpc>
          <a:spcPct val="133000"/>
        </a:lnSpc>
        <a:spcBef>
          <a:spcPct val="0"/>
        </a:spcBef>
        <a:spcAft>
          <a:spcPct val="0"/>
        </a:spcAft>
        <a:buClr>
          <a:srgbClr val="003D62"/>
        </a:buClr>
        <a:buSzPct val="100000"/>
        <a:buFont typeface="Verdana" pitchFamily="1" charset="0"/>
        <a:defRPr sz="3500">
          <a:solidFill>
            <a:srgbClr val="003D62"/>
          </a:solidFill>
          <a:latin typeface="Verdana" pitchFamily="1" charset="0"/>
          <a:ea typeface="msgothic" charset="0"/>
          <a:cs typeface="msgothic" charset="0"/>
        </a:defRPr>
      </a:lvl8pPr>
      <a:lvl9pPr marL="1828800" algn="r" defTabSz="457200" rtl="0" eaLnBrk="1" fontAlgn="base" hangingPunct="1">
        <a:lnSpc>
          <a:spcPct val="133000"/>
        </a:lnSpc>
        <a:spcBef>
          <a:spcPct val="0"/>
        </a:spcBef>
        <a:spcAft>
          <a:spcPct val="0"/>
        </a:spcAft>
        <a:buClr>
          <a:srgbClr val="003D62"/>
        </a:buClr>
        <a:buSzPct val="100000"/>
        <a:buFont typeface="Verdana" pitchFamily="1" charset="0"/>
        <a:defRPr sz="3500">
          <a:solidFill>
            <a:srgbClr val="003D62"/>
          </a:solidFill>
          <a:latin typeface="Verdana" pitchFamily="1" charset="0"/>
          <a:ea typeface="msgothic" charset="0"/>
          <a:cs typeface="msgothic" charset="0"/>
        </a:defRPr>
      </a:lvl9pPr>
    </p:titleStyle>
    <p:bodyStyle>
      <a:lvl1pPr marL="336550" indent="-336550" algn="l" defTabSz="457200" rtl="0" eaLnBrk="1" fontAlgn="base" hangingPunct="1">
        <a:lnSpc>
          <a:spcPct val="133000"/>
        </a:lnSpc>
        <a:spcBef>
          <a:spcPts val="625"/>
        </a:spcBef>
        <a:spcAft>
          <a:spcPct val="0"/>
        </a:spcAft>
        <a:buClrTx/>
        <a:buSzPct val="100000"/>
        <a:buFont typeface="Swis721 Lt BT" pitchFamily="34" charset="0"/>
        <a:buChar char="–"/>
        <a:defRPr sz="2200">
          <a:solidFill>
            <a:schemeClr val="accent4"/>
          </a:solidFill>
          <a:latin typeface="Swis721 BT" pitchFamily="34" charset="0"/>
          <a:ea typeface="+mn-ea"/>
          <a:cs typeface="Simplified Arabic Fixed" pitchFamily="49" charset="-78"/>
        </a:defRPr>
      </a:lvl1pPr>
      <a:lvl2pPr marL="736600" indent="-279400" algn="l" defTabSz="457200" rtl="0" eaLnBrk="1" fontAlgn="base" hangingPunct="1">
        <a:lnSpc>
          <a:spcPct val="133000"/>
        </a:lnSpc>
        <a:spcBef>
          <a:spcPts val="45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2pPr>
      <a:lvl3pPr marL="1143000" indent="-228600" algn="l" defTabSz="457200" rtl="0" eaLnBrk="1" fontAlgn="base" hangingPunct="1">
        <a:lnSpc>
          <a:spcPct val="133000"/>
        </a:lnSpc>
        <a:spcBef>
          <a:spcPts val="25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3pPr>
      <a:lvl4pPr marL="1600200" indent="-228600" algn="l" defTabSz="457200" rtl="0" eaLnBrk="1" fontAlgn="base" hangingPunct="1">
        <a:lnSpc>
          <a:spcPct val="133000"/>
        </a:lnSpc>
        <a:spcBef>
          <a:spcPts val="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4pPr>
      <a:lvl5pPr marL="2057400" indent="-228600" algn="l" defTabSz="457200" rtl="0" eaLnBrk="1" fontAlgn="base" hangingPunct="1">
        <a:lnSpc>
          <a:spcPct val="133000"/>
        </a:lnSpc>
        <a:spcBef>
          <a:spcPts val="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5pPr>
      <a:lvl6pPr marL="25146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6pPr>
      <a:lvl7pPr marL="29718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7pPr>
      <a:lvl8pPr marL="34290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8pPr>
      <a:lvl9pPr marL="38862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msdl.cs.mcgill.ca/"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image" Target="../media/image181.jpeg"/><Relationship Id="rId7" Type="http://schemas.openxmlformats.org/officeDocument/2006/relationships/image" Target="../media/image185.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103.xml.rels><?xml version="1.0" encoding="UTF-8" standalone="yes"?>
<Relationships xmlns="http://schemas.openxmlformats.org/package/2006/relationships"><Relationship Id="rId3" Type="http://schemas.openxmlformats.org/officeDocument/2006/relationships/image" Target="../media/image180.jpeg"/><Relationship Id="rId7" Type="http://schemas.openxmlformats.org/officeDocument/2006/relationships/image" Target="../media/image190.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png"/></Relationships>
</file>

<file path=ppt/slides/_rels/slide104.xml.rels><?xml version="1.0" encoding="UTF-8" standalone="yes"?>
<Relationships xmlns="http://schemas.openxmlformats.org/package/2006/relationships"><Relationship Id="rId3" Type="http://schemas.openxmlformats.org/officeDocument/2006/relationships/image" Target="../media/image191.jpeg"/><Relationship Id="rId7" Type="http://schemas.openxmlformats.org/officeDocument/2006/relationships/image" Target="../media/image194.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0.jpeg"/></Relationships>
</file>

<file path=ppt/slides/_rels/slide10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97.jpeg"/><Relationship Id="rId4" Type="http://schemas.openxmlformats.org/officeDocument/2006/relationships/image" Target="../media/image196.jpeg"/></Relationships>
</file>

<file path=ppt/slides/_rels/slide10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99.jpeg"/></Relationships>
</file>

<file path=ppt/slides/_rels/slide10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02.jpeg"/><Relationship Id="rId4" Type="http://schemas.openxmlformats.org/officeDocument/2006/relationships/image" Target="../media/image201.jpeg"/></Relationships>
</file>

<file path=ppt/slides/_rels/slide108.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08.emf"/><Relationship Id="rId2" Type="http://schemas.openxmlformats.org/officeDocument/2006/relationships/image" Target="../media/image207.tif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10.emf"/><Relationship Id="rId2" Type="http://schemas.openxmlformats.org/officeDocument/2006/relationships/image" Target="../media/image209.emf"/><Relationship Id="rId1" Type="http://schemas.openxmlformats.org/officeDocument/2006/relationships/slideLayout" Target="../slideLayouts/slideLayout2.xml"/><Relationship Id="rId6" Type="http://schemas.openxmlformats.org/officeDocument/2006/relationships/image" Target="../media/image213.emf"/><Relationship Id="rId5" Type="http://schemas.openxmlformats.org/officeDocument/2006/relationships/image" Target="../media/image212.emf"/><Relationship Id="rId4" Type="http://schemas.openxmlformats.org/officeDocument/2006/relationships/image" Target="../media/image211.emf"/></Relationships>
</file>

<file path=ppt/slides/_rels/slide11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11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tiff"/><Relationship Id="rId1" Type="http://schemas.openxmlformats.org/officeDocument/2006/relationships/slideLayout" Target="../slideLayouts/slideLayout2.xml"/><Relationship Id="rId5" Type="http://schemas.openxmlformats.org/officeDocument/2006/relationships/image" Target="../media/image220.png"/><Relationship Id="rId4" Type="http://schemas.openxmlformats.org/officeDocument/2006/relationships/image" Target="../media/image219.png"/></Relationships>
</file>

<file path=ppt/slides/_rels/slide115.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image" Target="../media/image221.emf"/><Relationship Id="rId1" Type="http://schemas.openxmlformats.org/officeDocument/2006/relationships/slideLayout" Target="../slideLayouts/slideLayout2.xml"/><Relationship Id="rId4" Type="http://schemas.openxmlformats.org/officeDocument/2006/relationships/image" Target="../media/image223.e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jpeg"/><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12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jpeg"/><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12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25.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27.png"/><Relationship Id="rId7" Type="http://schemas.openxmlformats.org/officeDocument/2006/relationships/diagramColors" Target="../diagrams/colors5.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27.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9.xml.rels><?xml version="1.0" encoding="UTF-8" standalone="yes"?>
<Relationships xmlns="http://schemas.openxmlformats.org/package/2006/relationships"><Relationship Id="rId8" Type="http://schemas.openxmlformats.org/officeDocument/2006/relationships/image" Target="../media/image228.em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22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wmf"/><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0.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hyperlink" Target="http://msdl.cs.mcgill.ca/people/ken/" TargetMode="External"/><Relationship Id="rId2" Type="http://schemas.openxmlformats.org/officeDocument/2006/relationships/hyperlink" Target="mailto:ken.vanherpen@uantwerpen.be" TargetMode="Externa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8" Type="http://schemas.openxmlformats.org/officeDocument/2006/relationships/image" Target="../media/image247.emf"/><Relationship Id="rId3" Type="http://schemas.openxmlformats.org/officeDocument/2006/relationships/image" Target="../media/image242.png"/><Relationship Id="rId7" Type="http://schemas.openxmlformats.org/officeDocument/2006/relationships/image" Target="../media/image246.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45.emf"/><Relationship Id="rId5" Type="http://schemas.openxmlformats.org/officeDocument/2006/relationships/image" Target="../media/image244.emf"/><Relationship Id="rId4" Type="http://schemas.openxmlformats.org/officeDocument/2006/relationships/image" Target="../media/image243.png"/></Relationships>
</file>

<file path=ppt/slides/_rels/slide174.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8.jpeg"/><Relationship Id="rId7" Type="http://schemas.openxmlformats.org/officeDocument/2006/relationships/image" Target="../media/image252.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jpeg"/><Relationship Id="rId9" Type="http://schemas.openxmlformats.org/officeDocument/2006/relationships/image" Target="../media/image254.png"/></Relationships>
</file>

<file path=ppt/slides/_rels/slide175.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253.png"/><Relationship Id="rId4" Type="http://schemas.openxmlformats.org/officeDocument/2006/relationships/image" Target="../media/image252.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8" Type="http://schemas.openxmlformats.org/officeDocument/2006/relationships/image" Target="../media/image247.emf"/><Relationship Id="rId3" Type="http://schemas.openxmlformats.org/officeDocument/2006/relationships/image" Target="../media/image242.png"/><Relationship Id="rId7" Type="http://schemas.openxmlformats.org/officeDocument/2006/relationships/image" Target="../media/image246.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245.emf"/><Relationship Id="rId5" Type="http://schemas.openxmlformats.org/officeDocument/2006/relationships/image" Target="../media/image244.emf"/><Relationship Id="rId4" Type="http://schemas.openxmlformats.org/officeDocument/2006/relationships/image" Target="../media/image243.png"/></Relationships>
</file>

<file path=ppt/slides/_rels/slide179.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56.em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57.emf"/><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8" Type="http://schemas.openxmlformats.org/officeDocument/2006/relationships/image" Target="../media/image247.emf"/><Relationship Id="rId3" Type="http://schemas.openxmlformats.org/officeDocument/2006/relationships/image" Target="../media/image242.png"/><Relationship Id="rId7" Type="http://schemas.openxmlformats.org/officeDocument/2006/relationships/image" Target="../media/image246.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245.emf"/><Relationship Id="rId5" Type="http://schemas.openxmlformats.org/officeDocument/2006/relationships/image" Target="../media/image244.emf"/><Relationship Id="rId4" Type="http://schemas.openxmlformats.org/officeDocument/2006/relationships/image" Target="../media/image243.png"/></Relationships>
</file>

<file path=ppt/slides/_rels/slide184.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8" Type="http://schemas.openxmlformats.org/officeDocument/2006/relationships/image" Target="../media/image247.emf"/><Relationship Id="rId3" Type="http://schemas.openxmlformats.org/officeDocument/2006/relationships/image" Target="../media/image242.png"/><Relationship Id="rId7" Type="http://schemas.openxmlformats.org/officeDocument/2006/relationships/image" Target="../media/image246.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245.emf"/><Relationship Id="rId5" Type="http://schemas.openxmlformats.org/officeDocument/2006/relationships/image" Target="../media/image244.emf"/><Relationship Id="rId4" Type="http://schemas.openxmlformats.org/officeDocument/2006/relationships/image" Target="../media/image243.png"/></Relationships>
</file>

<file path=ppt/slides/_rels/slide188.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8" Type="http://schemas.openxmlformats.org/officeDocument/2006/relationships/image" Target="../media/image247.emf"/><Relationship Id="rId3" Type="http://schemas.openxmlformats.org/officeDocument/2006/relationships/image" Target="../media/image242.png"/><Relationship Id="rId7" Type="http://schemas.openxmlformats.org/officeDocument/2006/relationships/image" Target="../media/image246.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245.emf"/><Relationship Id="rId5" Type="http://schemas.openxmlformats.org/officeDocument/2006/relationships/image" Target="../media/image244.emf"/><Relationship Id="rId4" Type="http://schemas.openxmlformats.org/officeDocument/2006/relationships/image" Target="../media/image243.png"/></Relationships>
</file>

<file path=ppt/slides/_rels/slide19.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8" Type="http://schemas.openxmlformats.org/officeDocument/2006/relationships/image" Target="../media/image247.emf"/><Relationship Id="rId3" Type="http://schemas.openxmlformats.org/officeDocument/2006/relationships/image" Target="../media/image242.png"/><Relationship Id="rId7" Type="http://schemas.openxmlformats.org/officeDocument/2006/relationships/image" Target="../media/image246.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245.emf"/><Relationship Id="rId5" Type="http://schemas.openxmlformats.org/officeDocument/2006/relationships/image" Target="../media/image244.emf"/><Relationship Id="rId4" Type="http://schemas.openxmlformats.org/officeDocument/2006/relationships/image" Target="../media/image243.png"/></Relationships>
</file>

<file path=ppt/slides/_rels/slide192.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8" Type="http://schemas.openxmlformats.org/officeDocument/2006/relationships/image" Target="../media/image247.emf"/><Relationship Id="rId3" Type="http://schemas.openxmlformats.org/officeDocument/2006/relationships/image" Target="../media/image242.png"/><Relationship Id="rId7" Type="http://schemas.openxmlformats.org/officeDocument/2006/relationships/image" Target="../media/image246.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45.emf"/><Relationship Id="rId5" Type="http://schemas.openxmlformats.org/officeDocument/2006/relationships/image" Target="../media/image244.emf"/><Relationship Id="rId4" Type="http://schemas.openxmlformats.org/officeDocument/2006/relationships/image" Target="../media/image243.png"/></Relationships>
</file>

<file path=ppt/slides/_rels/slide194.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8" Type="http://schemas.openxmlformats.org/officeDocument/2006/relationships/image" Target="../media/image247.emf"/><Relationship Id="rId3" Type="http://schemas.openxmlformats.org/officeDocument/2006/relationships/image" Target="../media/image242.png"/><Relationship Id="rId7" Type="http://schemas.openxmlformats.org/officeDocument/2006/relationships/image" Target="../media/image246.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245.emf"/><Relationship Id="rId5" Type="http://schemas.openxmlformats.org/officeDocument/2006/relationships/image" Target="../media/image244.emf"/><Relationship Id="rId4" Type="http://schemas.openxmlformats.org/officeDocument/2006/relationships/image" Target="../media/image243.png"/></Relationships>
</file>

<file path=ppt/slides/_rels/slide197.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8" Type="http://schemas.openxmlformats.org/officeDocument/2006/relationships/image" Target="../media/image247.emf"/><Relationship Id="rId3" Type="http://schemas.openxmlformats.org/officeDocument/2006/relationships/image" Target="../media/image242.png"/><Relationship Id="rId7" Type="http://schemas.openxmlformats.org/officeDocument/2006/relationships/image" Target="../media/image246.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245.emf"/><Relationship Id="rId5" Type="http://schemas.openxmlformats.org/officeDocument/2006/relationships/image" Target="../media/image244.emf"/><Relationship Id="rId4" Type="http://schemas.openxmlformats.org/officeDocument/2006/relationships/image" Target="../media/image243.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0.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image" Target="../media/image270.jpeg"/><Relationship Id="rId7" Type="http://schemas.openxmlformats.org/officeDocument/2006/relationships/image" Target="../media/image274.png"/><Relationship Id="rId2" Type="http://schemas.openxmlformats.org/officeDocument/2006/relationships/image" Target="../media/image269.png"/><Relationship Id="rId1" Type="http://schemas.openxmlformats.org/officeDocument/2006/relationships/slideLayout" Target="../slideLayouts/slideLayout2.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jpe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68.png"/><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207.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68.png"/><Relationship Id="rId1" Type="http://schemas.openxmlformats.org/officeDocument/2006/relationships/slideLayout" Target="../slideLayouts/slideLayout2.xml"/><Relationship Id="rId4" Type="http://schemas.openxmlformats.org/officeDocument/2006/relationships/image" Target="../media/image27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81.emf"/><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82.emf"/><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83.emf"/><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84.emf"/><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3" Type="http://schemas.openxmlformats.org/officeDocument/2006/relationships/image" Target="../media/image286.jpeg"/><Relationship Id="rId7" Type="http://schemas.openxmlformats.org/officeDocument/2006/relationships/image" Target="../media/image290.png"/><Relationship Id="rId2" Type="http://schemas.openxmlformats.org/officeDocument/2006/relationships/image" Target="../media/image285.jpeg"/><Relationship Id="rId1" Type="http://schemas.openxmlformats.org/officeDocument/2006/relationships/slideLayout" Target="../slideLayouts/slideLayout2.xml"/><Relationship Id="rId6" Type="http://schemas.openxmlformats.org/officeDocument/2006/relationships/image" Target="../media/image289.jpeg"/><Relationship Id="rId5" Type="http://schemas.openxmlformats.org/officeDocument/2006/relationships/image" Target="../media/image288.jpeg"/><Relationship Id="rId4" Type="http://schemas.openxmlformats.org/officeDocument/2006/relationships/image" Target="../media/image287.jpeg"/></Relationships>
</file>

<file path=ppt/slides/_rels/slide222.xml.rels><?xml version="1.0" encoding="UTF-8" standalone="yes"?>
<Relationships xmlns="http://schemas.openxmlformats.org/package/2006/relationships"><Relationship Id="rId2" Type="http://schemas.openxmlformats.org/officeDocument/2006/relationships/image" Target="../media/image291.emf"/><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92.emf"/><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94.tiff"/><Relationship Id="rId2" Type="http://schemas.openxmlformats.org/officeDocument/2006/relationships/image" Target="../media/image293.tiff"/><Relationship Id="rId1" Type="http://schemas.openxmlformats.org/officeDocument/2006/relationships/slideLayout" Target="../slideLayouts/slideLayout4.xml"/><Relationship Id="rId4" Type="http://schemas.openxmlformats.org/officeDocument/2006/relationships/image" Target="../media/image295.tiff"/></Relationships>
</file>

<file path=ppt/slides/_rels/slide226.xml.rels><?xml version="1.0" encoding="UTF-8" standalone="yes"?>
<Relationships xmlns="http://schemas.openxmlformats.org/package/2006/relationships"><Relationship Id="rId3" Type="http://schemas.openxmlformats.org/officeDocument/2006/relationships/image" Target="../media/image294.tiff"/><Relationship Id="rId7" Type="http://schemas.openxmlformats.org/officeDocument/2006/relationships/image" Target="../media/image300.tiff"/><Relationship Id="rId2" Type="http://schemas.openxmlformats.org/officeDocument/2006/relationships/image" Target="../media/image296.emf"/><Relationship Id="rId1" Type="http://schemas.openxmlformats.org/officeDocument/2006/relationships/slideLayout" Target="../slideLayouts/slideLayout2.xml"/><Relationship Id="rId6" Type="http://schemas.openxmlformats.org/officeDocument/2006/relationships/image" Target="../media/image299.tiff"/><Relationship Id="rId5" Type="http://schemas.openxmlformats.org/officeDocument/2006/relationships/image" Target="../media/image298.tiff"/><Relationship Id="rId4" Type="http://schemas.openxmlformats.org/officeDocument/2006/relationships/image" Target="../media/image297.tiff"/></Relationships>
</file>

<file path=ppt/slides/_rels/slide227.xml.rels><?xml version="1.0" encoding="UTF-8" standalone="yes"?>
<Relationships xmlns="http://schemas.openxmlformats.org/package/2006/relationships"><Relationship Id="rId8" Type="http://schemas.openxmlformats.org/officeDocument/2006/relationships/image" Target="../media/image305.emf"/><Relationship Id="rId3" Type="http://schemas.openxmlformats.org/officeDocument/2006/relationships/image" Target="../media/image297.tiff"/><Relationship Id="rId7" Type="http://schemas.openxmlformats.org/officeDocument/2006/relationships/image" Target="../media/image304.tiff"/><Relationship Id="rId2" Type="http://schemas.openxmlformats.org/officeDocument/2006/relationships/image" Target="../media/image294.tiff"/><Relationship Id="rId1" Type="http://schemas.openxmlformats.org/officeDocument/2006/relationships/slideLayout" Target="../slideLayouts/slideLayout2.xml"/><Relationship Id="rId6" Type="http://schemas.openxmlformats.org/officeDocument/2006/relationships/image" Target="../media/image303.tiff"/><Relationship Id="rId11" Type="http://schemas.openxmlformats.org/officeDocument/2006/relationships/image" Target="../media/image308.tiff"/><Relationship Id="rId5" Type="http://schemas.openxmlformats.org/officeDocument/2006/relationships/image" Target="../media/image302.tiff"/><Relationship Id="rId10" Type="http://schemas.openxmlformats.org/officeDocument/2006/relationships/image" Target="../media/image307.tiff"/><Relationship Id="rId4" Type="http://schemas.openxmlformats.org/officeDocument/2006/relationships/image" Target="../media/image301.tiff"/><Relationship Id="rId9" Type="http://schemas.openxmlformats.org/officeDocument/2006/relationships/image" Target="../media/image306.tiff"/></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media/media1.mp4"/><Relationship Id="rId5" Type="http://schemas.openxmlformats.org/officeDocument/2006/relationships/image" Target="../media/image36.png"/><Relationship Id="rId4" Type="http://schemas.microsoft.com/office/2007/relationships/media" Target="../media/media1.mp4"/></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mailto:MPM@MoDELS"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emf"/><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NULL"/><Relationship Id="rId9"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56.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NULL"/><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72.pn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62.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21.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wmf"/><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wmf"/></Relationships>
</file>

<file path=ppt/slides/_rels/slide7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29.png"/><Relationship Id="rId4" Type="http://schemas.openxmlformats.org/officeDocument/2006/relationships/image" Target="../media/image12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7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4.png"/></Relationships>
</file>

<file path=ppt/slides/_rels/slide7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8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39.png"/><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8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8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51.png"/></Relationships>
</file>

<file path=ppt/slides/_rels/slide8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92.xml.rels><?xml version="1.0" encoding="UTF-8" standalone="yes"?>
<Relationships xmlns="http://schemas.openxmlformats.org/package/2006/relationships"><Relationship Id="rId3" Type="http://schemas.openxmlformats.org/officeDocument/2006/relationships/image" Target="../media/image159.gi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61.png"/><Relationship Id="rId4" Type="http://schemas.openxmlformats.org/officeDocument/2006/relationships/image" Target="../media/image160.png"/></Relationships>
</file>

<file path=ppt/slides/_rels/slide93.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2.png"/><Relationship Id="rId7" Type="http://schemas.openxmlformats.org/officeDocument/2006/relationships/image" Target="../media/image16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56.png"/><Relationship Id="rId4" Type="http://schemas.openxmlformats.org/officeDocument/2006/relationships/image" Target="../media/image163.png"/></Relationships>
</file>

<file path=ppt/slides/_rels/slide9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68.png"/></Relationships>
</file>

<file path=ppt/slides/_rels/slide9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9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72.png"/></Relationships>
</file>

<file path=ppt/slides/_rels/slide9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9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alphaModFix/>
            <a:lum/>
          </a:blip>
          <a:srcRect/>
          <a:stretch>
            <a:fillRect/>
          </a:stretch>
        </p:blipFill>
        <p:spPr>
          <a:xfrm>
            <a:off x="576360" y="956520"/>
            <a:ext cx="8138160" cy="4145039"/>
          </a:xfrm>
          <a:prstGeom prst="rect">
            <a:avLst/>
          </a:prstGeom>
          <a:noFill/>
          <a:ln>
            <a:noFill/>
          </a:ln>
        </p:spPr>
      </p:pic>
      <p:pic>
        <p:nvPicPr>
          <p:cNvPr id="3" name="Picture 2"/>
          <p:cNvPicPr>
            <a:picLocks noChangeAspect="1"/>
          </p:cNvPicPr>
          <p:nvPr/>
        </p:nvPicPr>
        <p:blipFill>
          <a:blip r:embed="rId4" cstate="print">
            <a:alphaModFix/>
            <a:lum/>
          </a:blip>
          <a:srcRect/>
          <a:stretch>
            <a:fillRect/>
          </a:stretch>
        </p:blipFill>
        <p:spPr>
          <a:xfrm>
            <a:off x="4746600" y="570600"/>
            <a:ext cx="1362600" cy="571680"/>
          </a:xfrm>
          <a:prstGeom prst="rect">
            <a:avLst/>
          </a:prstGeom>
          <a:noFill/>
          <a:ln>
            <a:noFill/>
          </a:ln>
        </p:spPr>
      </p:pic>
      <p:sp>
        <p:nvSpPr>
          <p:cNvPr id="4" name="TextBox 3"/>
          <p:cNvSpPr txBox="1"/>
          <p:nvPr/>
        </p:nvSpPr>
        <p:spPr>
          <a:xfrm>
            <a:off x="91440" y="5809320"/>
            <a:ext cx="8961120" cy="983160"/>
          </a:xfrm>
          <a:prstGeom prst="rect">
            <a:avLst/>
          </a:prstGeom>
          <a:noFill/>
          <a:ln>
            <a:noFill/>
          </a:ln>
        </p:spPr>
        <p:txBody>
          <a:bodyPr vert="horz" wrap="none" lIns="90000" tIns="45000" rIns="90000" bIns="4500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l" rtl="0" hangingPunct="0">
              <a:lnSpc>
                <a:spcPct val="100000"/>
              </a:lnSpc>
              <a:spcBef>
                <a:spcPts val="0"/>
              </a:spcBef>
              <a:spcAft>
                <a:spcPts val="0"/>
              </a:spcAft>
              <a:buNone/>
              <a:tabLst/>
              <a:defRPr sz="1200"/>
            </a:pPr>
            <a:r>
              <a:rPr lang="en-CA" sz="1200" b="1" i="0" u="none" strike="noStrike" kern="1200" cap="none">
                <a:ln>
                  <a:noFill/>
                </a:ln>
                <a:solidFill>
                  <a:srgbClr val="808080"/>
                </a:solidFill>
                <a:latin typeface="XXDDTQ+CMR10" pitchFamily="18"/>
                <a:ea typeface="XXDDTQ+CMR10" pitchFamily="2"/>
                <a:cs typeface="XXDDTQ+CMR10" pitchFamily="2"/>
              </a:rPr>
              <a:t>Pieter Mosterman</a:t>
            </a:r>
            <a:r>
              <a:rPr lang="en-CA" sz="1200" b="1" i="0" u="none" strike="noStrike" kern="1200" cap="none">
                <a:ln>
                  <a:noFill/>
                </a:ln>
                <a:latin typeface="XXDDTQ+CMR10" pitchFamily="18"/>
                <a:ea typeface="XXDDTQ+CMR10" pitchFamily="2"/>
                <a:cs typeface="XXDDTQ+CMR10" pitchFamily="2"/>
              </a:rPr>
              <a:t>                                  Hans Vangheluwe                                Joachim Denil (CoSysLab)</a:t>
            </a:r>
          </a:p>
          <a:p>
            <a:pPr marL="0" marR="0" lvl="0" indent="0" algn="l" rtl="0" hangingPunct="0">
              <a:lnSpc>
                <a:spcPct val="100000"/>
              </a:lnSpc>
              <a:spcBef>
                <a:spcPts val="0"/>
              </a:spcBef>
              <a:spcAft>
                <a:spcPts val="0"/>
              </a:spcAft>
              <a:buNone/>
              <a:tabLst/>
              <a:defRPr sz="1200"/>
            </a:pPr>
            <a:r>
              <a:rPr lang="en-CA" sz="1200" b="1" i="0" u="none" strike="noStrike" kern="1200" cap="none">
                <a:ln>
                  <a:noFill/>
                </a:ln>
                <a:latin typeface="XXDDTQ+CMR10" pitchFamily="18"/>
                <a:ea typeface="XXDDTQ+CMR10" pitchFamily="2"/>
                <a:cs typeface="XXDDTQ+CMR10" pitchFamily="2"/>
              </a:rPr>
              <a:t>                                                                                                                                                 Bart Meyers</a:t>
            </a:r>
          </a:p>
          <a:p>
            <a:pPr marL="0" marR="0" lvl="0" indent="0" rtl="0" hangingPunct="0">
              <a:lnSpc>
                <a:spcPct val="100000"/>
              </a:lnSpc>
              <a:spcBef>
                <a:spcPts val="0"/>
              </a:spcBef>
              <a:spcAft>
                <a:spcPts val="0"/>
              </a:spcAft>
              <a:buNone/>
              <a:tabLst/>
              <a:defRPr sz="1200"/>
            </a:pPr>
            <a:r>
              <a:rPr lang="en-CA" sz="1200" b="1" i="0" u="none" strike="noStrike" kern="1200" cap="none">
                <a:ln>
                  <a:noFill/>
                </a:ln>
                <a:latin typeface="XXDDTQ+CMR10" pitchFamily="18"/>
                <a:ea typeface="XXDDTQ+CMR10" pitchFamily="2"/>
                <a:cs typeface="XXDDTQ+CMR10" pitchFamily="2"/>
              </a:rPr>
              <a:t>Bentley Oakes, Maris Jukss            Simon Van Mierlo, Yentl Van Tendeloo, István Dávid, Cláudio Gomes</a:t>
            </a:r>
          </a:p>
          <a:p>
            <a:pPr marL="0" marR="0" lvl="0" indent="0" algn="r" rtl="0" hangingPunct="0">
              <a:lnSpc>
                <a:spcPct val="100000"/>
              </a:lnSpc>
              <a:spcBef>
                <a:spcPts val="0"/>
              </a:spcBef>
              <a:spcAft>
                <a:spcPts val="0"/>
              </a:spcAft>
              <a:buNone/>
              <a:tabLst/>
              <a:defRPr sz="1200"/>
            </a:pPr>
            <a:r>
              <a:rPr lang="en-CA" sz="1200" b="1" i="0" u="none" strike="noStrike" kern="1200" cap="none">
                <a:ln>
                  <a:noFill/>
                </a:ln>
                <a:latin typeface="XXDDTQ+CMR10" pitchFamily="18"/>
                <a:ea typeface="XXDDTQ+CMR10" pitchFamily="2"/>
                <a:cs typeface="XXDDTQ+CMR10" pitchFamily="2"/>
              </a:rPr>
              <a:t>Ken Vanherpen (CoSysLab)</a:t>
            </a:r>
          </a:p>
          <a:p>
            <a:pPr marL="0" marR="0" lvl="0" indent="0" algn="r" rtl="0" hangingPunct="0">
              <a:lnSpc>
                <a:spcPct val="100000"/>
              </a:lnSpc>
              <a:spcBef>
                <a:spcPts val="0"/>
              </a:spcBef>
              <a:spcAft>
                <a:spcPts val="0"/>
              </a:spcAft>
              <a:buNone/>
              <a:tabLst/>
              <a:defRPr sz="1200"/>
            </a:pPr>
            <a:r>
              <a:rPr lang="en-CA" sz="1200" b="1" i="0" u="none" strike="noStrike" kern="1200" cap="none">
                <a:ln>
                  <a:noFill/>
                </a:ln>
                <a:latin typeface="XXDDTQ+CMR10" pitchFamily="18"/>
                <a:ea typeface="XXDDTQ+CMR10" pitchFamily="2"/>
                <a:cs typeface="XXDDTQ+CMR10" pitchFamily="2"/>
              </a:rPr>
              <a:t>Addis Gebremichael, Lucas Heer</a:t>
            </a:r>
          </a:p>
        </p:txBody>
      </p:sp>
      <p:pic>
        <p:nvPicPr>
          <p:cNvPr id="5" name="Picture 4"/>
          <p:cNvPicPr>
            <a:picLocks noChangeAspect="1"/>
          </p:cNvPicPr>
          <p:nvPr/>
        </p:nvPicPr>
        <p:blipFill>
          <a:blip r:embed="rId5" cstate="print">
            <a:alphaModFix/>
            <a:lum/>
          </a:blip>
          <a:srcRect/>
          <a:stretch>
            <a:fillRect/>
          </a:stretch>
        </p:blipFill>
        <p:spPr>
          <a:xfrm>
            <a:off x="4708440" y="1112040"/>
            <a:ext cx="2387880" cy="508320"/>
          </a:xfrm>
          <a:prstGeom prst="rect">
            <a:avLst/>
          </a:prstGeom>
          <a:noFill/>
          <a:ln>
            <a:noFill/>
          </a:ln>
        </p:spPr>
      </p:pic>
      <p:pic>
        <p:nvPicPr>
          <p:cNvPr id="6" name="Picture 5"/>
          <p:cNvPicPr>
            <a:picLocks noChangeAspect="1"/>
          </p:cNvPicPr>
          <p:nvPr/>
        </p:nvPicPr>
        <p:blipFill>
          <a:blip r:embed="rId6" cstate="print">
            <a:alphaModFix/>
            <a:lum/>
          </a:blip>
          <a:srcRect/>
          <a:stretch>
            <a:fillRect/>
          </a:stretch>
        </p:blipFill>
        <p:spPr>
          <a:xfrm>
            <a:off x="6213240" y="576720"/>
            <a:ext cx="1778040" cy="513360"/>
          </a:xfrm>
          <a:prstGeom prst="rect">
            <a:avLst/>
          </a:prstGeom>
          <a:noFill/>
          <a:ln>
            <a:noFill/>
          </a:ln>
        </p:spPr>
      </p:pic>
      <p:sp>
        <p:nvSpPr>
          <p:cNvPr id="7" name="TextBox 6"/>
          <p:cNvSpPr txBox="1"/>
          <p:nvPr/>
        </p:nvSpPr>
        <p:spPr>
          <a:xfrm>
            <a:off x="3045600" y="5180400"/>
            <a:ext cx="2543039" cy="602280"/>
          </a:xfrm>
          <a:prstGeom prst="rect">
            <a:avLst/>
          </a:prstGeom>
          <a:noFill/>
          <a:ln>
            <a:noFill/>
          </a:ln>
        </p:spPr>
        <p:txBody>
          <a:bodyPr vert="horz" wrap="none" lIns="90000" tIns="45000" rIns="90000" bIns="4500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defRPr sz="1800"/>
            </a:pPr>
            <a:r>
              <a:rPr lang="en-CA" sz="1800" b="0" i="0" u="none" strike="noStrike" kern="1200" cap="none">
                <a:ln>
                  <a:noFill/>
                </a:ln>
                <a:latin typeface="Liberation Sans" pitchFamily="18"/>
                <a:ea typeface="Tahoma" pitchFamily="2"/>
                <a:cs typeface="Lohit Devanagari" pitchFamily="2"/>
                <a:hlinkClick r:id="rId7"/>
              </a:rPr>
              <a:t>http://msdl.cs.mcgill.ca/</a:t>
            </a:r>
          </a:p>
          <a:p>
            <a:pPr marL="0" marR="0" lvl="0" indent="0" rtl="0" hangingPunct="0">
              <a:lnSpc>
                <a:spcPct val="100000"/>
              </a:lnSpc>
              <a:spcBef>
                <a:spcPts val="0"/>
              </a:spcBef>
              <a:spcAft>
                <a:spcPts val="0"/>
              </a:spcAft>
              <a:buNone/>
              <a:tabLst/>
              <a:defRPr sz="1800"/>
            </a:pPr>
            <a:endParaRPr lang="en-CA" sz="1800" b="0" i="0" u="none" strike="noStrike" kern="1200" cap="none">
              <a:ln>
                <a:noFill/>
              </a:ln>
              <a:latin typeface="Liberation Sans" pitchFamily="18"/>
              <a:ea typeface="Tahoma" pitchFamily="2"/>
              <a:cs typeface="Lohit Devanagari" pitchFamily="2"/>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a:t>
            </a:r>
            <a:endParaRPr lang="nl-BE" dirty="0"/>
          </a:p>
        </p:txBody>
      </p:sp>
      <p:sp>
        <p:nvSpPr>
          <p:cNvPr id="4" name="Rectangle 3"/>
          <p:cNvSpPr/>
          <p:nvPr/>
        </p:nvSpPr>
        <p:spPr bwMode="auto">
          <a:xfrm>
            <a:off x="3415217" y="1988840"/>
            <a:ext cx="2304256" cy="64807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en-GB" sz="2400" b="0" i="0" u="none" strike="noStrike" cap="none" normalizeH="0" baseline="0" dirty="0" err="1" smtClean="0">
                <a:ln>
                  <a:noFill/>
                </a:ln>
                <a:solidFill>
                  <a:schemeClr val="bg1"/>
                </a:solidFill>
                <a:effectLst/>
                <a:latin typeface="+mn-lt"/>
                <a:cs typeface="Times New Roman" charset="0"/>
              </a:rPr>
              <a:t>ClassDiagrams</a:t>
            </a:r>
            <a:endParaRPr kumimoji="0" lang="nl-BE" sz="2400" b="0" i="0" u="none" strike="noStrike" cap="none" normalizeH="0" baseline="0" dirty="0" smtClean="0">
              <a:ln>
                <a:noFill/>
              </a:ln>
              <a:solidFill>
                <a:schemeClr val="bg1"/>
              </a:solidFill>
              <a:effectLst/>
              <a:latin typeface="+mn-lt"/>
              <a:cs typeface="Times New Roman" charset="0"/>
            </a:endParaRPr>
          </a:p>
        </p:txBody>
      </p:sp>
      <p:cxnSp>
        <p:nvCxnSpPr>
          <p:cNvPr id="9" name="Straight Connector 8"/>
          <p:cNvCxnSpPr/>
          <p:nvPr/>
        </p:nvCxnSpPr>
        <p:spPr bwMode="auto">
          <a:xfrm flipV="1">
            <a:off x="4283968" y="1628800"/>
            <a:ext cx="0" cy="360040"/>
          </a:xfrm>
          <a:prstGeom prst="line">
            <a:avLst/>
          </a:prstGeom>
          <a:solidFill>
            <a:srgbClr val="00B8FF"/>
          </a:solidFill>
          <a:ln w="38100"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4283968" y="1628800"/>
            <a:ext cx="432048" cy="0"/>
          </a:xfrm>
          <a:prstGeom prst="line">
            <a:avLst/>
          </a:prstGeom>
          <a:solidFill>
            <a:srgbClr val="00B8FF"/>
          </a:solidFill>
          <a:ln w="38100" cap="flat" cmpd="sng" algn="ctr">
            <a:solidFill>
              <a:schemeClr val="tx1"/>
            </a:solidFill>
            <a:prstDash val="solid"/>
            <a:round/>
            <a:headEnd type="none" w="med" len="med"/>
            <a:tailEnd type="none" w="med" len="med"/>
          </a:ln>
          <a:effectLst/>
        </p:spPr>
      </p:cxnSp>
      <p:cxnSp>
        <p:nvCxnSpPr>
          <p:cNvPr id="14" name="Straight Arrow Connector 13"/>
          <p:cNvCxnSpPr/>
          <p:nvPr/>
        </p:nvCxnSpPr>
        <p:spPr bwMode="auto">
          <a:xfrm>
            <a:off x="4716016" y="1628800"/>
            <a:ext cx="0" cy="360040"/>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sp>
        <p:nvSpPr>
          <p:cNvPr id="15" name="Rectangle 14"/>
          <p:cNvSpPr/>
          <p:nvPr/>
        </p:nvSpPr>
        <p:spPr bwMode="auto">
          <a:xfrm>
            <a:off x="5004048" y="3250358"/>
            <a:ext cx="2304256" cy="64807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lang="en-GB" dirty="0" smtClean="0">
                <a:latin typeface="+mn-lt"/>
              </a:rPr>
              <a:t>PetriNets2</a:t>
            </a:r>
            <a:endParaRPr kumimoji="0" lang="nl-BE" sz="2400" b="0" i="0" u="none" strike="noStrike" cap="none" normalizeH="0" baseline="0" dirty="0" smtClean="0">
              <a:ln>
                <a:noFill/>
              </a:ln>
              <a:solidFill>
                <a:schemeClr val="bg1"/>
              </a:solidFill>
              <a:effectLst/>
              <a:latin typeface="+mn-lt"/>
              <a:cs typeface="Times New Roman" charset="0"/>
            </a:endParaRPr>
          </a:p>
        </p:txBody>
      </p:sp>
      <p:sp>
        <p:nvSpPr>
          <p:cNvPr id="16" name="Rectangle 15"/>
          <p:cNvSpPr/>
          <p:nvPr/>
        </p:nvSpPr>
        <p:spPr bwMode="auto">
          <a:xfrm>
            <a:off x="1835696" y="3250358"/>
            <a:ext cx="2304256" cy="64807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en-GB" sz="2400" b="0" i="0" u="none" strike="noStrike" cap="none" normalizeH="0" baseline="0" dirty="0" err="1" smtClean="0">
                <a:ln>
                  <a:noFill/>
                </a:ln>
                <a:solidFill>
                  <a:schemeClr val="bg1"/>
                </a:solidFill>
                <a:effectLst/>
                <a:latin typeface="+mn-lt"/>
                <a:cs typeface="Times New Roman" charset="0"/>
              </a:rPr>
              <a:t>PetriNets</a:t>
            </a:r>
            <a:endParaRPr kumimoji="0" lang="nl-BE" sz="2400" b="0" i="0" u="none" strike="noStrike" cap="none" normalizeH="0" baseline="0" dirty="0" smtClean="0">
              <a:ln>
                <a:noFill/>
              </a:ln>
              <a:solidFill>
                <a:schemeClr val="bg1"/>
              </a:solidFill>
              <a:effectLst/>
              <a:latin typeface="+mn-lt"/>
              <a:cs typeface="Times New Roman" charset="0"/>
            </a:endParaRPr>
          </a:p>
        </p:txBody>
      </p:sp>
      <p:sp>
        <p:nvSpPr>
          <p:cNvPr id="17" name="Rectangle 16"/>
          <p:cNvSpPr/>
          <p:nvPr/>
        </p:nvSpPr>
        <p:spPr bwMode="auto">
          <a:xfrm>
            <a:off x="5004048" y="4725144"/>
            <a:ext cx="2304256" cy="64807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lang="en-GB" dirty="0">
                <a:latin typeface="+mn-lt"/>
              </a:rPr>
              <a:t>m</a:t>
            </a:r>
            <a:r>
              <a:rPr kumimoji="0" lang="en-GB" sz="2400" b="0" i="0" u="none" strike="noStrike" cap="none" normalizeH="0" baseline="0" dirty="0" smtClean="0">
                <a:ln>
                  <a:noFill/>
                </a:ln>
                <a:solidFill>
                  <a:schemeClr val="bg1"/>
                </a:solidFill>
                <a:effectLst/>
                <a:latin typeface="+mn-lt"/>
                <a:cs typeface="Times New Roman" charset="0"/>
              </a:rPr>
              <a:t>y_pn_2</a:t>
            </a:r>
            <a:endParaRPr kumimoji="0" lang="nl-BE" sz="2400" b="0" i="0" u="none" strike="noStrike" cap="none" normalizeH="0" baseline="0" dirty="0" smtClean="0">
              <a:ln>
                <a:noFill/>
              </a:ln>
              <a:solidFill>
                <a:schemeClr val="bg1"/>
              </a:solidFill>
              <a:effectLst/>
              <a:latin typeface="+mn-lt"/>
              <a:cs typeface="Times New Roman" charset="0"/>
            </a:endParaRPr>
          </a:p>
        </p:txBody>
      </p:sp>
      <p:sp>
        <p:nvSpPr>
          <p:cNvPr id="18" name="Rectangle 17"/>
          <p:cNvSpPr/>
          <p:nvPr/>
        </p:nvSpPr>
        <p:spPr bwMode="auto">
          <a:xfrm>
            <a:off x="1835696" y="4725144"/>
            <a:ext cx="2304256" cy="64807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lang="en-GB" dirty="0" err="1">
                <a:latin typeface="+mn-lt"/>
              </a:rPr>
              <a:t>m</a:t>
            </a:r>
            <a:r>
              <a:rPr kumimoji="0" lang="en-GB" sz="2400" b="0" i="0" u="none" strike="noStrike" cap="none" normalizeH="0" baseline="0" dirty="0" err="1" smtClean="0">
                <a:ln>
                  <a:noFill/>
                </a:ln>
                <a:solidFill>
                  <a:schemeClr val="bg1"/>
                </a:solidFill>
                <a:effectLst/>
                <a:latin typeface="+mn-lt"/>
                <a:cs typeface="Times New Roman" charset="0"/>
              </a:rPr>
              <a:t>y_pn</a:t>
            </a:r>
            <a:endParaRPr kumimoji="0" lang="nl-BE" sz="2400" b="0" i="0" u="none" strike="noStrike" cap="none" normalizeH="0" baseline="0" dirty="0" smtClean="0">
              <a:ln>
                <a:noFill/>
              </a:ln>
              <a:solidFill>
                <a:schemeClr val="bg1"/>
              </a:solidFill>
              <a:effectLst/>
              <a:latin typeface="+mn-lt"/>
              <a:cs typeface="Times New Roman" charset="0"/>
            </a:endParaRPr>
          </a:p>
        </p:txBody>
      </p:sp>
      <p:cxnSp>
        <p:nvCxnSpPr>
          <p:cNvPr id="20" name="Straight Arrow Connector 19"/>
          <p:cNvCxnSpPr>
            <a:stCxn id="16" idx="0"/>
          </p:cNvCxnSpPr>
          <p:nvPr/>
        </p:nvCxnSpPr>
        <p:spPr bwMode="auto">
          <a:xfrm flipV="1">
            <a:off x="2987824" y="2636912"/>
            <a:ext cx="1152128" cy="613446"/>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cxnSp>
        <p:nvCxnSpPr>
          <p:cNvPr id="22" name="Straight Arrow Connector 21"/>
          <p:cNvCxnSpPr>
            <a:stCxn id="15" idx="0"/>
          </p:cNvCxnSpPr>
          <p:nvPr/>
        </p:nvCxnSpPr>
        <p:spPr bwMode="auto">
          <a:xfrm flipH="1" flipV="1">
            <a:off x="4860032" y="2636912"/>
            <a:ext cx="1296144" cy="613446"/>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cxnSp>
        <p:nvCxnSpPr>
          <p:cNvPr id="24" name="Straight Arrow Connector 23"/>
          <p:cNvCxnSpPr>
            <a:stCxn id="18" idx="0"/>
            <a:endCxn id="16" idx="2"/>
          </p:cNvCxnSpPr>
          <p:nvPr/>
        </p:nvCxnSpPr>
        <p:spPr bwMode="auto">
          <a:xfrm flipV="1">
            <a:off x="2987824" y="3898430"/>
            <a:ext cx="0" cy="826714"/>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cxnSp>
        <p:nvCxnSpPr>
          <p:cNvPr id="26" name="Straight Arrow Connector 25"/>
          <p:cNvCxnSpPr>
            <a:stCxn id="17" idx="0"/>
            <a:endCxn id="15" idx="2"/>
          </p:cNvCxnSpPr>
          <p:nvPr/>
        </p:nvCxnSpPr>
        <p:spPr bwMode="auto">
          <a:xfrm flipV="1">
            <a:off x="6156176" y="3898430"/>
            <a:ext cx="0" cy="826714"/>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pic>
        <p:nvPicPr>
          <p:cNvPr id="28" name="Picture 2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094675" y="1416693"/>
            <a:ext cx="378583" cy="378583"/>
          </a:xfrm>
          <a:prstGeom prst="rect">
            <a:avLst/>
          </a:prstGeom>
        </p:spPr>
      </p:pic>
      <p:pic>
        <p:nvPicPr>
          <p:cNvPr id="29" name="Picture 2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374596" y="2734075"/>
            <a:ext cx="378583" cy="378583"/>
          </a:xfrm>
          <a:prstGeom prst="rect">
            <a:avLst/>
          </a:prstGeom>
        </p:spPr>
      </p:pic>
      <p:pic>
        <p:nvPicPr>
          <p:cNvPr id="30" name="Picture 29"/>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346415" y="2734074"/>
            <a:ext cx="378583" cy="378583"/>
          </a:xfrm>
          <a:prstGeom prst="rect">
            <a:avLst/>
          </a:prstGeom>
        </p:spPr>
      </p:pic>
      <p:pic>
        <p:nvPicPr>
          <p:cNvPr id="31" name="Picture 30"/>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987824" y="4122495"/>
            <a:ext cx="378583" cy="378583"/>
          </a:xfrm>
          <a:prstGeom prst="rect">
            <a:avLst/>
          </a:prstGeom>
        </p:spPr>
      </p:pic>
      <p:pic>
        <p:nvPicPr>
          <p:cNvPr id="32" name="Picture 3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164366" y="4122494"/>
            <a:ext cx="378583" cy="378583"/>
          </a:xfrm>
          <a:prstGeom prst="rect">
            <a:avLst/>
          </a:prstGeom>
        </p:spPr>
      </p:pic>
      <p:pic>
        <p:nvPicPr>
          <p:cNvPr id="33" name="Picture 3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526691" y="1767024"/>
            <a:ext cx="378583" cy="378583"/>
          </a:xfrm>
          <a:prstGeom prst="rect">
            <a:avLst/>
          </a:prstGeom>
        </p:spPr>
      </p:pic>
    </p:spTree>
    <p:extLst>
      <p:ext uri="{BB962C8B-B14F-4D97-AF65-F5344CB8AC3E}">
        <p14:creationId xmlns="" xmlns:p14="http://schemas.microsoft.com/office/powerpoint/2010/main" val="183952890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cstate="print"/>
          <a:srcRect b="29652"/>
          <a:stretch>
            <a:fillRect/>
          </a:stretch>
        </p:blipFill>
        <p:spPr bwMode="auto">
          <a:xfrm>
            <a:off x="0" y="144463"/>
            <a:ext cx="9144000" cy="4824412"/>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Users\clagms\Downloads\BOakes_presentation\page_0001.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srcRect t="12598" r="-48688" b="50648"/>
          <a:stretch>
            <a:fillRect/>
          </a:stretch>
        </p:blipFill>
        <p:spPr bwMode="auto">
          <a:xfrm>
            <a:off x="0" y="863600"/>
            <a:ext cx="4606925" cy="2519363"/>
          </a:xfrm>
          <a:prstGeom prst="rect">
            <a:avLst/>
          </a:prstGeom>
          <a:noFill/>
          <a:ln w="9525" cap="flat">
            <a:noFill/>
            <a:round/>
            <a:headEnd/>
            <a:tailEnd/>
          </a:ln>
          <a:effectLst/>
        </p:spPr>
      </p:pic>
      <p:pic>
        <p:nvPicPr>
          <p:cNvPr id="5122" name="Picture 2"/>
          <p:cNvPicPr>
            <a:picLocks noChangeAspect="1" noChangeArrowheads="1"/>
          </p:cNvPicPr>
          <p:nvPr/>
        </p:nvPicPr>
        <p:blipFill>
          <a:blip r:embed="rId4" cstate="print"/>
          <a:srcRect t="49593" r="-48683"/>
          <a:stretch>
            <a:fillRect/>
          </a:stretch>
        </p:blipFill>
        <p:spPr bwMode="auto">
          <a:xfrm>
            <a:off x="0" y="3382963"/>
            <a:ext cx="4606925" cy="3455987"/>
          </a:xfrm>
          <a:prstGeom prst="rect">
            <a:avLst/>
          </a:prstGeom>
          <a:noFill/>
          <a:ln w="9525" cap="flat">
            <a:noFill/>
            <a:round/>
            <a:headEnd/>
            <a:tailEnd/>
          </a:ln>
          <a:effectLst/>
        </p:spPr>
      </p:pic>
      <p:pic>
        <p:nvPicPr>
          <p:cNvPr id="5123" name="Picture 3"/>
          <p:cNvPicPr>
            <a:picLocks noChangeAspect="1" noChangeArrowheads="1"/>
          </p:cNvPicPr>
          <p:nvPr/>
        </p:nvPicPr>
        <p:blipFill>
          <a:blip r:embed="rId5" cstate="print"/>
          <a:srcRect l="-47113" t="10498" b="56697"/>
          <a:stretch>
            <a:fillRect/>
          </a:stretch>
        </p:blipFill>
        <p:spPr bwMode="auto">
          <a:xfrm>
            <a:off x="4606925" y="720725"/>
            <a:ext cx="4464050" cy="2249488"/>
          </a:xfrm>
          <a:prstGeom prst="rect">
            <a:avLst/>
          </a:prstGeom>
          <a:noFill/>
          <a:ln w="9525" cap="flat">
            <a:noFill/>
            <a:round/>
            <a:headEnd/>
            <a:tailEnd/>
          </a:ln>
          <a:effectLst/>
        </p:spPr>
      </p:pic>
      <p:pic>
        <p:nvPicPr>
          <p:cNvPr id="5124" name="Picture 4"/>
          <p:cNvPicPr>
            <a:picLocks noChangeAspect="1" noChangeArrowheads="1"/>
          </p:cNvPicPr>
          <p:nvPr/>
        </p:nvPicPr>
        <p:blipFill>
          <a:blip r:embed="rId5" cstate="print"/>
          <a:srcRect l="-47113" t="43294" b="10767"/>
          <a:stretch>
            <a:fillRect/>
          </a:stretch>
        </p:blipFill>
        <p:spPr bwMode="auto">
          <a:xfrm>
            <a:off x="4608513" y="2970213"/>
            <a:ext cx="4464050" cy="3149600"/>
          </a:xfrm>
          <a:prstGeom prst="rect">
            <a:avLst/>
          </a:prstGeom>
          <a:noFill/>
          <a:ln w="9525" cap="flat">
            <a:noFill/>
            <a:round/>
            <a:headEnd/>
            <a:tailEnd/>
          </a:ln>
          <a:effectLst/>
        </p:spPr>
      </p:pic>
      <p:pic>
        <p:nvPicPr>
          <p:cNvPr id="5125" name="Picture 5"/>
          <p:cNvPicPr>
            <a:picLocks noChangeAspect="1" noChangeArrowheads="1"/>
          </p:cNvPicPr>
          <p:nvPr/>
        </p:nvPicPr>
        <p:blipFill>
          <a:blip r:embed="rId6" cstate="print"/>
          <a:srcRect b="-40762"/>
          <a:stretch>
            <a:fillRect/>
          </a:stretch>
        </p:blipFill>
        <p:spPr bwMode="auto">
          <a:xfrm>
            <a:off x="0" y="0"/>
            <a:ext cx="9144000" cy="665163"/>
          </a:xfrm>
          <a:prstGeom prst="rect">
            <a:avLst/>
          </a:prstGeom>
          <a:noFill/>
          <a:ln w="9525" cap="flat">
            <a:noFill/>
            <a:round/>
            <a:headEnd/>
            <a:tailEnd/>
          </a:ln>
          <a:effectLst/>
        </p:spPr>
      </p:pic>
      <p:pic>
        <p:nvPicPr>
          <p:cNvPr id="5126" name="Picture 6"/>
          <p:cNvPicPr>
            <a:picLocks noChangeAspect="1" noChangeArrowheads="1"/>
          </p:cNvPicPr>
          <p:nvPr/>
        </p:nvPicPr>
        <p:blipFill>
          <a:blip r:embed="rId7" cstate="print"/>
          <a:srcRect l="-47116" t="-41566"/>
          <a:stretch>
            <a:fillRect/>
          </a:stretch>
        </p:blipFill>
        <p:spPr bwMode="auto">
          <a:xfrm>
            <a:off x="4679950" y="6119813"/>
            <a:ext cx="4464050" cy="720725"/>
          </a:xfrm>
          <a:prstGeom prst="rect">
            <a:avLst/>
          </a:prstGeom>
          <a:noFill/>
          <a:ln w="9525" cap="flat">
            <a:noFill/>
            <a:round/>
            <a:headEnd/>
            <a:tailEnd/>
          </a:ln>
          <a:effectLst/>
        </p:spPr>
      </p:pic>
      <p:pic>
        <p:nvPicPr>
          <p:cNvPr id="2050" name="Picture 2" descr="C:\Users\clagms\Downloads\BOakes_presentation\page_0002.jpg"/>
          <p:cNvPicPr>
            <a:picLocks noChangeAspect="1" noChangeArrowheads="1"/>
          </p:cNvPicPr>
          <p:nvPr/>
        </p:nvPicPr>
        <p:blipFill>
          <a:blip r:embed="rId8" cstate="print"/>
          <a:srcRect/>
          <a:stretch>
            <a:fillRect/>
          </a:stretch>
        </p:blipFill>
        <p:spPr bwMode="auto">
          <a:xfrm>
            <a:off x="0" y="0"/>
            <a:ext cx="9143999" cy="6857998"/>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5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51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5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51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additive="repl">
                                        <p:cTn id="22" dur="1" fill="hold">
                                          <p:stCondLst>
                                            <p:cond delay="0"/>
                                          </p:stCondLst>
                                        </p:cTn>
                                        <p:tgtEl>
                                          <p:spTgt spid="51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additive="repl">
                                        <p:cTn id="26"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srcRect t="15747" b="40150"/>
          <a:stretch>
            <a:fillRect/>
          </a:stretch>
        </p:blipFill>
        <p:spPr bwMode="auto">
          <a:xfrm>
            <a:off x="0" y="1079500"/>
            <a:ext cx="9144000" cy="3024188"/>
          </a:xfrm>
          <a:prstGeom prst="rect">
            <a:avLst/>
          </a:prstGeom>
          <a:noFill/>
          <a:ln w="9525" cap="flat">
            <a:noFill/>
            <a:round/>
            <a:headEnd/>
            <a:tailEnd/>
          </a:ln>
          <a:effectLst/>
        </p:spPr>
      </p:pic>
      <p:pic>
        <p:nvPicPr>
          <p:cNvPr id="4098" name="Picture 2"/>
          <p:cNvPicPr>
            <a:picLocks noChangeAspect="1" noChangeArrowheads="1"/>
          </p:cNvPicPr>
          <p:nvPr/>
        </p:nvPicPr>
        <p:blipFill>
          <a:blip r:embed="rId3" cstate="print"/>
          <a:srcRect t="58791"/>
          <a:stretch>
            <a:fillRect/>
          </a:stretch>
        </p:blipFill>
        <p:spPr bwMode="auto">
          <a:xfrm>
            <a:off x="0" y="4032250"/>
            <a:ext cx="9144000" cy="2825750"/>
          </a:xfrm>
          <a:prstGeom prst="rect">
            <a:avLst/>
          </a:prstGeom>
          <a:noFill/>
          <a:ln w="9525" cap="flat">
            <a:noFill/>
            <a:round/>
            <a:headEnd/>
            <a:tailEnd/>
          </a:ln>
          <a:effectLst/>
        </p:spPr>
      </p:pic>
      <p:sp>
        <p:nvSpPr>
          <p:cNvPr id="4099" name="Text Box 3"/>
          <p:cNvSpPr txBox="1">
            <a:spLocks noChangeArrowheads="1"/>
          </p:cNvSpPr>
          <p:nvPr/>
        </p:nvSpPr>
        <p:spPr bwMode="auto">
          <a:xfrm>
            <a:off x="5040313" y="2592388"/>
            <a:ext cx="180975" cy="455612"/>
          </a:xfrm>
          <a:prstGeom prst="rect">
            <a:avLst/>
          </a:prstGeom>
          <a:noFill/>
          <a:ln w="9525" cap="flat">
            <a:noFill/>
            <a:round/>
            <a:headEnd/>
            <a:tailEnd/>
          </a:ln>
          <a:effectLst/>
        </p:spPr>
        <p:txBody>
          <a:bodyPr wrap="none" anchor="ctr"/>
          <a:lstStyle/>
          <a:p>
            <a:endParaRPr lang="en-US"/>
          </a:p>
        </p:txBody>
      </p:sp>
      <p:pic>
        <p:nvPicPr>
          <p:cNvPr id="4100" name="Picture 4"/>
          <p:cNvPicPr>
            <a:picLocks noChangeAspect="1" noChangeArrowheads="1"/>
          </p:cNvPicPr>
          <p:nvPr/>
        </p:nvPicPr>
        <p:blipFill>
          <a:blip r:embed="rId4" cstate="print"/>
          <a:srcRect/>
          <a:stretch>
            <a:fillRect/>
          </a:stretch>
        </p:blipFill>
        <p:spPr bwMode="auto">
          <a:xfrm>
            <a:off x="7920038" y="3816350"/>
            <a:ext cx="1087437" cy="1087438"/>
          </a:xfrm>
          <a:prstGeom prst="rect">
            <a:avLst/>
          </a:prstGeom>
          <a:noFill/>
          <a:ln w="9525" cap="flat">
            <a:noFill/>
            <a:round/>
            <a:headEnd/>
            <a:tailEnd/>
          </a:ln>
          <a:effectLst/>
        </p:spPr>
      </p:pic>
      <p:pic>
        <p:nvPicPr>
          <p:cNvPr id="4101" name="Picture 5"/>
          <p:cNvPicPr>
            <a:picLocks noChangeAspect="1" noChangeArrowheads="1"/>
          </p:cNvPicPr>
          <p:nvPr/>
        </p:nvPicPr>
        <p:blipFill>
          <a:blip r:embed="rId5" cstate="print"/>
          <a:srcRect t="9447" b="-47060"/>
          <a:stretch>
            <a:fillRect/>
          </a:stretch>
        </p:blipFill>
        <p:spPr bwMode="auto">
          <a:xfrm>
            <a:off x="0" y="703263"/>
            <a:ext cx="9144000" cy="449262"/>
          </a:xfrm>
          <a:prstGeom prst="rect">
            <a:avLst/>
          </a:prstGeom>
          <a:noFill/>
          <a:ln w="9525" cap="flat">
            <a:noFill/>
            <a:round/>
            <a:headEnd/>
            <a:tailEnd/>
          </a:ln>
          <a:effectLst/>
        </p:spPr>
      </p:pic>
      <p:pic>
        <p:nvPicPr>
          <p:cNvPr id="4102" name="Picture 6"/>
          <p:cNvPicPr>
            <a:picLocks noChangeAspect="1" noChangeArrowheads="1"/>
          </p:cNvPicPr>
          <p:nvPr/>
        </p:nvPicPr>
        <p:blipFill>
          <a:blip r:embed="rId6" cstate="print"/>
          <a:srcRect b="-39713"/>
          <a:stretch>
            <a:fillRect/>
          </a:stretch>
        </p:blipFill>
        <p:spPr bwMode="auto">
          <a:xfrm>
            <a:off x="0" y="0"/>
            <a:ext cx="9144000" cy="592138"/>
          </a:xfrm>
          <a:prstGeom prst="rect">
            <a:avLst/>
          </a:prstGeom>
          <a:noFill/>
          <a:ln w="9525" cap="flat">
            <a:noFill/>
            <a:round/>
            <a:headEnd/>
            <a:tailEnd/>
          </a:ln>
          <a:effectLst/>
        </p:spPr>
      </p:pic>
      <p:pic>
        <p:nvPicPr>
          <p:cNvPr id="1026" name="Picture 2" descr="C:\Users\clagms\Downloads\BOakes_presentation\page_0001.jpg"/>
          <p:cNvPicPr>
            <a:picLocks noChangeAspect="1" noChangeArrowheads="1"/>
          </p:cNvPicPr>
          <p:nvPr/>
        </p:nvPicPr>
        <p:blipFill>
          <a:blip r:embed="rId3" cstate="print"/>
          <a:srcRect/>
          <a:stretch>
            <a:fillRect/>
          </a:stretch>
        </p:blipFill>
        <p:spPr bwMode="auto">
          <a:xfrm>
            <a:off x="0" y="1"/>
            <a:ext cx="9143999" cy="6858000"/>
          </a:xfrm>
          <a:prstGeom prst="rect">
            <a:avLst/>
          </a:prstGeom>
          <a:noFill/>
        </p:spPr>
      </p:pic>
      <p:pic>
        <p:nvPicPr>
          <p:cNvPr id="1027" name="Picture 3" descr="C:\Users\clagms\Downloads\BOakes_presentation\page_0003.jpg"/>
          <p:cNvPicPr>
            <a:picLocks noChangeAspect="1" noChangeArrowheads="1"/>
          </p:cNvPicPr>
          <p:nvPr/>
        </p:nvPicPr>
        <p:blipFill>
          <a:blip r:embed="rId7" cstate="print"/>
          <a:srcRect/>
          <a:stretch>
            <a:fillRect/>
          </a:stretch>
        </p:blipFill>
        <p:spPr bwMode="auto">
          <a:xfrm>
            <a:off x="0" y="0"/>
            <a:ext cx="9144000" cy="6858000"/>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4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40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4098"/>
                                        </p:tgtEl>
                                        <p:attrNameLst>
                                          <p:attrName>style.visibility</p:attrName>
                                        </p:attrNameLst>
                                      </p:cBhvr>
                                      <p:to>
                                        <p:strVal val="visible"/>
                                      </p:to>
                                    </p:set>
                                  </p:childTnLst>
                                </p:cTn>
                              </p:par>
                            </p:childTnLst>
                          </p:cTn>
                        </p:par>
                        <p:par>
                          <p:cTn id="15" fill="hold">
                            <p:stCondLst>
                              <p:cond delay="1"/>
                            </p:stCondLst>
                            <p:childTnLst>
                              <p:par>
                                <p:cTn id="16" presetID="1" presetClass="entr" fill="hold" nodeType="afterEffect">
                                  <p:stCondLst>
                                    <p:cond delay="0"/>
                                  </p:stCondLst>
                                  <p:childTnLst>
                                    <p:set>
                                      <p:cBhvr additive="repl">
                                        <p:cTn id="17"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srcRect b="-39450"/>
          <a:stretch>
            <a:fillRect/>
          </a:stretch>
        </p:blipFill>
        <p:spPr bwMode="auto">
          <a:xfrm>
            <a:off x="0" y="0"/>
            <a:ext cx="9144000" cy="574675"/>
          </a:xfrm>
          <a:prstGeom prst="rect">
            <a:avLst/>
          </a:prstGeom>
          <a:noFill/>
          <a:ln w="9525" cap="flat">
            <a:noFill/>
            <a:round/>
            <a:headEnd/>
            <a:tailEnd/>
          </a:ln>
          <a:effectLst/>
        </p:spPr>
      </p:pic>
      <p:pic>
        <p:nvPicPr>
          <p:cNvPr id="6146" name="Picture 2"/>
          <p:cNvPicPr>
            <a:picLocks noChangeAspect="1" noChangeArrowheads="1"/>
          </p:cNvPicPr>
          <p:nvPr/>
        </p:nvPicPr>
        <p:blipFill>
          <a:blip r:embed="rId4" cstate="print"/>
          <a:srcRect t="9698" b="59853"/>
          <a:stretch>
            <a:fillRect/>
          </a:stretch>
        </p:blipFill>
        <p:spPr bwMode="auto">
          <a:xfrm>
            <a:off x="0" y="576263"/>
            <a:ext cx="9144000" cy="2087562"/>
          </a:xfrm>
          <a:prstGeom prst="rect">
            <a:avLst/>
          </a:prstGeom>
          <a:noFill/>
          <a:ln w="9525" cap="flat">
            <a:noFill/>
            <a:round/>
            <a:headEnd/>
            <a:tailEnd/>
          </a:ln>
          <a:effectLst/>
        </p:spPr>
      </p:pic>
      <p:pic>
        <p:nvPicPr>
          <p:cNvPr id="6147" name="Picture 3"/>
          <p:cNvPicPr>
            <a:picLocks noChangeAspect="1" noChangeArrowheads="1"/>
          </p:cNvPicPr>
          <p:nvPr/>
        </p:nvPicPr>
        <p:blipFill>
          <a:blip r:embed="rId5" cstate="print"/>
          <a:srcRect t="57993"/>
          <a:stretch>
            <a:fillRect/>
          </a:stretch>
        </p:blipFill>
        <p:spPr bwMode="auto">
          <a:xfrm>
            <a:off x="0" y="3959225"/>
            <a:ext cx="9144000" cy="2879725"/>
          </a:xfrm>
          <a:prstGeom prst="rect">
            <a:avLst/>
          </a:prstGeom>
          <a:noFill/>
          <a:ln w="9525" cap="flat">
            <a:noFill/>
            <a:round/>
            <a:headEnd/>
            <a:tailEnd/>
          </a:ln>
          <a:effectLst/>
        </p:spPr>
      </p:pic>
      <p:pic>
        <p:nvPicPr>
          <p:cNvPr id="6148" name="Picture 4"/>
          <p:cNvPicPr>
            <a:picLocks noChangeAspect="1" noChangeArrowheads="1"/>
          </p:cNvPicPr>
          <p:nvPr/>
        </p:nvPicPr>
        <p:blipFill>
          <a:blip r:embed="rId6" cstate="print"/>
          <a:srcRect t="40724" b="41200"/>
          <a:stretch>
            <a:fillRect/>
          </a:stretch>
        </p:blipFill>
        <p:spPr bwMode="auto">
          <a:xfrm>
            <a:off x="0" y="2720975"/>
            <a:ext cx="9144000" cy="1238250"/>
          </a:xfrm>
          <a:prstGeom prst="rect">
            <a:avLst/>
          </a:prstGeom>
          <a:noFill/>
          <a:ln w="9525" cap="flat">
            <a:noFill/>
            <a:round/>
            <a:headEnd/>
            <a:tailEnd/>
          </a:ln>
          <a:effectLst/>
        </p:spPr>
      </p:pic>
      <p:pic>
        <p:nvPicPr>
          <p:cNvPr id="3074" name="Picture 2" descr="C:\Users\clagms\Downloads\BOakes_presentation\page_0004.jpg"/>
          <p:cNvPicPr>
            <a:picLocks noChangeAspect="1" noChangeArrowheads="1"/>
          </p:cNvPicPr>
          <p:nvPr/>
        </p:nvPicPr>
        <p:blipFill>
          <a:blip r:embed="rId7" cstate="print"/>
          <a:srcRect/>
          <a:stretch>
            <a:fillRect/>
          </a:stretch>
        </p:blipFill>
        <p:spPr bwMode="auto">
          <a:xfrm>
            <a:off x="0" y="0"/>
            <a:ext cx="9144000" cy="6858001"/>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srcRect b="-39444"/>
          <a:stretch>
            <a:fillRect/>
          </a:stretch>
        </p:blipFill>
        <p:spPr bwMode="auto">
          <a:xfrm>
            <a:off x="0" y="1588"/>
            <a:ext cx="9144000" cy="574675"/>
          </a:xfrm>
          <a:prstGeom prst="rect">
            <a:avLst/>
          </a:prstGeom>
          <a:noFill/>
          <a:ln w="9525" cap="flat">
            <a:noFill/>
            <a:round/>
            <a:headEnd/>
            <a:tailEnd/>
          </a:ln>
          <a:effectLst/>
        </p:spPr>
      </p:pic>
      <p:pic>
        <p:nvPicPr>
          <p:cNvPr id="8194" name="Picture 2"/>
          <p:cNvPicPr>
            <a:picLocks noChangeAspect="1" noChangeArrowheads="1"/>
          </p:cNvPicPr>
          <p:nvPr/>
        </p:nvPicPr>
        <p:blipFill>
          <a:blip r:embed="rId4" cstate="print"/>
          <a:srcRect t="64040" b="11804"/>
          <a:stretch>
            <a:fillRect/>
          </a:stretch>
        </p:blipFill>
        <p:spPr bwMode="auto">
          <a:xfrm>
            <a:off x="0" y="3887788"/>
            <a:ext cx="9144000" cy="1655762"/>
          </a:xfrm>
          <a:prstGeom prst="rect">
            <a:avLst/>
          </a:prstGeom>
          <a:noFill/>
          <a:ln w="9525" cap="flat">
            <a:noFill/>
            <a:round/>
            <a:headEnd/>
            <a:tailEnd/>
          </a:ln>
          <a:effectLst/>
        </p:spPr>
      </p:pic>
      <p:pic>
        <p:nvPicPr>
          <p:cNvPr id="8195" name="Picture 3"/>
          <p:cNvPicPr>
            <a:picLocks noChangeAspect="1" noChangeArrowheads="1"/>
          </p:cNvPicPr>
          <p:nvPr/>
        </p:nvPicPr>
        <p:blipFill>
          <a:blip r:embed="rId4" cstate="print"/>
          <a:srcRect t="17035" b="35701"/>
          <a:stretch>
            <a:fillRect/>
          </a:stretch>
        </p:blipFill>
        <p:spPr bwMode="auto">
          <a:xfrm>
            <a:off x="0" y="647700"/>
            <a:ext cx="9144000" cy="3240088"/>
          </a:xfrm>
          <a:prstGeom prst="rect">
            <a:avLst/>
          </a:prstGeom>
          <a:noFill/>
          <a:ln w="9525" cap="flat">
            <a:noFill/>
            <a:round/>
            <a:headEnd/>
            <a:tailEnd/>
          </a:ln>
          <a:effectLst/>
        </p:spPr>
      </p:pic>
      <p:pic>
        <p:nvPicPr>
          <p:cNvPr id="5122" name="Picture 2" descr="C:\Users\clagms\Downloads\BOakes_presentation\page_0005.jpg"/>
          <p:cNvPicPr>
            <a:picLocks noChangeAspect="1" noChangeArrowheads="1"/>
          </p:cNvPicPr>
          <p:nvPr/>
        </p:nvPicPr>
        <p:blipFill>
          <a:blip r:embed="rId5" cstate="print"/>
          <a:srcRect/>
          <a:stretch>
            <a:fillRect/>
          </a:stretch>
        </p:blipFill>
        <p:spPr bwMode="auto">
          <a:xfrm>
            <a:off x="0" y="0"/>
            <a:ext cx="9144000" cy="6858001"/>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8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srcRect b="22302"/>
          <a:stretch>
            <a:fillRect/>
          </a:stretch>
        </p:blipFill>
        <p:spPr bwMode="auto">
          <a:xfrm>
            <a:off x="0" y="0"/>
            <a:ext cx="9144000" cy="5327650"/>
          </a:xfrm>
          <a:prstGeom prst="rect">
            <a:avLst/>
          </a:prstGeom>
          <a:noFill/>
          <a:ln w="9525" cap="flat">
            <a:noFill/>
            <a:round/>
            <a:headEnd/>
            <a:tailEnd/>
          </a:ln>
          <a:effectLst/>
        </p:spPr>
      </p:pic>
      <p:pic>
        <p:nvPicPr>
          <p:cNvPr id="9218" name="Picture 2"/>
          <p:cNvPicPr>
            <a:picLocks noChangeAspect="1" noChangeArrowheads="1"/>
          </p:cNvPicPr>
          <p:nvPr/>
        </p:nvPicPr>
        <p:blipFill>
          <a:blip r:embed="rId4" cstate="print"/>
          <a:srcRect t="-53114"/>
          <a:stretch>
            <a:fillRect/>
          </a:stretch>
        </p:blipFill>
        <p:spPr bwMode="auto">
          <a:xfrm>
            <a:off x="0" y="5327650"/>
            <a:ext cx="9144000" cy="1511300"/>
          </a:xfrm>
          <a:prstGeom prst="rect">
            <a:avLst/>
          </a:prstGeom>
          <a:noFill/>
          <a:ln w="9525" cap="flat">
            <a:noFill/>
            <a:round/>
            <a:headEnd/>
            <a:tailEnd/>
          </a:ln>
          <a:effectLst/>
        </p:spPr>
      </p:pic>
      <p:pic>
        <p:nvPicPr>
          <p:cNvPr id="6146" name="Picture 2" descr="C:\Users\clagms\Downloads\BOakes_presentation\page_0006.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srcRect b="32802"/>
          <a:stretch>
            <a:fillRect/>
          </a:stretch>
        </p:blipFill>
        <p:spPr bwMode="auto">
          <a:xfrm>
            <a:off x="0" y="0"/>
            <a:ext cx="9144000" cy="4606925"/>
          </a:xfrm>
          <a:prstGeom prst="rect">
            <a:avLst/>
          </a:prstGeom>
          <a:noFill/>
          <a:ln w="9525" cap="flat">
            <a:noFill/>
            <a:round/>
            <a:headEnd/>
            <a:tailEnd/>
          </a:ln>
          <a:effectLst/>
        </p:spPr>
      </p:pic>
      <p:pic>
        <p:nvPicPr>
          <p:cNvPr id="10242" name="Picture 2"/>
          <p:cNvPicPr>
            <a:picLocks noChangeAspect="1" noChangeArrowheads="1"/>
          </p:cNvPicPr>
          <p:nvPr/>
        </p:nvPicPr>
        <p:blipFill>
          <a:blip r:embed="rId4" cstate="print"/>
          <a:srcRect t="-64664"/>
          <a:stretch>
            <a:fillRect/>
          </a:stretch>
        </p:blipFill>
        <p:spPr bwMode="auto">
          <a:xfrm>
            <a:off x="0" y="4554538"/>
            <a:ext cx="9144000" cy="2303462"/>
          </a:xfrm>
          <a:prstGeom prst="rect">
            <a:avLst/>
          </a:prstGeom>
          <a:noFill/>
          <a:ln w="9525" cap="flat">
            <a:noFill/>
            <a:round/>
            <a:headEnd/>
            <a:tailEnd/>
          </a:ln>
          <a:effectLst/>
        </p:spPr>
      </p:pic>
      <p:pic>
        <p:nvPicPr>
          <p:cNvPr id="7170" name="Picture 2" descr="C:\Users\clagms\Downloads\BOakes_presentation\page_0007.jpg"/>
          <p:cNvPicPr>
            <a:picLocks noChangeAspect="1" noChangeArrowheads="1"/>
          </p:cNvPicPr>
          <p:nvPr/>
        </p:nvPicPr>
        <p:blipFill>
          <a:blip r:embed="rId5" cstate="print"/>
          <a:srcRect/>
          <a:stretch>
            <a:fillRect/>
          </a:stretch>
        </p:blipFill>
        <p:spPr bwMode="auto">
          <a:xfrm>
            <a:off x="0" y="1"/>
            <a:ext cx="9143999" cy="6858000"/>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srcRect b="-39450"/>
          <a:stretch>
            <a:fillRect/>
          </a:stretch>
        </p:blipFill>
        <p:spPr bwMode="auto">
          <a:xfrm>
            <a:off x="0" y="0"/>
            <a:ext cx="9144000" cy="574675"/>
          </a:xfrm>
          <a:prstGeom prst="rect">
            <a:avLst/>
          </a:prstGeom>
          <a:noFill/>
          <a:ln w="9525" cap="flat">
            <a:noFill/>
            <a:round/>
            <a:headEnd/>
            <a:tailEnd/>
          </a:ln>
          <a:effectLst/>
        </p:spPr>
      </p:pic>
      <p:pic>
        <p:nvPicPr>
          <p:cNvPr id="11266" name="Picture 2"/>
          <p:cNvPicPr>
            <a:picLocks noChangeAspect="1" noChangeArrowheads="1"/>
          </p:cNvPicPr>
          <p:nvPr/>
        </p:nvPicPr>
        <p:blipFill>
          <a:blip r:embed="rId4" cstate="print"/>
          <a:srcRect t="8392" b="63248"/>
          <a:stretch>
            <a:fillRect/>
          </a:stretch>
        </p:blipFill>
        <p:spPr bwMode="auto">
          <a:xfrm>
            <a:off x="0" y="576263"/>
            <a:ext cx="9144000" cy="1944687"/>
          </a:xfrm>
          <a:prstGeom prst="rect">
            <a:avLst/>
          </a:prstGeom>
          <a:noFill/>
          <a:ln w="9525" cap="flat">
            <a:noFill/>
            <a:round/>
            <a:headEnd/>
            <a:tailEnd/>
          </a:ln>
          <a:effectLst/>
        </p:spPr>
      </p:pic>
      <p:pic>
        <p:nvPicPr>
          <p:cNvPr id="11267" name="Picture 3"/>
          <p:cNvPicPr>
            <a:picLocks noChangeAspect="1" noChangeArrowheads="1"/>
          </p:cNvPicPr>
          <p:nvPr/>
        </p:nvPicPr>
        <p:blipFill>
          <a:blip r:embed="rId5" cstate="print"/>
          <a:srcRect t="35945" b="57748"/>
          <a:stretch>
            <a:fillRect/>
          </a:stretch>
        </p:blipFill>
        <p:spPr bwMode="auto">
          <a:xfrm>
            <a:off x="0" y="2376488"/>
            <a:ext cx="9144000" cy="431800"/>
          </a:xfrm>
          <a:prstGeom prst="rect">
            <a:avLst/>
          </a:prstGeom>
          <a:noFill/>
          <a:ln w="9525" cap="flat">
            <a:noFill/>
            <a:round/>
            <a:headEnd/>
            <a:tailEnd/>
          </a:ln>
          <a:effectLst/>
        </p:spPr>
      </p:pic>
      <p:pic>
        <p:nvPicPr>
          <p:cNvPr id="11268" name="Picture 4"/>
          <p:cNvPicPr>
            <a:picLocks noChangeAspect="1" noChangeArrowheads="1"/>
          </p:cNvPicPr>
          <p:nvPr/>
        </p:nvPicPr>
        <p:blipFill>
          <a:blip r:embed="rId4" cstate="print"/>
          <a:srcRect t="40942" b="30304"/>
          <a:stretch>
            <a:fillRect/>
          </a:stretch>
        </p:blipFill>
        <p:spPr bwMode="auto">
          <a:xfrm>
            <a:off x="0" y="2781300"/>
            <a:ext cx="9144000" cy="1971675"/>
          </a:xfrm>
          <a:prstGeom prst="rect">
            <a:avLst/>
          </a:prstGeom>
          <a:noFill/>
          <a:ln w="9525" cap="flat">
            <a:noFill/>
            <a:round/>
            <a:headEnd/>
            <a:tailEnd/>
          </a:ln>
          <a:effectLst/>
        </p:spPr>
      </p:pic>
      <p:pic>
        <p:nvPicPr>
          <p:cNvPr id="11269" name="Picture 5"/>
          <p:cNvPicPr>
            <a:picLocks noChangeAspect="1" noChangeArrowheads="1"/>
          </p:cNvPicPr>
          <p:nvPr/>
        </p:nvPicPr>
        <p:blipFill>
          <a:blip r:embed="rId6" cstate="print"/>
          <a:srcRect t="-61766"/>
          <a:stretch>
            <a:fillRect/>
          </a:stretch>
        </p:blipFill>
        <p:spPr bwMode="auto">
          <a:xfrm>
            <a:off x="26988" y="4751388"/>
            <a:ext cx="9144000" cy="2105025"/>
          </a:xfrm>
          <a:prstGeom prst="rect">
            <a:avLst/>
          </a:prstGeom>
          <a:noFill/>
          <a:ln w="9525" cap="flat">
            <a:noFill/>
            <a:round/>
            <a:headEnd/>
            <a:tailEnd/>
          </a:ln>
          <a:effectLst/>
        </p:spPr>
      </p:pic>
      <p:pic>
        <p:nvPicPr>
          <p:cNvPr id="8194" name="Picture 2" descr="C:\Users\clagms\Downloads\BOakes_presentation\page_0008.jpg"/>
          <p:cNvPicPr>
            <a:picLocks noChangeAspect="1" noChangeArrowheads="1"/>
          </p:cNvPicPr>
          <p:nvPr/>
        </p:nvPicPr>
        <p:blipFill>
          <a:blip r:embed="rId4" cstate="print"/>
          <a:srcRect/>
          <a:stretch>
            <a:fillRect/>
          </a:stretch>
        </p:blipFill>
        <p:spPr bwMode="auto">
          <a:xfrm>
            <a:off x="0" y="1"/>
            <a:ext cx="9143999" cy="6858000"/>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112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112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11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smtClean="0"/>
              <a:t>Frames</a:t>
            </a:r>
            <a:br>
              <a:rPr lang="nl-BE" dirty="0" smtClean="0"/>
            </a:br>
            <a:r>
              <a:rPr lang="nl-BE" dirty="0" smtClean="0"/>
              <a:t>--= Enabling Reuse in MBSE =--</a:t>
            </a:r>
            <a:endParaRPr lang="nl-BE" dirty="0"/>
          </a:p>
        </p:txBody>
      </p:sp>
      <p:sp>
        <p:nvSpPr>
          <p:cNvPr id="3" name="Ondertitel 2"/>
          <p:cNvSpPr>
            <a:spLocks noGrp="1"/>
          </p:cNvSpPr>
          <p:nvPr>
            <p:ph type="subTitle" idx="1"/>
          </p:nvPr>
        </p:nvSpPr>
        <p:spPr/>
        <p:txBody>
          <a:bodyPr/>
          <a:lstStyle/>
          <a:p>
            <a:r>
              <a:rPr lang="nl-BE" dirty="0" smtClean="0"/>
              <a:t>Joachim Denil</a:t>
            </a:r>
          </a:p>
          <a:p>
            <a:r>
              <a:rPr lang="nl-BE" dirty="0" smtClean="0"/>
              <a:t>Joachim.Denil@uantwerpen.be</a:t>
            </a:r>
            <a:endParaRPr lang="nl-BE"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a:t>
            </a:r>
            <a:endParaRPr lang="nl-BE" dirty="0"/>
          </a:p>
        </p:txBody>
      </p:sp>
      <p:sp>
        <p:nvSpPr>
          <p:cNvPr id="4" name="Rectangle 3"/>
          <p:cNvSpPr/>
          <p:nvPr/>
        </p:nvSpPr>
        <p:spPr bwMode="auto">
          <a:xfrm>
            <a:off x="1835696" y="1988840"/>
            <a:ext cx="2304256" cy="64807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en-GB" sz="2400" b="0" i="0" u="none" strike="noStrike" cap="none" normalizeH="0" baseline="0" dirty="0" err="1" smtClean="0">
                <a:ln>
                  <a:noFill/>
                </a:ln>
                <a:solidFill>
                  <a:schemeClr val="bg1"/>
                </a:solidFill>
                <a:effectLst/>
                <a:latin typeface="+mn-lt"/>
                <a:cs typeface="Times New Roman" charset="0"/>
              </a:rPr>
              <a:t>ClassDiagrams</a:t>
            </a:r>
            <a:endParaRPr kumimoji="0" lang="nl-BE" sz="2400" b="0" i="0" u="none" strike="noStrike" cap="none" normalizeH="0" baseline="0" dirty="0" smtClean="0">
              <a:ln>
                <a:noFill/>
              </a:ln>
              <a:solidFill>
                <a:schemeClr val="bg1"/>
              </a:solidFill>
              <a:effectLst/>
              <a:latin typeface="+mn-lt"/>
              <a:cs typeface="Times New Roman" charset="0"/>
            </a:endParaRPr>
          </a:p>
        </p:txBody>
      </p:sp>
      <p:grpSp>
        <p:nvGrpSpPr>
          <p:cNvPr id="3" name="Group 38"/>
          <p:cNvGrpSpPr/>
          <p:nvPr/>
        </p:nvGrpSpPr>
        <p:grpSpPr>
          <a:xfrm>
            <a:off x="2704447" y="1628800"/>
            <a:ext cx="432048" cy="360040"/>
            <a:chOff x="2704447" y="1628800"/>
            <a:chExt cx="432048" cy="360040"/>
          </a:xfrm>
        </p:grpSpPr>
        <p:cxnSp>
          <p:nvCxnSpPr>
            <p:cNvPr id="5" name="Straight Connector 4"/>
            <p:cNvCxnSpPr/>
            <p:nvPr/>
          </p:nvCxnSpPr>
          <p:spPr bwMode="auto">
            <a:xfrm flipV="1">
              <a:off x="2704447" y="1628800"/>
              <a:ext cx="0" cy="360040"/>
            </a:xfrm>
            <a:prstGeom prst="line">
              <a:avLst/>
            </a:prstGeom>
            <a:solidFill>
              <a:srgbClr val="00B8FF"/>
            </a:solidFill>
            <a:ln w="38100"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2704447" y="1628800"/>
              <a:ext cx="432048" cy="0"/>
            </a:xfrm>
            <a:prstGeom prst="line">
              <a:avLst/>
            </a:prstGeom>
            <a:solidFill>
              <a:srgbClr val="00B8FF"/>
            </a:solidFill>
            <a:ln w="38100" cap="flat" cmpd="sng" algn="ctr">
              <a:solidFill>
                <a:schemeClr val="tx1"/>
              </a:solidFill>
              <a:prstDash val="solid"/>
              <a:round/>
              <a:headEnd type="none" w="med" len="med"/>
              <a:tailEnd type="none" w="med" len="med"/>
            </a:ln>
            <a:effectLst/>
          </p:spPr>
        </p:cxnSp>
        <p:cxnSp>
          <p:nvCxnSpPr>
            <p:cNvPr id="7" name="Straight Arrow Connector 6"/>
            <p:cNvCxnSpPr/>
            <p:nvPr/>
          </p:nvCxnSpPr>
          <p:spPr bwMode="auto">
            <a:xfrm>
              <a:off x="3136495" y="1628800"/>
              <a:ext cx="0" cy="360040"/>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grpSp>
      <p:sp>
        <p:nvSpPr>
          <p:cNvPr id="8" name="Rectangle 7"/>
          <p:cNvSpPr/>
          <p:nvPr/>
        </p:nvSpPr>
        <p:spPr bwMode="auto">
          <a:xfrm>
            <a:off x="5004048" y="3250358"/>
            <a:ext cx="2304256" cy="64807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lang="en-GB" dirty="0" smtClean="0">
                <a:latin typeface="+mn-lt"/>
              </a:rPr>
              <a:t>PetriNets2</a:t>
            </a:r>
            <a:endParaRPr kumimoji="0" lang="nl-BE" sz="2400" b="0" i="0" u="none" strike="noStrike" cap="none" normalizeH="0" baseline="0" dirty="0" smtClean="0">
              <a:ln>
                <a:noFill/>
              </a:ln>
              <a:solidFill>
                <a:schemeClr val="bg1"/>
              </a:solidFill>
              <a:effectLst/>
              <a:latin typeface="+mn-lt"/>
              <a:cs typeface="Times New Roman" charset="0"/>
            </a:endParaRPr>
          </a:p>
        </p:txBody>
      </p:sp>
      <p:sp>
        <p:nvSpPr>
          <p:cNvPr id="9" name="Rectangle 8"/>
          <p:cNvSpPr/>
          <p:nvPr/>
        </p:nvSpPr>
        <p:spPr bwMode="auto">
          <a:xfrm>
            <a:off x="1835696" y="3250358"/>
            <a:ext cx="2304256" cy="64807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en-GB" sz="2400" b="0" i="0" u="none" strike="noStrike" cap="none" normalizeH="0" baseline="0" dirty="0" err="1" smtClean="0">
                <a:ln>
                  <a:noFill/>
                </a:ln>
                <a:solidFill>
                  <a:schemeClr val="bg1"/>
                </a:solidFill>
                <a:effectLst/>
                <a:latin typeface="+mn-lt"/>
                <a:cs typeface="Times New Roman" charset="0"/>
              </a:rPr>
              <a:t>PetriNets</a:t>
            </a:r>
            <a:endParaRPr kumimoji="0" lang="nl-BE" sz="2400" b="0" i="0" u="none" strike="noStrike" cap="none" normalizeH="0" baseline="0" dirty="0" smtClean="0">
              <a:ln>
                <a:noFill/>
              </a:ln>
              <a:solidFill>
                <a:schemeClr val="bg1"/>
              </a:solidFill>
              <a:effectLst/>
              <a:latin typeface="+mn-lt"/>
              <a:cs typeface="Times New Roman" charset="0"/>
            </a:endParaRPr>
          </a:p>
        </p:txBody>
      </p:sp>
      <p:sp>
        <p:nvSpPr>
          <p:cNvPr id="10" name="Rectangle 9"/>
          <p:cNvSpPr/>
          <p:nvPr/>
        </p:nvSpPr>
        <p:spPr bwMode="auto">
          <a:xfrm>
            <a:off x="5004048" y="4725144"/>
            <a:ext cx="2304256" cy="64807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lang="en-GB" dirty="0">
                <a:latin typeface="+mn-lt"/>
              </a:rPr>
              <a:t>m</a:t>
            </a:r>
            <a:r>
              <a:rPr kumimoji="0" lang="en-GB" sz="2400" b="0" i="0" u="none" strike="noStrike" cap="none" normalizeH="0" baseline="0" dirty="0" smtClean="0">
                <a:ln>
                  <a:noFill/>
                </a:ln>
                <a:solidFill>
                  <a:schemeClr val="bg1"/>
                </a:solidFill>
                <a:effectLst/>
                <a:latin typeface="+mn-lt"/>
                <a:cs typeface="Times New Roman" charset="0"/>
              </a:rPr>
              <a:t>y_pn_2</a:t>
            </a:r>
            <a:endParaRPr kumimoji="0" lang="nl-BE" sz="2400" b="0" i="0" u="none" strike="noStrike" cap="none" normalizeH="0" baseline="0" dirty="0" smtClean="0">
              <a:ln>
                <a:noFill/>
              </a:ln>
              <a:solidFill>
                <a:schemeClr val="bg1"/>
              </a:solidFill>
              <a:effectLst/>
              <a:latin typeface="+mn-lt"/>
              <a:cs typeface="Times New Roman" charset="0"/>
            </a:endParaRPr>
          </a:p>
        </p:txBody>
      </p:sp>
      <p:sp>
        <p:nvSpPr>
          <p:cNvPr id="11" name="Rectangle 10"/>
          <p:cNvSpPr/>
          <p:nvPr/>
        </p:nvSpPr>
        <p:spPr bwMode="auto">
          <a:xfrm>
            <a:off x="1835696" y="4725144"/>
            <a:ext cx="2304256" cy="64807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lang="en-GB" dirty="0" err="1">
                <a:latin typeface="+mn-lt"/>
              </a:rPr>
              <a:t>m</a:t>
            </a:r>
            <a:r>
              <a:rPr kumimoji="0" lang="en-GB" sz="2400" b="0" i="0" u="none" strike="noStrike" cap="none" normalizeH="0" baseline="0" dirty="0" err="1" smtClean="0">
                <a:ln>
                  <a:noFill/>
                </a:ln>
                <a:solidFill>
                  <a:schemeClr val="bg1"/>
                </a:solidFill>
                <a:effectLst/>
                <a:latin typeface="+mn-lt"/>
                <a:cs typeface="Times New Roman" charset="0"/>
              </a:rPr>
              <a:t>y_pn</a:t>
            </a:r>
            <a:endParaRPr kumimoji="0" lang="nl-BE" sz="2400" b="0" i="0" u="none" strike="noStrike" cap="none" normalizeH="0" baseline="0" dirty="0" smtClean="0">
              <a:ln>
                <a:noFill/>
              </a:ln>
              <a:solidFill>
                <a:schemeClr val="bg1"/>
              </a:solidFill>
              <a:effectLst/>
              <a:latin typeface="+mn-lt"/>
              <a:cs typeface="Times New Roman" charset="0"/>
            </a:endParaRPr>
          </a:p>
        </p:txBody>
      </p:sp>
      <p:cxnSp>
        <p:nvCxnSpPr>
          <p:cNvPr id="12" name="Straight Arrow Connector 11"/>
          <p:cNvCxnSpPr>
            <a:stCxn id="9" idx="0"/>
            <a:endCxn id="4" idx="2"/>
          </p:cNvCxnSpPr>
          <p:nvPr/>
        </p:nvCxnSpPr>
        <p:spPr bwMode="auto">
          <a:xfrm flipV="1">
            <a:off x="2987824" y="2636912"/>
            <a:ext cx="0" cy="613446"/>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cxnSp>
        <p:nvCxnSpPr>
          <p:cNvPr id="13" name="Straight Arrow Connector 12"/>
          <p:cNvCxnSpPr>
            <a:stCxn id="8" idx="0"/>
            <a:endCxn id="4" idx="2"/>
          </p:cNvCxnSpPr>
          <p:nvPr/>
        </p:nvCxnSpPr>
        <p:spPr bwMode="auto">
          <a:xfrm flipH="1" flipV="1">
            <a:off x="2987824" y="2636912"/>
            <a:ext cx="3168352" cy="613446"/>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cxnSp>
        <p:nvCxnSpPr>
          <p:cNvPr id="14" name="Straight Arrow Connector 13"/>
          <p:cNvCxnSpPr>
            <a:stCxn id="11" idx="0"/>
            <a:endCxn id="9" idx="2"/>
          </p:cNvCxnSpPr>
          <p:nvPr/>
        </p:nvCxnSpPr>
        <p:spPr bwMode="auto">
          <a:xfrm flipV="1">
            <a:off x="2987824" y="3898430"/>
            <a:ext cx="0" cy="826714"/>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cxnSp>
        <p:nvCxnSpPr>
          <p:cNvPr id="15" name="Straight Arrow Connector 14"/>
          <p:cNvCxnSpPr>
            <a:stCxn id="10" idx="0"/>
            <a:endCxn id="8" idx="2"/>
          </p:cNvCxnSpPr>
          <p:nvPr/>
        </p:nvCxnSpPr>
        <p:spPr bwMode="auto">
          <a:xfrm flipV="1">
            <a:off x="6156176" y="3898430"/>
            <a:ext cx="0" cy="826714"/>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cxnSp>
        <p:nvCxnSpPr>
          <p:cNvPr id="35" name="Straight Arrow Connector 34"/>
          <p:cNvCxnSpPr>
            <a:stCxn id="11" idx="0"/>
            <a:endCxn id="8" idx="2"/>
          </p:cNvCxnSpPr>
          <p:nvPr/>
        </p:nvCxnSpPr>
        <p:spPr bwMode="auto">
          <a:xfrm flipV="1">
            <a:off x="2987824" y="3898430"/>
            <a:ext cx="3168352" cy="826714"/>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sp>
        <p:nvSpPr>
          <p:cNvPr id="36" name="Rectangle 35"/>
          <p:cNvSpPr/>
          <p:nvPr/>
        </p:nvSpPr>
        <p:spPr bwMode="auto">
          <a:xfrm>
            <a:off x="5004048" y="1988840"/>
            <a:ext cx="2304256" cy="64807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en-GB" sz="2400" b="0" i="0" u="none" strike="noStrike" cap="none" normalizeH="0" baseline="0" dirty="0" smtClean="0">
                <a:ln>
                  <a:noFill/>
                </a:ln>
                <a:solidFill>
                  <a:schemeClr val="bg1"/>
                </a:solidFill>
                <a:effectLst/>
                <a:latin typeface="+mn-lt"/>
                <a:cs typeface="Times New Roman" charset="0"/>
              </a:rPr>
              <a:t>Bottom</a:t>
            </a:r>
            <a:endParaRPr kumimoji="0" lang="nl-BE" sz="2400" b="0" i="0" u="none" strike="noStrike" cap="none" normalizeH="0" baseline="0" dirty="0" smtClean="0">
              <a:ln>
                <a:noFill/>
              </a:ln>
              <a:solidFill>
                <a:schemeClr val="bg1"/>
              </a:solidFill>
              <a:effectLst/>
              <a:latin typeface="+mn-lt"/>
              <a:cs typeface="Times New Roman" charset="0"/>
            </a:endParaRPr>
          </a:p>
        </p:txBody>
      </p:sp>
      <p:grpSp>
        <p:nvGrpSpPr>
          <p:cNvPr id="16" name="Group 39"/>
          <p:cNvGrpSpPr/>
          <p:nvPr/>
        </p:nvGrpSpPr>
        <p:grpSpPr>
          <a:xfrm>
            <a:off x="5940152" y="1628800"/>
            <a:ext cx="432048" cy="360040"/>
            <a:chOff x="2704447" y="1628800"/>
            <a:chExt cx="432048" cy="360040"/>
          </a:xfrm>
        </p:grpSpPr>
        <p:cxnSp>
          <p:nvCxnSpPr>
            <p:cNvPr id="41" name="Straight Connector 40"/>
            <p:cNvCxnSpPr/>
            <p:nvPr/>
          </p:nvCxnSpPr>
          <p:spPr bwMode="auto">
            <a:xfrm flipV="1">
              <a:off x="2704447" y="1628800"/>
              <a:ext cx="0" cy="360040"/>
            </a:xfrm>
            <a:prstGeom prst="line">
              <a:avLst/>
            </a:prstGeom>
            <a:solidFill>
              <a:srgbClr val="00B8FF"/>
            </a:solidFill>
            <a:ln w="38100"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a:off x="2704447" y="1628800"/>
              <a:ext cx="432048" cy="0"/>
            </a:xfrm>
            <a:prstGeom prst="line">
              <a:avLst/>
            </a:prstGeom>
            <a:solidFill>
              <a:srgbClr val="00B8FF"/>
            </a:solidFill>
            <a:ln w="38100" cap="flat" cmpd="sng" algn="ctr">
              <a:solidFill>
                <a:schemeClr val="tx1"/>
              </a:solidFill>
              <a:prstDash val="solid"/>
              <a:round/>
              <a:headEnd type="none" w="med" len="med"/>
              <a:tailEnd type="none" w="med" len="med"/>
            </a:ln>
            <a:effectLst/>
          </p:spPr>
        </p:cxnSp>
        <p:cxnSp>
          <p:nvCxnSpPr>
            <p:cNvPr id="43" name="Straight Arrow Connector 42"/>
            <p:cNvCxnSpPr/>
            <p:nvPr/>
          </p:nvCxnSpPr>
          <p:spPr bwMode="auto">
            <a:xfrm>
              <a:off x="3136495" y="1628800"/>
              <a:ext cx="0" cy="360040"/>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grpSp>
      <p:cxnSp>
        <p:nvCxnSpPr>
          <p:cNvPr id="45" name="Straight Arrow Connector 44"/>
          <p:cNvCxnSpPr>
            <a:stCxn id="36" idx="1"/>
            <a:endCxn id="4" idx="3"/>
          </p:cNvCxnSpPr>
          <p:nvPr/>
        </p:nvCxnSpPr>
        <p:spPr bwMode="auto">
          <a:xfrm flipH="1">
            <a:off x="4139952" y="2312876"/>
            <a:ext cx="864096" cy="0"/>
          </a:xfrm>
          <a:prstGeom prst="straightConnector1">
            <a:avLst/>
          </a:prstGeom>
          <a:solidFill>
            <a:srgbClr val="00B8FF"/>
          </a:solidFill>
          <a:ln w="38100" cap="flat" cmpd="sng" algn="ctr">
            <a:solidFill>
              <a:schemeClr val="tx1"/>
            </a:solidFill>
            <a:prstDash val="solid"/>
            <a:round/>
            <a:headEnd type="triangle"/>
            <a:tailEnd type="triangle"/>
          </a:ln>
          <a:effectLst/>
        </p:spPr>
      </p:cxnSp>
      <p:cxnSp>
        <p:nvCxnSpPr>
          <p:cNvPr id="47" name="Straight Arrow Connector 46"/>
          <p:cNvCxnSpPr>
            <a:stCxn id="8" idx="0"/>
            <a:endCxn id="36" idx="2"/>
          </p:cNvCxnSpPr>
          <p:nvPr/>
        </p:nvCxnSpPr>
        <p:spPr bwMode="auto">
          <a:xfrm flipV="1">
            <a:off x="6156176" y="2636912"/>
            <a:ext cx="0" cy="613446"/>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cxnSp>
        <p:nvCxnSpPr>
          <p:cNvPr id="49" name="Straight Arrow Connector 48"/>
          <p:cNvCxnSpPr>
            <a:stCxn id="9" idx="0"/>
            <a:endCxn id="36" idx="2"/>
          </p:cNvCxnSpPr>
          <p:nvPr/>
        </p:nvCxnSpPr>
        <p:spPr bwMode="auto">
          <a:xfrm flipV="1">
            <a:off x="2987824" y="2636912"/>
            <a:ext cx="3168352" cy="613446"/>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cxnSp>
        <p:nvCxnSpPr>
          <p:cNvPr id="53" name="Curved Connector 52"/>
          <p:cNvCxnSpPr>
            <a:stCxn id="10" idx="3"/>
            <a:endCxn id="36" idx="3"/>
          </p:cNvCxnSpPr>
          <p:nvPr/>
        </p:nvCxnSpPr>
        <p:spPr bwMode="auto">
          <a:xfrm flipV="1">
            <a:off x="7308304" y="2312876"/>
            <a:ext cx="12700" cy="2736304"/>
          </a:xfrm>
          <a:prstGeom prst="curvedConnector3">
            <a:avLst>
              <a:gd name="adj1" fmla="val 3900000"/>
            </a:avLst>
          </a:prstGeom>
          <a:solidFill>
            <a:srgbClr val="00B8FF"/>
          </a:solidFill>
          <a:ln w="38100" cap="flat" cmpd="sng" algn="ctr">
            <a:solidFill>
              <a:schemeClr val="tx1"/>
            </a:solidFill>
            <a:prstDash val="solid"/>
            <a:round/>
            <a:headEnd type="none" w="med" len="med"/>
            <a:tailEnd type="triangle"/>
          </a:ln>
          <a:effectLst/>
        </p:spPr>
      </p:cxnSp>
      <p:cxnSp>
        <p:nvCxnSpPr>
          <p:cNvPr id="56" name="Curved Connector 55"/>
          <p:cNvCxnSpPr>
            <a:stCxn id="11" idx="3"/>
            <a:endCxn id="36" idx="1"/>
          </p:cNvCxnSpPr>
          <p:nvPr/>
        </p:nvCxnSpPr>
        <p:spPr bwMode="auto">
          <a:xfrm flipV="1">
            <a:off x="4139952" y="2312876"/>
            <a:ext cx="864096" cy="2736304"/>
          </a:xfrm>
          <a:prstGeom prst="curvedConnector3">
            <a:avLst>
              <a:gd name="adj1" fmla="val 53674"/>
            </a:avLst>
          </a:prstGeom>
          <a:solidFill>
            <a:srgbClr val="00B8FF"/>
          </a:solidFill>
          <a:ln w="38100" cap="flat" cmpd="sng" algn="ctr">
            <a:solidFill>
              <a:schemeClr val="tx1"/>
            </a:solidFill>
            <a:prstDash val="solid"/>
            <a:round/>
            <a:headEnd type="none" w="med" len="med"/>
            <a:tailEnd type="triangle"/>
          </a:ln>
          <a:effectLst/>
        </p:spPr>
      </p:cxnSp>
    </p:spTree>
    <p:extLst>
      <p:ext uri="{BB962C8B-B14F-4D97-AF65-F5344CB8AC3E}">
        <p14:creationId xmlns="" xmlns:p14="http://schemas.microsoft.com/office/powerpoint/2010/main" val="86492305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Reuse of (Simulation) Models is important</a:t>
            </a:r>
          </a:p>
          <a:p>
            <a:r>
              <a:rPr lang="en-US" dirty="0" smtClean="0"/>
              <a:t>Modelers make assumptions during all stages of a M&amp;S process:</a:t>
            </a:r>
          </a:p>
          <a:p>
            <a:pPr lvl="1"/>
            <a:r>
              <a:rPr lang="en-US" dirty="0" smtClean="0"/>
              <a:t>Model Construction</a:t>
            </a:r>
          </a:p>
          <a:p>
            <a:pPr lvl="1"/>
            <a:r>
              <a:rPr lang="en-US" dirty="0" smtClean="0"/>
              <a:t>Model Calibration</a:t>
            </a:r>
          </a:p>
          <a:p>
            <a:pPr lvl="1"/>
            <a:r>
              <a:rPr lang="en-US" dirty="0" smtClean="0"/>
              <a:t>Etc.</a:t>
            </a:r>
          </a:p>
          <a:p>
            <a:r>
              <a:rPr lang="en-US" dirty="0" smtClean="0"/>
              <a:t>Frames record information to allow such reuse!</a:t>
            </a:r>
          </a:p>
          <a:p>
            <a:r>
              <a:rPr lang="en-US" dirty="0" smtClean="0"/>
              <a:t>Information needs to be stored for meaningful reuse </a:t>
            </a:r>
          </a:p>
          <a:p>
            <a:pPr lvl="1"/>
            <a:r>
              <a:rPr lang="en-US" dirty="0" smtClean="0"/>
              <a:t>Selection from catalogue of models</a:t>
            </a:r>
          </a:p>
          <a:p>
            <a:r>
              <a:rPr lang="en-US" dirty="0" smtClean="0"/>
              <a:t>Information needs to be modelled for automation 	</a:t>
            </a:r>
          </a:p>
          <a:p>
            <a:pPr lvl="1"/>
            <a:r>
              <a:rPr lang="en-US" dirty="0" smtClean="0"/>
              <a:t>Test that Frame works on Model</a:t>
            </a:r>
          </a:p>
          <a:p>
            <a:pPr lvl="1"/>
            <a:r>
              <a:rPr lang="en-US" dirty="0" smtClean="0"/>
              <a:t>Test that Models works with Frame</a:t>
            </a:r>
            <a:endParaRPr lang="en-US" dirty="0"/>
          </a:p>
        </p:txBody>
      </p:sp>
    </p:spTree>
    <p:extLst>
      <p:ext uri="{BB962C8B-B14F-4D97-AF65-F5344CB8AC3E}">
        <p14:creationId xmlns:p14="http://schemas.microsoft.com/office/powerpoint/2010/main" xmlns="" val="16661709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Reuse of Models Example</a:t>
            </a:r>
            <a:endParaRPr lang="en-US" dirty="0"/>
          </a:p>
        </p:txBody>
      </p:sp>
      <p:pic>
        <p:nvPicPr>
          <p:cNvPr id="4" name="Picture 3"/>
          <p:cNvPicPr>
            <a:picLocks noChangeAspect="1"/>
          </p:cNvPicPr>
          <p:nvPr/>
        </p:nvPicPr>
        <p:blipFill>
          <a:blip r:embed="rId2" cstate="print"/>
          <a:stretch>
            <a:fillRect/>
          </a:stretch>
        </p:blipFill>
        <p:spPr>
          <a:xfrm rot="16200000">
            <a:off x="536936" y="2131350"/>
            <a:ext cx="4337919" cy="3036543"/>
          </a:xfrm>
          <a:prstGeom prst="rect">
            <a:avLst/>
          </a:prstGeom>
        </p:spPr>
      </p:pic>
      <p:pic>
        <p:nvPicPr>
          <p:cNvPr id="5" name="Picture 4"/>
          <p:cNvPicPr>
            <a:picLocks noChangeAspect="1"/>
          </p:cNvPicPr>
          <p:nvPr/>
        </p:nvPicPr>
        <p:blipFill>
          <a:blip r:embed="rId3" cstate="print"/>
          <a:stretch>
            <a:fillRect/>
          </a:stretch>
        </p:blipFill>
        <p:spPr>
          <a:xfrm>
            <a:off x="4556063" y="1844824"/>
            <a:ext cx="4368485" cy="2808312"/>
          </a:xfrm>
          <a:prstGeom prst="rect">
            <a:avLst/>
          </a:prstGeom>
        </p:spPr>
      </p:pic>
    </p:spTree>
    <p:extLst>
      <p:ext uri="{BB962C8B-B14F-4D97-AF65-F5344CB8AC3E}">
        <p14:creationId xmlns:p14="http://schemas.microsoft.com/office/powerpoint/2010/main" xmlns="" val="18878428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5831928"/>
            <a:ext cx="7864475" cy="370743"/>
          </a:xfrm>
          <a:prstGeom prst="rect">
            <a:avLst/>
          </a:prstGeom>
        </p:spPr>
        <p:txBody>
          <a:bodyPr wrap="square">
            <a:spAutoFit/>
          </a:bodyPr>
          <a:lstStyle/>
          <a:p>
            <a:r>
              <a:rPr lang="en-US" sz="1200" dirty="0">
                <a:solidFill>
                  <a:schemeClr val="tx1"/>
                </a:solidFill>
              </a:rPr>
              <a:t>Spiegel, Michael, Paul F. Reynolds Jr, and David C. Brogan. "A case study of model context for simulation composability and reusability." Proceedings of the 37th conference on Winter simulation. Winter Simulation Conference, 2005.</a:t>
            </a:r>
          </a:p>
        </p:txBody>
      </p:sp>
      <p:pic>
        <p:nvPicPr>
          <p:cNvPr id="5" name="Picture 4"/>
          <p:cNvPicPr>
            <a:picLocks noChangeAspect="1"/>
          </p:cNvPicPr>
          <p:nvPr/>
        </p:nvPicPr>
        <p:blipFill>
          <a:blip r:embed="rId2" cstate="print"/>
          <a:stretch>
            <a:fillRect/>
          </a:stretch>
        </p:blipFill>
        <p:spPr>
          <a:xfrm>
            <a:off x="-33881" y="-27384"/>
            <a:ext cx="3124200" cy="2616200"/>
          </a:xfrm>
          <a:prstGeom prst="rect">
            <a:avLst/>
          </a:prstGeom>
        </p:spPr>
      </p:pic>
      <p:pic>
        <p:nvPicPr>
          <p:cNvPr id="6" name="Picture 5"/>
          <p:cNvPicPr>
            <a:picLocks noChangeAspect="1"/>
          </p:cNvPicPr>
          <p:nvPr/>
        </p:nvPicPr>
        <p:blipFill>
          <a:blip r:embed="rId3" cstate="print"/>
          <a:stretch>
            <a:fillRect/>
          </a:stretch>
        </p:blipFill>
        <p:spPr>
          <a:xfrm>
            <a:off x="93119" y="2420888"/>
            <a:ext cx="2997200" cy="2019300"/>
          </a:xfrm>
          <a:prstGeom prst="rect">
            <a:avLst/>
          </a:prstGeom>
        </p:spPr>
      </p:pic>
      <p:pic>
        <p:nvPicPr>
          <p:cNvPr id="9" name="Picture 8"/>
          <p:cNvPicPr>
            <a:picLocks noChangeAspect="1"/>
          </p:cNvPicPr>
          <p:nvPr/>
        </p:nvPicPr>
        <p:blipFill>
          <a:blip r:embed="rId4" cstate="print"/>
          <a:stretch>
            <a:fillRect/>
          </a:stretch>
        </p:blipFill>
        <p:spPr>
          <a:xfrm>
            <a:off x="93119" y="4322564"/>
            <a:ext cx="2997200" cy="1384300"/>
          </a:xfrm>
          <a:prstGeom prst="rect">
            <a:avLst/>
          </a:prstGeom>
        </p:spPr>
      </p:pic>
      <p:pic>
        <p:nvPicPr>
          <p:cNvPr id="10" name="Picture 9"/>
          <p:cNvPicPr>
            <a:picLocks noChangeAspect="1"/>
          </p:cNvPicPr>
          <p:nvPr/>
        </p:nvPicPr>
        <p:blipFill>
          <a:blip r:embed="rId5" cstate="print"/>
          <a:stretch>
            <a:fillRect/>
          </a:stretch>
        </p:blipFill>
        <p:spPr>
          <a:xfrm>
            <a:off x="3217319" y="692696"/>
            <a:ext cx="3136900" cy="4673600"/>
          </a:xfrm>
          <a:prstGeom prst="rect">
            <a:avLst/>
          </a:prstGeom>
        </p:spPr>
      </p:pic>
      <p:pic>
        <p:nvPicPr>
          <p:cNvPr id="11" name="Picture 10"/>
          <p:cNvPicPr>
            <a:picLocks noChangeAspect="1"/>
          </p:cNvPicPr>
          <p:nvPr/>
        </p:nvPicPr>
        <p:blipFill>
          <a:blip r:embed="rId6" cstate="print"/>
          <a:stretch>
            <a:fillRect/>
          </a:stretch>
        </p:blipFill>
        <p:spPr>
          <a:xfrm>
            <a:off x="6354219" y="1547416"/>
            <a:ext cx="2908300" cy="2082800"/>
          </a:xfrm>
          <a:prstGeom prst="rect">
            <a:avLst/>
          </a:prstGeom>
        </p:spPr>
      </p:pic>
    </p:spTree>
    <p:extLst>
      <p:ext uri="{BB962C8B-B14F-4D97-AF65-F5344CB8AC3E}">
        <p14:creationId xmlns:p14="http://schemas.microsoft.com/office/powerpoint/2010/main" xmlns="" val="206262325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a:t>
            </a:r>
            <a:endParaRPr lang="en-US" dirty="0"/>
          </a:p>
        </p:txBody>
      </p:sp>
      <p:sp>
        <p:nvSpPr>
          <p:cNvPr id="4" name="Title 1"/>
          <p:cNvSpPr txBox="1">
            <a:spLocks/>
          </p:cNvSpPr>
          <p:nvPr/>
        </p:nvSpPr>
        <p:spPr bwMode="auto">
          <a:xfrm>
            <a:off x="3777606" y="255961"/>
            <a:ext cx="6934721" cy="63500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lvl1pPr algn="ctr" defTabSz="457200" rtl="0" eaLnBrk="1" fontAlgn="base" hangingPunct="1">
              <a:lnSpc>
                <a:spcPct val="133000"/>
              </a:lnSpc>
              <a:spcBef>
                <a:spcPct val="0"/>
              </a:spcBef>
              <a:spcAft>
                <a:spcPct val="0"/>
              </a:spcAft>
              <a:buClr>
                <a:srgbClr val="003D62"/>
              </a:buClr>
              <a:buSzPct val="100000"/>
              <a:buFont typeface="Verdana" pitchFamily="1" charset="0"/>
              <a:defRPr sz="3200" b="0">
                <a:solidFill>
                  <a:schemeClr val="bg2"/>
                </a:solidFill>
                <a:latin typeface="Swis721 Ex BT" pitchFamily="34" charset="0"/>
                <a:ea typeface="+mj-ea"/>
                <a:cs typeface="Arial" pitchFamily="34" charset="0"/>
              </a:defRPr>
            </a:lvl1pPr>
            <a:lvl2pPr algn="r" defTabSz="457200" rtl="0" eaLnBrk="1" fontAlgn="base" hangingPunct="1">
              <a:lnSpc>
                <a:spcPct val="133000"/>
              </a:lnSpc>
              <a:spcBef>
                <a:spcPct val="0"/>
              </a:spcBef>
              <a:spcAft>
                <a:spcPct val="0"/>
              </a:spcAft>
              <a:buClr>
                <a:srgbClr val="003D62"/>
              </a:buClr>
              <a:buSzPct val="100000"/>
              <a:buFont typeface="Verdana" pitchFamily="1" charset="0"/>
              <a:defRPr sz="3500">
                <a:solidFill>
                  <a:srgbClr val="003D62"/>
                </a:solidFill>
                <a:latin typeface="Verdana" pitchFamily="1" charset="0"/>
                <a:ea typeface="msgothic" charset="0"/>
                <a:cs typeface="msgothic" charset="0"/>
              </a:defRPr>
            </a:lvl2pPr>
            <a:lvl3pPr algn="r" defTabSz="457200" rtl="0" eaLnBrk="1" fontAlgn="base" hangingPunct="1">
              <a:lnSpc>
                <a:spcPct val="133000"/>
              </a:lnSpc>
              <a:spcBef>
                <a:spcPct val="0"/>
              </a:spcBef>
              <a:spcAft>
                <a:spcPct val="0"/>
              </a:spcAft>
              <a:buClr>
                <a:srgbClr val="003D62"/>
              </a:buClr>
              <a:buSzPct val="100000"/>
              <a:buFont typeface="Verdana" pitchFamily="1" charset="0"/>
              <a:defRPr sz="3500">
                <a:solidFill>
                  <a:srgbClr val="003D62"/>
                </a:solidFill>
                <a:latin typeface="Verdana" pitchFamily="1" charset="0"/>
                <a:ea typeface="msgothic" charset="0"/>
                <a:cs typeface="msgothic" charset="0"/>
              </a:defRPr>
            </a:lvl3pPr>
            <a:lvl4pPr algn="r" defTabSz="457200" rtl="0" eaLnBrk="1" fontAlgn="base" hangingPunct="1">
              <a:lnSpc>
                <a:spcPct val="133000"/>
              </a:lnSpc>
              <a:spcBef>
                <a:spcPct val="0"/>
              </a:spcBef>
              <a:spcAft>
                <a:spcPct val="0"/>
              </a:spcAft>
              <a:buClr>
                <a:srgbClr val="003D62"/>
              </a:buClr>
              <a:buSzPct val="100000"/>
              <a:buFont typeface="Verdana" pitchFamily="1" charset="0"/>
              <a:defRPr sz="3500">
                <a:solidFill>
                  <a:srgbClr val="003D62"/>
                </a:solidFill>
                <a:latin typeface="Verdana" pitchFamily="1" charset="0"/>
                <a:ea typeface="msgothic" charset="0"/>
                <a:cs typeface="msgothic" charset="0"/>
              </a:defRPr>
            </a:lvl4pPr>
            <a:lvl5pPr algn="r" defTabSz="457200" rtl="0" eaLnBrk="1" fontAlgn="base" hangingPunct="1">
              <a:lnSpc>
                <a:spcPct val="133000"/>
              </a:lnSpc>
              <a:spcBef>
                <a:spcPct val="0"/>
              </a:spcBef>
              <a:spcAft>
                <a:spcPct val="0"/>
              </a:spcAft>
              <a:buClr>
                <a:srgbClr val="003D62"/>
              </a:buClr>
              <a:buSzPct val="100000"/>
              <a:buFont typeface="Verdana" pitchFamily="1" charset="0"/>
              <a:defRPr sz="3500">
                <a:solidFill>
                  <a:srgbClr val="003D62"/>
                </a:solidFill>
                <a:latin typeface="Verdana" pitchFamily="1" charset="0"/>
                <a:ea typeface="msgothic" charset="0"/>
                <a:cs typeface="msgothic" charset="0"/>
              </a:defRPr>
            </a:lvl5pPr>
            <a:lvl6pPr marL="457200" algn="r" defTabSz="457200" rtl="0" eaLnBrk="1" fontAlgn="base" hangingPunct="1">
              <a:lnSpc>
                <a:spcPct val="133000"/>
              </a:lnSpc>
              <a:spcBef>
                <a:spcPct val="0"/>
              </a:spcBef>
              <a:spcAft>
                <a:spcPct val="0"/>
              </a:spcAft>
              <a:buClr>
                <a:srgbClr val="003D62"/>
              </a:buClr>
              <a:buSzPct val="100000"/>
              <a:buFont typeface="Verdana" pitchFamily="1" charset="0"/>
              <a:defRPr sz="3500">
                <a:solidFill>
                  <a:srgbClr val="003D62"/>
                </a:solidFill>
                <a:latin typeface="Verdana" pitchFamily="1" charset="0"/>
                <a:ea typeface="msgothic" charset="0"/>
                <a:cs typeface="msgothic" charset="0"/>
              </a:defRPr>
            </a:lvl6pPr>
            <a:lvl7pPr marL="914400" algn="r" defTabSz="457200" rtl="0" eaLnBrk="1" fontAlgn="base" hangingPunct="1">
              <a:lnSpc>
                <a:spcPct val="133000"/>
              </a:lnSpc>
              <a:spcBef>
                <a:spcPct val="0"/>
              </a:spcBef>
              <a:spcAft>
                <a:spcPct val="0"/>
              </a:spcAft>
              <a:buClr>
                <a:srgbClr val="003D62"/>
              </a:buClr>
              <a:buSzPct val="100000"/>
              <a:buFont typeface="Verdana" pitchFamily="1" charset="0"/>
              <a:defRPr sz="3500">
                <a:solidFill>
                  <a:srgbClr val="003D62"/>
                </a:solidFill>
                <a:latin typeface="Verdana" pitchFamily="1" charset="0"/>
                <a:ea typeface="msgothic" charset="0"/>
                <a:cs typeface="msgothic" charset="0"/>
              </a:defRPr>
            </a:lvl7pPr>
            <a:lvl8pPr marL="1371600" algn="r" defTabSz="457200" rtl="0" eaLnBrk="1" fontAlgn="base" hangingPunct="1">
              <a:lnSpc>
                <a:spcPct val="133000"/>
              </a:lnSpc>
              <a:spcBef>
                <a:spcPct val="0"/>
              </a:spcBef>
              <a:spcAft>
                <a:spcPct val="0"/>
              </a:spcAft>
              <a:buClr>
                <a:srgbClr val="003D62"/>
              </a:buClr>
              <a:buSzPct val="100000"/>
              <a:buFont typeface="Verdana" pitchFamily="1" charset="0"/>
              <a:defRPr sz="3500">
                <a:solidFill>
                  <a:srgbClr val="003D62"/>
                </a:solidFill>
                <a:latin typeface="Verdana" pitchFamily="1" charset="0"/>
                <a:ea typeface="msgothic" charset="0"/>
                <a:cs typeface="msgothic" charset="0"/>
              </a:defRPr>
            </a:lvl8pPr>
            <a:lvl9pPr marL="1828800" algn="r" defTabSz="457200" rtl="0" eaLnBrk="1" fontAlgn="base" hangingPunct="1">
              <a:lnSpc>
                <a:spcPct val="133000"/>
              </a:lnSpc>
              <a:spcBef>
                <a:spcPct val="0"/>
              </a:spcBef>
              <a:spcAft>
                <a:spcPct val="0"/>
              </a:spcAft>
              <a:buClr>
                <a:srgbClr val="003D62"/>
              </a:buClr>
              <a:buSzPct val="100000"/>
              <a:buFont typeface="Verdana" pitchFamily="1" charset="0"/>
              <a:defRPr sz="3500">
                <a:solidFill>
                  <a:srgbClr val="003D62"/>
                </a:solidFill>
                <a:latin typeface="Verdana" pitchFamily="1" charset="0"/>
                <a:ea typeface="msgothic" charset="0"/>
                <a:cs typeface="msgothic" charset="0"/>
              </a:defRPr>
            </a:lvl9pPr>
          </a:lstStyle>
          <a:p>
            <a:r>
              <a:rPr lang="en-GB" kern="0" dirty="0" smtClean="0">
                <a:solidFill>
                  <a:schemeClr val="tx1"/>
                </a:solidFill>
              </a:rPr>
              <a:t>1</a:t>
            </a:r>
            <a:r>
              <a:rPr lang="en-GB" kern="0" baseline="30000" dirty="0" smtClean="0">
                <a:solidFill>
                  <a:schemeClr val="tx1"/>
                </a:solidFill>
              </a:rPr>
              <a:t>st</a:t>
            </a:r>
            <a:r>
              <a:rPr lang="en-GB" kern="0" dirty="0" smtClean="0">
                <a:solidFill>
                  <a:schemeClr val="tx1"/>
                </a:solidFill>
              </a:rPr>
              <a:t> attempt: Zeigler’s </a:t>
            </a:r>
          </a:p>
          <a:p>
            <a:r>
              <a:rPr lang="en-GB" kern="0" dirty="0" smtClean="0">
                <a:solidFill>
                  <a:schemeClr val="tx1"/>
                </a:solidFill>
              </a:rPr>
              <a:t>Experimental Frame</a:t>
            </a:r>
            <a:endParaRPr lang="en-GB" kern="0" dirty="0">
              <a:solidFill>
                <a:schemeClr val="tx1"/>
              </a:solidFill>
            </a:endParaRPr>
          </a:p>
        </p:txBody>
      </p:sp>
      <p:pic>
        <p:nvPicPr>
          <p:cNvPr id="5" name="Picture 4" descr="Screen Shot 2017-04-06 at 09.23.26.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5501975" y="2918001"/>
            <a:ext cx="5184576" cy="1571919"/>
          </a:xfrm>
          <a:prstGeom prst="rect">
            <a:avLst/>
          </a:prstGeom>
        </p:spPr>
      </p:pic>
      <p:pic>
        <p:nvPicPr>
          <p:cNvPr id="6" name="Picture 5" descr="Screen Shot 2017-04-06 at 09.22.05.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1520" y="116632"/>
            <a:ext cx="5380817" cy="3600400"/>
          </a:xfrm>
          <a:prstGeom prst="rect">
            <a:avLst/>
          </a:prstGeom>
        </p:spPr>
      </p:pic>
      <p:sp>
        <p:nvSpPr>
          <p:cNvPr id="7" name="TextBox 6"/>
          <p:cNvSpPr txBox="1"/>
          <p:nvPr/>
        </p:nvSpPr>
        <p:spPr>
          <a:xfrm>
            <a:off x="1737880" y="3346973"/>
            <a:ext cx="2441103" cy="372218"/>
          </a:xfrm>
          <a:prstGeom prst="rect">
            <a:avLst/>
          </a:prstGeom>
          <a:solidFill>
            <a:schemeClr val="bg1"/>
          </a:solidFill>
        </p:spPr>
        <p:txBody>
          <a:bodyPr wrap="square" rtlCol="0">
            <a:spAutoFit/>
          </a:bodyPr>
          <a:lstStyle/>
          <a:p>
            <a:r>
              <a:rPr lang="en-US" baseline="0" dirty="0" smtClean="0">
                <a:solidFill>
                  <a:schemeClr val="tx1"/>
                </a:solidFill>
              </a:rPr>
              <a:t>force</a:t>
            </a:r>
            <a:endParaRPr lang="en-US" baseline="0" dirty="0">
              <a:solidFill>
                <a:schemeClr val="tx1"/>
              </a:solidFill>
            </a:endParaRPr>
          </a:p>
        </p:txBody>
      </p:sp>
      <p:sp>
        <p:nvSpPr>
          <p:cNvPr id="8" name="TextBox 7"/>
          <p:cNvSpPr txBox="1"/>
          <p:nvPr/>
        </p:nvSpPr>
        <p:spPr>
          <a:xfrm rot="16200000">
            <a:off x="-437372" y="1689074"/>
            <a:ext cx="2381174" cy="372218"/>
          </a:xfrm>
          <a:prstGeom prst="rect">
            <a:avLst/>
          </a:prstGeom>
          <a:solidFill>
            <a:schemeClr val="bg1"/>
          </a:solidFill>
        </p:spPr>
        <p:txBody>
          <a:bodyPr wrap="square" rtlCol="0">
            <a:spAutoFit/>
          </a:bodyPr>
          <a:lstStyle/>
          <a:p>
            <a:r>
              <a:rPr lang="en-US" baseline="0" dirty="0" smtClean="0">
                <a:solidFill>
                  <a:schemeClr val="tx1"/>
                </a:solidFill>
              </a:rPr>
              <a:t>displacement</a:t>
            </a:r>
            <a:endParaRPr lang="en-US" baseline="0" dirty="0">
              <a:solidFill>
                <a:schemeClr val="tx1"/>
              </a:solidFill>
            </a:endParaRPr>
          </a:p>
        </p:txBody>
      </p:sp>
      <p:pic>
        <p:nvPicPr>
          <p:cNvPr id="9" name="Picture 8"/>
          <p:cNvPicPr>
            <a:picLocks noChangeAspect="1"/>
          </p:cNvPicPr>
          <p:nvPr/>
        </p:nvPicPr>
        <p:blipFill>
          <a:blip r:embed="rId4" cstate="print"/>
          <a:stretch>
            <a:fillRect/>
          </a:stretch>
        </p:blipFill>
        <p:spPr>
          <a:xfrm>
            <a:off x="1922728" y="4157808"/>
            <a:ext cx="4547592" cy="2007496"/>
          </a:xfrm>
          <a:prstGeom prst="rect">
            <a:avLst/>
          </a:prstGeom>
        </p:spPr>
      </p:pic>
      <p:sp>
        <p:nvSpPr>
          <p:cNvPr id="10" name="Freeform 9"/>
          <p:cNvSpPr/>
          <p:nvPr/>
        </p:nvSpPr>
        <p:spPr bwMode="auto">
          <a:xfrm>
            <a:off x="2563906" y="3516157"/>
            <a:ext cx="950259" cy="1163419"/>
          </a:xfrm>
          <a:custGeom>
            <a:avLst/>
            <a:gdLst>
              <a:gd name="connsiteX0" fmla="*/ 0 w 950259"/>
              <a:gd name="connsiteY0" fmla="*/ 15937 h 1163419"/>
              <a:gd name="connsiteX1" fmla="*/ 681318 w 950259"/>
              <a:gd name="connsiteY1" fmla="*/ 159372 h 1163419"/>
              <a:gd name="connsiteX2" fmla="*/ 950259 w 950259"/>
              <a:gd name="connsiteY2" fmla="*/ 1163419 h 1163419"/>
              <a:gd name="connsiteX3" fmla="*/ 950259 w 950259"/>
              <a:gd name="connsiteY3" fmla="*/ 1163419 h 1163419"/>
            </a:gdLst>
            <a:ahLst/>
            <a:cxnLst>
              <a:cxn ang="0">
                <a:pos x="connsiteX0" y="connsiteY0"/>
              </a:cxn>
              <a:cxn ang="0">
                <a:pos x="connsiteX1" y="connsiteY1"/>
              </a:cxn>
              <a:cxn ang="0">
                <a:pos x="connsiteX2" y="connsiteY2"/>
              </a:cxn>
              <a:cxn ang="0">
                <a:pos x="connsiteX3" y="connsiteY3"/>
              </a:cxn>
            </a:cxnLst>
            <a:rect l="l" t="t" r="r" b="b"/>
            <a:pathLst>
              <a:path w="950259" h="1163419">
                <a:moveTo>
                  <a:pt x="0" y="15937"/>
                </a:moveTo>
                <a:cubicBezTo>
                  <a:pt x="261471" y="-7969"/>
                  <a:pt x="522942" y="-31875"/>
                  <a:pt x="681318" y="159372"/>
                </a:cubicBezTo>
                <a:cubicBezTo>
                  <a:pt x="839694" y="350619"/>
                  <a:pt x="950259" y="1163419"/>
                  <a:pt x="950259" y="1163419"/>
                </a:cubicBezTo>
                <a:lnTo>
                  <a:pt x="950259" y="1163419"/>
                </a:ln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Times New Roman" charset="0"/>
              <a:ea typeface="ＭＳ Ｐゴシック" charset="0"/>
            </a:endParaRPr>
          </a:p>
        </p:txBody>
      </p:sp>
      <p:sp>
        <p:nvSpPr>
          <p:cNvPr id="11" name="Freeform 10"/>
          <p:cNvSpPr/>
          <p:nvPr/>
        </p:nvSpPr>
        <p:spPr bwMode="auto">
          <a:xfrm>
            <a:off x="1674544" y="1569865"/>
            <a:ext cx="3121137" cy="3145569"/>
          </a:xfrm>
          <a:custGeom>
            <a:avLst/>
            <a:gdLst>
              <a:gd name="connsiteX0" fmla="*/ 0 w 2088340"/>
              <a:gd name="connsiteY0" fmla="*/ 48452 h 3526758"/>
              <a:gd name="connsiteX1" fmla="*/ 484094 w 2088340"/>
              <a:gd name="connsiteY1" fmla="*/ 335323 h 3526758"/>
              <a:gd name="connsiteX2" fmla="*/ 1936377 w 2088340"/>
              <a:gd name="connsiteY2" fmla="*/ 2558570 h 3526758"/>
              <a:gd name="connsiteX3" fmla="*/ 2043953 w 2088340"/>
              <a:gd name="connsiteY3" fmla="*/ 3526758 h 3526758"/>
              <a:gd name="connsiteX4" fmla="*/ 2043953 w 2088340"/>
              <a:gd name="connsiteY4" fmla="*/ 3526758 h 352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340" h="3526758">
                <a:moveTo>
                  <a:pt x="0" y="48452"/>
                </a:moveTo>
                <a:cubicBezTo>
                  <a:pt x="80682" y="-17289"/>
                  <a:pt x="161365" y="-83030"/>
                  <a:pt x="484094" y="335323"/>
                </a:cubicBezTo>
                <a:cubicBezTo>
                  <a:pt x="806824" y="753676"/>
                  <a:pt x="1676401" y="2026664"/>
                  <a:pt x="1936377" y="2558570"/>
                </a:cubicBezTo>
                <a:cubicBezTo>
                  <a:pt x="2196353" y="3090476"/>
                  <a:pt x="2043953" y="3526758"/>
                  <a:pt x="2043953" y="3526758"/>
                </a:cubicBezTo>
                <a:lnTo>
                  <a:pt x="2043953" y="3526758"/>
                </a:ln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Times New Roman" charset="0"/>
              <a:ea typeface="ＭＳ Ｐゴシック" charset="0"/>
            </a:endParaRPr>
          </a:p>
        </p:txBody>
      </p:sp>
      <p:cxnSp>
        <p:nvCxnSpPr>
          <p:cNvPr id="12" name="Straight Arrow Connector 11"/>
          <p:cNvCxnSpPr/>
          <p:nvPr/>
        </p:nvCxnSpPr>
        <p:spPr bwMode="auto">
          <a:xfrm>
            <a:off x="1922728" y="1340768"/>
            <a:ext cx="417024"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 name="Freeform 12"/>
          <p:cNvSpPr/>
          <p:nvPr/>
        </p:nvSpPr>
        <p:spPr bwMode="auto">
          <a:xfrm>
            <a:off x="2079812" y="621924"/>
            <a:ext cx="4823223" cy="4864476"/>
          </a:xfrm>
          <a:custGeom>
            <a:avLst/>
            <a:gdLst>
              <a:gd name="connsiteX0" fmla="*/ 0 w 4823223"/>
              <a:gd name="connsiteY0" fmla="*/ 615205 h 4864476"/>
              <a:gd name="connsiteX1" fmla="*/ 1183341 w 4823223"/>
              <a:gd name="connsiteY1" fmla="*/ 77323 h 4864476"/>
              <a:gd name="connsiteX2" fmla="*/ 1613647 w 4823223"/>
              <a:gd name="connsiteY2" fmla="*/ 149041 h 4864476"/>
              <a:gd name="connsiteX3" fmla="*/ 3603812 w 4823223"/>
              <a:gd name="connsiteY3" fmla="*/ 1422029 h 4864476"/>
              <a:gd name="connsiteX4" fmla="*/ 4823012 w 4823223"/>
              <a:gd name="connsiteY4" fmla="*/ 4129370 h 4864476"/>
              <a:gd name="connsiteX5" fmla="*/ 3711388 w 4823223"/>
              <a:gd name="connsiteY5" fmla="*/ 4864476 h 486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3223" h="4864476">
                <a:moveTo>
                  <a:pt x="0" y="615205"/>
                </a:moveTo>
                <a:cubicBezTo>
                  <a:pt x="457200" y="385111"/>
                  <a:pt x="914400" y="155017"/>
                  <a:pt x="1183341" y="77323"/>
                </a:cubicBezTo>
                <a:cubicBezTo>
                  <a:pt x="1452282" y="-371"/>
                  <a:pt x="1210235" y="-75077"/>
                  <a:pt x="1613647" y="149041"/>
                </a:cubicBezTo>
                <a:cubicBezTo>
                  <a:pt x="2017059" y="373159"/>
                  <a:pt x="3068918" y="758641"/>
                  <a:pt x="3603812" y="1422029"/>
                </a:cubicBezTo>
                <a:cubicBezTo>
                  <a:pt x="4138706" y="2085417"/>
                  <a:pt x="4805083" y="3555629"/>
                  <a:pt x="4823012" y="4129370"/>
                </a:cubicBezTo>
                <a:cubicBezTo>
                  <a:pt x="4840941" y="4703111"/>
                  <a:pt x="3711388" y="4864476"/>
                  <a:pt x="3711388" y="4864476"/>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Times New Roman" charset="0"/>
              <a:ea typeface="ＭＳ Ｐゴシック" charset="0"/>
            </a:endParaRPr>
          </a:p>
        </p:txBody>
      </p:sp>
    </p:spTree>
    <p:extLst>
      <p:ext uri="{BB962C8B-B14F-4D97-AF65-F5344CB8AC3E}">
        <p14:creationId xmlns:p14="http://schemas.microsoft.com/office/powerpoint/2010/main" xmlns="" val="191228211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srcRect l="-1227" t="-655" r="44562" b="655"/>
          <a:stretch/>
        </p:blipFill>
        <p:spPr>
          <a:xfrm>
            <a:off x="637609" y="2321984"/>
            <a:ext cx="3048408" cy="3330421"/>
          </a:xfrm>
          <a:prstGeom prst="rect">
            <a:avLst/>
          </a:prstGeom>
        </p:spPr>
      </p:pic>
      <p:pic>
        <p:nvPicPr>
          <p:cNvPr id="6" name="Picture 5"/>
          <p:cNvPicPr>
            <a:picLocks noChangeAspect="1"/>
          </p:cNvPicPr>
          <p:nvPr/>
        </p:nvPicPr>
        <p:blipFill>
          <a:blip r:embed="rId3" cstate="print"/>
          <a:stretch>
            <a:fillRect/>
          </a:stretch>
        </p:blipFill>
        <p:spPr>
          <a:xfrm>
            <a:off x="-29497" y="1019591"/>
            <a:ext cx="9144000" cy="1428265"/>
          </a:xfrm>
          <a:prstGeom prst="rect">
            <a:avLst/>
          </a:prstGeom>
        </p:spPr>
      </p:pic>
      <p:pic>
        <p:nvPicPr>
          <p:cNvPr id="7" name="Picture 6"/>
          <p:cNvPicPr>
            <a:picLocks noChangeAspect="1"/>
          </p:cNvPicPr>
          <p:nvPr/>
        </p:nvPicPr>
        <p:blipFill>
          <a:blip r:embed="rId4" cstate="print"/>
          <a:stretch>
            <a:fillRect/>
          </a:stretch>
        </p:blipFill>
        <p:spPr>
          <a:xfrm>
            <a:off x="4353123" y="2492896"/>
            <a:ext cx="3096344" cy="3445556"/>
          </a:xfrm>
          <a:prstGeom prst="rect">
            <a:avLst/>
          </a:prstGeom>
        </p:spPr>
      </p:pic>
      <p:pic>
        <p:nvPicPr>
          <p:cNvPr id="8" name="Picture 7"/>
          <p:cNvPicPr>
            <a:picLocks noChangeAspect="1"/>
          </p:cNvPicPr>
          <p:nvPr/>
        </p:nvPicPr>
        <p:blipFill>
          <a:blip r:embed="rId5" cstate="print"/>
          <a:stretch>
            <a:fillRect/>
          </a:stretch>
        </p:blipFill>
        <p:spPr>
          <a:xfrm>
            <a:off x="277569" y="6138408"/>
            <a:ext cx="6578600" cy="355600"/>
          </a:xfrm>
          <a:prstGeom prst="rect">
            <a:avLst/>
          </a:prstGeom>
        </p:spPr>
      </p:pic>
      <p:sp>
        <p:nvSpPr>
          <p:cNvPr id="9" name="TextBox 8"/>
          <p:cNvSpPr txBox="1"/>
          <p:nvPr/>
        </p:nvSpPr>
        <p:spPr>
          <a:xfrm>
            <a:off x="52907" y="84769"/>
            <a:ext cx="8600431" cy="834844"/>
          </a:xfrm>
          <a:prstGeom prst="rect">
            <a:avLst/>
          </a:prstGeom>
          <a:noFill/>
        </p:spPr>
        <p:txBody>
          <a:bodyPr wrap="none" rtlCol="0">
            <a:spAutoFit/>
          </a:bodyPr>
          <a:lstStyle/>
          <a:p>
            <a:r>
              <a:rPr lang="en-US" sz="3200" dirty="0" smtClean="0">
                <a:solidFill>
                  <a:schemeClr val="tx1"/>
                </a:solidFill>
              </a:rPr>
              <a:t>Give Procedure that can be enacted and automated </a:t>
            </a:r>
          </a:p>
          <a:p>
            <a:r>
              <a:rPr lang="en-US" sz="3200" dirty="0" smtClean="0">
                <a:solidFill>
                  <a:schemeClr val="tx1"/>
                </a:solidFill>
              </a:rPr>
              <a:t>and allows for reuse!</a:t>
            </a:r>
            <a:endParaRPr lang="en-US" sz="3200" dirty="0">
              <a:solidFill>
                <a:schemeClr val="tx1"/>
              </a:solidFill>
            </a:endParaRPr>
          </a:p>
        </p:txBody>
      </p:sp>
    </p:spTree>
    <p:extLst>
      <p:ext uri="{BB962C8B-B14F-4D97-AF65-F5344CB8AC3E}">
        <p14:creationId xmlns:p14="http://schemas.microsoft.com/office/powerpoint/2010/main" xmlns="" val="4417968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04" y="244871"/>
            <a:ext cx="8573181" cy="461665"/>
          </a:xfrm>
          <a:prstGeom prst="rect">
            <a:avLst/>
          </a:prstGeom>
          <a:noFill/>
        </p:spPr>
        <p:txBody>
          <a:bodyPr wrap="none" rtlCol="0">
            <a:spAutoFit/>
          </a:bodyPr>
          <a:lstStyle/>
          <a:p>
            <a:r>
              <a:rPr lang="en-US" sz="3200" dirty="0" smtClean="0">
                <a:solidFill>
                  <a:schemeClr val="tx1"/>
                </a:solidFill>
              </a:rPr>
              <a:t>Not only for Model but for all parts of M&amp;S cycle!</a:t>
            </a:r>
            <a:endParaRPr lang="en-US" sz="3200" dirty="0">
              <a:solidFill>
                <a:schemeClr val="tx1"/>
              </a:solidFill>
            </a:endParaRPr>
          </a:p>
        </p:txBody>
      </p:sp>
      <p:pic>
        <p:nvPicPr>
          <p:cNvPr id="5" name="Picture 4"/>
          <p:cNvPicPr>
            <a:picLocks noChangeAspect="1"/>
          </p:cNvPicPr>
          <p:nvPr/>
        </p:nvPicPr>
        <p:blipFill>
          <a:blip r:embed="rId2" cstate="print"/>
          <a:stretch>
            <a:fillRect/>
          </a:stretch>
        </p:blipFill>
        <p:spPr>
          <a:xfrm>
            <a:off x="3731358" y="3933056"/>
            <a:ext cx="5392712" cy="2425948"/>
          </a:xfrm>
          <a:prstGeom prst="rect">
            <a:avLst/>
          </a:prstGeom>
        </p:spPr>
      </p:pic>
      <p:pic>
        <p:nvPicPr>
          <p:cNvPr id="6" name="Picture 5"/>
          <p:cNvPicPr>
            <a:picLocks noChangeAspect="1"/>
          </p:cNvPicPr>
          <p:nvPr/>
        </p:nvPicPr>
        <p:blipFill>
          <a:blip r:embed="rId3" cstate="print"/>
          <a:stretch>
            <a:fillRect/>
          </a:stretch>
        </p:blipFill>
        <p:spPr>
          <a:xfrm>
            <a:off x="27762" y="3673426"/>
            <a:ext cx="3703595" cy="2443942"/>
          </a:xfrm>
          <a:prstGeom prst="rect">
            <a:avLst/>
          </a:prstGeom>
        </p:spPr>
      </p:pic>
      <p:pic>
        <p:nvPicPr>
          <p:cNvPr id="7" name="Picture 6"/>
          <p:cNvPicPr>
            <a:picLocks noChangeAspect="1"/>
          </p:cNvPicPr>
          <p:nvPr/>
        </p:nvPicPr>
        <p:blipFill>
          <a:blip r:embed="rId4" cstate="print"/>
          <a:stretch>
            <a:fillRect/>
          </a:stretch>
        </p:blipFill>
        <p:spPr>
          <a:xfrm>
            <a:off x="755576" y="725900"/>
            <a:ext cx="5436096" cy="2970655"/>
          </a:xfrm>
          <a:prstGeom prst="rect">
            <a:avLst/>
          </a:prstGeom>
        </p:spPr>
      </p:pic>
    </p:spTree>
    <p:extLst>
      <p:ext uri="{BB962C8B-B14F-4D97-AF65-F5344CB8AC3E}">
        <p14:creationId xmlns:p14="http://schemas.microsoft.com/office/powerpoint/2010/main" xmlns="" val="9193855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a:t>
            </a:r>
            <a:endParaRPr lang="en-US" dirty="0"/>
          </a:p>
        </p:txBody>
      </p:sp>
      <p:sp>
        <p:nvSpPr>
          <p:cNvPr id="3" name="Content Placeholder 2"/>
          <p:cNvSpPr>
            <a:spLocks noGrp="1"/>
          </p:cNvSpPr>
          <p:nvPr>
            <p:ph idx="1"/>
          </p:nvPr>
        </p:nvSpPr>
        <p:spPr/>
        <p:txBody>
          <a:bodyPr/>
          <a:lstStyle/>
          <a:p>
            <a:r>
              <a:rPr lang="en-US" dirty="0" smtClean="0"/>
              <a:t>Work with Alex, Rick and Stefan @ MPM4CPS Cost?</a:t>
            </a:r>
          </a:p>
          <a:p>
            <a:r>
              <a:rPr lang="en-US" dirty="0" smtClean="0"/>
              <a:t>Continue on the different M&amp;S life-cycle elements</a:t>
            </a:r>
          </a:p>
          <a:p>
            <a:r>
              <a:rPr lang="en-US" dirty="0" smtClean="0"/>
              <a:t>Extended Case Study</a:t>
            </a:r>
          </a:p>
          <a:p>
            <a:pPr lvl="1"/>
            <a:r>
              <a:rPr lang="en-US" dirty="0" smtClean="0"/>
              <a:t>Power window?</a:t>
            </a:r>
          </a:p>
          <a:p>
            <a:r>
              <a:rPr lang="en-US" dirty="0" smtClean="0"/>
              <a:t>Appropriate languages for modelling frames</a:t>
            </a:r>
          </a:p>
          <a:p>
            <a:r>
              <a:rPr lang="en-US" dirty="0" smtClean="0"/>
              <a:t>Extend formalization and frame relations</a:t>
            </a:r>
          </a:p>
          <a:p>
            <a:r>
              <a:rPr lang="en-US" dirty="0" smtClean="0"/>
              <a:t>Libraries with Frames (tool-building)</a:t>
            </a:r>
          </a:p>
          <a:p>
            <a:endParaRPr lang="en-US" dirty="0"/>
          </a:p>
        </p:txBody>
      </p:sp>
    </p:spTree>
    <p:extLst>
      <p:ext uri="{BB962C8B-B14F-4D97-AF65-F5344CB8AC3E}">
        <p14:creationId xmlns:p14="http://schemas.microsoft.com/office/powerpoint/2010/main" xmlns="" val="53835236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Lunch</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sz="2400" dirty="0"/>
              <a:t>Engineering Process </a:t>
            </a:r>
            <a:r>
              <a:rPr lang="en-US" sz="2400" dirty="0" smtClean="0"/>
              <a:t>Transformation</a:t>
            </a:r>
            <a:r>
              <a:rPr lang="hu-HU" sz="2400" dirty="0" smtClean="0"/>
              <a:t/>
            </a:r>
            <a:br>
              <a:rPr lang="hu-HU" sz="2400" dirty="0" smtClean="0"/>
            </a:br>
            <a:r>
              <a:rPr lang="en-US" sz="2400" dirty="0" smtClean="0"/>
              <a:t>to </a:t>
            </a:r>
            <a:r>
              <a:rPr lang="en-US" sz="2400" dirty="0"/>
              <a:t>Manage (In)consistency</a:t>
            </a:r>
            <a:endParaRPr lang="nl-BE" sz="2400" dirty="0"/>
          </a:p>
        </p:txBody>
      </p:sp>
      <p:sp>
        <p:nvSpPr>
          <p:cNvPr id="3" name="Ondertitel 2"/>
          <p:cNvSpPr>
            <a:spLocks noGrp="1"/>
          </p:cNvSpPr>
          <p:nvPr>
            <p:ph type="subTitle" idx="1"/>
          </p:nvPr>
        </p:nvSpPr>
        <p:spPr/>
        <p:txBody>
          <a:bodyPr/>
          <a:lstStyle/>
          <a:p>
            <a:r>
              <a:rPr lang="hu-HU" dirty="0" smtClean="0"/>
              <a:t>Istvan David</a:t>
            </a:r>
          </a:p>
          <a:p>
            <a:r>
              <a:rPr lang="hu-HU" dirty="0" smtClean="0"/>
              <a:t>MSDL Antwerp</a:t>
            </a:r>
          </a:p>
          <a:p>
            <a:r>
              <a:rPr lang="hu-HU" dirty="0" smtClean="0"/>
              <a:t>istvan.david@uantwerp.be</a:t>
            </a:r>
            <a:endParaRPr lang="nl-BE"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Summary</a:t>
            </a:r>
            <a:endParaRPr lang="en-US" dirty="0"/>
          </a:p>
        </p:txBody>
      </p:sp>
      <p:sp>
        <p:nvSpPr>
          <p:cNvPr id="3" name="Content Placeholder 2"/>
          <p:cNvSpPr>
            <a:spLocks noGrp="1"/>
          </p:cNvSpPr>
          <p:nvPr>
            <p:ph idx="1"/>
          </p:nvPr>
        </p:nvSpPr>
        <p:spPr/>
        <p:txBody>
          <a:bodyPr/>
          <a:lstStyle/>
          <a:p>
            <a:r>
              <a:rPr lang="hu-HU" dirty="0" smtClean="0"/>
              <a:t>Inconsistency management in engineering processes</a:t>
            </a:r>
          </a:p>
          <a:p>
            <a:r>
              <a:rPr lang="en-US" dirty="0"/>
              <a:t>Inconsistencies → $$$</a:t>
            </a:r>
          </a:p>
          <a:p>
            <a:pPr lvl="1"/>
            <a:r>
              <a:rPr lang="en-US" dirty="0"/>
              <a:t>Late (or no) detection, numerous re-iterations…</a:t>
            </a:r>
          </a:p>
          <a:p>
            <a:r>
              <a:rPr lang="hu-HU" dirty="0" smtClean="0"/>
              <a:t>We provide:</a:t>
            </a:r>
          </a:p>
          <a:p>
            <a:pPr lvl="1"/>
            <a:r>
              <a:rPr lang="hu-HU" dirty="0" smtClean="0"/>
              <a:t>A methodology, and</a:t>
            </a:r>
          </a:p>
          <a:p>
            <a:pPr lvl="1"/>
            <a:r>
              <a:rPr lang="hu-HU" dirty="0" smtClean="0"/>
              <a:t>A tool for managing inconsistencies.</a:t>
            </a:r>
            <a:r>
              <a:rPr lang="en-US" dirty="0"/>
              <a:t/>
            </a:r>
            <a:br>
              <a:rPr lang="en-US" dirty="0"/>
            </a:br>
            <a:endParaRPr lang="en-US" dirty="0"/>
          </a:p>
        </p:txBody>
      </p:sp>
      <p:sp>
        <p:nvSpPr>
          <p:cNvPr id="4" name="TextBox 3"/>
          <p:cNvSpPr txBox="1"/>
          <p:nvPr/>
        </p:nvSpPr>
        <p:spPr>
          <a:xfrm>
            <a:off x="4247456" y="5301208"/>
            <a:ext cx="4896544" cy="600164"/>
          </a:xfrm>
          <a:prstGeom prst="rect">
            <a:avLst/>
          </a:prstGeom>
          <a:noFill/>
        </p:spPr>
        <p:txBody>
          <a:bodyPr wrap="square" rtlCol="0">
            <a:spAutoFit/>
          </a:bodyPr>
          <a:lstStyle/>
          <a:p>
            <a:r>
              <a:rPr lang="hu-HU" sz="1100" dirty="0" smtClean="0">
                <a:solidFill>
                  <a:schemeClr val="tx1"/>
                </a:solidFill>
                <a:latin typeface="+mj-lt"/>
              </a:rPr>
              <a:t>I. </a:t>
            </a:r>
            <a:r>
              <a:rPr lang="en-US" sz="1100" dirty="0" err="1" smtClean="0">
                <a:solidFill>
                  <a:schemeClr val="tx1"/>
                </a:solidFill>
                <a:latin typeface="+mj-lt"/>
              </a:rPr>
              <a:t>Dávid</a:t>
            </a:r>
            <a:r>
              <a:rPr lang="en-US" sz="1100" dirty="0">
                <a:solidFill>
                  <a:schemeClr val="tx1"/>
                </a:solidFill>
                <a:latin typeface="+mj-lt"/>
              </a:rPr>
              <a:t>, J. Denil, K. Gadeyne, and H. Vangheluwe, “Engineering Process </a:t>
            </a:r>
            <a:r>
              <a:rPr lang="en-US" sz="1100" dirty="0" smtClean="0">
                <a:solidFill>
                  <a:schemeClr val="tx1"/>
                </a:solidFill>
                <a:latin typeface="+mj-lt"/>
              </a:rPr>
              <a:t>Transformation </a:t>
            </a:r>
            <a:r>
              <a:rPr lang="en-US" sz="1100" dirty="0">
                <a:solidFill>
                  <a:schemeClr val="tx1"/>
                </a:solidFill>
                <a:latin typeface="+mj-lt"/>
              </a:rPr>
              <a:t>to Manage (In)consistency</a:t>
            </a:r>
            <a:r>
              <a:rPr lang="en-US" sz="1100" dirty="0" smtClean="0">
                <a:solidFill>
                  <a:schemeClr val="tx1"/>
                </a:solidFill>
                <a:latin typeface="+mj-lt"/>
              </a:rPr>
              <a:t>,”</a:t>
            </a:r>
            <a:endParaRPr lang="hu-HU" sz="1100" dirty="0">
              <a:solidFill>
                <a:schemeClr val="tx1"/>
              </a:solidFill>
              <a:latin typeface="+mj-lt"/>
            </a:endParaRPr>
          </a:p>
          <a:p>
            <a:r>
              <a:rPr lang="en-US" sz="1100" dirty="0" smtClean="0">
                <a:solidFill>
                  <a:schemeClr val="tx1"/>
                </a:solidFill>
                <a:latin typeface="+mj-lt"/>
              </a:rPr>
              <a:t>in </a:t>
            </a:r>
            <a:r>
              <a:rPr lang="en-US" sz="1100" dirty="0">
                <a:solidFill>
                  <a:schemeClr val="tx1"/>
                </a:solidFill>
                <a:latin typeface="+mj-lt"/>
              </a:rPr>
              <a:t>Proceedings of the 1st </a:t>
            </a:r>
            <a:r>
              <a:rPr lang="en-US" sz="1100" dirty="0" smtClean="0">
                <a:solidFill>
                  <a:schemeClr val="tx1"/>
                </a:solidFill>
                <a:latin typeface="+mj-lt"/>
              </a:rPr>
              <a:t>International</a:t>
            </a:r>
            <a:r>
              <a:rPr lang="hu-HU" sz="1100" dirty="0" smtClean="0">
                <a:solidFill>
                  <a:schemeClr val="tx1"/>
                </a:solidFill>
                <a:latin typeface="+mj-lt"/>
              </a:rPr>
              <a:t> </a:t>
            </a:r>
            <a:r>
              <a:rPr lang="en-US" sz="1100" dirty="0" smtClean="0">
                <a:solidFill>
                  <a:schemeClr val="tx1"/>
                </a:solidFill>
                <a:latin typeface="+mj-lt"/>
              </a:rPr>
              <a:t>Workshop </a:t>
            </a:r>
            <a:r>
              <a:rPr lang="en-US" sz="1100" dirty="0">
                <a:solidFill>
                  <a:schemeClr val="tx1"/>
                </a:solidFill>
                <a:latin typeface="+mj-lt"/>
              </a:rPr>
              <a:t>on Collaborative Modelling in MDE (</a:t>
            </a:r>
            <a:r>
              <a:rPr lang="en-US" sz="1100" dirty="0" err="1">
                <a:solidFill>
                  <a:schemeClr val="tx1"/>
                </a:solidFill>
                <a:latin typeface="+mj-lt"/>
              </a:rPr>
              <a:t>COMMitMDE</a:t>
            </a:r>
            <a:r>
              <a:rPr lang="en-US" sz="1100" dirty="0">
                <a:solidFill>
                  <a:schemeClr val="tx1"/>
                </a:solidFill>
                <a:latin typeface="+mj-lt"/>
              </a:rPr>
              <a:t> 2016), pp. </a:t>
            </a:r>
            <a:r>
              <a:rPr lang="en-US" sz="1100" dirty="0" smtClean="0">
                <a:solidFill>
                  <a:schemeClr val="tx1"/>
                </a:solidFill>
                <a:latin typeface="+mj-lt"/>
              </a:rPr>
              <a:t>7–16,</a:t>
            </a:r>
            <a:r>
              <a:rPr lang="hu-HU" sz="1100" dirty="0" smtClean="0">
                <a:solidFill>
                  <a:schemeClr val="tx1"/>
                </a:solidFill>
                <a:latin typeface="+mj-lt"/>
              </a:rPr>
              <a:t> </a:t>
            </a:r>
            <a:r>
              <a:rPr lang="en-US" sz="1100" dirty="0" smtClean="0">
                <a:solidFill>
                  <a:schemeClr val="tx1"/>
                </a:solidFill>
                <a:latin typeface="+mj-lt"/>
              </a:rPr>
              <a:t>http</a:t>
            </a:r>
            <a:r>
              <a:rPr lang="en-US" sz="1100" dirty="0">
                <a:solidFill>
                  <a:schemeClr val="tx1"/>
                </a:solidFill>
                <a:latin typeface="+mj-lt"/>
              </a:rPr>
              <a:t>://ceur-ws.org/Vol-1717/, 2016.</a:t>
            </a:r>
          </a:p>
        </p:txBody>
      </p:sp>
    </p:spTree>
    <p:extLst>
      <p:ext uri="{BB962C8B-B14F-4D97-AF65-F5344CB8AC3E}">
        <p14:creationId xmlns:p14="http://schemas.microsoft.com/office/powerpoint/2010/main" xmlns="" val="9924987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a:t>
            </a:r>
            <a:endParaRPr lang="nl-BE"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23035" y="1772816"/>
            <a:ext cx="7488620" cy="1520400"/>
          </a:xfrm>
          <a:prstGeom prst="rect">
            <a:avLst/>
          </a:prstGeom>
        </p:spPr>
      </p:pic>
    </p:spTree>
    <p:extLst>
      <p:ext uri="{BB962C8B-B14F-4D97-AF65-F5344CB8AC3E}">
        <p14:creationId xmlns="" xmlns:p14="http://schemas.microsoft.com/office/powerpoint/2010/main" val="236098664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Engineering complex systems is hard!</a:t>
            </a:r>
          </a:p>
        </p:txBody>
      </p:sp>
      <p:grpSp>
        <p:nvGrpSpPr>
          <p:cNvPr id="3" name="Group 4"/>
          <p:cNvGrpSpPr/>
          <p:nvPr/>
        </p:nvGrpSpPr>
        <p:grpSpPr>
          <a:xfrm>
            <a:off x="3275856" y="1341818"/>
            <a:ext cx="5819429" cy="3779370"/>
            <a:chOff x="3945785" y="2119440"/>
            <a:chExt cx="5819429" cy="3779370"/>
          </a:xfrm>
        </p:grpSpPr>
        <p:sp>
          <p:nvSpPr>
            <p:cNvPr id="6" name="TextBox 5"/>
            <p:cNvSpPr txBox="1"/>
            <p:nvPr/>
          </p:nvSpPr>
          <p:spPr>
            <a:xfrm>
              <a:off x="4939497" y="5498700"/>
              <a:ext cx="3832004" cy="400110"/>
            </a:xfrm>
            <a:prstGeom prst="rect">
              <a:avLst/>
            </a:prstGeom>
            <a:noFill/>
          </p:spPr>
          <p:txBody>
            <a:bodyPr wrap="square" rtlCol="0">
              <a:spAutoFit/>
            </a:bodyPr>
            <a:lstStyle/>
            <a:p>
              <a:pPr algn="ctr"/>
              <a:r>
                <a:rPr lang="en-US" sz="2000" i="1" dirty="0" smtClean="0"/>
                <a:t>Automated Guided Vehicle (AGV)</a:t>
              </a:r>
              <a:endParaRPr lang="en-US" sz="2000" i="1" dirty="0"/>
            </a:p>
          </p:txBody>
        </p:sp>
        <p:grpSp>
          <p:nvGrpSpPr>
            <p:cNvPr id="4" name="Group 6"/>
            <p:cNvGrpSpPr/>
            <p:nvPr/>
          </p:nvGrpSpPr>
          <p:grpSpPr>
            <a:xfrm>
              <a:off x="3945785" y="2119440"/>
              <a:ext cx="5819429" cy="3317732"/>
              <a:chOff x="5604534" y="1"/>
              <a:chExt cx="5819429" cy="3317732"/>
            </a:xfrm>
          </p:grpSpPr>
          <p:grpSp>
            <p:nvGrpSpPr>
              <p:cNvPr id="5" name="Group 7"/>
              <p:cNvGrpSpPr/>
              <p:nvPr/>
            </p:nvGrpSpPr>
            <p:grpSpPr>
              <a:xfrm>
                <a:off x="5665098" y="61529"/>
                <a:ext cx="5688702" cy="3194676"/>
                <a:chOff x="5724486" y="111292"/>
                <a:chExt cx="5688702" cy="3194676"/>
              </a:xfrm>
            </p:grpSpPr>
            <p:pic>
              <p:nvPicPr>
                <p:cNvPr id="10" name="Content Placeholder 3"/>
                <p:cNvPicPr>
                  <a:picLocks noChangeAspect="1"/>
                </p:cNvPicPr>
                <p:nvPr/>
              </p:nvPicPr>
              <p:blipFill rotWithShape="1">
                <a:blip r:embed="rId2" cstate="print">
                  <a:extLst>
                    <a:ext uri="{28A0092B-C50C-407E-A947-70E740481C1C}">
                      <a14:useLocalDpi xmlns:a14="http://schemas.microsoft.com/office/drawing/2010/main" xmlns="" val="0"/>
                    </a:ext>
                  </a:extLst>
                </a:blip>
                <a:srcRect l="20091" t="6797" r="18299" b="5327"/>
                <a:stretch/>
              </p:blipFill>
              <p:spPr>
                <a:xfrm>
                  <a:off x="8470320" y="111292"/>
                  <a:ext cx="2942868" cy="3148185"/>
                </a:xfrm>
                <a:prstGeom prst="rect">
                  <a:avLst/>
                </a:prstGeom>
              </p:spPr>
            </p:pic>
            <p:grpSp>
              <p:nvGrpSpPr>
                <p:cNvPr id="7" name="Group 10"/>
                <p:cNvGrpSpPr/>
                <p:nvPr/>
              </p:nvGrpSpPr>
              <p:grpSpPr>
                <a:xfrm>
                  <a:off x="5724486" y="128297"/>
                  <a:ext cx="2598633" cy="3177671"/>
                  <a:chOff x="5724486" y="128297"/>
                  <a:chExt cx="2598633" cy="3177671"/>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xmlns="" val="0"/>
                      </a:ext>
                    </a:extLst>
                  </a:blip>
                  <a:srcRect l="51875"/>
                  <a:stretch/>
                </p:blipFill>
                <p:spPr>
                  <a:xfrm>
                    <a:off x="5724486" y="128297"/>
                    <a:ext cx="2598633" cy="2332545"/>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xmlns="" val="0"/>
                      </a:ext>
                    </a:extLst>
                  </a:blip>
                  <a:srcRect t="33195" r="52823" b="32807"/>
                  <a:stretch/>
                </p:blipFill>
                <p:spPr>
                  <a:xfrm>
                    <a:off x="5775649" y="2512949"/>
                    <a:ext cx="2547470" cy="793019"/>
                  </a:xfrm>
                  <a:prstGeom prst="rect">
                    <a:avLst/>
                  </a:prstGeom>
                </p:spPr>
              </p:pic>
            </p:grpSp>
          </p:grpSp>
          <p:sp>
            <p:nvSpPr>
              <p:cNvPr id="9" name="Rectangle 8"/>
              <p:cNvSpPr/>
              <p:nvPr/>
            </p:nvSpPr>
            <p:spPr>
              <a:xfrm>
                <a:off x="5604534" y="1"/>
                <a:ext cx="5819429" cy="3317732"/>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xmlns="" val="255362779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Engineering complex systems is hard!</a:t>
            </a:r>
          </a:p>
        </p:txBody>
      </p:sp>
      <p:grpSp>
        <p:nvGrpSpPr>
          <p:cNvPr id="3" name="Group 4"/>
          <p:cNvGrpSpPr/>
          <p:nvPr/>
        </p:nvGrpSpPr>
        <p:grpSpPr>
          <a:xfrm>
            <a:off x="3275856" y="1341818"/>
            <a:ext cx="5819429" cy="3779370"/>
            <a:chOff x="3945785" y="2119440"/>
            <a:chExt cx="5819429" cy="3779370"/>
          </a:xfrm>
        </p:grpSpPr>
        <p:sp>
          <p:nvSpPr>
            <p:cNvPr id="6" name="TextBox 5"/>
            <p:cNvSpPr txBox="1"/>
            <p:nvPr/>
          </p:nvSpPr>
          <p:spPr>
            <a:xfrm>
              <a:off x="4939497" y="5498700"/>
              <a:ext cx="3832004" cy="400110"/>
            </a:xfrm>
            <a:prstGeom prst="rect">
              <a:avLst/>
            </a:prstGeom>
            <a:noFill/>
          </p:spPr>
          <p:txBody>
            <a:bodyPr wrap="square" rtlCol="0">
              <a:spAutoFit/>
            </a:bodyPr>
            <a:lstStyle/>
            <a:p>
              <a:pPr algn="ctr"/>
              <a:r>
                <a:rPr lang="en-US" sz="2000" i="1" dirty="0" smtClean="0"/>
                <a:t>Automated Guided Vehicle (AGV)</a:t>
              </a:r>
              <a:endParaRPr lang="en-US" sz="2000" i="1" dirty="0"/>
            </a:p>
          </p:txBody>
        </p:sp>
        <p:grpSp>
          <p:nvGrpSpPr>
            <p:cNvPr id="4" name="Group 6"/>
            <p:cNvGrpSpPr/>
            <p:nvPr/>
          </p:nvGrpSpPr>
          <p:grpSpPr>
            <a:xfrm>
              <a:off x="3945785" y="2119440"/>
              <a:ext cx="5819429" cy="3317732"/>
              <a:chOff x="5604534" y="1"/>
              <a:chExt cx="5819429" cy="3317732"/>
            </a:xfrm>
          </p:grpSpPr>
          <p:grpSp>
            <p:nvGrpSpPr>
              <p:cNvPr id="5" name="Group 7"/>
              <p:cNvGrpSpPr/>
              <p:nvPr/>
            </p:nvGrpSpPr>
            <p:grpSpPr>
              <a:xfrm>
                <a:off x="5665098" y="61529"/>
                <a:ext cx="5688702" cy="3194676"/>
                <a:chOff x="5724486" y="111292"/>
                <a:chExt cx="5688702" cy="3194676"/>
              </a:xfrm>
            </p:grpSpPr>
            <p:pic>
              <p:nvPicPr>
                <p:cNvPr id="10" name="Content Placeholder 3"/>
                <p:cNvPicPr>
                  <a:picLocks noChangeAspect="1"/>
                </p:cNvPicPr>
                <p:nvPr/>
              </p:nvPicPr>
              <p:blipFill rotWithShape="1">
                <a:blip r:embed="rId2" cstate="print">
                  <a:extLst>
                    <a:ext uri="{28A0092B-C50C-407E-A947-70E740481C1C}">
                      <a14:useLocalDpi xmlns:a14="http://schemas.microsoft.com/office/drawing/2010/main" xmlns="" val="0"/>
                    </a:ext>
                  </a:extLst>
                </a:blip>
                <a:srcRect l="20091" t="6797" r="18299" b="5327"/>
                <a:stretch/>
              </p:blipFill>
              <p:spPr>
                <a:xfrm>
                  <a:off x="8470320" y="111292"/>
                  <a:ext cx="2942868" cy="3148185"/>
                </a:xfrm>
                <a:prstGeom prst="rect">
                  <a:avLst/>
                </a:prstGeom>
              </p:spPr>
            </p:pic>
            <p:grpSp>
              <p:nvGrpSpPr>
                <p:cNvPr id="7" name="Group 10"/>
                <p:cNvGrpSpPr/>
                <p:nvPr/>
              </p:nvGrpSpPr>
              <p:grpSpPr>
                <a:xfrm>
                  <a:off x="5724486" y="128297"/>
                  <a:ext cx="2598633" cy="3177671"/>
                  <a:chOff x="5724486" y="128297"/>
                  <a:chExt cx="2598633" cy="3177671"/>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xmlns="" val="0"/>
                      </a:ext>
                    </a:extLst>
                  </a:blip>
                  <a:srcRect l="51875"/>
                  <a:stretch/>
                </p:blipFill>
                <p:spPr>
                  <a:xfrm>
                    <a:off x="5724486" y="128297"/>
                    <a:ext cx="2598633" cy="2332545"/>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xmlns="" val="0"/>
                      </a:ext>
                    </a:extLst>
                  </a:blip>
                  <a:srcRect t="33195" r="52823" b="32807"/>
                  <a:stretch/>
                </p:blipFill>
                <p:spPr>
                  <a:xfrm>
                    <a:off x="5775649" y="2512949"/>
                    <a:ext cx="2547470" cy="793019"/>
                  </a:xfrm>
                  <a:prstGeom prst="rect">
                    <a:avLst/>
                  </a:prstGeom>
                </p:spPr>
              </p:pic>
            </p:grpSp>
          </p:grpSp>
          <p:sp>
            <p:nvSpPr>
              <p:cNvPr id="9" name="Rectangle 8"/>
              <p:cNvSpPr/>
              <p:nvPr/>
            </p:nvSpPr>
            <p:spPr>
              <a:xfrm>
                <a:off x="5604534" y="1"/>
                <a:ext cx="5819429" cy="3317732"/>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ounded Rectangle 15"/>
          <p:cNvSpPr/>
          <p:nvPr/>
        </p:nvSpPr>
        <p:spPr>
          <a:xfrm>
            <a:off x="854613" y="1341818"/>
            <a:ext cx="2193992" cy="724146"/>
          </a:xfrm>
          <a:prstGeom prst="roundRec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smtClean="0">
                <a:solidFill>
                  <a:schemeClr val="tx1"/>
                </a:solidFill>
              </a:rPr>
              <a:t>Modeling</a:t>
            </a:r>
            <a:endParaRPr lang="en-US" sz="2100" dirty="0">
              <a:solidFill>
                <a:schemeClr val="tx1"/>
              </a:solidFill>
            </a:endParaRPr>
          </a:p>
        </p:txBody>
      </p:sp>
      <p:sp>
        <p:nvSpPr>
          <p:cNvPr id="17" name="Rounded Rectangle 16"/>
          <p:cNvSpPr/>
          <p:nvPr/>
        </p:nvSpPr>
        <p:spPr>
          <a:xfrm>
            <a:off x="854044" y="2116117"/>
            <a:ext cx="2193992" cy="724146"/>
          </a:xfrm>
          <a:prstGeom prst="roundRec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Increased </a:t>
            </a:r>
            <a:r>
              <a:rPr lang="en-US" sz="2100" dirty="0" smtClean="0">
                <a:solidFill>
                  <a:schemeClr val="tx1"/>
                </a:solidFill>
              </a:rPr>
              <a:t>complexity</a:t>
            </a:r>
            <a:endParaRPr lang="en-US" sz="2100" dirty="0">
              <a:solidFill>
                <a:schemeClr val="tx1"/>
              </a:solidFill>
            </a:endParaRPr>
          </a:p>
        </p:txBody>
      </p:sp>
      <p:sp>
        <p:nvSpPr>
          <p:cNvPr id="18" name="Rounded Rectangle 17"/>
          <p:cNvSpPr/>
          <p:nvPr/>
        </p:nvSpPr>
        <p:spPr>
          <a:xfrm>
            <a:off x="854044" y="2886990"/>
            <a:ext cx="2193992" cy="724146"/>
          </a:xfrm>
          <a:prstGeom prst="roundRec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100" dirty="0" smtClean="0">
                <a:solidFill>
                  <a:schemeClr val="tx1"/>
                </a:solidFill>
              </a:rPr>
              <a:t>Disparate</a:t>
            </a:r>
          </a:p>
          <a:p>
            <a:pPr algn="ctr"/>
            <a:r>
              <a:rPr lang="en-US" sz="2100" dirty="0" smtClean="0">
                <a:solidFill>
                  <a:schemeClr val="tx1"/>
                </a:solidFill>
              </a:rPr>
              <a:t>domains</a:t>
            </a:r>
            <a:endParaRPr lang="en-US" sz="2100" dirty="0">
              <a:solidFill>
                <a:schemeClr val="tx1"/>
              </a:solidFill>
            </a:endParaRPr>
          </a:p>
        </p:txBody>
      </p:sp>
      <p:sp>
        <p:nvSpPr>
          <p:cNvPr id="19" name="Rounded Rectangle 18"/>
          <p:cNvSpPr/>
          <p:nvPr/>
        </p:nvSpPr>
        <p:spPr>
          <a:xfrm>
            <a:off x="849136" y="3657863"/>
            <a:ext cx="2193992" cy="724146"/>
          </a:xfrm>
          <a:prstGeom prst="round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100" dirty="0" smtClean="0"/>
              <a:t>Inconsistencies</a:t>
            </a:r>
            <a:endParaRPr lang="en-US" sz="2100" dirty="0"/>
          </a:p>
        </p:txBody>
      </p:sp>
      <p:sp>
        <p:nvSpPr>
          <p:cNvPr id="21" name="Curved Right Arrow 20"/>
          <p:cNvSpPr/>
          <p:nvPr/>
        </p:nvSpPr>
        <p:spPr>
          <a:xfrm>
            <a:off x="188048" y="2492897"/>
            <a:ext cx="555407" cy="838026"/>
          </a:xfrm>
          <a:prstGeom prst="curvedRightArrow">
            <a:avLst/>
          </a:prstGeom>
          <a:solidFill>
            <a:srgbClr val="66CCFF"/>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100">
              <a:solidFill>
                <a:schemeClr val="tx1"/>
              </a:solidFill>
            </a:endParaRPr>
          </a:p>
        </p:txBody>
      </p:sp>
      <p:sp>
        <p:nvSpPr>
          <p:cNvPr id="26" name="Curved Right Arrow 25"/>
          <p:cNvSpPr/>
          <p:nvPr/>
        </p:nvSpPr>
        <p:spPr>
          <a:xfrm>
            <a:off x="163087" y="1577522"/>
            <a:ext cx="555407" cy="838026"/>
          </a:xfrm>
          <a:prstGeom prst="curvedRightArrow">
            <a:avLst/>
          </a:prstGeom>
          <a:solidFill>
            <a:srgbClr val="66CCFF"/>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100">
              <a:solidFill>
                <a:schemeClr val="tx1"/>
              </a:solidFill>
            </a:endParaRPr>
          </a:p>
        </p:txBody>
      </p:sp>
      <p:sp>
        <p:nvSpPr>
          <p:cNvPr id="27" name="Curved Right Arrow 26"/>
          <p:cNvSpPr/>
          <p:nvPr/>
        </p:nvSpPr>
        <p:spPr>
          <a:xfrm>
            <a:off x="155259" y="3408271"/>
            <a:ext cx="555407" cy="838026"/>
          </a:xfrm>
          <a:prstGeom prst="curvedRightArrow">
            <a:avLst/>
          </a:prstGeom>
          <a:solidFill>
            <a:srgbClr val="66CCFF"/>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100">
              <a:solidFill>
                <a:schemeClr val="tx1"/>
              </a:solidFill>
            </a:endParaRPr>
          </a:p>
        </p:txBody>
      </p:sp>
    </p:spTree>
    <p:extLst>
      <p:ext uri="{BB962C8B-B14F-4D97-AF65-F5344CB8AC3E}">
        <p14:creationId xmlns:p14="http://schemas.microsoft.com/office/powerpoint/2010/main" xmlns="" val="135687938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Engineering complex systems is hard!</a:t>
            </a:r>
          </a:p>
        </p:txBody>
      </p:sp>
      <p:grpSp>
        <p:nvGrpSpPr>
          <p:cNvPr id="3" name="Group 4"/>
          <p:cNvGrpSpPr/>
          <p:nvPr/>
        </p:nvGrpSpPr>
        <p:grpSpPr>
          <a:xfrm>
            <a:off x="3275856" y="1341818"/>
            <a:ext cx="5819429" cy="3779370"/>
            <a:chOff x="3945785" y="2119440"/>
            <a:chExt cx="5819429" cy="3779370"/>
          </a:xfrm>
        </p:grpSpPr>
        <p:sp>
          <p:nvSpPr>
            <p:cNvPr id="6" name="TextBox 5"/>
            <p:cNvSpPr txBox="1"/>
            <p:nvPr/>
          </p:nvSpPr>
          <p:spPr>
            <a:xfrm>
              <a:off x="4939497" y="5498700"/>
              <a:ext cx="3832004" cy="400110"/>
            </a:xfrm>
            <a:prstGeom prst="rect">
              <a:avLst/>
            </a:prstGeom>
            <a:noFill/>
          </p:spPr>
          <p:txBody>
            <a:bodyPr wrap="square" rtlCol="0">
              <a:spAutoFit/>
            </a:bodyPr>
            <a:lstStyle/>
            <a:p>
              <a:pPr algn="ctr"/>
              <a:r>
                <a:rPr lang="en-US" sz="2000" i="1" dirty="0" smtClean="0"/>
                <a:t>Automated Guided Vehicle (AGV)</a:t>
              </a:r>
              <a:endParaRPr lang="en-US" sz="2000" i="1" dirty="0"/>
            </a:p>
          </p:txBody>
        </p:sp>
        <p:grpSp>
          <p:nvGrpSpPr>
            <p:cNvPr id="4" name="Group 6"/>
            <p:cNvGrpSpPr/>
            <p:nvPr/>
          </p:nvGrpSpPr>
          <p:grpSpPr>
            <a:xfrm>
              <a:off x="3945785" y="2119440"/>
              <a:ext cx="5819429" cy="3317732"/>
              <a:chOff x="5604534" y="1"/>
              <a:chExt cx="5819429" cy="3317732"/>
            </a:xfrm>
          </p:grpSpPr>
          <p:grpSp>
            <p:nvGrpSpPr>
              <p:cNvPr id="5" name="Group 7"/>
              <p:cNvGrpSpPr/>
              <p:nvPr/>
            </p:nvGrpSpPr>
            <p:grpSpPr>
              <a:xfrm>
                <a:off x="5665098" y="61529"/>
                <a:ext cx="5688702" cy="3194676"/>
                <a:chOff x="5724486" y="111292"/>
                <a:chExt cx="5688702" cy="3194676"/>
              </a:xfrm>
            </p:grpSpPr>
            <p:pic>
              <p:nvPicPr>
                <p:cNvPr id="10" name="Content Placeholder 3"/>
                <p:cNvPicPr>
                  <a:picLocks noChangeAspect="1"/>
                </p:cNvPicPr>
                <p:nvPr/>
              </p:nvPicPr>
              <p:blipFill rotWithShape="1">
                <a:blip r:embed="rId3" cstate="print">
                  <a:extLst>
                    <a:ext uri="{28A0092B-C50C-407E-A947-70E740481C1C}">
                      <a14:useLocalDpi xmlns:a14="http://schemas.microsoft.com/office/drawing/2010/main" xmlns="" val="0"/>
                    </a:ext>
                  </a:extLst>
                </a:blip>
                <a:srcRect l="20091" t="6797" r="18299" b="5327"/>
                <a:stretch/>
              </p:blipFill>
              <p:spPr>
                <a:xfrm>
                  <a:off x="8470320" y="111292"/>
                  <a:ext cx="2942868" cy="3148185"/>
                </a:xfrm>
                <a:prstGeom prst="rect">
                  <a:avLst/>
                </a:prstGeom>
              </p:spPr>
            </p:pic>
            <p:grpSp>
              <p:nvGrpSpPr>
                <p:cNvPr id="7" name="Group 10"/>
                <p:cNvGrpSpPr/>
                <p:nvPr/>
              </p:nvGrpSpPr>
              <p:grpSpPr>
                <a:xfrm>
                  <a:off x="5724486" y="128297"/>
                  <a:ext cx="2598633" cy="3177671"/>
                  <a:chOff x="5724486" y="128297"/>
                  <a:chExt cx="2598633" cy="3177671"/>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xmlns="" val="0"/>
                      </a:ext>
                    </a:extLst>
                  </a:blip>
                  <a:srcRect l="51875"/>
                  <a:stretch/>
                </p:blipFill>
                <p:spPr>
                  <a:xfrm>
                    <a:off x="5724486" y="128297"/>
                    <a:ext cx="2598633" cy="2332545"/>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xmlns="" val="0"/>
                      </a:ext>
                    </a:extLst>
                  </a:blip>
                  <a:srcRect t="33195" r="52823" b="32807"/>
                  <a:stretch/>
                </p:blipFill>
                <p:spPr>
                  <a:xfrm>
                    <a:off x="5775649" y="2512949"/>
                    <a:ext cx="2547470" cy="793019"/>
                  </a:xfrm>
                  <a:prstGeom prst="rect">
                    <a:avLst/>
                  </a:prstGeom>
                </p:spPr>
              </p:pic>
            </p:grpSp>
          </p:grpSp>
          <p:sp>
            <p:nvSpPr>
              <p:cNvPr id="9" name="Rectangle 8"/>
              <p:cNvSpPr/>
              <p:nvPr/>
            </p:nvSpPr>
            <p:spPr>
              <a:xfrm>
                <a:off x="5604534" y="1"/>
                <a:ext cx="5819429" cy="3317732"/>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ounded Rectangle 15"/>
          <p:cNvSpPr/>
          <p:nvPr/>
        </p:nvSpPr>
        <p:spPr>
          <a:xfrm>
            <a:off x="854613" y="1341818"/>
            <a:ext cx="2193992" cy="724146"/>
          </a:xfrm>
          <a:prstGeom prst="roundRec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smtClean="0">
                <a:solidFill>
                  <a:schemeClr val="tx1"/>
                </a:solidFill>
              </a:rPr>
              <a:t>Modeling</a:t>
            </a:r>
            <a:endParaRPr lang="en-US" sz="2100" dirty="0">
              <a:solidFill>
                <a:schemeClr val="tx1"/>
              </a:solidFill>
            </a:endParaRPr>
          </a:p>
        </p:txBody>
      </p:sp>
      <p:sp>
        <p:nvSpPr>
          <p:cNvPr id="17" name="Rounded Rectangle 16"/>
          <p:cNvSpPr/>
          <p:nvPr/>
        </p:nvSpPr>
        <p:spPr>
          <a:xfrm>
            <a:off x="854044" y="2116117"/>
            <a:ext cx="2193992" cy="724146"/>
          </a:xfrm>
          <a:prstGeom prst="roundRec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Increased </a:t>
            </a:r>
            <a:r>
              <a:rPr lang="en-US" sz="2100" dirty="0" smtClean="0">
                <a:solidFill>
                  <a:schemeClr val="tx1"/>
                </a:solidFill>
              </a:rPr>
              <a:t>complexity</a:t>
            </a:r>
            <a:endParaRPr lang="en-US" sz="2100" dirty="0">
              <a:solidFill>
                <a:schemeClr val="tx1"/>
              </a:solidFill>
            </a:endParaRPr>
          </a:p>
        </p:txBody>
      </p:sp>
      <p:sp>
        <p:nvSpPr>
          <p:cNvPr id="18" name="Rounded Rectangle 17"/>
          <p:cNvSpPr/>
          <p:nvPr/>
        </p:nvSpPr>
        <p:spPr>
          <a:xfrm>
            <a:off x="854044" y="2886990"/>
            <a:ext cx="2193992" cy="724146"/>
          </a:xfrm>
          <a:prstGeom prst="roundRec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100" dirty="0" smtClean="0">
                <a:solidFill>
                  <a:schemeClr val="tx1"/>
                </a:solidFill>
              </a:rPr>
              <a:t>Disparate</a:t>
            </a:r>
          </a:p>
          <a:p>
            <a:pPr algn="ctr"/>
            <a:r>
              <a:rPr lang="en-US" sz="2100" dirty="0" smtClean="0">
                <a:solidFill>
                  <a:schemeClr val="tx1"/>
                </a:solidFill>
              </a:rPr>
              <a:t>domains</a:t>
            </a:r>
            <a:endParaRPr lang="en-US" sz="2100" dirty="0">
              <a:solidFill>
                <a:schemeClr val="tx1"/>
              </a:solidFill>
            </a:endParaRPr>
          </a:p>
        </p:txBody>
      </p:sp>
      <p:sp>
        <p:nvSpPr>
          <p:cNvPr id="19" name="Rounded Rectangle 18"/>
          <p:cNvSpPr/>
          <p:nvPr/>
        </p:nvSpPr>
        <p:spPr>
          <a:xfrm>
            <a:off x="849136" y="3657863"/>
            <a:ext cx="2193992" cy="724146"/>
          </a:xfrm>
          <a:prstGeom prst="round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smtClean="0"/>
              <a:t>Inconsistencies</a:t>
            </a:r>
            <a:endParaRPr lang="en-US" sz="2000" dirty="0"/>
          </a:p>
        </p:txBody>
      </p:sp>
      <p:sp>
        <p:nvSpPr>
          <p:cNvPr id="21" name="Curved Right Arrow 20"/>
          <p:cNvSpPr/>
          <p:nvPr/>
        </p:nvSpPr>
        <p:spPr>
          <a:xfrm>
            <a:off x="188048" y="2492897"/>
            <a:ext cx="555407" cy="838026"/>
          </a:xfrm>
          <a:prstGeom prst="curvedRightArrow">
            <a:avLst/>
          </a:prstGeom>
          <a:solidFill>
            <a:srgbClr val="66CCFF"/>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100">
              <a:solidFill>
                <a:schemeClr val="tx1"/>
              </a:solidFill>
            </a:endParaRPr>
          </a:p>
        </p:txBody>
      </p:sp>
      <p:grpSp>
        <p:nvGrpSpPr>
          <p:cNvPr id="8" name="Group 22"/>
          <p:cNvGrpSpPr/>
          <p:nvPr/>
        </p:nvGrpSpPr>
        <p:grpSpPr>
          <a:xfrm>
            <a:off x="2921166" y="4833031"/>
            <a:ext cx="3480304" cy="1336590"/>
            <a:chOff x="3055260" y="3241746"/>
            <a:chExt cx="2958556" cy="1136216"/>
          </a:xfrm>
        </p:grpSpPr>
        <p:sp>
          <p:nvSpPr>
            <p:cNvPr id="24" name="Right Arrow 23"/>
            <p:cNvSpPr/>
            <p:nvPr/>
          </p:nvSpPr>
          <p:spPr>
            <a:xfrm>
              <a:off x="3055260" y="3241747"/>
              <a:ext cx="1479278" cy="1136215"/>
            </a:xfrm>
            <a:prstGeom prst="rightArrow">
              <a:avLst/>
            </a:prstGeom>
            <a:gradFill>
              <a:gsLst>
                <a:gs pos="0">
                  <a:srgbClr val="C00000">
                    <a:lumMod val="5000"/>
                    <a:lumOff val="95000"/>
                  </a:srgbClr>
                </a:gs>
                <a:gs pos="55000">
                  <a:srgbClr val="C00000">
                    <a:lumMod val="82000"/>
                    <a:lumOff val="18000"/>
                  </a:srgbClr>
                </a:gs>
                <a:gs pos="100000">
                  <a:srgbClr val="C00000"/>
                </a:gs>
              </a:gsLst>
              <a:lin ang="360000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25" name="Right Arrow 24"/>
            <p:cNvSpPr/>
            <p:nvPr/>
          </p:nvSpPr>
          <p:spPr>
            <a:xfrm rot="10800000">
              <a:off x="4534538" y="3241746"/>
              <a:ext cx="1479278" cy="1136215"/>
            </a:xfrm>
            <a:prstGeom prst="rightArrow">
              <a:avLst/>
            </a:prstGeom>
            <a:gradFill>
              <a:gsLst>
                <a:gs pos="0">
                  <a:srgbClr val="C00000">
                    <a:lumMod val="5000"/>
                    <a:lumOff val="95000"/>
                  </a:srgbClr>
                </a:gs>
                <a:gs pos="55000">
                  <a:srgbClr val="C00000">
                    <a:lumMod val="82000"/>
                    <a:lumOff val="18000"/>
                  </a:srgbClr>
                </a:gs>
                <a:gs pos="100000">
                  <a:srgbClr val="C00000"/>
                </a:gs>
              </a:gsLst>
              <a:lin ang="1800000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sp>
        <p:nvSpPr>
          <p:cNvPr id="26" name="Curved Right Arrow 25"/>
          <p:cNvSpPr/>
          <p:nvPr/>
        </p:nvSpPr>
        <p:spPr>
          <a:xfrm>
            <a:off x="163087" y="1577522"/>
            <a:ext cx="555407" cy="838026"/>
          </a:xfrm>
          <a:prstGeom prst="curvedRightArrow">
            <a:avLst/>
          </a:prstGeom>
          <a:solidFill>
            <a:srgbClr val="66CCFF"/>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100">
              <a:solidFill>
                <a:schemeClr val="tx1"/>
              </a:solidFill>
            </a:endParaRPr>
          </a:p>
        </p:txBody>
      </p:sp>
      <p:sp>
        <p:nvSpPr>
          <p:cNvPr id="27" name="Curved Right Arrow 26"/>
          <p:cNvSpPr/>
          <p:nvPr/>
        </p:nvSpPr>
        <p:spPr>
          <a:xfrm>
            <a:off x="155259" y="3408271"/>
            <a:ext cx="555407" cy="838026"/>
          </a:xfrm>
          <a:prstGeom prst="curvedRightArrow">
            <a:avLst/>
          </a:prstGeom>
          <a:solidFill>
            <a:srgbClr val="66CCFF"/>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100">
              <a:solidFill>
                <a:schemeClr val="tx1"/>
              </a:solidFill>
            </a:endParaRPr>
          </a:p>
        </p:txBody>
      </p:sp>
      <p:sp>
        <p:nvSpPr>
          <p:cNvPr id="28" name="TextBox 27"/>
          <p:cNvSpPr txBox="1"/>
          <p:nvPr/>
        </p:nvSpPr>
        <p:spPr>
          <a:xfrm>
            <a:off x="179512" y="5316660"/>
            <a:ext cx="2877834" cy="369332"/>
          </a:xfrm>
          <a:prstGeom prst="rect">
            <a:avLst/>
          </a:prstGeom>
          <a:noFill/>
        </p:spPr>
        <p:txBody>
          <a:bodyPr wrap="square" rtlCol="0">
            <a:spAutoFit/>
          </a:bodyPr>
          <a:lstStyle/>
          <a:p>
            <a:pPr algn="ctr"/>
            <a:r>
              <a:rPr lang="hu-HU" b="1" dirty="0" smtClean="0">
                <a:solidFill>
                  <a:schemeClr val="tx1"/>
                </a:solidFill>
              </a:rPr>
              <a:t>CORRECTNESS</a:t>
            </a:r>
            <a:endParaRPr lang="en-US" b="1" dirty="0">
              <a:solidFill>
                <a:schemeClr val="tx1"/>
              </a:solidFill>
            </a:endParaRPr>
          </a:p>
        </p:txBody>
      </p:sp>
      <p:sp>
        <p:nvSpPr>
          <p:cNvPr id="29" name="TextBox 28"/>
          <p:cNvSpPr txBox="1"/>
          <p:nvPr/>
        </p:nvSpPr>
        <p:spPr>
          <a:xfrm>
            <a:off x="6552202" y="5316660"/>
            <a:ext cx="2124253" cy="369332"/>
          </a:xfrm>
          <a:prstGeom prst="rect">
            <a:avLst/>
          </a:prstGeom>
          <a:noFill/>
        </p:spPr>
        <p:txBody>
          <a:bodyPr wrap="square" rtlCol="0">
            <a:spAutoFit/>
          </a:bodyPr>
          <a:lstStyle/>
          <a:p>
            <a:pPr algn="ctr"/>
            <a:r>
              <a:rPr lang="hu-HU" b="1" dirty="0" smtClean="0">
                <a:solidFill>
                  <a:schemeClr val="tx1"/>
                </a:solidFill>
              </a:rPr>
              <a:t>EFFICIENCY</a:t>
            </a:r>
            <a:endParaRPr lang="en-US" b="1" dirty="0">
              <a:solidFill>
                <a:schemeClr val="tx1"/>
              </a:solidFill>
            </a:endParaRPr>
          </a:p>
        </p:txBody>
      </p:sp>
    </p:spTree>
    <p:extLst>
      <p:ext uri="{BB962C8B-B14F-4D97-AF65-F5344CB8AC3E}">
        <p14:creationId xmlns:p14="http://schemas.microsoft.com/office/powerpoint/2010/main" xmlns="" val="40618607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Managing inconsistencies</a:t>
            </a:r>
            <a:endParaRPr lang="en-US" dirty="0"/>
          </a:p>
        </p:txBody>
      </p:sp>
      <p:sp>
        <p:nvSpPr>
          <p:cNvPr id="3" name="Content Placeholder 2"/>
          <p:cNvSpPr>
            <a:spLocks noGrp="1"/>
          </p:cNvSpPr>
          <p:nvPr>
            <p:ph idx="1"/>
          </p:nvPr>
        </p:nvSpPr>
        <p:spPr/>
        <p:txBody>
          <a:bodyPr/>
          <a:lstStyle/>
          <a:p>
            <a:r>
              <a:rPr lang="en-US" i="1" dirty="0" smtClean="0"/>
              <a:t>Rather </a:t>
            </a:r>
            <a:r>
              <a:rPr lang="en-US" i="1" dirty="0"/>
              <a:t>than thinking about removing inconsistency we need to </a:t>
            </a:r>
            <a:r>
              <a:rPr lang="en-US" i="1" dirty="0" smtClean="0"/>
              <a:t>think about </a:t>
            </a:r>
            <a:r>
              <a:rPr lang="en-US" i="1" dirty="0"/>
              <a:t>"managing </a:t>
            </a:r>
            <a:r>
              <a:rPr lang="en-US" i="1" dirty="0" smtClean="0"/>
              <a:t>consistency“</a:t>
            </a:r>
            <a:r>
              <a:rPr lang="en-US" dirty="0" smtClean="0"/>
              <a:t> – Finkelstein</a:t>
            </a:r>
          </a:p>
          <a:p>
            <a:pPr lvl="1"/>
            <a:r>
              <a:rPr lang="en-US" dirty="0" smtClean="0"/>
              <a:t>Tolerate, analyze, prevent…</a:t>
            </a:r>
          </a:p>
        </p:txBody>
      </p:sp>
    </p:spTree>
    <p:extLst>
      <p:ext uri="{BB962C8B-B14F-4D97-AF65-F5344CB8AC3E}">
        <p14:creationId xmlns:p14="http://schemas.microsoft.com/office/powerpoint/2010/main" xmlns="" val="49733996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Managing inconsistencies</a:t>
            </a:r>
            <a:endParaRPr lang="en-US" dirty="0"/>
          </a:p>
        </p:txBody>
      </p:sp>
      <p:sp>
        <p:nvSpPr>
          <p:cNvPr id="3" name="Content Placeholder 2"/>
          <p:cNvSpPr>
            <a:spLocks noGrp="1"/>
          </p:cNvSpPr>
          <p:nvPr>
            <p:ph idx="1"/>
          </p:nvPr>
        </p:nvSpPr>
        <p:spPr/>
        <p:txBody>
          <a:bodyPr/>
          <a:lstStyle/>
          <a:p>
            <a:r>
              <a:rPr lang="en-US" i="1" dirty="0" smtClean="0"/>
              <a:t>Rather </a:t>
            </a:r>
            <a:r>
              <a:rPr lang="en-US" i="1" dirty="0"/>
              <a:t>than thinking about removing inconsistency we need to </a:t>
            </a:r>
            <a:r>
              <a:rPr lang="en-US" i="1" dirty="0" smtClean="0"/>
              <a:t>think about </a:t>
            </a:r>
            <a:r>
              <a:rPr lang="en-US" i="1" dirty="0"/>
              <a:t>"managing </a:t>
            </a:r>
            <a:r>
              <a:rPr lang="en-US" i="1" dirty="0" smtClean="0"/>
              <a:t>consistency“</a:t>
            </a:r>
            <a:r>
              <a:rPr lang="en-US" dirty="0" smtClean="0"/>
              <a:t> – Finkelstein</a:t>
            </a:r>
          </a:p>
          <a:p>
            <a:pPr lvl="1"/>
            <a:r>
              <a:rPr lang="en-US" dirty="0" smtClean="0"/>
              <a:t>Tolerate, analyze, prevent…</a:t>
            </a:r>
          </a:p>
          <a:p>
            <a:r>
              <a:rPr lang="en-US" dirty="0" smtClean="0"/>
              <a:t>Processes!</a:t>
            </a:r>
          </a:p>
          <a:p>
            <a:pPr lvl="1"/>
            <a:r>
              <a:rPr lang="en-US" dirty="0" smtClean="0"/>
              <a:t>Understand the lifecycle of models</a:t>
            </a:r>
          </a:p>
          <a:p>
            <a:pPr lvl="1"/>
            <a:r>
              <a:rPr lang="en-US" dirty="0" smtClean="0"/>
              <a:t>…and their relation with (semantic) properties</a:t>
            </a:r>
          </a:p>
          <a:p>
            <a:pPr lvl="1"/>
            <a:r>
              <a:rPr lang="en-US" dirty="0" smtClean="0"/>
              <a:t>...and consequently: inconsistencies (origin, impact)</a:t>
            </a:r>
          </a:p>
        </p:txBody>
      </p:sp>
    </p:spTree>
    <p:extLst>
      <p:ext uri="{BB962C8B-B14F-4D97-AF65-F5344CB8AC3E}">
        <p14:creationId xmlns:p14="http://schemas.microsoft.com/office/powerpoint/2010/main" xmlns="" val="147173615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Managing inconsistencies</a:t>
            </a:r>
            <a:endParaRPr lang="en-US" dirty="0"/>
          </a:p>
        </p:txBody>
      </p:sp>
      <p:sp>
        <p:nvSpPr>
          <p:cNvPr id="3" name="Content Placeholder 2"/>
          <p:cNvSpPr>
            <a:spLocks noGrp="1"/>
          </p:cNvSpPr>
          <p:nvPr>
            <p:ph idx="1"/>
          </p:nvPr>
        </p:nvSpPr>
        <p:spPr/>
        <p:txBody>
          <a:bodyPr/>
          <a:lstStyle/>
          <a:p>
            <a:r>
              <a:rPr lang="en-US" i="1" dirty="0" smtClean="0"/>
              <a:t>Rather </a:t>
            </a:r>
            <a:r>
              <a:rPr lang="en-US" i="1" dirty="0"/>
              <a:t>than thinking about removing inconsistency we need to </a:t>
            </a:r>
            <a:r>
              <a:rPr lang="en-US" i="1" dirty="0" smtClean="0"/>
              <a:t>think about </a:t>
            </a:r>
            <a:r>
              <a:rPr lang="en-US" i="1" dirty="0"/>
              <a:t>"managing </a:t>
            </a:r>
            <a:r>
              <a:rPr lang="en-US" i="1" dirty="0" smtClean="0"/>
              <a:t>consistency“</a:t>
            </a:r>
            <a:r>
              <a:rPr lang="en-US" dirty="0" smtClean="0"/>
              <a:t> – Finkelstein</a:t>
            </a:r>
          </a:p>
          <a:p>
            <a:pPr lvl="1"/>
            <a:r>
              <a:rPr lang="en-US" dirty="0" smtClean="0"/>
              <a:t>Tolerate, analyze, prevent…</a:t>
            </a:r>
          </a:p>
          <a:p>
            <a:r>
              <a:rPr lang="en-US" dirty="0" smtClean="0"/>
              <a:t>Processes!</a:t>
            </a:r>
          </a:p>
          <a:p>
            <a:pPr lvl="1"/>
            <a:r>
              <a:rPr lang="en-US" dirty="0" smtClean="0"/>
              <a:t>Understand the lifecycle of models</a:t>
            </a:r>
          </a:p>
          <a:p>
            <a:pPr lvl="1"/>
            <a:r>
              <a:rPr lang="en-US" dirty="0" smtClean="0"/>
              <a:t>…and their relation with (semantic) properties</a:t>
            </a:r>
          </a:p>
          <a:p>
            <a:pPr lvl="1"/>
            <a:r>
              <a:rPr lang="en-US" dirty="0" smtClean="0"/>
              <a:t>...and consequently: inconsistencies (origin, impact)</a:t>
            </a:r>
          </a:p>
        </p:txBody>
      </p:sp>
      <p:graphicFrame>
        <p:nvGraphicFramePr>
          <p:cNvPr id="6" name="Diagram 5"/>
          <p:cNvGraphicFramePr/>
          <p:nvPr>
            <p:extLst/>
          </p:nvPr>
        </p:nvGraphicFramePr>
        <p:xfrm>
          <a:off x="1078706" y="4759716"/>
          <a:ext cx="6973888" cy="1383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93438746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Managing inconsistencies</a:t>
            </a:r>
            <a:endParaRPr lang="en-US" dirty="0"/>
          </a:p>
        </p:txBody>
      </p:sp>
      <p:sp>
        <p:nvSpPr>
          <p:cNvPr id="3" name="Content Placeholder 2"/>
          <p:cNvSpPr>
            <a:spLocks noGrp="1"/>
          </p:cNvSpPr>
          <p:nvPr>
            <p:ph idx="1"/>
          </p:nvPr>
        </p:nvSpPr>
        <p:spPr/>
        <p:txBody>
          <a:bodyPr/>
          <a:lstStyle/>
          <a:p>
            <a:r>
              <a:rPr lang="en-US" i="1" dirty="0" smtClean="0"/>
              <a:t>Rather </a:t>
            </a:r>
            <a:r>
              <a:rPr lang="en-US" i="1" dirty="0"/>
              <a:t>than thinking about removing inconsistency we need to </a:t>
            </a:r>
            <a:r>
              <a:rPr lang="en-US" i="1" dirty="0" smtClean="0"/>
              <a:t>think about </a:t>
            </a:r>
            <a:r>
              <a:rPr lang="en-US" i="1" dirty="0"/>
              <a:t>"managing </a:t>
            </a:r>
            <a:r>
              <a:rPr lang="en-US" i="1" dirty="0" smtClean="0"/>
              <a:t>consistency“</a:t>
            </a:r>
            <a:r>
              <a:rPr lang="en-US" dirty="0" smtClean="0"/>
              <a:t> – Finkelstein</a:t>
            </a:r>
          </a:p>
          <a:p>
            <a:pPr lvl="1"/>
            <a:r>
              <a:rPr lang="en-US" dirty="0" smtClean="0"/>
              <a:t>Tolerate, analyze, prevent…</a:t>
            </a:r>
          </a:p>
          <a:p>
            <a:r>
              <a:rPr lang="en-US" dirty="0" smtClean="0"/>
              <a:t>Processes!</a:t>
            </a:r>
          </a:p>
          <a:p>
            <a:pPr lvl="1"/>
            <a:r>
              <a:rPr lang="en-US" dirty="0" smtClean="0"/>
              <a:t>Understand the lifecycle of models</a:t>
            </a:r>
          </a:p>
          <a:p>
            <a:pPr lvl="1"/>
            <a:r>
              <a:rPr lang="en-US" dirty="0" smtClean="0"/>
              <a:t>…and their relation with (semantic) properties</a:t>
            </a:r>
          </a:p>
          <a:p>
            <a:pPr lvl="1"/>
            <a:r>
              <a:rPr lang="en-US" dirty="0" smtClean="0"/>
              <a:t>...and consequently: inconsistencies (origin, impact)</a:t>
            </a:r>
          </a:p>
        </p:txBody>
      </p:sp>
      <p:graphicFrame>
        <p:nvGraphicFramePr>
          <p:cNvPr id="6" name="Diagram 5"/>
          <p:cNvGraphicFramePr/>
          <p:nvPr>
            <p:extLst/>
          </p:nvPr>
        </p:nvGraphicFramePr>
        <p:xfrm>
          <a:off x="1078706" y="4759716"/>
          <a:ext cx="6973888" cy="1383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ular Callout 3"/>
          <p:cNvSpPr/>
          <p:nvPr/>
        </p:nvSpPr>
        <p:spPr bwMode="auto">
          <a:xfrm>
            <a:off x="4565650" y="2581331"/>
            <a:ext cx="2284483" cy="887917"/>
          </a:xfrm>
          <a:prstGeom prst="wedgeRoundRectCallout">
            <a:avLst>
              <a:gd name="adj1" fmla="val -1290"/>
              <a:gd name="adj2" fmla="val 219111"/>
              <a:gd name="adj3" fmla="val 16667"/>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800" dirty="0" smtClean="0">
                <a:latin typeface="+mn-lt"/>
              </a:rPr>
              <a:t>Goal 1:</a:t>
            </a:r>
          </a:p>
          <a:p>
            <a:r>
              <a:rPr lang="en-US" sz="1800" dirty="0" smtClean="0">
                <a:latin typeface="+mn-lt"/>
              </a:rPr>
              <a:t>manage potential inconsistencies</a:t>
            </a:r>
            <a:endParaRPr lang="en-US" sz="1800" dirty="0">
              <a:latin typeface="+mn-lt"/>
            </a:endParaRPr>
          </a:p>
        </p:txBody>
      </p:sp>
      <p:sp>
        <p:nvSpPr>
          <p:cNvPr id="9" name="Rounded Rectangular Callout 8"/>
          <p:cNvSpPr/>
          <p:nvPr/>
        </p:nvSpPr>
        <p:spPr bwMode="auto">
          <a:xfrm>
            <a:off x="6910352" y="2581330"/>
            <a:ext cx="2284483" cy="887917"/>
          </a:xfrm>
          <a:prstGeom prst="wedgeRoundRectCallout">
            <a:avLst>
              <a:gd name="adj1" fmla="val -73102"/>
              <a:gd name="adj2" fmla="val 219111"/>
              <a:gd name="adj3" fmla="val 16667"/>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000" dirty="0" smtClean="0">
                <a:latin typeface="+mn-lt"/>
              </a:rPr>
              <a:t>Goal 2:</a:t>
            </a:r>
          </a:p>
          <a:p>
            <a:r>
              <a:rPr lang="en-US" sz="2000" dirty="0" smtClean="0">
                <a:latin typeface="+mn-lt"/>
              </a:rPr>
              <a:t>minimize transit time</a:t>
            </a:r>
            <a:endParaRPr lang="en-US" sz="2000" dirty="0">
              <a:latin typeface="+mn-lt"/>
            </a:endParaRPr>
          </a:p>
        </p:txBody>
      </p:sp>
      <p:sp>
        <p:nvSpPr>
          <p:cNvPr id="8" name="Rounded Rectangular Callout 7"/>
          <p:cNvSpPr/>
          <p:nvPr/>
        </p:nvSpPr>
        <p:spPr bwMode="auto">
          <a:xfrm>
            <a:off x="6944361" y="3857533"/>
            <a:ext cx="2284483" cy="1152128"/>
          </a:xfrm>
          <a:prstGeom prst="wedgeRoundRectCallout">
            <a:avLst>
              <a:gd name="adj1" fmla="val -32532"/>
              <a:gd name="adj2" fmla="val 71047"/>
              <a:gd name="adj3" fmla="val 16667"/>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000" dirty="0" smtClean="0">
                <a:latin typeface="+mn-lt"/>
              </a:rPr>
              <a:t>Weave in management patterns into the process</a:t>
            </a:r>
            <a:endParaRPr lang="en-US" sz="2000" dirty="0">
              <a:latin typeface="+mn-lt"/>
            </a:endParaRPr>
          </a:p>
        </p:txBody>
      </p:sp>
      <p:sp>
        <p:nvSpPr>
          <p:cNvPr id="10" name="Rounded Rectangular Callout 9"/>
          <p:cNvSpPr/>
          <p:nvPr/>
        </p:nvSpPr>
        <p:spPr bwMode="auto">
          <a:xfrm>
            <a:off x="6427878" y="5848748"/>
            <a:ext cx="2603383" cy="437772"/>
          </a:xfrm>
          <a:prstGeom prst="wedgeRoundRectCallout">
            <a:avLst>
              <a:gd name="adj1" fmla="val -27823"/>
              <a:gd name="adj2" fmla="val -70178"/>
              <a:gd name="adj3" fmla="val 16667"/>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r>
              <a:rPr lang="en-US" sz="2000" dirty="0" smtClean="0">
                <a:latin typeface="+mn-lt"/>
              </a:rPr>
              <a:t>Quantify optimality</a:t>
            </a:r>
            <a:endParaRPr lang="en-US" sz="2000" dirty="0">
              <a:latin typeface="+mn-lt"/>
            </a:endParaRPr>
          </a:p>
        </p:txBody>
      </p:sp>
    </p:spTree>
    <p:extLst>
      <p:ext uri="{BB962C8B-B14F-4D97-AF65-F5344CB8AC3E}">
        <p14:creationId xmlns:p14="http://schemas.microsoft.com/office/powerpoint/2010/main" xmlns="" val="228616346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modeling and transformation</a:t>
            </a:r>
            <a:endParaRPr lang="en-US" dirty="0"/>
          </a:p>
        </p:txBody>
      </p:sp>
      <p:sp>
        <p:nvSpPr>
          <p:cNvPr id="3" name="Content Placeholder 2"/>
          <p:cNvSpPr>
            <a:spLocks noGrp="1"/>
          </p:cNvSpPr>
          <p:nvPr>
            <p:ph idx="1"/>
          </p:nvPr>
        </p:nvSpPr>
        <p:spPr>
          <a:xfrm>
            <a:off x="633413" y="1628800"/>
            <a:ext cx="7864475" cy="4514844"/>
          </a:xfrm>
        </p:spPr>
        <p:txBody>
          <a:bodyPr/>
          <a:lstStyle/>
          <a:p>
            <a:r>
              <a:rPr lang="en-US" dirty="0" smtClean="0"/>
              <a:t>Appropriate process modeling formalism?</a:t>
            </a:r>
          </a:p>
          <a:p>
            <a:pPr lvl="1"/>
            <a:r>
              <a:rPr lang="en-US" dirty="0" smtClean="0"/>
              <a:t>Extended FTG+PM</a:t>
            </a:r>
          </a:p>
          <a:p>
            <a:endParaRPr lang="en-US" dirty="0" smtClean="0"/>
          </a:p>
          <a:p>
            <a:endParaRPr lang="en-US" dirty="0"/>
          </a:p>
          <a:p>
            <a:endParaRPr lang="en-US" dirty="0" smtClean="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8" y="2564904"/>
            <a:ext cx="3798388" cy="2151369"/>
          </a:xfrm>
          <a:prstGeom prst="rect">
            <a:avLst/>
          </a:prstGeom>
        </p:spPr>
      </p:pic>
      <p:graphicFrame>
        <p:nvGraphicFramePr>
          <p:cNvPr id="13" name="Diagram 12"/>
          <p:cNvGraphicFramePr/>
          <p:nvPr>
            <p:extLst/>
          </p:nvPr>
        </p:nvGraphicFramePr>
        <p:xfrm>
          <a:off x="3706490" y="74843"/>
          <a:ext cx="5437510" cy="6557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5019675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3528" y="2564904"/>
            <a:ext cx="3798388" cy="2151369"/>
          </a:xfrm>
          <a:prstGeom prst="rect">
            <a:avLst/>
          </a:prstGeom>
        </p:spPr>
      </p:pic>
      <p:sp>
        <p:nvSpPr>
          <p:cNvPr id="2" name="Title 1"/>
          <p:cNvSpPr>
            <a:spLocks noGrp="1"/>
          </p:cNvSpPr>
          <p:nvPr>
            <p:ph type="title"/>
          </p:nvPr>
        </p:nvSpPr>
        <p:spPr/>
        <p:txBody>
          <a:bodyPr/>
          <a:lstStyle/>
          <a:p>
            <a:r>
              <a:rPr lang="en-US" dirty="0" smtClean="0"/>
              <a:t>Process modeling and transformation</a:t>
            </a:r>
            <a:endParaRPr lang="en-US" dirty="0"/>
          </a:p>
        </p:txBody>
      </p:sp>
      <p:sp>
        <p:nvSpPr>
          <p:cNvPr id="3" name="Content Placeholder 2"/>
          <p:cNvSpPr>
            <a:spLocks noGrp="1"/>
          </p:cNvSpPr>
          <p:nvPr>
            <p:ph idx="1"/>
          </p:nvPr>
        </p:nvSpPr>
        <p:spPr>
          <a:xfrm>
            <a:off x="633413" y="1628800"/>
            <a:ext cx="7864475" cy="4514844"/>
          </a:xfrm>
        </p:spPr>
        <p:txBody>
          <a:bodyPr/>
          <a:lstStyle/>
          <a:p>
            <a:r>
              <a:rPr lang="en-US" dirty="0" smtClean="0"/>
              <a:t>Appropriate process modeling formalism?</a:t>
            </a:r>
          </a:p>
          <a:p>
            <a:pPr lvl="1"/>
            <a:r>
              <a:rPr lang="en-US" dirty="0" smtClean="0"/>
              <a:t>Extended FTG+PM</a:t>
            </a:r>
          </a:p>
          <a:p>
            <a:endParaRPr lang="en-US" dirty="0" smtClean="0"/>
          </a:p>
          <a:p>
            <a:endParaRPr lang="en-US" dirty="0"/>
          </a:p>
          <a:p>
            <a:endParaRPr lang="en-US" dirty="0" smtClean="0"/>
          </a:p>
          <a:p>
            <a:endParaRPr lang="en-US" dirty="0"/>
          </a:p>
        </p:txBody>
      </p:sp>
      <p:sp>
        <p:nvSpPr>
          <p:cNvPr id="6" name="Rectangle 5"/>
          <p:cNvSpPr/>
          <p:nvPr/>
        </p:nvSpPr>
        <p:spPr bwMode="auto">
          <a:xfrm>
            <a:off x="2222722" y="2636912"/>
            <a:ext cx="1899194" cy="504056"/>
          </a:xfrm>
          <a:prstGeom prst="rect">
            <a:avLst/>
          </a:prstGeom>
          <a:noFill/>
          <a:ln w="38100">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a:noFill/>
              </a:ln>
              <a:solidFill>
                <a:schemeClr val="bg1"/>
              </a:solidFill>
              <a:effectLst/>
              <a:latin typeface="Times New Roman" charset="0"/>
              <a:cs typeface="Times New Roman" charset="0"/>
            </a:endParaRPr>
          </a:p>
        </p:txBody>
      </p:sp>
      <p:sp>
        <p:nvSpPr>
          <p:cNvPr id="8" name="Rectangle 7"/>
          <p:cNvSpPr/>
          <p:nvPr/>
        </p:nvSpPr>
        <p:spPr bwMode="auto">
          <a:xfrm>
            <a:off x="2222722" y="4087932"/>
            <a:ext cx="1899194" cy="582583"/>
          </a:xfrm>
          <a:prstGeom prst="rect">
            <a:avLst/>
          </a:prstGeom>
          <a:noFill/>
          <a:ln w="38100">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a:noFill/>
              </a:ln>
              <a:solidFill>
                <a:schemeClr val="bg1"/>
              </a:solidFill>
              <a:effectLst/>
              <a:latin typeface="Times New Roman" charset="0"/>
              <a:cs typeface="Times New Roman" charset="0"/>
            </a:endParaRPr>
          </a:p>
        </p:txBody>
      </p:sp>
      <p:sp>
        <p:nvSpPr>
          <p:cNvPr id="9" name="Rectangle 8"/>
          <p:cNvSpPr/>
          <p:nvPr/>
        </p:nvSpPr>
        <p:spPr bwMode="auto">
          <a:xfrm>
            <a:off x="3275856" y="2789311"/>
            <a:ext cx="576064" cy="1458027"/>
          </a:xfrm>
          <a:prstGeom prst="rect">
            <a:avLst/>
          </a:prstGeom>
          <a:noFill/>
          <a:ln w="38100">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a:noFill/>
              </a:ln>
              <a:solidFill>
                <a:schemeClr val="bg1"/>
              </a:solidFill>
              <a:effectLst/>
              <a:latin typeface="Times New Roman" charset="0"/>
              <a:cs typeface="Times New Roman" charset="0"/>
            </a:endParaRPr>
          </a:p>
        </p:txBody>
      </p:sp>
      <p:graphicFrame>
        <p:nvGraphicFramePr>
          <p:cNvPr id="10" name="Diagram 9"/>
          <p:cNvGraphicFramePr/>
          <p:nvPr>
            <p:extLst/>
          </p:nvPr>
        </p:nvGraphicFramePr>
        <p:xfrm>
          <a:off x="3706490" y="74843"/>
          <a:ext cx="5437510" cy="655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05906211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modeling and transformation</a:t>
            </a:r>
            <a:endParaRPr lang="en-US" dirty="0"/>
          </a:p>
        </p:txBody>
      </p:sp>
      <p:sp>
        <p:nvSpPr>
          <p:cNvPr id="3" name="Content Placeholder 2"/>
          <p:cNvSpPr>
            <a:spLocks noGrp="1"/>
          </p:cNvSpPr>
          <p:nvPr>
            <p:ph idx="1"/>
          </p:nvPr>
        </p:nvSpPr>
        <p:spPr>
          <a:xfrm>
            <a:off x="633413" y="1628800"/>
            <a:ext cx="7864475" cy="1008112"/>
          </a:xfrm>
        </p:spPr>
        <p:txBody>
          <a:bodyPr/>
          <a:lstStyle/>
          <a:p>
            <a:r>
              <a:rPr lang="en-US" dirty="0" smtClean="0"/>
              <a:t>Appropriate process modeling formalism?</a:t>
            </a:r>
          </a:p>
          <a:p>
            <a:pPr lvl="1"/>
            <a:r>
              <a:rPr lang="en-US" dirty="0" smtClean="0"/>
              <a:t>Extended FTG+PM</a:t>
            </a:r>
          </a:p>
          <a:p>
            <a:endParaRPr lang="en-US" dirty="0" smtClean="0"/>
          </a:p>
          <a:p>
            <a:endParaRPr lang="en-US" dirty="0"/>
          </a:p>
          <a:p>
            <a:endParaRPr lang="en-US" dirty="0" smtClean="0"/>
          </a:p>
          <a:p>
            <a:endParaRPr lang="en-US" dirty="0"/>
          </a:p>
        </p:txBody>
      </p:sp>
      <p:graphicFrame>
        <p:nvGraphicFramePr>
          <p:cNvPr id="13" name="Diagram 12"/>
          <p:cNvGraphicFramePr/>
          <p:nvPr>
            <p:extLst/>
          </p:nvPr>
        </p:nvGraphicFramePr>
        <p:xfrm>
          <a:off x="3706490" y="74843"/>
          <a:ext cx="5437510" cy="655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9"/>
          <p:cNvGrpSpPr/>
          <p:nvPr/>
        </p:nvGrpSpPr>
        <p:grpSpPr>
          <a:xfrm>
            <a:off x="4861616" y="2426404"/>
            <a:ext cx="3620317" cy="2428368"/>
            <a:chOff x="5170958" y="3893347"/>
            <a:chExt cx="3620317" cy="2428368"/>
          </a:xfrm>
        </p:grpSpPr>
        <p:pic>
          <p:nvPicPr>
            <p:cNvPr id="12" name="Picture 11"/>
            <p:cNvPicPr>
              <a:picLocks noChangeAspect="1"/>
            </p:cNvPicPr>
            <p:nvPr/>
          </p:nvPicPr>
          <p:blipFill>
            <a:blip r:embed="rId8" cstate="print"/>
            <a:stretch>
              <a:fillRect/>
            </a:stretch>
          </p:blipFill>
          <p:spPr>
            <a:xfrm>
              <a:off x="5724128" y="3893347"/>
              <a:ext cx="2773760" cy="1818458"/>
            </a:xfrm>
            <a:prstGeom prst="rect">
              <a:avLst/>
            </a:prstGeom>
          </p:spPr>
        </p:pic>
        <p:sp>
          <p:nvSpPr>
            <p:cNvPr id="14" name="TextBox 13"/>
            <p:cNvSpPr txBox="1"/>
            <p:nvPr/>
          </p:nvSpPr>
          <p:spPr>
            <a:xfrm>
              <a:off x="5170958" y="5746873"/>
              <a:ext cx="1938351" cy="323871"/>
            </a:xfrm>
            <a:prstGeom prst="rect">
              <a:avLst/>
            </a:prstGeom>
            <a:noFill/>
          </p:spPr>
          <p:txBody>
            <a:bodyPr wrap="none" rtlCol="0">
              <a:spAutoFit/>
            </a:bodyPr>
            <a:lstStyle/>
            <a:p>
              <a:r>
                <a:rPr lang="en-US" sz="2000" dirty="0" smtClean="0">
                  <a:solidFill>
                    <a:srgbClr val="C00000"/>
                  </a:solidFill>
                  <a:latin typeface="+mn-lt"/>
                </a:rPr>
                <a:t>Inconsistencies</a:t>
              </a:r>
              <a:endParaRPr lang="en-US" sz="2000" dirty="0">
                <a:solidFill>
                  <a:srgbClr val="C00000"/>
                </a:solidFill>
                <a:latin typeface="+mn-lt"/>
              </a:endParaRPr>
            </a:p>
          </p:txBody>
        </p:sp>
        <p:sp>
          <p:nvSpPr>
            <p:cNvPr id="15" name="TextBox 14"/>
            <p:cNvSpPr txBox="1"/>
            <p:nvPr/>
          </p:nvSpPr>
          <p:spPr>
            <a:xfrm>
              <a:off x="7111008" y="5767717"/>
              <a:ext cx="1680267" cy="553998"/>
            </a:xfrm>
            <a:prstGeom prst="rect">
              <a:avLst/>
            </a:prstGeom>
            <a:noFill/>
          </p:spPr>
          <p:txBody>
            <a:bodyPr wrap="none" rtlCol="0">
              <a:spAutoFit/>
            </a:bodyPr>
            <a:lstStyle/>
            <a:p>
              <a:pPr algn="ctr"/>
              <a:r>
                <a:rPr lang="en-US" sz="2000" dirty="0" smtClean="0">
                  <a:solidFill>
                    <a:srgbClr val="0070C0"/>
                  </a:solidFill>
                  <a:latin typeface="+mn-lt"/>
                </a:rPr>
                <a:t>Management</a:t>
              </a:r>
            </a:p>
            <a:p>
              <a:pPr algn="ctr"/>
              <a:r>
                <a:rPr lang="en-US" sz="2000" dirty="0" smtClean="0">
                  <a:solidFill>
                    <a:srgbClr val="0070C0"/>
                  </a:solidFill>
                  <a:latin typeface="+mn-lt"/>
                </a:rPr>
                <a:t>techniques</a:t>
              </a:r>
              <a:endParaRPr lang="en-US" sz="2000" dirty="0">
                <a:solidFill>
                  <a:srgbClr val="0070C0"/>
                </a:solidFill>
                <a:latin typeface="+mn-lt"/>
              </a:endParaRPr>
            </a:p>
          </p:txBody>
        </p:sp>
      </p:grpSp>
      <p:pic>
        <p:nvPicPr>
          <p:cNvPr id="16" name="Picture 1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23528" y="2564904"/>
            <a:ext cx="3798388" cy="2151369"/>
          </a:xfrm>
          <a:prstGeom prst="rect">
            <a:avLst/>
          </a:prstGeom>
        </p:spPr>
      </p:pic>
      <p:sp>
        <p:nvSpPr>
          <p:cNvPr id="17" name="Rectangle 16"/>
          <p:cNvSpPr/>
          <p:nvPr/>
        </p:nvSpPr>
        <p:spPr bwMode="auto">
          <a:xfrm>
            <a:off x="2222722" y="2636912"/>
            <a:ext cx="1899194" cy="504056"/>
          </a:xfrm>
          <a:prstGeom prst="rect">
            <a:avLst/>
          </a:prstGeom>
          <a:noFill/>
          <a:ln w="38100">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a:noFill/>
              </a:ln>
              <a:solidFill>
                <a:schemeClr val="bg1"/>
              </a:solidFill>
              <a:effectLst/>
              <a:latin typeface="Times New Roman" charset="0"/>
              <a:cs typeface="Times New Roman" charset="0"/>
            </a:endParaRPr>
          </a:p>
        </p:txBody>
      </p:sp>
      <p:sp>
        <p:nvSpPr>
          <p:cNvPr id="18" name="Rectangle 17"/>
          <p:cNvSpPr/>
          <p:nvPr/>
        </p:nvSpPr>
        <p:spPr bwMode="auto">
          <a:xfrm>
            <a:off x="2222722" y="4087932"/>
            <a:ext cx="1899194" cy="582583"/>
          </a:xfrm>
          <a:prstGeom prst="rect">
            <a:avLst/>
          </a:prstGeom>
          <a:noFill/>
          <a:ln w="38100">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a:noFill/>
              </a:ln>
              <a:solidFill>
                <a:schemeClr val="bg1"/>
              </a:solidFill>
              <a:effectLst/>
              <a:latin typeface="Times New Roman" charset="0"/>
              <a:cs typeface="Times New Roman" charset="0"/>
            </a:endParaRPr>
          </a:p>
        </p:txBody>
      </p:sp>
      <p:sp>
        <p:nvSpPr>
          <p:cNvPr id="19" name="Rectangle 18"/>
          <p:cNvSpPr/>
          <p:nvPr/>
        </p:nvSpPr>
        <p:spPr bwMode="auto">
          <a:xfrm>
            <a:off x="3275856" y="2789311"/>
            <a:ext cx="576064" cy="1458027"/>
          </a:xfrm>
          <a:prstGeom prst="rect">
            <a:avLst/>
          </a:prstGeom>
          <a:noFill/>
          <a:ln w="38100">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a:noFill/>
              </a:ln>
              <a:solidFill>
                <a:schemeClr val="bg1"/>
              </a:solidFill>
              <a:effectLst/>
              <a:latin typeface="Times New Roman" charset="0"/>
              <a:cs typeface="Times New Roman" charset="0"/>
            </a:endParaRPr>
          </a:p>
        </p:txBody>
      </p:sp>
      <p:sp>
        <p:nvSpPr>
          <p:cNvPr id="20" name="Content Placeholder 2"/>
          <p:cNvSpPr txBox="1">
            <a:spLocks/>
          </p:cNvSpPr>
          <p:nvPr/>
        </p:nvSpPr>
        <p:spPr bwMode="auto">
          <a:xfrm>
            <a:off x="633413" y="4737116"/>
            <a:ext cx="7864475" cy="1284171"/>
          </a:xfrm>
          <a:prstGeom prst="rect">
            <a:avLst/>
          </a:prstGeom>
          <a:noFill/>
          <a:ln w="12700" cap="rnd">
            <a:noFill/>
            <a:round/>
            <a:headEnd/>
            <a:tailEnd/>
          </a:ln>
          <a:effectLst/>
        </p:spPr>
        <p:txBody>
          <a:bodyPr vert="horz" wrap="square" lIns="0" tIns="0" rIns="0" bIns="0" numCol="1" anchor="t" anchorCtr="0" compatLnSpc="1">
            <a:prstTxWarp prst="textNoShape">
              <a:avLst/>
            </a:prstTxWarp>
          </a:bodyPr>
          <a:lstStyle>
            <a:lvl1pPr marL="336550" indent="-336550" algn="l" defTabSz="457200" rtl="0" eaLnBrk="1" fontAlgn="base" hangingPunct="1">
              <a:lnSpc>
                <a:spcPct val="133000"/>
              </a:lnSpc>
              <a:spcBef>
                <a:spcPts val="625"/>
              </a:spcBef>
              <a:spcAft>
                <a:spcPct val="0"/>
              </a:spcAft>
              <a:buClrTx/>
              <a:buSzPct val="100000"/>
              <a:buFont typeface="Swis721 Lt BT" pitchFamily="34" charset="0"/>
              <a:buChar char="–"/>
              <a:defRPr sz="2200">
                <a:solidFill>
                  <a:schemeClr val="accent4"/>
                </a:solidFill>
                <a:latin typeface="Swis721 BT" pitchFamily="34" charset="0"/>
                <a:ea typeface="+mn-ea"/>
                <a:cs typeface="Simplified Arabic Fixed" pitchFamily="49" charset="-78"/>
              </a:defRPr>
            </a:lvl1pPr>
            <a:lvl2pPr marL="736600" indent="-279400" algn="l" defTabSz="457200" rtl="0" eaLnBrk="1" fontAlgn="base" hangingPunct="1">
              <a:lnSpc>
                <a:spcPct val="133000"/>
              </a:lnSpc>
              <a:spcBef>
                <a:spcPts val="45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2pPr>
            <a:lvl3pPr marL="1143000" indent="-228600" algn="l" defTabSz="457200" rtl="0" eaLnBrk="1" fontAlgn="base" hangingPunct="1">
              <a:lnSpc>
                <a:spcPct val="133000"/>
              </a:lnSpc>
              <a:spcBef>
                <a:spcPts val="25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3pPr>
            <a:lvl4pPr marL="1600200" indent="-228600" algn="l" defTabSz="457200" rtl="0" eaLnBrk="1" fontAlgn="base" hangingPunct="1">
              <a:lnSpc>
                <a:spcPct val="133000"/>
              </a:lnSpc>
              <a:spcBef>
                <a:spcPts val="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4pPr>
            <a:lvl5pPr marL="2057400" indent="-228600" algn="l" defTabSz="457200" rtl="0" eaLnBrk="1" fontAlgn="base" hangingPunct="1">
              <a:lnSpc>
                <a:spcPct val="133000"/>
              </a:lnSpc>
              <a:spcBef>
                <a:spcPts val="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5pPr>
            <a:lvl6pPr marL="25146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6pPr>
            <a:lvl7pPr marL="29718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7pPr>
            <a:lvl8pPr marL="34290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8pPr>
            <a:lvl9pPr marL="38862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9pPr>
          </a:lstStyle>
          <a:p>
            <a:r>
              <a:rPr lang="en-US" dirty="0" smtClean="0"/>
              <a:t>It’s an optimization problem</a:t>
            </a:r>
            <a:endParaRPr lang="en-US" dirty="0"/>
          </a:p>
          <a:p>
            <a:pPr lvl="1"/>
            <a:r>
              <a:rPr lang="en-US" dirty="0"/>
              <a:t>Matching ICs with ICMs while keeping transit costs at minimum</a:t>
            </a:r>
          </a:p>
          <a:p>
            <a:pPr lvl="1"/>
            <a:r>
              <a:rPr lang="en-US" dirty="0"/>
              <a:t>Challenge: impact of ICM techniques on the </a:t>
            </a:r>
            <a:r>
              <a:rPr lang="en-US" dirty="0" smtClean="0"/>
              <a:t>process</a:t>
            </a:r>
            <a:endParaRPr lang="en-US" dirty="0"/>
          </a:p>
        </p:txBody>
      </p:sp>
    </p:spTree>
    <p:extLst>
      <p:ext uri="{BB962C8B-B14F-4D97-AF65-F5344CB8AC3E}">
        <p14:creationId xmlns:p14="http://schemas.microsoft.com/office/powerpoint/2010/main" xmlns="" val="6048740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a:t>
            </a:r>
            <a:endParaRPr lang="nl-BE"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23035" y="1772816"/>
            <a:ext cx="7488620" cy="1520400"/>
          </a:xfrm>
          <a:prstGeom prst="rect">
            <a:avLst/>
          </a:prstGeom>
        </p:spPr>
      </p:pic>
      <p:grpSp>
        <p:nvGrpSpPr>
          <p:cNvPr id="3" name="Group 7"/>
          <p:cNvGrpSpPr/>
          <p:nvPr/>
        </p:nvGrpSpPr>
        <p:grpSpPr>
          <a:xfrm>
            <a:off x="5724128" y="4437112"/>
            <a:ext cx="2371503" cy="1107172"/>
            <a:chOff x="3674963" y="4594635"/>
            <a:chExt cx="1177393" cy="531108"/>
          </a:xfrm>
        </p:grpSpPr>
        <p:pic>
          <p:nvPicPr>
            <p:cNvPr id="6" name="Picture 5"/>
            <p:cNvPicPr>
              <a:picLocks noChangeAspect="1"/>
            </p:cNvPicPr>
            <p:nvPr/>
          </p:nvPicPr>
          <p:blipFill rotWithShape="1">
            <a:blip r:embed="rId3" cstate="print">
              <a:extLst>
                <a:ext uri="{28A0092B-C50C-407E-A947-70E740481C1C}">
                  <a14:useLocalDpi xmlns="" xmlns:a14="http://schemas.microsoft.com/office/drawing/2010/main" val="0"/>
                </a:ext>
              </a:extLst>
            </a:blip>
            <a:srcRect r="82308"/>
            <a:stretch/>
          </p:blipFill>
          <p:spPr>
            <a:xfrm>
              <a:off x="3674963" y="4594993"/>
              <a:ext cx="600198" cy="530750"/>
            </a:xfrm>
            <a:prstGeom prst="rect">
              <a:avLst/>
            </a:prstGeom>
          </p:spPr>
        </p:pic>
        <p:pic>
          <p:nvPicPr>
            <p:cNvPr id="7" name="Picture 6"/>
            <p:cNvPicPr>
              <a:picLocks noChangeAspect="1"/>
            </p:cNvPicPr>
            <p:nvPr/>
          </p:nvPicPr>
          <p:blipFill rotWithShape="1">
            <a:blip r:embed="rId3" cstate="print">
              <a:extLst>
                <a:ext uri="{28A0092B-C50C-407E-A947-70E740481C1C}">
                  <a14:useLocalDpi xmlns="" xmlns:a14="http://schemas.microsoft.com/office/drawing/2010/main" val="0"/>
                </a:ext>
              </a:extLst>
            </a:blip>
            <a:srcRect l="83300" r="-314"/>
            <a:stretch/>
          </p:blipFill>
          <p:spPr>
            <a:xfrm>
              <a:off x="4275161" y="4594635"/>
              <a:ext cx="577195" cy="530750"/>
            </a:xfrm>
            <a:prstGeom prst="rect">
              <a:avLst/>
            </a:prstGeom>
          </p:spPr>
        </p:pic>
      </p:grpSp>
      <p:pic>
        <p:nvPicPr>
          <p:cNvPr id="10" name="Picture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43608" y="3861048"/>
            <a:ext cx="2987824" cy="1832956"/>
          </a:xfrm>
          <a:prstGeom prst="rect">
            <a:avLst/>
          </a:prstGeom>
        </p:spPr>
      </p:pic>
    </p:spTree>
    <p:extLst>
      <p:ext uri="{BB962C8B-B14F-4D97-AF65-F5344CB8AC3E}">
        <p14:creationId xmlns="" xmlns:p14="http://schemas.microsoft.com/office/powerpoint/2010/main" val="403705150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Roadmap</a:t>
            </a:r>
            <a:endParaRPr lang="en-US" dirty="0"/>
          </a:p>
        </p:txBody>
      </p:sp>
      <p:sp>
        <p:nvSpPr>
          <p:cNvPr id="3" name="Content Placeholder 2"/>
          <p:cNvSpPr>
            <a:spLocks noGrp="1"/>
          </p:cNvSpPr>
          <p:nvPr>
            <p:ph idx="1"/>
          </p:nvPr>
        </p:nvSpPr>
        <p:spPr/>
        <p:txBody>
          <a:bodyPr/>
          <a:lstStyle/>
          <a:p>
            <a:r>
              <a:rPr lang="hu-HU" dirty="0" smtClean="0"/>
              <a:t>Methodology+tooling</a:t>
            </a:r>
          </a:p>
          <a:p>
            <a:r>
              <a:rPr lang="hu-HU" dirty="0" smtClean="0"/>
              <a:t>Future work</a:t>
            </a:r>
          </a:p>
          <a:p>
            <a:pPr lvl="1"/>
            <a:r>
              <a:rPr lang="hu-HU" dirty="0" smtClean="0"/>
              <a:t>Cost/performance modeling</a:t>
            </a:r>
          </a:p>
          <a:p>
            <a:pPr lvl="1"/>
            <a:r>
              <a:rPr lang="hu-HU" dirty="0" smtClean="0"/>
              <a:t>Resolution techniques to be revisited</a:t>
            </a:r>
          </a:p>
          <a:p>
            <a:r>
              <a:rPr lang="hu-HU" dirty="0"/>
              <a:t>Fits </a:t>
            </a:r>
            <a:r>
              <a:rPr lang="hu-HU" dirty="0" smtClean="0"/>
              <a:t>into a </a:t>
            </a:r>
            <a:r>
              <a:rPr lang="hu-HU" dirty="0"/>
              <a:t>larger framework (see the other presentations)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9552" y="4005064"/>
            <a:ext cx="7681310" cy="2477237"/>
          </a:xfrm>
          <a:prstGeom prst="rect">
            <a:avLst/>
          </a:prstGeom>
        </p:spPr>
      </p:pic>
    </p:spTree>
    <p:extLst>
      <p:ext uri="{BB962C8B-B14F-4D97-AF65-F5344CB8AC3E}">
        <p14:creationId xmlns:p14="http://schemas.microsoft.com/office/powerpoint/2010/main" xmlns="" val="11162731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sz="2400" dirty="0"/>
              <a:t>Modeling and enactment </a:t>
            </a:r>
            <a:r>
              <a:rPr lang="en-US" sz="2400" dirty="0" smtClean="0"/>
              <a:t>support</a:t>
            </a:r>
            <a:r>
              <a:rPr lang="hu-HU" sz="2400" dirty="0" smtClean="0"/>
              <a:t/>
            </a:r>
            <a:br>
              <a:rPr lang="hu-HU" sz="2400" dirty="0" smtClean="0"/>
            </a:br>
            <a:r>
              <a:rPr lang="en-US" sz="2400" dirty="0" smtClean="0"/>
              <a:t>for </a:t>
            </a:r>
            <a:r>
              <a:rPr lang="en-US" sz="2400" dirty="0"/>
              <a:t>early detection of </a:t>
            </a:r>
            <a:r>
              <a:rPr lang="en-US" sz="2400" dirty="0" smtClean="0"/>
              <a:t>inconsistencies</a:t>
            </a:r>
            <a:r>
              <a:rPr lang="hu-HU" sz="2400" dirty="0" smtClean="0"/>
              <a:t/>
            </a:r>
            <a:br>
              <a:rPr lang="hu-HU" sz="2400" dirty="0" smtClean="0"/>
            </a:br>
            <a:r>
              <a:rPr lang="en-US" sz="2400" dirty="0" smtClean="0"/>
              <a:t>in </a:t>
            </a:r>
            <a:r>
              <a:rPr lang="en-US" sz="2400" dirty="0"/>
              <a:t>engineering processes</a:t>
            </a:r>
            <a:endParaRPr lang="nl-BE" sz="2400" dirty="0"/>
          </a:p>
        </p:txBody>
      </p:sp>
      <p:sp>
        <p:nvSpPr>
          <p:cNvPr id="3" name="Ondertitel 2"/>
          <p:cNvSpPr>
            <a:spLocks noGrp="1"/>
          </p:cNvSpPr>
          <p:nvPr>
            <p:ph type="subTitle" idx="1"/>
          </p:nvPr>
        </p:nvSpPr>
        <p:spPr/>
        <p:txBody>
          <a:bodyPr/>
          <a:lstStyle/>
          <a:p>
            <a:r>
              <a:rPr lang="hu-HU" dirty="0" smtClean="0"/>
              <a:t>Istvan David</a:t>
            </a:r>
          </a:p>
          <a:p>
            <a:r>
              <a:rPr lang="hu-HU" dirty="0" smtClean="0"/>
              <a:t>MSDL Antwerp</a:t>
            </a:r>
          </a:p>
          <a:p>
            <a:r>
              <a:rPr lang="hu-HU" dirty="0" smtClean="0"/>
              <a:t>istvan.david@uantwerp.be</a:t>
            </a:r>
            <a:endParaRPr lang="nl-BE"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Summary</a:t>
            </a:r>
            <a:endParaRPr lang="en-US" dirty="0"/>
          </a:p>
        </p:txBody>
      </p:sp>
      <p:sp>
        <p:nvSpPr>
          <p:cNvPr id="3" name="Content Placeholder 2"/>
          <p:cNvSpPr>
            <a:spLocks noGrp="1"/>
          </p:cNvSpPr>
          <p:nvPr>
            <p:ph idx="1"/>
          </p:nvPr>
        </p:nvSpPr>
        <p:spPr>
          <a:xfrm>
            <a:off x="633413" y="3882708"/>
            <a:ext cx="7864475" cy="2498620"/>
          </a:xfrm>
        </p:spPr>
        <p:txBody>
          <a:bodyPr/>
          <a:lstStyle/>
          <a:p>
            <a:r>
              <a:rPr lang="hu-HU" dirty="0" smtClean="0"/>
              <a:t>Early inconsistency detection</a:t>
            </a:r>
          </a:p>
          <a:p>
            <a:r>
              <a:rPr lang="hu-HU" dirty="0" smtClean="0"/>
              <a:t>We </a:t>
            </a:r>
            <a:r>
              <a:rPr lang="hu-HU" dirty="0"/>
              <a:t>provide:</a:t>
            </a:r>
          </a:p>
          <a:p>
            <a:pPr lvl="1"/>
            <a:r>
              <a:rPr lang="hu-HU" dirty="0"/>
              <a:t>A </a:t>
            </a:r>
            <a:r>
              <a:rPr lang="hu-HU" dirty="0" smtClean="0"/>
              <a:t>methodology for formalizing inconsistencies, </a:t>
            </a:r>
            <a:r>
              <a:rPr lang="hu-HU" dirty="0"/>
              <a:t>and</a:t>
            </a:r>
          </a:p>
          <a:p>
            <a:pPr lvl="1"/>
            <a:r>
              <a:rPr lang="hu-HU" dirty="0" smtClean="0"/>
              <a:t>An enactment engine for running the managed process.</a:t>
            </a:r>
            <a:endParaRPr lang="en-US" dirty="0"/>
          </a:p>
        </p:txBody>
      </p:sp>
      <p:sp>
        <p:nvSpPr>
          <p:cNvPr id="4" name="TextBox 3"/>
          <p:cNvSpPr txBox="1"/>
          <p:nvPr/>
        </p:nvSpPr>
        <p:spPr>
          <a:xfrm>
            <a:off x="1259632" y="5836114"/>
            <a:ext cx="7488832" cy="473206"/>
          </a:xfrm>
          <a:prstGeom prst="rect">
            <a:avLst/>
          </a:prstGeom>
          <a:noFill/>
        </p:spPr>
        <p:txBody>
          <a:bodyPr wrap="square" rtlCol="0">
            <a:spAutoFit/>
          </a:bodyPr>
          <a:lstStyle/>
          <a:p>
            <a:r>
              <a:rPr lang="hu-HU" sz="1100" dirty="0" smtClean="0">
                <a:solidFill>
                  <a:schemeClr val="tx1"/>
                </a:solidFill>
                <a:latin typeface="+mj-lt"/>
              </a:rPr>
              <a:t>I. </a:t>
            </a:r>
            <a:r>
              <a:rPr lang="en-US" sz="1100" dirty="0" err="1" smtClean="0">
                <a:solidFill>
                  <a:schemeClr val="tx1"/>
                </a:solidFill>
                <a:latin typeface="+mj-lt"/>
              </a:rPr>
              <a:t>Dávid</a:t>
            </a:r>
            <a:r>
              <a:rPr lang="en-US" sz="1100" dirty="0">
                <a:solidFill>
                  <a:schemeClr val="tx1"/>
                </a:solidFill>
                <a:latin typeface="+mj-lt"/>
              </a:rPr>
              <a:t>, </a:t>
            </a:r>
            <a:r>
              <a:rPr lang="hu-HU" sz="1100" dirty="0" smtClean="0">
                <a:solidFill>
                  <a:schemeClr val="tx1"/>
                </a:solidFill>
                <a:latin typeface="+mj-lt"/>
              </a:rPr>
              <a:t>B. Meyers, K. Vanherpen, Y. Van Tendeloo, K. Berx</a:t>
            </a:r>
            <a:r>
              <a:rPr lang="en-US" sz="1100" dirty="0" smtClean="0">
                <a:solidFill>
                  <a:schemeClr val="tx1"/>
                </a:solidFill>
                <a:latin typeface="+mj-lt"/>
              </a:rPr>
              <a:t>, </a:t>
            </a:r>
            <a:r>
              <a:rPr lang="en-US" sz="1100" dirty="0">
                <a:solidFill>
                  <a:schemeClr val="tx1"/>
                </a:solidFill>
                <a:latin typeface="+mj-lt"/>
              </a:rPr>
              <a:t>and H. Vangheluwe, “Modeling and enactment </a:t>
            </a:r>
            <a:r>
              <a:rPr lang="en-US" sz="1100" dirty="0" smtClean="0">
                <a:solidFill>
                  <a:schemeClr val="tx1"/>
                </a:solidFill>
                <a:latin typeface="+mj-lt"/>
              </a:rPr>
              <a:t>support</a:t>
            </a:r>
            <a:r>
              <a:rPr lang="hu-HU" sz="1100" dirty="0" smtClean="0">
                <a:solidFill>
                  <a:schemeClr val="tx1"/>
                </a:solidFill>
                <a:latin typeface="+mj-lt"/>
              </a:rPr>
              <a:t> </a:t>
            </a:r>
            <a:r>
              <a:rPr lang="en-US" sz="1100" dirty="0" smtClean="0">
                <a:solidFill>
                  <a:schemeClr val="tx1"/>
                </a:solidFill>
                <a:latin typeface="+mj-lt"/>
              </a:rPr>
              <a:t>for </a:t>
            </a:r>
            <a:r>
              <a:rPr lang="en-US" sz="1100" dirty="0">
                <a:solidFill>
                  <a:schemeClr val="tx1"/>
                </a:solidFill>
                <a:latin typeface="+mj-lt"/>
              </a:rPr>
              <a:t>early detection of </a:t>
            </a:r>
            <a:r>
              <a:rPr lang="en-US" sz="1100" dirty="0" smtClean="0">
                <a:solidFill>
                  <a:schemeClr val="tx1"/>
                </a:solidFill>
                <a:latin typeface="+mj-lt"/>
              </a:rPr>
              <a:t>inconsistencies</a:t>
            </a:r>
            <a:r>
              <a:rPr lang="hu-HU" sz="1100" dirty="0" smtClean="0">
                <a:solidFill>
                  <a:schemeClr val="tx1"/>
                </a:solidFill>
                <a:latin typeface="+mj-lt"/>
              </a:rPr>
              <a:t> </a:t>
            </a:r>
            <a:r>
              <a:rPr lang="en-US" sz="1100" dirty="0" smtClean="0">
                <a:solidFill>
                  <a:schemeClr val="tx1"/>
                </a:solidFill>
                <a:latin typeface="+mj-lt"/>
              </a:rPr>
              <a:t>in </a:t>
            </a:r>
            <a:r>
              <a:rPr lang="en-US" sz="1100" dirty="0">
                <a:solidFill>
                  <a:schemeClr val="tx1"/>
                </a:solidFill>
                <a:latin typeface="+mj-lt"/>
              </a:rPr>
              <a:t>engineering processes</a:t>
            </a:r>
            <a:r>
              <a:rPr lang="en-US" sz="1100" dirty="0" smtClean="0">
                <a:solidFill>
                  <a:schemeClr val="tx1"/>
                </a:solidFill>
                <a:latin typeface="+mj-lt"/>
              </a:rPr>
              <a:t>,”</a:t>
            </a:r>
            <a:endParaRPr lang="hu-HU" sz="1100" dirty="0">
              <a:solidFill>
                <a:schemeClr val="tx1"/>
              </a:solidFill>
              <a:latin typeface="+mj-lt"/>
            </a:endParaRPr>
          </a:p>
          <a:p>
            <a:r>
              <a:rPr lang="hu-HU" sz="1100" dirty="0" smtClean="0">
                <a:solidFill>
                  <a:schemeClr val="tx1"/>
                </a:solidFill>
                <a:latin typeface="+mj-lt"/>
              </a:rPr>
              <a:t>Submitted, under review, 2nd </a:t>
            </a:r>
            <a:r>
              <a:rPr lang="en-US" sz="1100" dirty="0" smtClean="0">
                <a:solidFill>
                  <a:schemeClr val="tx1"/>
                </a:solidFill>
                <a:latin typeface="+mj-lt"/>
              </a:rPr>
              <a:t>International</a:t>
            </a:r>
            <a:r>
              <a:rPr lang="hu-HU" sz="1100" dirty="0" smtClean="0">
                <a:solidFill>
                  <a:schemeClr val="tx1"/>
                </a:solidFill>
                <a:latin typeface="+mj-lt"/>
              </a:rPr>
              <a:t> </a:t>
            </a:r>
            <a:r>
              <a:rPr lang="en-US" sz="1100" dirty="0" smtClean="0">
                <a:solidFill>
                  <a:schemeClr val="tx1"/>
                </a:solidFill>
                <a:latin typeface="+mj-lt"/>
              </a:rPr>
              <a:t>Workshop </a:t>
            </a:r>
            <a:r>
              <a:rPr lang="en-US" sz="1100" dirty="0">
                <a:solidFill>
                  <a:schemeClr val="tx1"/>
                </a:solidFill>
                <a:latin typeface="+mj-lt"/>
              </a:rPr>
              <a:t>on Collaborative Modelling in MDE (</a:t>
            </a:r>
            <a:r>
              <a:rPr lang="en-US" sz="1100" dirty="0" err="1">
                <a:solidFill>
                  <a:schemeClr val="tx1"/>
                </a:solidFill>
                <a:latin typeface="+mj-lt"/>
              </a:rPr>
              <a:t>COMMitMDE</a:t>
            </a:r>
            <a:r>
              <a:rPr lang="en-US" sz="1100" dirty="0">
                <a:solidFill>
                  <a:schemeClr val="tx1"/>
                </a:solidFill>
                <a:latin typeface="+mj-lt"/>
              </a:rPr>
              <a:t> </a:t>
            </a:r>
            <a:r>
              <a:rPr lang="en-US" sz="1100" dirty="0" smtClean="0">
                <a:solidFill>
                  <a:schemeClr val="tx1"/>
                </a:solidFill>
                <a:latin typeface="+mj-lt"/>
              </a:rPr>
              <a:t>201</a:t>
            </a:r>
            <a:r>
              <a:rPr lang="hu-HU" sz="1100" dirty="0" smtClean="0">
                <a:solidFill>
                  <a:schemeClr val="tx1"/>
                </a:solidFill>
                <a:latin typeface="+mj-lt"/>
              </a:rPr>
              <a:t>7</a:t>
            </a:r>
            <a:r>
              <a:rPr lang="en-US" sz="1100" dirty="0" smtClean="0">
                <a:solidFill>
                  <a:schemeClr val="tx1"/>
                </a:solidFill>
                <a:latin typeface="+mj-lt"/>
              </a:rPr>
              <a:t>)</a:t>
            </a:r>
            <a:endParaRPr lang="en-US" sz="1100" dirty="0">
              <a:solidFill>
                <a:schemeClr val="tx1"/>
              </a:solidFill>
              <a:latin typeface="+mj-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33413" y="1268760"/>
            <a:ext cx="7767588" cy="2448272"/>
          </a:xfrm>
          <a:prstGeom prst="rect">
            <a:avLst/>
          </a:prstGeom>
        </p:spPr>
      </p:pic>
    </p:spTree>
    <p:extLst>
      <p:ext uri="{BB962C8B-B14F-4D97-AF65-F5344CB8AC3E}">
        <p14:creationId xmlns:p14="http://schemas.microsoft.com/office/powerpoint/2010/main" xmlns="" val="99249877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Process enactment</a:t>
            </a:r>
            <a:endParaRPr lang="en-US" dirty="0"/>
          </a:p>
        </p:txBody>
      </p:sp>
      <p:sp>
        <p:nvSpPr>
          <p:cNvPr id="3" name="Content Placeholder 2"/>
          <p:cNvSpPr>
            <a:spLocks noGrp="1"/>
          </p:cNvSpPr>
          <p:nvPr>
            <p:ph idx="1"/>
          </p:nvPr>
        </p:nvSpPr>
        <p:spPr/>
        <p:txBody>
          <a:bodyPr/>
          <a:lstStyle/>
          <a:p>
            <a:r>
              <a:rPr lang="hu-HU" dirty="0" smtClean="0"/>
              <a:t>Process modeling is a must, but it’s not enough</a:t>
            </a:r>
          </a:p>
          <a:p>
            <a:r>
              <a:rPr lang="hu-HU" dirty="0" smtClean="0"/>
              <a:t>Process enactment is required to ensure consistency</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31429" y="2695571"/>
            <a:ext cx="5204336" cy="2395551"/>
          </a:xfrm>
          <a:prstGeom prst="rect">
            <a:avLst/>
          </a:prstGeom>
        </p:spPr>
      </p:pic>
    </p:spTree>
    <p:extLst>
      <p:ext uri="{BB962C8B-B14F-4D97-AF65-F5344CB8AC3E}">
        <p14:creationId xmlns:p14="http://schemas.microsoft.com/office/powerpoint/2010/main" xmlns="" val="23182220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Example</a:t>
            </a:r>
            <a:endParaRPr lang="en-US" dirty="0"/>
          </a:p>
        </p:txBody>
      </p:sp>
      <p:sp>
        <p:nvSpPr>
          <p:cNvPr id="3" name="Content Placeholder 2"/>
          <p:cNvSpPr>
            <a:spLocks noGrp="1"/>
          </p:cNvSpPr>
          <p:nvPr>
            <p:ph idx="1"/>
          </p:nvPr>
        </p:nvSpPr>
        <p:spPr/>
        <p:txBody>
          <a:bodyPr/>
          <a:lstStyle/>
          <a:p>
            <a:r>
              <a:rPr lang="en-US" dirty="0" smtClean="0"/>
              <a:t>m</a:t>
            </a:r>
            <a:r>
              <a:rPr lang="en-US" baseline="-25000" dirty="0" smtClean="0"/>
              <a:t>T</a:t>
            </a:r>
            <a:r>
              <a:rPr lang="en-US" dirty="0" smtClean="0"/>
              <a:t> </a:t>
            </a:r>
            <a:r>
              <a:rPr lang="en-US" dirty="0"/>
              <a:t>= </a:t>
            </a:r>
            <a:r>
              <a:rPr lang="en-US" dirty="0" smtClean="0"/>
              <a:t>m</a:t>
            </a:r>
            <a:r>
              <a:rPr lang="hu-HU" baseline="-25000" dirty="0" smtClean="0"/>
              <a:t>P</a:t>
            </a:r>
            <a:r>
              <a:rPr lang="en-US" dirty="0" smtClean="0"/>
              <a:t>+m</a:t>
            </a:r>
            <a:r>
              <a:rPr lang="hu-HU" baseline="-25000" dirty="0" smtClean="0"/>
              <a:t>M</a:t>
            </a:r>
            <a:r>
              <a:rPr lang="en-US" dirty="0" smtClean="0"/>
              <a:t>+m</a:t>
            </a:r>
            <a:r>
              <a:rPr lang="hu-HU" baseline="-25000" dirty="0" smtClean="0"/>
              <a:t>B</a:t>
            </a:r>
          </a:p>
          <a:p>
            <a:endParaRPr lang="hu-HU" baseline="-25000" dirty="0" smtClean="0"/>
          </a:p>
          <a:p>
            <a:r>
              <a:rPr lang="en-US" dirty="0" smtClean="0"/>
              <a:t>m</a:t>
            </a:r>
            <a:r>
              <a:rPr lang="en-US" baseline="-25000" dirty="0" smtClean="0"/>
              <a:t>T</a:t>
            </a:r>
            <a:r>
              <a:rPr lang="en-US" dirty="0" smtClean="0"/>
              <a:t> </a:t>
            </a:r>
            <a:r>
              <a:rPr lang="en-US" dirty="0"/>
              <a:t>≤ 150 [</a:t>
            </a:r>
            <a:r>
              <a:rPr lang="en-US" dirty="0" smtClean="0"/>
              <a:t>k</a:t>
            </a:r>
            <a:r>
              <a:rPr lang="hu-HU" dirty="0" smtClean="0"/>
              <a:t>g</a:t>
            </a:r>
            <a:r>
              <a:rPr lang="az-Cyrl-AZ" dirty="0" smtClean="0"/>
              <a:t>],</a:t>
            </a:r>
            <a:r>
              <a:rPr lang="hu-HU" dirty="0" smtClean="0"/>
              <a:t/>
            </a:r>
            <a:br>
              <a:rPr lang="hu-HU" dirty="0" smtClean="0"/>
            </a:br>
            <a:r>
              <a:rPr lang="en-US" dirty="0" smtClean="0"/>
              <a:t>m</a:t>
            </a:r>
            <a:r>
              <a:rPr lang="hu-HU" baseline="-25000" dirty="0" smtClean="0"/>
              <a:t>P</a:t>
            </a:r>
            <a:r>
              <a:rPr lang="en-US" dirty="0" smtClean="0"/>
              <a:t> </a:t>
            </a:r>
            <a:r>
              <a:rPr lang="en-US" dirty="0"/>
              <a:t>≤ 100 [</a:t>
            </a:r>
            <a:r>
              <a:rPr lang="en-US" dirty="0" smtClean="0"/>
              <a:t>k</a:t>
            </a:r>
            <a:r>
              <a:rPr lang="hu-HU" dirty="0" smtClean="0"/>
              <a:t>g</a:t>
            </a:r>
            <a:r>
              <a:rPr lang="az-Cyrl-AZ" dirty="0" smtClean="0"/>
              <a:t>],</a:t>
            </a:r>
            <a:r>
              <a:rPr lang="hu-HU" dirty="0" smtClean="0"/>
              <a:t/>
            </a:r>
            <a:br>
              <a:rPr lang="hu-HU" dirty="0" smtClean="0"/>
            </a:br>
            <a:r>
              <a:rPr lang="en-US" dirty="0" smtClean="0"/>
              <a:t>m</a:t>
            </a:r>
            <a:r>
              <a:rPr lang="hu-HU" baseline="-25000" dirty="0" smtClean="0"/>
              <a:t>M</a:t>
            </a:r>
            <a:r>
              <a:rPr lang="en-US" dirty="0" smtClean="0"/>
              <a:t> </a:t>
            </a:r>
            <a:r>
              <a:rPr lang="en-US" dirty="0"/>
              <a:t>≤ 50 [</a:t>
            </a:r>
            <a:r>
              <a:rPr lang="en-US" dirty="0" smtClean="0"/>
              <a:t>k</a:t>
            </a:r>
            <a:r>
              <a:rPr lang="hu-HU" dirty="0" smtClean="0"/>
              <a:t>g</a:t>
            </a:r>
            <a:r>
              <a:rPr lang="az-Cyrl-AZ" dirty="0" smtClean="0"/>
              <a:t>],</a:t>
            </a:r>
            <a:r>
              <a:rPr lang="hu-HU" dirty="0" smtClean="0"/>
              <a:t/>
            </a:r>
            <a:br>
              <a:rPr lang="hu-HU" dirty="0" smtClean="0"/>
            </a:br>
            <a:r>
              <a:rPr lang="en-US" dirty="0" smtClean="0"/>
              <a:t>m</a:t>
            </a:r>
            <a:r>
              <a:rPr lang="hu-HU" baseline="-25000" dirty="0" smtClean="0"/>
              <a:t>B</a:t>
            </a:r>
            <a:r>
              <a:rPr lang="en-US" dirty="0" smtClean="0"/>
              <a:t> </a:t>
            </a:r>
            <a:r>
              <a:rPr lang="en-US" dirty="0"/>
              <a:t>≤ 10 [</a:t>
            </a:r>
            <a:r>
              <a:rPr lang="en-US" dirty="0" smtClean="0"/>
              <a:t>k</a:t>
            </a:r>
            <a:r>
              <a:rPr lang="hu-HU" dirty="0" smtClean="0"/>
              <a:t>g</a:t>
            </a:r>
            <a:r>
              <a:rPr lang="az-Cyrl-AZ" dirty="0" smtClean="0"/>
              <a:t>]</a:t>
            </a:r>
            <a:endParaRPr lang="hu-HU" dirty="0" smtClean="0"/>
          </a:p>
          <a:p>
            <a:endParaRPr lang="hu-HU" dirty="0"/>
          </a:p>
          <a:p>
            <a:r>
              <a:rPr lang="hu-HU" dirty="0" smtClean="0"/>
              <a:t>mass </a:t>
            </a:r>
            <a:r>
              <a:rPr lang="hu-HU" dirty="0"/>
              <a:t>&gt; 0 [</a:t>
            </a:r>
            <a:r>
              <a:rPr lang="hu-HU" dirty="0" smtClean="0"/>
              <a:t>kg</a:t>
            </a:r>
            <a:r>
              <a:rPr lang="az-Cyrl-AZ" dirty="0" smtClean="0"/>
              <a:t>] </a:t>
            </a:r>
            <a:endParaRPr lang="en-US" dirty="0"/>
          </a:p>
        </p:txBody>
      </p:sp>
      <p:pic>
        <p:nvPicPr>
          <p:cNvPr id="14" name="Content Placeholder 3"/>
          <p:cNvPicPr>
            <a:picLocks noChangeAspect="1"/>
          </p:cNvPicPr>
          <p:nvPr/>
        </p:nvPicPr>
        <p:blipFill rotWithShape="1">
          <a:blip r:embed="rId2" cstate="print">
            <a:extLst>
              <a:ext uri="{28A0092B-C50C-407E-A947-70E740481C1C}">
                <a14:useLocalDpi xmlns:a14="http://schemas.microsoft.com/office/drawing/2010/main" xmlns="" val="0"/>
              </a:ext>
            </a:extLst>
          </a:blip>
          <a:srcRect l="20091" t="6797" r="18299" b="5327"/>
          <a:stretch/>
        </p:blipFill>
        <p:spPr>
          <a:xfrm>
            <a:off x="6156176" y="88109"/>
            <a:ext cx="2944630" cy="3150070"/>
          </a:xfrm>
          <a:prstGeom prst="rect">
            <a:avLst/>
          </a:prstGeom>
        </p:spPr>
      </p:pic>
    </p:spTree>
    <p:extLst>
      <p:ext uri="{BB962C8B-B14F-4D97-AF65-F5344CB8AC3E}">
        <p14:creationId xmlns:p14="http://schemas.microsoft.com/office/powerpoint/2010/main" xmlns="" val="8806971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Example</a:t>
            </a:r>
            <a:endParaRPr lang="en-US" dirty="0"/>
          </a:p>
        </p:txBody>
      </p:sp>
      <p:sp>
        <p:nvSpPr>
          <p:cNvPr id="3" name="Content Placeholder 2"/>
          <p:cNvSpPr>
            <a:spLocks noGrp="1"/>
          </p:cNvSpPr>
          <p:nvPr>
            <p:ph idx="1"/>
          </p:nvPr>
        </p:nvSpPr>
        <p:spPr/>
        <p:txBody>
          <a:bodyPr/>
          <a:lstStyle/>
          <a:p>
            <a:r>
              <a:rPr lang="en-US" dirty="0" smtClean="0"/>
              <a:t>m</a:t>
            </a:r>
            <a:r>
              <a:rPr lang="en-US" baseline="-25000" dirty="0" smtClean="0"/>
              <a:t>T</a:t>
            </a:r>
            <a:r>
              <a:rPr lang="en-US" dirty="0" smtClean="0"/>
              <a:t> </a:t>
            </a:r>
            <a:r>
              <a:rPr lang="en-US" dirty="0"/>
              <a:t>= </a:t>
            </a:r>
            <a:r>
              <a:rPr lang="en-US" dirty="0" smtClean="0"/>
              <a:t>m</a:t>
            </a:r>
            <a:r>
              <a:rPr lang="hu-HU" baseline="-25000" dirty="0" smtClean="0"/>
              <a:t>P</a:t>
            </a:r>
            <a:r>
              <a:rPr lang="en-US" dirty="0" smtClean="0"/>
              <a:t>+m</a:t>
            </a:r>
            <a:r>
              <a:rPr lang="hu-HU" baseline="-25000" dirty="0" smtClean="0"/>
              <a:t>M</a:t>
            </a:r>
            <a:r>
              <a:rPr lang="en-US" dirty="0" smtClean="0"/>
              <a:t>+m</a:t>
            </a:r>
            <a:r>
              <a:rPr lang="hu-HU" baseline="-25000" dirty="0" smtClean="0"/>
              <a:t>B</a:t>
            </a:r>
          </a:p>
          <a:p>
            <a:endParaRPr lang="hu-HU" baseline="-25000" dirty="0" smtClean="0"/>
          </a:p>
          <a:p>
            <a:r>
              <a:rPr lang="en-US" dirty="0" smtClean="0"/>
              <a:t>m</a:t>
            </a:r>
            <a:r>
              <a:rPr lang="en-US" baseline="-25000" dirty="0" smtClean="0"/>
              <a:t>T</a:t>
            </a:r>
            <a:r>
              <a:rPr lang="en-US" dirty="0" smtClean="0"/>
              <a:t> </a:t>
            </a:r>
            <a:r>
              <a:rPr lang="en-US" dirty="0"/>
              <a:t>≤ 150 [</a:t>
            </a:r>
            <a:r>
              <a:rPr lang="en-US" dirty="0" smtClean="0"/>
              <a:t>k</a:t>
            </a:r>
            <a:r>
              <a:rPr lang="hu-HU" dirty="0" smtClean="0"/>
              <a:t>g</a:t>
            </a:r>
            <a:r>
              <a:rPr lang="az-Cyrl-AZ" dirty="0" smtClean="0"/>
              <a:t>],</a:t>
            </a:r>
            <a:r>
              <a:rPr lang="hu-HU" dirty="0" smtClean="0"/>
              <a:t/>
            </a:r>
            <a:br>
              <a:rPr lang="hu-HU" dirty="0" smtClean="0"/>
            </a:br>
            <a:r>
              <a:rPr lang="en-US" b="1" dirty="0" smtClean="0">
                <a:solidFill>
                  <a:srgbClr val="00B050"/>
                </a:solidFill>
              </a:rPr>
              <a:t>m</a:t>
            </a:r>
            <a:r>
              <a:rPr lang="hu-HU" b="1" baseline="-25000" dirty="0" smtClean="0">
                <a:solidFill>
                  <a:srgbClr val="00B050"/>
                </a:solidFill>
              </a:rPr>
              <a:t>P</a:t>
            </a:r>
            <a:r>
              <a:rPr lang="en-US" b="1" dirty="0" smtClean="0">
                <a:solidFill>
                  <a:srgbClr val="00B050"/>
                </a:solidFill>
              </a:rPr>
              <a:t> </a:t>
            </a:r>
            <a:r>
              <a:rPr lang="en-US" b="1" dirty="0">
                <a:solidFill>
                  <a:srgbClr val="00B050"/>
                </a:solidFill>
              </a:rPr>
              <a:t>≤ 100 [</a:t>
            </a:r>
            <a:r>
              <a:rPr lang="en-US" b="1" dirty="0" smtClean="0">
                <a:solidFill>
                  <a:srgbClr val="00B050"/>
                </a:solidFill>
              </a:rPr>
              <a:t>k</a:t>
            </a:r>
            <a:r>
              <a:rPr lang="hu-HU" b="1" dirty="0" smtClean="0">
                <a:solidFill>
                  <a:srgbClr val="00B050"/>
                </a:solidFill>
              </a:rPr>
              <a:t>g</a:t>
            </a:r>
            <a:r>
              <a:rPr lang="az-Cyrl-AZ" b="1" dirty="0" smtClean="0">
                <a:solidFill>
                  <a:srgbClr val="00B050"/>
                </a:solidFill>
              </a:rPr>
              <a:t>],</a:t>
            </a:r>
            <a:r>
              <a:rPr lang="hu-HU" dirty="0" smtClean="0"/>
              <a:t/>
            </a:r>
            <a:br>
              <a:rPr lang="hu-HU" dirty="0" smtClean="0"/>
            </a:br>
            <a:r>
              <a:rPr lang="en-US" dirty="0" smtClean="0"/>
              <a:t>m</a:t>
            </a:r>
            <a:r>
              <a:rPr lang="hu-HU" baseline="-25000" dirty="0" smtClean="0"/>
              <a:t>M</a:t>
            </a:r>
            <a:r>
              <a:rPr lang="en-US" dirty="0" smtClean="0"/>
              <a:t> </a:t>
            </a:r>
            <a:r>
              <a:rPr lang="en-US" dirty="0"/>
              <a:t>≤ 50 [</a:t>
            </a:r>
            <a:r>
              <a:rPr lang="en-US" dirty="0" smtClean="0"/>
              <a:t>k</a:t>
            </a:r>
            <a:r>
              <a:rPr lang="hu-HU" dirty="0" smtClean="0"/>
              <a:t>g</a:t>
            </a:r>
            <a:r>
              <a:rPr lang="az-Cyrl-AZ" dirty="0" smtClean="0"/>
              <a:t>],</a:t>
            </a:r>
            <a:r>
              <a:rPr lang="hu-HU" dirty="0" smtClean="0"/>
              <a:t/>
            </a:r>
            <a:br>
              <a:rPr lang="hu-HU" dirty="0" smtClean="0"/>
            </a:br>
            <a:r>
              <a:rPr lang="en-US" dirty="0" smtClean="0"/>
              <a:t>m</a:t>
            </a:r>
            <a:r>
              <a:rPr lang="hu-HU" baseline="-25000" dirty="0" smtClean="0"/>
              <a:t>B</a:t>
            </a:r>
            <a:r>
              <a:rPr lang="en-US" dirty="0" smtClean="0"/>
              <a:t> </a:t>
            </a:r>
            <a:r>
              <a:rPr lang="en-US" dirty="0"/>
              <a:t>≤ 10 [</a:t>
            </a:r>
            <a:r>
              <a:rPr lang="en-US" dirty="0" smtClean="0"/>
              <a:t>k</a:t>
            </a:r>
            <a:r>
              <a:rPr lang="hu-HU" dirty="0" smtClean="0"/>
              <a:t>g</a:t>
            </a:r>
            <a:r>
              <a:rPr lang="az-Cyrl-AZ" dirty="0" smtClean="0"/>
              <a:t>]</a:t>
            </a:r>
            <a:endParaRPr lang="hu-HU" dirty="0" smtClean="0"/>
          </a:p>
          <a:p>
            <a:endParaRPr lang="hu-HU" dirty="0"/>
          </a:p>
          <a:p>
            <a:r>
              <a:rPr lang="hu-HU" dirty="0" smtClean="0"/>
              <a:t>mass </a:t>
            </a:r>
            <a:r>
              <a:rPr lang="hu-HU" dirty="0"/>
              <a:t>&gt; 0 [</a:t>
            </a:r>
            <a:r>
              <a:rPr lang="hu-HU" dirty="0" smtClean="0"/>
              <a:t>kg</a:t>
            </a:r>
            <a:r>
              <a:rPr lang="az-Cyrl-AZ" dirty="0" smtClean="0"/>
              <a:t>] </a:t>
            </a:r>
            <a:endParaRPr lang="en-US" dirty="0"/>
          </a:p>
        </p:txBody>
      </p:sp>
      <p:sp>
        <p:nvSpPr>
          <p:cNvPr id="10" name="TextBox 9"/>
          <p:cNvSpPr txBox="1"/>
          <p:nvPr/>
        </p:nvSpPr>
        <p:spPr>
          <a:xfrm>
            <a:off x="3563380" y="3375166"/>
            <a:ext cx="5580620" cy="784830"/>
          </a:xfrm>
          <a:prstGeom prst="rect">
            <a:avLst/>
          </a:prstGeom>
          <a:noFill/>
        </p:spPr>
        <p:txBody>
          <a:bodyPr wrap="square" rtlCol="0">
            <a:spAutoFit/>
          </a:bodyPr>
          <a:lstStyle/>
          <a:p>
            <a:r>
              <a:rPr lang="en-US" sz="2000" b="1" i="1" dirty="0" smtClean="0">
                <a:solidFill>
                  <a:schemeClr val="tx1"/>
                </a:solidFill>
                <a:latin typeface="+mj-lt"/>
              </a:rPr>
              <a:t>Step 1</a:t>
            </a:r>
            <a:endParaRPr lang="hu-HU" sz="2000" i="1" dirty="0" smtClean="0">
              <a:solidFill>
                <a:schemeClr val="tx1"/>
              </a:solidFill>
              <a:latin typeface="+mj-lt"/>
            </a:endParaRPr>
          </a:p>
          <a:p>
            <a:pPr marL="358775">
              <a:tabLst>
                <a:tab pos="358775" algn="l"/>
                <a:tab pos="536575" algn="l"/>
              </a:tabLst>
            </a:pPr>
            <a:r>
              <a:rPr lang="en-US" sz="2000" i="1" dirty="0" smtClean="0">
                <a:solidFill>
                  <a:schemeClr val="tx1"/>
                </a:solidFill>
                <a:latin typeface="+mj-lt"/>
              </a:rPr>
              <a:t>A </a:t>
            </a:r>
            <a:r>
              <a:rPr lang="en-US" sz="2000" i="1" dirty="0">
                <a:solidFill>
                  <a:schemeClr val="tx1"/>
                </a:solidFill>
                <a:latin typeface="+mj-lt"/>
              </a:rPr>
              <a:t>platform is selected with a mass of </a:t>
            </a:r>
            <a:r>
              <a:rPr lang="en-US" sz="2000" i="1" dirty="0" smtClean="0">
                <a:solidFill>
                  <a:schemeClr val="tx1"/>
                </a:solidFill>
                <a:latin typeface="+mj-lt"/>
              </a:rPr>
              <a:t>100kg.</a:t>
            </a:r>
            <a:r>
              <a:rPr lang="hu-HU" sz="2000" i="1" dirty="0" smtClean="0">
                <a:solidFill>
                  <a:schemeClr val="tx1"/>
                </a:solidFill>
                <a:latin typeface="+mj-lt"/>
              </a:rPr>
              <a:t> </a:t>
            </a:r>
            <a:r>
              <a:rPr lang="en-US" sz="2000" i="1" dirty="0" smtClean="0">
                <a:solidFill>
                  <a:schemeClr val="tx1"/>
                </a:solidFill>
                <a:latin typeface="+mj-lt"/>
              </a:rPr>
              <a:t>(m</a:t>
            </a:r>
            <a:r>
              <a:rPr lang="hu-HU" sz="2000" i="1" baseline="-25000" dirty="0" smtClean="0">
                <a:solidFill>
                  <a:schemeClr val="tx1"/>
                </a:solidFill>
                <a:latin typeface="+mj-lt"/>
              </a:rPr>
              <a:t>P</a:t>
            </a:r>
            <a:r>
              <a:rPr lang="en-US" sz="2000" i="1" dirty="0" smtClean="0">
                <a:solidFill>
                  <a:schemeClr val="tx1"/>
                </a:solidFill>
                <a:latin typeface="+mj-lt"/>
              </a:rPr>
              <a:t>=100 </a:t>
            </a:r>
            <a:r>
              <a:rPr lang="en-US" sz="2000" i="1" dirty="0">
                <a:solidFill>
                  <a:schemeClr val="tx1"/>
                </a:solidFill>
                <a:latin typeface="+mj-lt"/>
              </a:rPr>
              <a:t>[</a:t>
            </a:r>
            <a:r>
              <a:rPr lang="en-US" sz="2000" i="1" dirty="0" smtClean="0">
                <a:solidFill>
                  <a:schemeClr val="tx1"/>
                </a:solidFill>
                <a:latin typeface="+mj-lt"/>
              </a:rPr>
              <a:t>k</a:t>
            </a:r>
            <a:r>
              <a:rPr lang="hu-HU" sz="2000" i="1" dirty="0">
                <a:solidFill>
                  <a:schemeClr val="tx1"/>
                </a:solidFill>
                <a:latin typeface="+mj-lt"/>
              </a:rPr>
              <a:t>g</a:t>
            </a:r>
            <a:r>
              <a:rPr lang="en-US" sz="2000" i="1" dirty="0" smtClean="0">
                <a:solidFill>
                  <a:schemeClr val="tx1"/>
                </a:solidFill>
                <a:latin typeface="+mj-lt"/>
              </a:rPr>
              <a:t>])</a:t>
            </a:r>
            <a:endParaRPr lang="hu-HU" sz="2000" i="1" dirty="0" smtClean="0">
              <a:solidFill>
                <a:schemeClr val="tx1"/>
              </a:solidFill>
              <a:latin typeface="+mj-lt"/>
            </a:endParaRPr>
          </a:p>
        </p:txBody>
      </p:sp>
      <p:pic>
        <p:nvPicPr>
          <p:cNvPr id="14" name="Content Placeholder 3"/>
          <p:cNvPicPr>
            <a:picLocks noChangeAspect="1"/>
          </p:cNvPicPr>
          <p:nvPr/>
        </p:nvPicPr>
        <p:blipFill rotWithShape="1">
          <a:blip r:embed="rId2" cstate="print">
            <a:extLst>
              <a:ext uri="{28A0092B-C50C-407E-A947-70E740481C1C}">
                <a14:useLocalDpi xmlns:a14="http://schemas.microsoft.com/office/drawing/2010/main" xmlns="" val="0"/>
              </a:ext>
            </a:extLst>
          </a:blip>
          <a:srcRect l="20091" t="6797" r="18299" b="5327"/>
          <a:stretch/>
        </p:blipFill>
        <p:spPr>
          <a:xfrm>
            <a:off x="6156176" y="88109"/>
            <a:ext cx="2944630" cy="3150070"/>
          </a:xfrm>
          <a:prstGeom prst="rect">
            <a:avLst/>
          </a:prstGeom>
        </p:spPr>
      </p:pic>
    </p:spTree>
    <p:extLst>
      <p:ext uri="{BB962C8B-B14F-4D97-AF65-F5344CB8AC3E}">
        <p14:creationId xmlns:p14="http://schemas.microsoft.com/office/powerpoint/2010/main" xmlns="" val="35899169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Example</a:t>
            </a:r>
            <a:endParaRPr lang="en-US" dirty="0"/>
          </a:p>
        </p:txBody>
      </p:sp>
      <p:sp>
        <p:nvSpPr>
          <p:cNvPr id="3" name="Content Placeholder 2"/>
          <p:cNvSpPr>
            <a:spLocks noGrp="1"/>
          </p:cNvSpPr>
          <p:nvPr>
            <p:ph idx="1"/>
          </p:nvPr>
        </p:nvSpPr>
        <p:spPr/>
        <p:txBody>
          <a:bodyPr/>
          <a:lstStyle/>
          <a:p>
            <a:r>
              <a:rPr lang="en-US" dirty="0" smtClean="0"/>
              <a:t>m</a:t>
            </a:r>
            <a:r>
              <a:rPr lang="en-US" baseline="-25000" dirty="0" smtClean="0"/>
              <a:t>T</a:t>
            </a:r>
            <a:r>
              <a:rPr lang="en-US" dirty="0" smtClean="0"/>
              <a:t> </a:t>
            </a:r>
            <a:r>
              <a:rPr lang="en-US" dirty="0"/>
              <a:t>= </a:t>
            </a:r>
            <a:r>
              <a:rPr lang="en-US" dirty="0" smtClean="0"/>
              <a:t>m</a:t>
            </a:r>
            <a:r>
              <a:rPr lang="hu-HU" baseline="-25000" dirty="0" smtClean="0"/>
              <a:t>P</a:t>
            </a:r>
            <a:r>
              <a:rPr lang="en-US" dirty="0" smtClean="0"/>
              <a:t>+m</a:t>
            </a:r>
            <a:r>
              <a:rPr lang="hu-HU" baseline="-25000" dirty="0" smtClean="0"/>
              <a:t>M</a:t>
            </a:r>
            <a:r>
              <a:rPr lang="en-US" dirty="0" smtClean="0"/>
              <a:t>+m</a:t>
            </a:r>
            <a:r>
              <a:rPr lang="hu-HU" baseline="-25000" dirty="0" smtClean="0"/>
              <a:t>B</a:t>
            </a:r>
          </a:p>
          <a:p>
            <a:endParaRPr lang="hu-HU" baseline="-25000" dirty="0" smtClean="0"/>
          </a:p>
          <a:p>
            <a:r>
              <a:rPr lang="en-US" dirty="0" smtClean="0"/>
              <a:t>m</a:t>
            </a:r>
            <a:r>
              <a:rPr lang="en-US" baseline="-25000" dirty="0" smtClean="0"/>
              <a:t>T</a:t>
            </a:r>
            <a:r>
              <a:rPr lang="en-US" dirty="0" smtClean="0"/>
              <a:t> </a:t>
            </a:r>
            <a:r>
              <a:rPr lang="en-US" dirty="0"/>
              <a:t>≤ 150 [</a:t>
            </a:r>
            <a:r>
              <a:rPr lang="en-US" dirty="0" smtClean="0"/>
              <a:t>k</a:t>
            </a:r>
            <a:r>
              <a:rPr lang="hu-HU" dirty="0" smtClean="0"/>
              <a:t>g</a:t>
            </a:r>
            <a:r>
              <a:rPr lang="az-Cyrl-AZ" dirty="0" smtClean="0"/>
              <a:t>],</a:t>
            </a:r>
            <a:r>
              <a:rPr lang="hu-HU" dirty="0" smtClean="0"/>
              <a:t/>
            </a:r>
            <a:br>
              <a:rPr lang="hu-HU" dirty="0" smtClean="0"/>
            </a:br>
            <a:r>
              <a:rPr lang="en-US" b="1" dirty="0" smtClean="0">
                <a:solidFill>
                  <a:srgbClr val="00B050"/>
                </a:solidFill>
              </a:rPr>
              <a:t>m</a:t>
            </a:r>
            <a:r>
              <a:rPr lang="hu-HU" b="1" baseline="-25000" dirty="0" smtClean="0">
                <a:solidFill>
                  <a:srgbClr val="00B050"/>
                </a:solidFill>
              </a:rPr>
              <a:t>P</a:t>
            </a:r>
            <a:r>
              <a:rPr lang="en-US" b="1" dirty="0" smtClean="0">
                <a:solidFill>
                  <a:srgbClr val="00B050"/>
                </a:solidFill>
              </a:rPr>
              <a:t> </a:t>
            </a:r>
            <a:r>
              <a:rPr lang="en-US" b="1" dirty="0">
                <a:solidFill>
                  <a:srgbClr val="00B050"/>
                </a:solidFill>
              </a:rPr>
              <a:t>≤ 100 [</a:t>
            </a:r>
            <a:r>
              <a:rPr lang="en-US" b="1" dirty="0" smtClean="0">
                <a:solidFill>
                  <a:srgbClr val="00B050"/>
                </a:solidFill>
              </a:rPr>
              <a:t>k</a:t>
            </a:r>
            <a:r>
              <a:rPr lang="hu-HU" b="1" dirty="0" smtClean="0">
                <a:solidFill>
                  <a:srgbClr val="00B050"/>
                </a:solidFill>
              </a:rPr>
              <a:t>g</a:t>
            </a:r>
            <a:r>
              <a:rPr lang="az-Cyrl-AZ" b="1" dirty="0" smtClean="0">
                <a:solidFill>
                  <a:srgbClr val="00B050"/>
                </a:solidFill>
              </a:rPr>
              <a:t>],</a:t>
            </a:r>
            <a:r>
              <a:rPr lang="hu-HU" dirty="0" smtClean="0"/>
              <a:t/>
            </a:r>
            <a:br>
              <a:rPr lang="hu-HU" dirty="0" smtClean="0"/>
            </a:br>
            <a:r>
              <a:rPr lang="en-US" b="1" dirty="0" smtClean="0">
                <a:solidFill>
                  <a:srgbClr val="00B050"/>
                </a:solidFill>
              </a:rPr>
              <a:t>m</a:t>
            </a:r>
            <a:r>
              <a:rPr lang="hu-HU" b="1" baseline="-25000" dirty="0" smtClean="0">
                <a:solidFill>
                  <a:srgbClr val="00B050"/>
                </a:solidFill>
              </a:rPr>
              <a:t>M</a:t>
            </a:r>
            <a:r>
              <a:rPr lang="en-US" b="1" dirty="0" smtClean="0">
                <a:solidFill>
                  <a:srgbClr val="00B050"/>
                </a:solidFill>
              </a:rPr>
              <a:t> </a:t>
            </a:r>
            <a:r>
              <a:rPr lang="en-US" b="1" dirty="0">
                <a:solidFill>
                  <a:srgbClr val="00B050"/>
                </a:solidFill>
              </a:rPr>
              <a:t>≤ 50 [</a:t>
            </a:r>
            <a:r>
              <a:rPr lang="en-US" b="1" dirty="0" smtClean="0">
                <a:solidFill>
                  <a:srgbClr val="00B050"/>
                </a:solidFill>
              </a:rPr>
              <a:t>k</a:t>
            </a:r>
            <a:r>
              <a:rPr lang="hu-HU" b="1" dirty="0" smtClean="0">
                <a:solidFill>
                  <a:srgbClr val="00B050"/>
                </a:solidFill>
              </a:rPr>
              <a:t>g</a:t>
            </a:r>
            <a:r>
              <a:rPr lang="az-Cyrl-AZ" b="1" dirty="0" smtClean="0">
                <a:solidFill>
                  <a:srgbClr val="00B050"/>
                </a:solidFill>
              </a:rPr>
              <a:t>],</a:t>
            </a:r>
            <a:r>
              <a:rPr lang="hu-HU" b="1" dirty="0" smtClean="0">
                <a:solidFill>
                  <a:srgbClr val="00B050"/>
                </a:solidFill>
              </a:rPr>
              <a:t/>
            </a:r>
            <a:br>
              <a:rPr lang="hu-HU" b="1" dirty="0" smtClean="0">
                <a:solidFill>
                  <a:srgbClr val="00B050"/>
                </a:solidFill>
              </a:rPr>
            </a:br>
            <a:r>
              <a:rPr lang="en-US" dirty="0" smtClean="0"/>
              <a:t>m</a:t>
            </a:r>
            <a:r>
              <a:rPr lang="hu-HU" baseline="-25000" dirty="0" smtClean="0"/>
              <a:t>B</a:t>
            </a:r>
            <a:r>
              <a:rPr lang="en-US" dirty="0" smtClean="0"/>
              <a:t> </a:t>
            </a:r>
            <a:r>
              <a:rPr lang="en-US" dirty="0"/>
              <a:t>≤ 10 [</a:t>
            </a:r>
            <a:r>
              <a:rPr lang="en-US" dirty="0" smtClean="0"/>
              <a:t>k</a:t>
            </a:r>
            <a:r>
              <a:rPr lang="hu-HU" dirty="0" smtClean="0"/>
              <a:t>g</a:t>
            </a:r>
            <a:r>
              <a:rPr lang="az-Cyrl-AZ" dirty="0" smtClean="0"/>
              <a:t>]</a:t>
            </a:r>
            <a:endParaRPr lang="hu-HU" dirty="0" smtClean="0"/>
          </a:p>
          <a:p>
            <a:endParaRPr lang="hu-HU" dirty="0"/>
          </a:p>
          <a:p>
            <a:r>
              <a:rPr lang="hu-HU" dirty="0" smtClean="0"/>
              <a:t>mass </a:t>
            </a:r>
            <a:r>
              <a:rPr lang="hu-HU" dirty="0"/>
              <a:t>&gt; 0 [</a:t>
            </a:r>
            <a:r>
              <a:rPr lang="hu-HU" dirty="0" smtClean="0"/>
              <a:t>kg</a:t>
            </a:r>
            <a:r>
              <a:rPr lang="az-Cyrl-AZ" dirty="0" smtClean="0"/>
              <a:t>] </a:t>
            </a:r>
            <a:endParaRPr lang="en-US" dirty="0"/>
          </a:p>
        </p:txBody>
      </p:sp>
      <p:sp>
        <p:nvSpPr>
          <p:cNvPr id="10" name="TextBox 9"/>
          <p:cNvSpPr txBox="1"/>
          <p:nvPr/>
        </p:nvSpPr>
        <p:spPr>
          <a:xfrm>
            <a:off x="3563380" y="3375166"/>
            <a:ext cx="5580620" cy="1708160"/>
          </a:xfrm>
          <a:prstGeom prst="rect">
            <a:avLst/>
          </a:prstGeom>
          <a:noFill/>
        </p:spPr>
        <p:txBody>
          <a:bodyPr wrap="square" rtlCol="0">
            <a:spAutoFit/>
          </a:bodyPr>
          <a:lstStyle/>
          <a:p>
            <a:r>
              <a:rPr lang="en-US" sz="2000" b="1" i="1" dirty="0" smtClean="0">
                <a:solidFill>
                  <a:schemeClr val="tx1"/>
                </a:solidFill>
                <a:latin typeface="+mj-lt"/>
              </a:rPr>
              <a:t>Step 1</a:t>
            </a:r>
            <a:endParaRPr lang="hu-HU" sz="2000" i="1" dirty="0" smtClean="0">
              <a:solidFill>
                <a:schemeClr val="tx1"/>
              </a:solidFill>
              <a:latin typeface="+mj-lt"/>
            </a:endParaRPr>
          </a:p>
          <a:p>
            <a:pPr marL="358775">
              <a:tabLst>
                <a:tab pos="358775" algn="l"/>
                <a:tab pos="536575" algn="l"/>
              </a:tabLst>
            </a:pPr>
            <a:r>
              <a:rPr lang="en-US" sz="2000" i="1" dirty="0" smtClean="0">
                <a:solidFill>
                  <a:schemeClr val="tx1"/>
                </a:solidFill>
                <a:latin typeface="+mj-lt"/>
              </a:rPr>
              <a:t>A </a:t>
            </a:r>
            <a:r>
              <a:rPr lang="en-US" sz="2000" i="1" dirty="0">
                <a:solidFill>
                  <a:schemeClr val="tx1"/>
                </a:solidFill>
                <a:latin typeface="+mj-lt"/>
              </a:rPr>
              <a:t>platform is selected with a mass of </a:t>
            </a:r>
            <a:r>
              <a:rPr lang="en-US" sz="2000" i="1" dirty="0" smtClean="0">
                <a:solidFill>
                  <a:schemeClr val="tx1"/>
                </a:solidFill>
                <a:latin typeface="+mj-lt"/>
              </a:rPr>
              <a:t>100kg.</a:t>
            </a:r>
            <a:r>
              <a:rPr lang="hu-HU" sz="2000" i="1" dirty="0" smtClean="0">
                <a:solidFill>
                  <a:schemeClr val="tx1"/>
                </a:solidFill>
                <a:latin typeface="+mj-lt"/>
              </a:rPr>
              <a:t> </a:t>
            </a:r>
            <a:r>
              <a:rPr lang="en-US" sz="2000" i="1" dirty="0" smtClean="0">
                <a:solidFill>
                  <a:schemeClr val="tx1"/>
                </a:solidFill>
                <a:latin typeface="+mj-lt"/>
              </a:rPr>
              <a:t>(m</a:t>
            </a:r>
            <a:r>
              <a:rPr lang="hu-HU" sz="2000" i="1" baseline="-25000" dirty="0" smtClean="0">
                <a:solidFill>
                  <a:schemeClr val="tx1"/>
                </a:solidFill>
                <a:latin typeface="+mj-lt"/>
              </a:rPr>
              <a:t>P</a:t>
            </a:r>
            <a:r>
              <a:rPr lang="en-US" sz="2000" i="1" dirty="0" smtClean="0">
                <a:solidFill>
                  <a:schemeClr val="tx1"/>
                </a:solidFill>
                <a:latin typeface="+mj-lt"/>
              </a:rPr>
              <a:t>=100 </a:t>
            </a:r>
            <a:r>
              <a:rPr lang="en-US" sz="2000" i="1" dirty="0">
                <a:solidFill>
                  <a:schemeClr val="tx1"/>
                </a:solidFill>
                <a:latin typeface="+mj-lt"/>
              </a:rPr>
              <a:t>[</a:t>
            </a:r>
            <a:r>
              <a:rPr lang="en-US" sz="2000" i="1" dirty="0" smtClean="0">
                <a:solidFill>
                  <a:schemeClr val="tx1"/>
                </a:solidFill>
                <a:latin typeface="+mj-lt"/>
              </a:rPr>
              <a:t>k</a:t>
            </a:r>
            <a:r>
              <a:rPr lang="hu-HU" sz="2000" i="1" dirty="0">
                <a:solidFill>
                  <a:schemeClr val="tx1"/>
                </a:solidFill>
                <a:latin typeface="+mj-lt"/>
              </a:rPr>
              <a:t>g</a:t>
            </a:r>
            <a:r>
              <a:rPr lang="en-US" sz="2000" i="1" dirty="0" smtClean="0">
                <a:solidFill>
                  <a:schemeClr val="tx1"/>
                </a:solidFill>
                <a:latin typeface="+mj-lt"/>
              </a:rPr>
              <a:t>])</a:t>
            </a:r>
            <a:endParaRPr lang="hu-HU" sz="2000" i="1" dirty="0" smtClean="0">
              <a:solidFill>
                <a:schemeClr val="tx1"/>
              </a:solidFill>
              <a:latin typeface="+mj-lt"/>
            </a:endParaRPr>
          </a:p>
          <a:p>
            <a:pPr marL="358775">
              <a:tabLst>
                <a:tab pos="358775" algn="l"/>
                <a:tab pos="536575" algn="l"/>
              </a:tabLst>
            </a:pPr>
            <a:endParaRPr lang="en-US" sz="2000" i="1" dirty="0">
              <a:solidFill>
                <a:schemeClr val="tx1"/>
              </a:solidFill>
              <a:latin typeface="+mj-lt"/>
            </a:endParaRPr>
          </a:p>
          <a:p>
            <a:r>
              <a:rPr lang="en-US" sz="2000" b="1" i="1" dirty="0">
                <a:solidFill>
                  <a:schemeClr val="tx1"/>
                </a:solidFill>
                <a:latin typeface="+mj-lt"/>
              </a:rPr>
              <a:t>Step </a:t>
            </a:r>
            <a:r>
              <a:rPr lang="en-US" sz="2000" b="1" i="1" dirty="0" smtClean="0">
                <a:solidFill>
                  <a:schemeClr val="tx1"/>
                </a:solidFill>
                <a:latin typeface="+mj-lt"/>
              </a:rPr>
              <a:t>2</a:t>
            </a:r>
            <a:endParaRPr lang="hu-HU" sz="2000" i="1" dirty="0" smtClean="0">
              <a:solidFill>
                <a:schemeClr val="tx1"/>
              </a:solidFill>
              <a:latin typeface="+mj-lt"/>
            </a:endParaRPr>
          </a:p>
          <a:p>
            <a:pPr marL="358775"/>
            <a:r>
              <a:rPr lang="en-US" sz="2000" i="1" dirty="0" smtClean="0">
                <a:solidFill>
                  <a:schemeClr val="tx1"/>
                </a:solidFill>
                <a:latin typeface="+mj-lt"/>
              </a:rPr>
              <a:t>A</a:t>
            </a:r>
            <a:r>
              <a:rPr lang="hu-HU" sz="2000" i="1" dirty="0" smtClean="0">
                <a:solidFill>
                  <a:schemeClr val="tx1"/>
                </a:solidFill>
                <a:latin typeface="+mj-lt"/>
              </a:rPr>
              <a:t> </a:t>
            </a:r>
            <a:r>
              <a:rPr lang="en-US" sz="2000" i="1" dirty="0" smtClean="0">
                <a:solidFill>
                  <a:schemeClr val="tx1"/>
                </a:solidFill>
                <a:latin typeface="+mj-lt"/>
              </a:rPr>
              <a:t>motor</a:t>
            </a:r>
            <a:r>
              <a:rPr lang="hu-HU" sz="2000" i="1" dirty="0" smtClean="0">
                <a:solidFill>
                  <a:schemeClr val="tx1"/>
                </a:solidFill>
                <a:latin typeface="+mj-lt"/>
              </a:rPr>
              <a:t> </a:t>
            </a:r>
            <a:r>
              <a:rPr lang="en-US" sz="2000" i="1" dirty="0" smtClean="0">
                <a:solidFill>
                  <a:schemeClr val="tx1"/>
                </a:solidFill>
                <a:latin typeface="+mj-lt"/>
              </a:rPr>
              <a:t>is</a:t>
            </a:r>
            <a:r>
              <a:rPr lang="hu-HU" sz="2000" i="1" dirty="0" smtClean="0">
                <a:solidFill>
                  <a:schemeClr val="tx1"/>
                </a:solidFill>
                <a:latin typeface="+mj-lt"/>
              </a:rPr>
              <a:t> </a:t>
            </a:r>
            <a:r>
              <a:rPr lang="en-US" sz="2000" i="1" dirty="0" smtClean="0">
                <a:solidFill>
                  <a:schemeClr val="tx1"/>
                </a:solidFill>
                <a:latin typeface="+mj-lt"/>
              </a:rPr>
              <a:t>selected</a:t>
            </a:r>
            <a:r>
              <a:rPr lang="hu-HU" sz="2000" i="1" dirty="0" smtClean="0">
                <a:solidFill>
                  <a:schemeClr val="tx1"/>
                </a:solidFill>
                <a:latin typeface="+mj-lt"/>
              </a:rPr>
              <a:t> </a:t>
            </a:r>
            <a:r>
              <a:rPr lang="en-US" sz="2000" i="1" dirty="0" smtClean="0">
                <a:solidFill>
                  <a:schemeClr val="tx1"/>
                </a:solidFill>
                <a:latin typeface="+mj-lt"/>
              </a:rPr>
              <a:t>with</a:t>
            </a:r>
            <a:r>
              <a:rPr lang="hu-HU" sz="2000" i="1" dirty="0" smtClean="0">
                <a:solidFill>
                  <a:schemeClr val="tx1"/>
                </a:solidFill>
                <a:latin typeface="+mj-lt"/>
              </a:rPr>
              <a:t> </a:t>
            </a:r>
            <a:r>
              <a:rPr lang="en-US" sz="2000" i="1" dirty="0" smtClean="0">
                <a:solidFill>
                  <a:schemeClr val="tx1"/>
                </a:solidFill>
                <a:latin typeface="+mj-lt"/>
              </a:rPr>
              <a:t>a</a:t>
            </a:r>
            <a:r>
              <a:rPr lang="hu-HU" sz="2000" i="1" dirty="0" smtClean="0">
                <a:solidFill>
                  <a:schemeClr val="tx1"/>
                </a:solidFill>
                <a:latin typeface="+mj-lt"/>
              </a:rPr>
              <a:t> </a:t>
            </a:r>
            <a:r>
              <a:rPr lang="en-US" sz="2000" i="1" dirty="0" smtClean="0">
                <a:solidFill>
                  <a:schemeClr val="tx1"/>
                </a:solidFill>
                <a:latin typeface="+mj-lt"/>
              </a:rPr>
              <a:t>mass</a:t>
            </a:r>
            <a:r>
              <a:rPr lang="hu-HU" sz="2000" i="1" dirty="0" smtClean="0">
                <a:solidFill>
                  <a:schemeClr val="tx1"/>
                </a:solidFill>
                <a:latin typeface="+mj-lt"/>
              </a:rPr>
              <a:t> </a:t>
            </a:r>
            <a:r>
              <a:rPr lang="en-US" sz="2000" i="1" dirty="0" smtClean="0">
                <a:solidFill>
                  <a:schemeClr val="tx1"/>
                </a:solidFill>
                <a:latin typeface="+mj-lt"/>
              </a:rPr>
              <a:t>of</a:t>
            </a:r>
            <a:r>
              <a:rPr lang="hu-HU" sz="2000" i="1" dirty="0" smtClean="0">
                <a:solidFill>
                  <a:schemeClr val="tx1"/>
                </a:solidFill>
                <a:latin typeface="+mj-lt"/>
              </a:rPr>
              <a:t> </a:t>
            </a:r>
            <a:r>
              <a:rPr lang="en-US" sz="2000" i="1" dirty="0" smtClean="0">
                <a:solidFill>
                  <a:schemeClr val="tx1"/>
                </a:solidFill>
                <a:latin typeface="+mj-lt"/>
              </a:rPr>
              <a:t>50kg.</a:t>
            </a:r>
            <a:r>
              <a:rPr lang="hu-HU" sz="2000" i="1" dirty="0" smtClean="0">
                <a:solidFill>
                  <a:schemeClr val="tx1"/>
                </a:solidFill>
                <a:latin typeface="+mj-lt"/>
              </a:rPr>
              <a:t> </a:t>
            </a:r>
            <a:r>
              <a:rPr lang="en-US" sz="2000" i="1" dirty="0">
                <a:solidFill>
                  <a:schemeClr val="tx1"/>
                </a:solidFill>
                <a:latin typeface="+mj-lt"/>
              </a:rPr>
              <a:t>(</a:t>
            </a:r>
            <a:r>
              <a:rPr lang="en-US" sz="2000" i="1" dirty="0" smtClean="0">
                <a:solidFill>
                  <a:schemeClr val="tx1"/>
                </a:solidFill>
                <a:latin typeface="+mj-lt"/>
              </a:rPr>
              <a:t>m</a:t>
            </a:r>
            <a:r>
              <a:rPr lang="hu-HU" sz="2000" i="1" baseline="-25000" dirty="0" smtClean="0">
                <a:solidFill>
                  <a:schemeClr val="tx1"/>
                </a:solidFill>
                <a:latin typeface="+mj-lt"/>
              </a:rPr>
              <a:t>M</a:t>
            </a:r>
            <a:r>
              <a:rPr lang="en-US" sz="2000" i="1" dirty="0" smtClean="0">
                <a:solidFill>
                  <a:schemeClr val="tx1"/>
                </a:solidFill>
                <a:latin typeface="+mj-lt"/>
              </a:rPr>
              <a:t>=</a:t>
            </a:r>
            <a:r>
              <a:rPr lang="hu-HU" sz="2000" i="1" dirty="0" smtClean="0">
                <a:solidFill>
                  <a:schemeClr val="tx1"/>
                </a:solidFill>
                <a:latin typeface="+mj-lt"/>
              </a:rPr>
              <a:t>50</a:t>
            </a:r>
            <a:r>
              <a:rPr lang="en-US" sz="2000" i="1" dirty="0" smtClean="0">
                <a:solidFill>
                  <a:schemeClr val="tx1"/>
                </a:solidFill>
                <a:latin typeface="+mj-lt"/>
              </a:rPr>
              <a:t> </a:t>
            </a:r>
            <a:r>
              <a:rPr lang="en-US" sz="2000" i="1" dirty="0">
                <a:solidFill>
                  <a:schemeClr val="tx1"/>
                </a:solidFill>
                <a:latin typeface="+mj-lt"/>
              </a:rPr>
              <a:t>[k</a:t>
            </a:r>
            <a:r>
              <a:rPr lang="hu-HU" sz="2000" i="1" dirty="0">
                <a:solidFill>
                  <a:schemeClr val="tx1"/>
                </a:solidFill>
                <a:latin typeface="+mj-lt"/>
              </a:rPr>
              <a:t>g</a:t>
            </a:r>
            <a:r>
              <a:rPr lang="en-US" sz="2000" i="1" dirty="0" smtClean="0">
                <a:solidFill>
                  <a:schemeClr val="tx1"/>
                </a:solidFill>
                <a:latin typeface="+mj-lt"/>
              </a:rPr>
              <a:t>])</a:t>
            </a:r>
            <a:endParaRPr lang="hu-HU" sz="2000" i="1" dirty="0" smtClean="0">
              <a:solidFill>
                <a:schemeClr val="tx1"/>
              </a:solidFill>
              <a:latin typeface="+mj-lt"/>
            </a:endParaRPr>
          </a:p>
        </p:txBody>
      </p:sp>
      <p:pic>
        <p:nvPicPr>
          <p:cNvPr id="14" name="Content Placeholder 3"/>
          <p:cNvPicPr>
            <a:picLocks noChangeAspect="1"/>
          </p:cNvPicPr>
          <p:nvPr/>
        </p:nvPicPr>
        <p:blipFill rotWithShape="1">
          <a:blip r:embed="rId2" cstate="print">
            <a:extLst>
              <a:ext uri="{28A0092B-C50C-407E-A947-70E740481C1C}">
                <a14:useLocalDpi xmlns:a14="http://schemas.microsoft.com/office/drawing/2010/main" xmlns="" val="0"/>
              </a:ext>
            </a:extLst>
          </a:blip>
          <a:srcRect l="20091" t="6797" r="18299" b="5327"/>
          <a:stretch/>
        </p:blipFill>
        <p:spPr>
          <a:xfrm>
            <a:off x="6156176" y="88109"/>
            <a:ext cx="2944630" cy="3150070"/>
          </a:xfrm>
          <a:prstGeom prst="rect">
            <a:avLst/>
          </a:prstGeom>
        </p:spPr>
      </p:pic>
    </p:spTree>
    <p:extLst>
      <p:ext uri="{BB962C8B-B14F-4D97-AF65-F5344CB8AC3E}">
        <p14:creationId xmlns:p14="http://schemas.microsoft.com/office/powerpoint/2010/main" xmlns="" val="19511428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Example</a:t>
            </a:r>
            <a:endParaRPr lang="en-US" dirty="0"/>
          </a:p>
        </p:txBody>
      </p:sp>
      <p:sp>
        <p:nvSpPr>
          <p:cNvPr id="3" name="Content Placeholder 2"/>
          <p:cNvSpPr>
            <a:spLocks noGrp="1"/>
          </p:cNvSpPr>
          <p:nvPr>
            <p:ph idx="1"/>
          </p:nvPr>
        </p:nvSpPr>
        <p:spPr/>
        <p:txBody>
          <a:bodyPr/>
          <a:lstStyle/>
          <a:p>
            <a:r>
              <a:rPr lang="en-US" dirty="0" smtClean="0"/>
              <a:t>m</a:t>
            </a:r>
            <a:r>
              <a:rPr lang="en-US" baseline="-25000" dirty="0" smtClean="0"/>
              <a:t>T</a:t>
            </a:r>
            <a:r>
              <a:rPr lang="en-US" dirty="0" smtClean="0"/>
              <a:t> </a:t>
            </a:r>
            <a:r>
              <a:rPr lang="en-US" dirty="0"/>
              <a:t>= </a:t>
            </a:r>
            <a:r>
              <a:rPr lang="en-US" dirty="0" smtClean="0"/>
              <a:t>m</a:t>
            </a:r>
            <a:r>
              <a:rPr lang="hu-HU" baseline="-25000" dirty="0" smtClean="0"/>
              <a:t>P</a:t>
            </a:r>
            <a:r>
              <a:rPr lang="en-US" dirty="0" smtClean="0"/>
              <a:t>+m</a:t>
            </a:r>
            <a:r>
              <a:rPr lang="hu-HU" baseline="-25000" dirty="0" smtClean="0"/>
              <a:t>M</a:t>
            </a:r>
            <a:r>
              <a:rPr lang="en-US" dirty="0" smtClean="0"/>
              <a:t>+m</a:t>
            </a:r>
            <a:r>
              <a:rPr lang="hu-HU" baseline="-25000" dirty="0" smtClean="0"/>
              <a:t>B</a:t>
            </a:r>
          </a:p>
          <a:p>
            <a:endParaRPr lang="hu-HU" baseline="-25000" dirty="0" smtClean="0"/>
          </a:p>
          <a:p>
            <a:r>
              <a:rPr lang="en-US" dirty="0" smtClean="0"/>
              <a:t>m</a:t>
            </a:r>
            <a:r>
              <a:rPr lang="en-US" baseline="-25000" dirty="0" smtClean="0"/>
              <a:t>T</a:t>
            </a:r>
            <a:r>
              <a:rPr lang="en-US" dirty="0" smtClean="0"/>
              <a:t> </a:t>
            </a:r>
            <a:r>
              <a:rPr lang="en-US" dirty="0"/>
              <a:t>≤ 150 [</a:t>
            </a:r>
            <a:r>
              <a:rPr lang="en-US" dirty="0" smtClean="0"/>
              <a:t>k</a:t>
            </a:r>
            <a:r>
              <a:rPr lang="hu-HU" dirty="0" smtClean="0"/>
              <a:t>g</a:t>
            </a:r>
            <a:r>
              <a:rPr lang="az-Cyrl-AZ" dirty="0" smtClean="0"/>
              <a:t>],</a:t>
            </a:r>
            <a:r>
              <a:rPr lang="hu-HU" dirty="0" smtClean="0"/>
              <a:t/>
            </a:r>
            <a:br>
              <a:rPr lang="hu-HU" dirty="0" smtClean="0"/>
            </a:br>
            <a:r>
              <a:rPr lang="en-US" b="1" dirty="0" smtClean="0">
                <a:solidFill>
                  <a:srgbClr val="00B050"/>
                </a:solidFill>
              </a:rPr>
              <a:t>m</a:t>
            </a:r>
            <a:r>
              <a:rPr lang="hu-HU" b="1" baseline="-25000" dirty="0" smtClean="0">
                <a:solidFill>
                  <a:srgbClr val="00B050"/>
                </a:solidFill>
              </a:rPr>
              <a:t>P</a:t>
            </a:r>
            <a:r>
              <a:rPr lang="en-US" b="1" dirty="0" smtClean="0">
                <a:solidFill>
                  <a:srgbClr val="00B050"/>
                </a:solidFill>
              </a:rPr>
              <a:t> </a:t>
            </a:r>
            <a:r>
              <a:rPr lang="en-US" b="1" dirty="0">
                <a:solidFill>
                  <a:srgbClr val="00B050"/>
                </a:solidFill>
              </a:rPr>
              <a:t>≤ 100 [</a:t>
            </a:r>
            <a:r>
              <a:rPr lang="en-US" b="1" dirty="0" smtClean="0">
                <a:solidFill>
                  <a:srgbClr val="00B050"/>
                </a:solidFill>
              </a:rPr>
              <a:t>k</a:t>
            </a:r>
            <a:r>
              <a:rPr lang="hu-HU" b="1" dirty="0" smtClean="0">
                <a:solidFill>
                  <a:srgbClr val="00B050"/>
                </a:solidFill>
              </a:rPr>
              <a:t>g</a:t>
            </a:r>
            <a:r>
              <a:rPr lang="az-Cyrl-AZ" b="1" dirty="0" smtClean="0">
                <a:solidFill>
                  <a:srgbClr val="00B050"/>
                </a:solidFill>
              </a:rPr>
              <a:t>],</a:t>
            </a:r>
            <a:r>
              <a:rPr lang="hu-HU" dirty="0" smtClean="0"/>
              <a:t/>
            </a:r>
            <a:br>
              <a:rPr lang="hu-HU" dirty="0" smtClean="0"/>
            </a:br>
            <a:r>
              <a:rPr lang="en-US" b="1" dirty="0" smtClean="0">
                <a:solidFill>
                  <a:srgbClr val="00B050"/>
                </a:solidFill>
              </a:rPr>
              <a:t>m</a:t>
            </a:r>
            <a:r>
              <a:rPr lang="hu-HU" b="1" baseline="-25000" dirty="0" smtClean="0">
                <a:solidFill>
                  <a:srgbClr val="00B050"/>
                </a:solidFill>
              </a:rPr>
              <a:t>M</a:t>
            </a:r>
            <a:r>
              <a:rPr lang="en-US" b="1" dirty="0" smtClean="0">
                <a:solidFill>
                  <a:srgbClr val="00B050"/>
                </a:solidFill>
              </a:rPr>
              <a:t> </a:t>
            </a:r>
            <a:r>
              <a:rPr lang="en-US" b="1" dirty="0">
                <a:solidFill>
                  <a:srgbClr val="00B050"/>
                </a:solidFill>
              </a:rPr>
              <a:t>≤ 50 [</a:t>
            </a:r>
            <a:r>
              <a:rPr lang="en-US" b="1" dirty="0" smtClean="0">
                <a:solidFill>
                  <a:srgbClr val="00B050"/>
                </a:solidFill>
              </a:rPr>
              <a:t>k</a:t>
            </a:r>
            <a:r>
              <a:rPr lang="hu-HU" b="1" dirty="0" smtClean="0">
                <a:solidFill>
                  <a:srgbClr val="00B050"/>
                </a:solidFill>
              </a:rPr>
              <a:t>g</a:t>
            </a:r>
            <a:r>
              <a:rPr lang="az-Cyrl-AZ" b="1" dirty="0" smtClean="0">
                <a:solidFill>
                  <a:srgbClr val="00B050"/>
                </a:solidFill>
              </a:rPr>
              <a:t>],</a:t>
            </a:r>
            <a:r>
              <a:rPr lang="hu-HU" b="1" dirty="0" smtClean="0">
                <a:solidFill>
                  <a:srgbClr val="00B050"/>
                </a:solidFill>
              </a:rPr>
              <a:t/>
            </a:r>
            <a:br>
              <a:rPr lang="hu-HU" b="1" dirty="0" smtClean="0">
                <a:solidFill>
                  <a:srgbClr val="00B050"/>
                </a:solidFill>
              </a:rPr>
            </a:br>
            <a:r>
              <a:rPr lang="en-US" b="1" dirty="0" smtClean="0">
                <a:solidFill>
                  <a:srgbClr val="00B050"/>
                </a:solidFill>
              </a:rPr>
              <a:t>m</a:t>
            </a:r>
            <a:r>
              <a:rPr lang="hu-HU" b="1" baseline="-25000" dirty="0" smtClean="0">
                <a:solidFill>
                  <a:srgbClr val="00B050"/>
                </a:solidFill>
              </a:rPr>
              <a:t>B</a:t>
            </a:r>
            <a:r>
              <a:rPr lang="en-US" b="1" dirty="0" smtClean="0">
                <a:solidFill>
                  <a:srgbClr val="00B050"/>
                </a:solidFill>
              </a:rPr>
              <a:t> </a:t>
            </a:r>
            <a:r>
              <a:rPr lang="en-US" b="1" dirty="0">
                <a:solidFill>
                  <a:srgbClr val="00B050"/>
                </a:solidFill>
              </a:rPr>
              <a:t>≤ 10 [</a:t>
            </a:r>
            <a:r>
              <a:rPr lang="en-US" b="1" dirty="0" smtClean="0">
                <a:solidFill>
                  <a:srgbClr val="00B050"/>
                </a:solidFill>
              </a:rPr>
              <a:t>k</a:t>
            </a:r>
            <a:r>
              <a:rPr lang="hu-HU" b="1" dirty="0" smtClean="0">
                <a:solidFill>
                  <a:srgbClr val="00B050"/>
                </a:solidFill>
              </a:rPr>
              <a:t>g</a:t>
            </a:r>
            <a:r>
              <a:rPr lang="az-Cyrl-AZ" b="1" dirty="0" smtClean="0">
                <a:solidFill>
                  <a:srgbClr val="00B050"/>
                </a:solidFill>
              </a:rPr>
              <a:t>]</a:t>
            </a:r>
            <a:endParaRPr lang="hu-HU" b="1" dirty="0" smtClean="0">
              <a:solidFill>
                <a:srgbClr val="00B050"/>
              </a:solidFill>
            </a:endParaRPr>
          </a:p>
          <a:p>
            <a:endParaRPr lang="hu-HU" dirty="0"/>
          </a:p>
          <a:p>
            <a:r>
              <a:rPr lang="hu-HU" dirty="0" smtClean="0"/>
              <a:t>mass </a:t>
            </a:r>
            <a:r>
              <a:rPr lang="hu-HU" dirty="0"/>
              <a:t>&gt; 0 [</a:t>
            </a:r>
            <a:r>
              <a:rPr lang="hu-HU" dirty="0" smtClean="0"/>
              <a:t>kg</a:t>
            </a:r>
            <a:r>
              <a:rPr lang="az-Cyrl-AZ" dirty="0" smtClean="0"/>
              <a:t>] </a:t>
            </a:r>
            <a:endParaRPr lang="en-US" dirty="0"/>
          </a:p>
        </p:txBody>
      </p:sp>
      <p:sp>
        <p:nvSpPr>
          <p:cNvPr id="10" name="TextBox 9"/>
          <p:cNvSpPr txBox="1"/>
          <p:nvPr/>
        </p:nvSpPr>
        <p:spPr>
          <a:xfrm>
            <a:off x="3563380" y="3375166"/>
            <a:ext cx="5580620" cy="2631490"/>
          </a:xfrm>
          <a:prstGeom prst="rect">
            <a:avLst/>
          </a:prstGeom>
          <a:noFill/>
        </p:spPr>
        <p:txBody>
          <a:bodyPr wrap="square" rtlCol="0">
            <a:spAutoFit/>
          </a:bodyPr>
          <a:lstStyle/>
          <a:p>
            <a:r>
              <a:rPr lang="en-US" sz="2000" b="1" i="1" dirty="0" smtClean="0">
                <a:solidFill>
                  <a:schemeClr val="tx1"/>
                </a:solidFill>
                <a:latin typeface="+mj-lt"/>
              </a:rPr>
              <a:t>Step 1</a:t>
            </a:r>
            <a:endParaRPr lang="hu-HU" sz="2000" i="1" dirty="0" smtClean="0">
              <a:solidFill>
                <a:schemeClr val="tx1"/>
              </a:solidFill>
              <a:latin typeface="+mj-lt"/>
            </a:endParaRPr>
          </a:p>
          <a:p>
            <a:pPr marL="358775">
              <a:tabLst>
                <a:tab pos="358775" algn="l"/>
                <a:tab pos="536575" algn="l"/>
              </a:tabLst>
            </a:pPr>
            <a:r>
              <a:rPr lang="en-US" sz="2000" i="1" dirty="0" smtClean="0">
                <a:solidFill>
                  <a:schemeClr val="tx1"/>
                </a:solidFill>
                <a:latin typeface="+mj-lt"/>
              </a:rPr>
              <a:t>A </a:t>
            </a:r>
            <a:r>
              <a:rPr lang="en-US" sz="2000" i="1" dirty="0">
                <a:solidFill>
                  <a:schemeClr val="tx1"/>
                </a:solidFill>
                <a:latin typeface="+mj-lt"/>
              </a:rPr>
              <a:t>platform is selected with a mass of </a:t>
            </a:r>
            <a:r>
              <a:rPr lang="en-US" sz="2000" i="1" dirty="0" smtClean="0">
                <a:solidFill>
                  <a:schemeClr val="tx1"/>
                </a:solidFill>
                <a:latin typeface="+mj-lt"/>
              </a:rPr>
              <a:t>100kg.</a:t>
            </a:r>
            <a:r>
              <a:rPr lang="hu-HU" sz="2000" i="1" dirty="0" smtClean="0">
                <a:solidFill>
                  <a:schemeClr val="tx1"/>
                </a:solidFill>
                <a:latin typeface="+mj-lt"/>
              </a:rPr>
              <a:t> </a:t>
            </a:r>
            <a:r>
              <a:rPr lang="en-US" sz="2000" i="1" dirty="0" smtClean="0">
                <a:solidFill>
                  <a:schemeClr val="tx1"/>
                </a:solidFill>
                <a:latin typeface="+mj-lt"/>
              </a:rPr>
              <a:t>(m</a:t>
            </a:r>
            <a:r>
              <a:rPr lang="hu-HU" sz="2000" i="1" baseline="-25000" dirty="0" smtClean="0">
                <a:solidFill>
                  <a:schemeClr val="tx1"/>
                </a:solidFill>
                <a:latin typeface="+mj-lt"/>
              </a:rPr>
              <a:t>P</a:t>
            </a:r>
            <a:r>
              <a:rPr lang="en-US" sz="2000" i="1" dirty="0" smtClean="0">
                <a:solidFill>
                  <a:schemeClr val="tx1"/>
                </a:solidFill>
                <a:latin typeface="+mj-lt"/>
              </a:rPr>
              <a:t>=100 </a:t>
            </a:r>
            <a:r>
              <a:rPr lang="en-US" sz="2000" i="1" dirty="0">
                <a:solidFill>
                  <a:schemeClr val="tx1"/>
                </a:solidFill>
                <a:latin typeface="+mj-lt"/>
              </a:rPr>
              <a:t>[</a:t>
            </a:r>
            <a:r>
              <a:rPr lang="en-US" sz="2000" i="1" dirty="0" smtClean="0">
                <a:solidFill>
                  <a:schemeClr val="tx1"/>
                </a:solidFill>
                <a:latin typeface="+mj-lt"/>
              </a:rPr>
              <a:t>k</a:t>
            </a:r>
            <a:r>
              <a:rPr lang="hu-HU" sz="2000" i="1" dirty="0">
                <a:solidFill>
                  <a:schemeClr val="tx1"/>
                </a:solidFill>
                <a:latin typeface="+mj-lt"/>
              </a:rPr>
              <a:t>g</a:t>
            </a:r>
            <a:r>
              <a:rPr lang="en-US" sz="2000" i="1" dirty="0" smtClean="0">
                <a:solidFill>
                  <a:schemeClr val="tx1"/>
                </a:solidFill>
                <a:latin typeface="+mj-lt"/>
              </a:rPr>
              <a:t>])</a:t>
            </a:r>
            <a:endParaRPr lang="hu-HU" sz="2000" i="1" dirty="0" smtClean="0">
              <a:solidFill>
                <a:schemeClr val="tx1"/>
              </a:solidFill>
              <a:latin typeface="+mj-lt"/>
            </a:endParaRPr>
          </a:p>
          <a:p>
            <a:pPr marL="358775">
              <a:tabLst>
                <a:tab pos="358775" algn="l"/>
                <a:tab pos="536575" algn="l"/>
              </a:tabLst>
            </a:pPr>
            <a:endParaRPr lang="en-US" sz="2000" i="1" dirty="0">
              <a:solidFill>
                <a:schemeClr val="tx1"/>
              </a:solidFill>
              <a:latin typeface="+mj-lt"/>
            </a:endParaRPr>
          </a:p>
          <a:p>
            <a:r>
              <a:rPr lang="en-US" sz="2000" b="1" i="1" dirty="0">
                <a:solidFill>
                  <a:schemeClr val="tx1"/>
                </a:solidFill>
                <a:latin typeface="+mj-lt"/>
              </a:rPr>
              <a:t>Step </a:t>
            </a:r>
            <a:r>
              <a:rPr lang="en-US" sz="2000" b="1" i="1" dirty="0" smtClean="0">
                <a:solidFill>
                  <a:schemeClr val="tx1"/>
                </a:solidFill>
                <a:latin typeface="+mj-lt"/>
              </a:rPr>
              <a:t>2</a:t>
            </a:r>
            <a:endParaRPr lang="hu-HU" sz="2000" i="1" dirty="0" smtClean="0">
              <a:solidFill>
                <a:schemeClr val="tx1"/>
              </a:solidFill>
              <a:latin typeface="+mj-lt"/>
            </a:endParaRPr>
          </a:p>
          <a:p>
            <a:pPr marL="358775"/>
            <a:r>
              <a:rPr lang="en-US" sz="2000" i="1" dirty="0" smtClean="0">
                <a:solidFill>
                  <a:schemeClr val="tx1"/>
                </a:solidFill>
                <a:latin typeface="+mj-lt"/>
              </a:rPr>
              <a:t>A</a:t>
            </a:r>
            <a:r>
              <a:rPr lang="hu-HU" sz="2000" i="1" dirty="0" smtClean="0">
                <a:solidFill>
                  <a:schemeClr val="tx1"/>
                </a:solidFill>
                <a:latin typeface="+mj-lt"/>
              </a:rPr>
              <a:t> </a:t>
            </a:r>
            <a:r>
              <a:rPr lang="en-US" sz="2000" i="1" dirty="0" smtClean="0">
                <a:solidFill>
                  <a:schemeClr val="tx1"/>
                </a:solidFill>
                <a:latin typeface="+mj-lt"/>
              </a:rPr>
              <a:t>motor</a:t>
            </a:r>
            <a:r>
              <a:rPr lang="hu-HU" sz="2000" i="1" dirty="0" smtClean="0">
                <a:solidFill>
                  <a:schemeClr val="tx1"/>
                </a:solidFill>
                <a:latin typeface="+mj-lt"/>
              </a:rPr>
              <a:t> </a:t>
            </a:r>
            <a:r>
              <a:rPr lang="en-US" sz="2000" i="1" dirty="0" smtClean="0">
                <a:solidFill>
                  <a:schemeClr val="tx1"/>
                </a:solidFill>
                <a:latin typeface="+mj-lt"/>
              </a:rPr>
              <a:t>is</a:t>
            </a:r>
            <a:r>
              <a:rPr lang="hu-HU" sz="2000" i="1" dirty="0" smtClean="0">
                <a:solidFill>
                  <a:schemeClr val="tx1"/>
                </a:solidFill>
                <a:latin typeface="+mj-lt"/>
              </a:rPr>
              <a:t> </a:t>
            </a:r>
            <a:r>
              <a:rPr lang="en-US" sz="2000" i="1" dirty="0" smtClean="0">
                <a:solidFill>
                  <a:schemeClr val="tx1"/>
                </a:solidFill>
                <a:latin typeface="+mj-lt"/>
              </a:rPr>
              <a:t>selected</a:t>
            </a:r>
            <a:r>
              <a:rPr lang="hu-HU" sz="2000" i="1" dirty="0" smtClean="0">
                <a:solidFill>
                  <a:schemeClr val="tx1"/>
                </a:solidFill>
                <a:latin typeface="+mj-lt"/>
              </a:rPr>
              <a:t> </a:t>
            </a:r>
            <a:r>
              <a:rPr lang="en-US" sz="2000" i="1" dirty="0" smtClean="0">
                <a:solidFill>
                  <a:schemeClr val="tx1"/>
                </a:solidFill>
                <a:latin typeface="+mj-lt"/>
              </a:rPr>
              <a:t>with</a:t>
            </a:r>
            <a:r>
              <a:rPr lang="hu-HU" sz="2000" i="1" dirty="0" smtClean="0">
                <a:solidFill>
                  <a:schemeClr val="tx1"/>
                </a:solidFill>
                <a:latin typeface="+mj-lt"/>
              </a:rPr>
              <a:t> </a:t>
            </a:r>
            <a:r>
              <a:rPr lang="en-US" sz="2000" i="1" dirty="0" smtClean="0">
                <a:solidFill>
                  <a:schemeClr val="tx1"/>
                </a:solidFill>
                <a:latin typeface="+mj-lt"/>
              </a:rPr>
              <a:t>a</a:t>
            </a:r>
            <a:r>
              <a:rPr lang="hu-HU" sz="2000" i="1" dirty="0" smtClean="0">
                <a:solidFill>
                  <a:schemeClr val="tx1"/>
                </a:solidFill>
                <a:latin typeface="+mj-lt"/>
              </a:rPr>
              <a:t> </a:t>
            </a:r>
            <a:r>
              <a:rPr lang="en-US" sz="2000" i="1" dirty="0" smtClean="0">
                <a:solidFill>
                  <a:schemeClr val="tx1"/>
                </a:solidFill>
                <a:latin typeface="+mj-lt"/>
              </a:rPr>
              <a:t>mass</a:t>
            </a:r>
            <a:r>
              <a:rPr lang="hu-HU" sz="2000" i="1" dirty="0" smtClean="0">
                <a:solidFill>
                  <a:schemeClr val="tx1"/>
                </a:solidFill>
                <a:latin typeface="+mj-lt"/>
              </a:rPr>
              <a:t> </a:t>
            </a:r>
            <a:r>
              <a:rPr lang="en-US" sz="2000" i="1" dirty="0" smtClean="0">
                <a:solidFill>
                  <a:schemeClr val="tx1"/>
                </a:solidFill>
                <a:latin typeface="+mj-lt"/>
              </a:rPr>
              <a:t>of</a:t>
            </a:r>
            <a:r>
              <a:rPr lang="hu-HU" sz="2000" i="1" dirty="0" smtClean="0">
                <a:solidFill>
                  <a:schemeClr val="tx1"/>
                </a:solidFill>
                <a:latin typeface="+mj-lt"/>
              </a:rPr>
              <a:t> </a:t>
            </a:r>
            <a:r>
              <a:rPr lang="en-US" sz="2000" i="1" dirty="0" smtClean="0">
                <a:solidFill>
                  <a:schemeClr val="tx1"/>
                </a:solidFill>
                <a:latin typeface="+mj-lt"/>
              </a:rPr>
              <a:t>50kg.</a:t>
            </a:r>
            <a:r>
              <a:rPr lang="hu-HU" sz="2000" i="1" dirty="0" smtClean="0">
                <a:solidFill>
                  <a:schemeClr val="tx1"/>
                </a:solidFill>
                <a:latin typeface="+mj-lt"/>
              </a:rPr>
              <a:t> </a:t>
            </a:r>
            <a:r>
              <a:rPr lang="en-US" sz="2000" i="1" dirty="0">
                <a:solidFill>
                  <a:schemeClr val="tx1"/>
                </a:solidFill>
                <a:latin typeface="+mj-lt"/>
              </a:rPr>
              <a:t>(</a:t>
            </a:r>
            <a:r>
              <a:rPr lang="en-US" sz="2000" i="1" dirty="0" smtClean="0">
                <a:solidFill>
                  <a:schemeClr val="tx1"/>
                </a:solidFill>
                <a:latin typeface="+mj-lt"/>
              </a:rPr>
              <a:t>m</a:t>
            </a:r>
            <a:r>
              <a:rPr lang="hu-HU" sz="2000" i="1" baseline="-25000" dirty="0" smtClean="0">
                <a:solidFill>
                  <a:schemeClr val="tx1"/>
                </a:solidFill>
                <a:latin typeface="+mj-lt"/>
              </a:rPr>
              <a:t>M</a:t>
            </a:r>
            <a:r>
              <a:rPr lang="en-US" sz="2000" i="1" dirty="0" smtClean="0">
                <a:solidFill>
                  <a:schemeClr val="tx1"/>
                </a:solidFill>
                <a:latin typeface="+mj-lt"/>
              </a:rPr>
              <a:t>=</a:t>
            </a:r>
            <a:r>
              <a:rPr lang="hu-HU" sz="2000" i="1" dirty="0" smtClean="0">
                <a:solidFill>
                  <a:schemeClr val="tx1"/>
                </a:solidFill>
                <a:latin typeface="+mj-lt"/>
              </a:rPr>
              <a:t>50</a:t>
            </a:r>
            <a:r>
              <a:rPr lang="en-US" sz="2000" i="1" dirty="0" smtClean="0">
                <a:solidFill>
                  <a:schemeClr val="tx1"/>
                </a:solidFill>
                <a:latin typeface="+mj-lt"/>
              </a:rPr>
              <a:t> </a:t>
            </a:r>
            <a:r>
              <a:rPr lang="en-US" sz="2000" i="1" dirty="0">
                <a:solidFill>
                  <a:schemeClr val="tx1"/>
                </a:solidFill>
                <a:latin typeface="+mj-lt"/>
              </a:rPr>
              <a:t>[k</a:t>
            </a:r>
            <a:r>
              <a:rPr lang="hu-HU" sz="2000" i="1" dirty="0">
                <a:solidFill>
                  <a:schemeClr val="tx1"/>
                </a:solidFill>
                <a:latin typeface="+mj-lt"/>
              </a:rPr>
              <a:t>g</a:t>
            </a:r>
            <a:r>
              <a:rPr lang="en-US" sz="2000" i="1" dirty="0" smtClean="0">
                <a:solidFill>
                  <a:schemeClr val="tx1"/>
                </a:solidFill>
                <a:latin typeface="+mj-lt"/>
              </a:rPr>
              <a:t>])</a:t>
            </a:r>
            <a:endParaRPr lang="hu-HU" sz="2000" i="1" dirty="0" smtClean="0">
              <a:solidFill>
                <a:schemeClr val="tx1"/>
              </a:solidFill>
              <a:latin typeface="+mj-lt"/>
            </a:endParaRPr>
          </a:p>
          <a:p>
            <a:pPr marL="358775"/>
            <a:endParaRPr lang="hu-HU" sz="2000" i="1" dirty="0" smtClean="0">
              <a:solidFill>
                <a:schemeClr val="tx1"/>
              </a:solidFill>
              <a:latin typeface="+mj-lt"/>
            </a:endParaRPr>
          </a:p>
          <a:p>
            <a:r>
              <a:rPr lang="en-US" sz="2000" b="1" i="1" dirty="0" smtClean="0">
                <a:solidFill>
                  <a:schemeClr val="tx1"/>
                </a:solidFill>
                <a:latin typeface="+mj-lt"/>
              </a:rPr>
              <a:t>Step 3</a:t>
            </a:r>
            <a:endParaRPr lang="hu-HU" sz="2000" b="1" i="1" dirty="0" smtClean="0">
              <a:solidFill>
                <a:schemeClr val="tx1"/>
              </a:solidFill>
              <a:latin typeface="+mj-lt"/>
            </a:endParaRPr>
          </a:p>
          <a:p>
            <a:pPr marL="358775"/>
            <a:r>
              <a:rPr lang="en-US" sz="2000" i="1" dirty="0" smtClean="0">
                <a:solidFill>
                  <a:schemeClr val="tx1"/>
                </a:solidFill>
                <a:latin typeface="+mj-lt"/>
              </a:rPr>
              <a:t>A </a:t>
            </a:r>
            <a:r>
              <a:rPr lang="en-US" sz="2000" i="1" dirty="0">
                <a:solidFill>
                  <a:schemeClr val="tx1"/>
                </a:solidFill>
                <a:latin typeface="+mj-lt"/>
              </a:rPr>
              <a:t>battery is selected with a mass of 10 kg. </a:t>
            </a:r>
            <a:r>
              <a:rPr lang="en-US" sz="2000" i="1" dirty="0" smtClean="0">
                <a:solidFill>
                  <a:schemeClr val="tx1"/>
                </a:solidFill>
                <a:latin typeface="+mj-lt"/>
              </a:rPr>
              <a:t>(m</a:t>
            </a:r>
            <a:r>
              <a:rPr lang="hu-HU" sz="2000" i="1" baseline="-25000" dirty="0" smtClean="0">
                <a:solidFill>
                  <a:schemeClr val="tx1"/>
                </a:solidFill>
              </a:rPr>
              <a:t>B</a:t>
            </a:r>
            <a:r>
              <a:rPr lang="en-US" sz="2000" i="1" dirty="0" smtClean="0">
                <a:solidFill>
                  <a:schemeClr val="tx1"/>
                </a:solidFill>
                <a:latin typeface="+mj-lt"/>
              </a:rPr>
              <a:t>=</a:t>
            </a:r>
            <a:r>
              <a:rPr lang="hu-HU" sz="2000" i="1" dirty="0" smtClean="0">
                <a:solidFill>
                  <a:schemeClr val="tx1"/>
                </a:solidFill>
                <a:latin typeface="+mj-lt"/>
              </a:rPr>
              <a:t> </a:t>
            </a:r>
            <a:r>
              <a:rPr lang="en-US" sz="2000" i="1" dirty="0" smtClean="0">
                <a:solidFill>
                  <a:schemeClr val="tx1"/>
                </a:solidFill>
                <a:latin typeface="+mj-lt"/>
              </a:rPr>
              <a:t>10 </a:t>
            </a:r>
            <a:r>
              <a:rPr lang="en-US" sz="2000" i="1" dirty="0">
                <a:solidFill>
                  <a:schemeClr val="tx1"/>
                </a:solidFill>
                <a:latin typeface="+mj-lt"/>
              </a:rPr>
              <a:t>[</a:t>
            </a:r>
            <a:r>
              <a:rPr lang="en-US" sz="2000" i="1" dirty="0" smtClean="0">
                <a:solidFill>
                  <a:schemeClr val="tx1"/>
                </a:solidFill>
                <a:latin typeface="+mj-lt"/>
              </a:rPr>
              <a:t>k</a:t>
            </a:r>
            <a:r>
              <a:rPr lang="hu-HU" sz="2000" i="1" dirty="0" smtClean="0">
                <a:solidFill>
                  <a:schemeClr val="tx1"/>
                </a:solidFill>
                <a:latin typeface="+mj-lt"/>
              </a:rPr>
              <a:t>g</a:t>
            </a:r>
            <a:r>
              <a:rPr lang="en-US" sz="2000" i="1" dirty="0" smtClean="0">
                <a:solidFill>
                  <a:schemeClr val="tx1"/>
                </a:solidFill>
                <a:latin typeface="+mj-lt"/>
              </a:rPr>
              <a:t>])</a:t>
            </a:r>
            <a:endParaRPr lang="en-US" sz="2000" i="1" dirty="0">
              <a:solidFill>
                <a:schemeClr val="tx1"/>
              </a:solidFill>
              <a:latin typeface="+mj-lt"/>
            </a:endParaRPr>
          </a:p>
        </p:txBody>
      </p:sp>
      <p:pic>
        <p:nvPicPr>
          <p:cNvPr id="14" name="Content Placeholder 3"/>
          <p:cNvPicPr>
            <a:picLocks noChangeAspect="1"/>
          </p:cNvPicPr>
          <p:nvPr/>
        </p:nvPicPr>
        <p:blipFill rotWithShape="1">
          <a:blip r:embed="rId2" cstate="print">
            <a:extLst>
              <a:ext uri="{28A0092B-C50C-407E-A947-70E740481C1C}">
                <a14:useLocalDpi xmlns:a14="http://schemas.microsoft.com/office/drawing/2010/main" xmlns="" val="0"/>
              </a:ext>
            </a:extLst>
          </a:blip>
          <a:srcRect l="20091" t="6797" r="18299" b="5327"/>
          <a:stretch/>
        </p:blipFill>
        <p:spPr>
          <a:xfrm>
            <a:off x="6156176" y="88109"/>
            <a:ext cx="2944630" cy="3150070"/>
          </a:xfrm>
          <a:prstGeom prst="rect">
            <a:avLst/>
          </a:prstGeom>
        </p:spPr>
      </p:pic>
    </p:spTree>
    <p:extLst>
      <p:ext uri="{BB962C8B-B14F-4D97-AF65-F5344CB8AC3E}">
        <p14:creationId xmlns:p14="http://schemas.microsoft.com/office/powerpoint/2010/main" xmlns="" val="26521487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Example</a:t>
            </a:r>
            <a:endParaRPr lang="en-US" dirty="0"/>
          </a:p>
        </p:txBody>
      </p:sp>
      <p:sp>
        <p:nvSpPr>
          <p:cNvPr id="3" name="Content Placeholder 2"/>
          <p:cNvSpPr>
            <a:spLocks noGrp="1"/>
          </p:cNvSpPr>
          <p:nvPr>
            <p:ph idx="1"/>
          </p:nvPr>
        </p:nvSpPr>
        <p:spPr/>
        <p:txBody>
          <a:bodyPr/>
          <a:lstStyle/>
          <a:p>
            <a:r>
              <a:rPr lang="en-US" dirty="0" smtClean="0"/>
              <a:t>m</a:t>
            </a:r>
            <a:r>
              <a:rPr lang="en-US" baseline="-25000" dirty="0" smtClean="0"/>
              <a:t>T</a:t>
            </a:r>
            <a:r>
              <a:rPr lang="en-US" dirty="0" smtClean="0"/>
              <a:t> </a:t>
            </a:r>
            <a:r>
              <a:rPr lang="en-US" dirty="0"/>
              <a:t>= </a:t>
            </a:r>
            <a:r>
              <a:rPr lang="en-US" dirty="0" smtClean="0"/>
              <a:t>m</a:t>
            </a:r>
            <a:r>
              <a:rPr lang="hu-HU" baseline="-25000" dirty="0" smtClean="0"/>
              <a:t>P</a:t>
            </a:r>
            <a:r>
              <a:rPr lang="en-US" dirty="0" smtClean="0"/>
              <a:t>+m</a:t>
            </a:r>
            <a:r>
              <a:rPr lang="hu-HU" baseline="-25000" dirty="0" smtClean="0"/>
              <a:t>M</a:t>
            </a:r>
            <a:r>
              <a:rPr lang="en-US" dirty="0" smtClean="0"/>
              <a:t>+m</a:t>
            </a:r>
            <a:r>
              <a:rPr lang="hu-HU" baseline="-25000" dirty="0" smtClean="0"/>
              <a:t>B</a:t>
            </a:r>
          </a:p>
          <a:p>
            <a:endParaRPr lang="hu-HU" baseline="-25000" dirty="0" smtClean="0"/>
          </a:p>
          <a:p>
            <a:r>
              <a:rPr lang="en-US" b="1" dirty="0" smtClean="0">
                <a:solidFill>
                  <a:schemeClr val="bg2"/>
                </a:solidFill>
              </a:rPr>
              <a:t>m</a:t>
            </a:r>
            <a:r>
              <a:rPr lang="en-US" b="1" baseline="-25000" dirty="0" smtClean="0">
                <a:solidFill>
                  <a:schemeClr val="bg2"/>
                </a:solidFill>
              </a:rPr>
              <a:t>T</a:t>
            </a:r>
            <a:r>
              <a:rPr lang="en-US" b="1" dirty="0" smtClean="0">
                <a:solidFill>
                  <a:schemeClr val="bg2"/>
                </a:solidFill>
              </a:rPr>
              <a:t> </a:t>
            </a:r>
            <a:r>
              <a:rPr lang="en-US" b="1" dirty="0">
                <a:solidFill>
                  <a:schemeClr val="bg2"/>
                </a:solidFill>
              </a:rPr>
              <a:t>≤ 150 [</a:t>
            </a:r>
            <a:r>
              <a:rPr lang="en-US" b="1" dirty="0" smtClean="0">
                <a:solidFill>
                  <a:schemeClr val="bg2"/>
                </a:solidFill>
              </a:rPr>
              <a:t>k</a:t>
            </a:r>
            <a:r>
              <a:rPr lang="hu-HU" b="1" dirty="0" smtClean="0">
                <a:solidFill>
                  <a:schemeClr val="bg2"/>
                </a:solidFill>
              </a:rPr>
              <a:t>g</a:t>
            </a:r>
            <a:r>
              <a:rPr lang="az-Cyrl-AZ" b="1" dirty="0" smtClean="0">
                <a:solidFill>
                  <a:schemeClr val="bg2"/>
                </a:solidFill>
              </a:rPr>
              <a:t>],</a:t>
            </a:r>
            <a:r>
              <a:rPr lang="hu-HU" b="1" dirty="0" smtClean="0">
                <a:solidFill>
                  <a:schemeClr val="bg2"/>
                </a:solidFill>
              </a:rPr>
              <a:t/>
            </a:r>
            <a:br>
              <a:rPr lang="hu-HU" b="1" dirty="0" smtClean="0">
                <a:solidFill>
                  <a:schemeClr val="bg2"/>
                </a:solidFill>
              </a:rPr>
            </a:br>
            <a:r>
              <a:rPr lang="en-US" b="1" dirty="0" smtClean="0">
                <a:solidFill>
                  <a:srgbClr val="00B050"/>
                </a:solidFill>
              </a:rPr>
              <a:t>m</a:t>
            </a:r>
            <a:r>
              <a:rPr lang="hu-HU" b="1" baseline="-25000" dirty="0" smtClean="0">
                <a:solidFill>
                  <a:srgbClr val="00B050"/>
                </a:solidFill>
              </a:rPr>
              <a:t>P</a:t>
            </a:r>
            <a:r>
              <a:rPr lang="en-US" b="1" dirty="0" smtClean="0">
                <a:solidFill>
                  <a:srgbClr val="00B050"/>
                </a:solidFill>
              </a:rPr>
              <a:t> </a:t>
            </a:r>
            <a:r>
              <a:rPr lang="en-US" b="1" dirty="0">
                <a:solidFill>
                  <a:srgbClr val="00B050"/>
                </a:solidFill>
              </a:rPr>
              <a:t>≤ 100 [</a:t>
            </a:r>
            <a:r>
              <a:rPr lang="en-US" b="1" dirty="0" smtClean="0">
                <a:solidFill>
                  <a:srgbClr val="00B050"/>
                </a:solidFill>
              </a:rPr>
              <a:t>k</a:t>
            </a:r>
            <a:r>
              <a:rPr lang="hu-HU" b="1" dirty="0" smtClean="0">
                <a:solidFill>
                  <a:srgbClr val="00B050"/>
                </a:solidFill>
              </a:rPr>
              <a:t>g</a:t>
            </a:r>
            <a:r>
              <a:rPr lang="az-Cyrl-AZ" b="1" dirty="0" smtClean="0">
                <a:solidFill>
                  <a:srgbClr val="00B050"/>
                </a:solidFill>
              </a:rPr>
              <a:t>],</a:t>
            </a:r>
            <a:r>
              <a:rPr lang="hu-HU" dirty="0" smtClean="0"/>
              <a:t/>
            </a:r>
            <a:br>
              <a:rPr lang="hu-HU" dirty="0" smtClean="0"/>
            </a:br>
            <a:r>
              <a:rPr lang="en-US" b="1" dirty="0" smtClean="0">
                <a:solidFill>
                  <a:srgbClr val="00B050"/>
                </a:solidFill>
              </a:rPr>
              <a:t>m</a:t>
            </a:r>
            <a:r>
              <a:rPr lang="hu-HU" b="1" baseline="-25000" dirty="0" smtClean="0">
                <a:solidFill>
                  <a:srgbClr val="00B050"/>
                </a:solidFill>
              </a:rPr>
              <a:t>M</a:t>
            </a:r>
            <a:r>
              <a:rPr lang="en-US" b="1" dirty="0" smtClean="0">
                <a:solidFill>
                  <a:srgbClr val="00B050"/>
                </a:solidFill>
              </a:rPr>
              <a:t> </a:t>
            </a:r>
            <a:r>
              <a:rPr lang="en-US" b="1" dirty="0">
                <a:solidFill>
                  <a:srgbClr val="00B050"/>
                </a:solidFill>
              </a:rPr>
              <a:t>≤ 50 [</a:t>
            </a:r>
            <a:r>
              <a:rPr lang="en-US" b="1" dirty="0" smtClean="0">
                <a:solidFill>
                  <a:srgbClr val="00B050"/>
                </a:solidFill>
              </a:rPr>
              <a:t>k</a:t>
            </a:r>
            <a:r>
              <a:rPr lang="hu-HU" b="1" dirty="0" smtClean="0">
                <a:solidFill>
                  <a:srgbClr val="00B050"/>
                </a:solidFill>
              </a:rPr>
              <a:t>g</a:t>
            </a:r>
            <a:r>
              <a:rPr lang="az-Cyrl-AZ" b="1" dirty="0" smtClean="0">
                <a:solidFill>
                  <a:srgbClr val="00B050"/>
                </a:solidFill>
              </a:rPr>
              <a:t>],</a:t>
            </a:r>
            <a:r>
              <a:rPr lang="hu-HU" b="1" dirty="0" smtClean="0">
                <a:solidFill>
                  <a:srgbClr val="00B050"/>
                </a:solidFill>
              </a:rPr>
              <a:t/>
            </a:r>
            <a:br>
              <a:rPr lang="hu-HU" b="1" dirty="0" smtClean="0">
                <a:solidFill>
                  <a:srgbClr val="00B050"/>
                </a:solidFill>
              </a:rPr>
            </a:br>
            <a:r>
              <a:rPr lang="en-US" b="1" dirty="0" smtClean="0">
                <a:solidFill>
                  <a:srgbClr val="00B050"/>
                </a:solidFill>
              </a:rPr>
              <a:t>m</a:t>
            </a:r>
            <a:r>
              <a:rPr lang="hu-HU" b="1" baseline="-25000" dirty="0" smtClean="0">
                <a:solidFill>
                  <a:srgbClr val="00B050"/>
                </a:solidFill>
              </a:rPr>
              <a:t>B</a:t>
            </a:r>
            <a:r>
              <a:rPr lang="en-US" b="1" dirty="0" smtClean="0">
                <a:solidFill>
                  <a:srgbClr val="00B050"/>
                </a:solidFill>
              </a:rPr>
              <a:t> </a:t>
            </a:r>
            <a:r>
              <a:rPr lang="en-US" b="1" dirty="0">
                <a:solidFill>
                  <a:srgbClr val="00B050"/>
                </a:solidFill>
              </a:rPr>
              <a:t>≤ 10 [</a:t>
            </a:r>
            <a:r>
              <a:rPr lang="en-US" b="1" dirty="0" smtClean="0">
                <a:solidFill>
                  <a:srgbClr val="00B050"/>
                </a:solidFill>
              </a:rPr>
              <a:t>k</a:t>
            </a:r>
            <a:r>
              <a:rPr lang="hu-HU" b="1" dirty="0" smtClean="0">
                <a:solidFill>
                  <a:srgbClr val="00B050"/>
                </a:solidFill>
              </a:rPr>
              <a:t>g</a:t>
            </a:r>
            <a:r>
              <a:rPr lang="az-Cyrl-AZ" b="1" dirty="0" smtClean="0">
                <a:solidFill>
                  <a:srgbClr val="00B050"/>
                </a:solidFill>
              </a:rPr>
              <a:t>]</a:t>
            </a:r>
            <a:endParaRPr lang="hu-HU" b="1" dirty="0" smtClean="0">
              <a:solidFill>
                <a:srgbClr val="00B050"/>
              </a:solidFill>
            </a:endParaRPr>
          </a:p>
          <a:p>
            <a:endParaRPr lang="hu-HU" dirty="0"/>
          </a:p>
          <a:p>
            <a:r>
              <a:rPr lang="hu-HU" dirty="0" smtClean="0"/>
              <a:t>mass </a:t>
            </a:r>
            <a:r>
              <a:rPr lang="hu-HU" dirty="0"/>
              <a:t>&gt; 0 [</a:t>
            </a:r>
            <a:r>
              <a:rPr lang="hu-HU" dirty="0" smtClean="0"/>
              <a:t>kg</a:t>
            </a:r>
            <a:r>
              <a:rPr lang="az-Cyrl-AZ" dirty="0" smtClean="0"/>
              <a:t>] </a:t>
            </a:r>
            <a:endParaRPr lang="en-US" dirty="0"/>
          </a:p>
        </p:txBody>
      </p:sp>
      <p:sp>
        <p:nvSpPr>
          <p:cNvPr id="10" name="TextBox 9"/>
          <p:cNvSpPr txBox="1"/>
          <p:nvPr/>
        </p:nvSpPr>
        <p:spPr>
          <a:xfrm>
            <a:off x="3563380" y="3375166"/>
            <a:ext cx="5580620" cy="1771639"/>
          </a:xfrm>
          <a:prstGeom prst="rect">
            <a:avLst/>
          </a:prstGeom>
          <a:noFill/>
        </p:spPr>
        <p:txBody>
          <a:bodyPr wrap="square" rtlCol="0">
            <a:spAutoFit/>
          </a:bodyPr>
          <a:lstStyle/>
          <a:p>
            <a:r>
              <a:rPr lang="en-US" sz="1800" b="1" i="1" dirty="0" smtClean="0">
                <a:solidFill>
                  <a:schemeClr val="tx1"/>
                </a:solidFill>
                <a:latin typeface="+mj-lt"/>
              </a:rPr>
              <a:t>Step 1</a:t>
            </a:r>
            <a:endParaRPr lang="hu-HU" sz="1800" i="1" dirty="0" smtClean="0">
              <a:solidFill>
                <a:schemeClr val="tx1"/>
              </a:solidFill>
              <a:latin typeface="+mj-lt"/>
            </a:endParaRPr>
          </a:p>
          <a:p>
            <a:pPr marL="358775">
              <a:tabLst>
                <a:tab pos="358775" algn="l"/>
                <a:tab pos="536575" algn="l"/>
              </a:tabLst>
            </a:pPr>
            <a:r>
              <a:rPr lang="en-US" sz="1800" i="1" dirty="0" smtClean="0">
                <a:solidFill>
                  <a:schemeClr val="tx1"/>
                </a:solidFill>
                <a:latin typeface="+mj-lt"/>
              </a:rPr>
              <a:t>A </a:t>
            </a:r>
            <a:r>
              <a:rPr lang="en-US" sz="1800" i="1" dirty="0">
                <a:solidFill>
                  <a:schemeClr val="tx1"/>
                </a:solidFill>
                <a:latin typeface="+mj-lt"/>
              </a:rPr>
              <a:t>platform is selected with a mass of </a:t>
            </a:r>
            <a:r>
              <a:rPr lang="en-US" sz="1800" i="1" dirty="0" smtClean="0">
                <a:solidFill>
                  <a:schemeClr val="tx1"/>
                </a:solidFill>
                <a:latin typeface="+mj-lt"/>
              </a:rPr>
              <a:t>100kg.</a:t>
            </a:r>
            <a:r>
              <a:rPr lang="hu-HU" sz="1800" i="1" dirty="0" smtClean="0">
                <a:solidFill>
                  <a:schemeClr val="tx1"/>
                </a:solidFill>
                <a:latin typeface="+mj-lt"/>
              </a:rPr>
              <a:t> </a:t>
            </a:r>
            <a:r>
              <a:rPr lang="en-US" sz="1800" i="1" dirty="0" smtClean="0">
                <a:solidFill>
                  <a:schemeClr val="tx1"/>
                </a:solidFill>
                <a:latin typeface="+mj-lt"/>
              </a:rPr>
              <a:t>(m</a:t>
            </a:r>
            <a:r>
              <a:rPr lang="hu-HU" sz="1800" i="1" baseline="-25000" dirty="0" smtClean="0">
                <a:solidFill>
                  <a:schemeClr val="tx1"/>
                </a:solidFill>
                <a:latin typeface="+mj-lt"/>
              </a:rPr>
              <a:t>P</a:t>
            </a:r>
            <a:r>
              <a:rPr lang="en-US" sz="1800" i="1" dirty="0" smtClean="0">
                <a:solidFill>
                  <a:schemeClr val="tx1"/>
                </a:solidFill>
                <a:latin typeface="+mj-lt"/>
              </a:rPr>
              <a:t>=100 </a:t>
            </a:r>
            <a:r>
              <a:rPr lang="en-US" sz="1800" i="1" dirty="0">
                <a:solidFill>
                  <a:schemeClr val="tx1"/>
                </a:solidFill>
                <a:latin typeface="+mj-lt"/>
              </a:rPr>
              <a:t>[</a:t>
            </a:r>
            <a:r>
              <a:rPr lang="en-US" sz="1800" i="1" dirty="0" smtClean="0">
                <a:solidFill>
                  <a:schemeClr val="tx1"/>
                </a:solidFill>
                <a:latin typeface="+mj-lt"/>
              </a:rPr>
              <a:t>k</a:t>
            </a:r>
            <a:r>
              <a:rPr lang="hu-HU" sz="1800" i="1" dirty="0">
                <a:solidFill>
                  <a:schemeClr val="tx1"/>
                </a:solidFill>
                <a:latin typeface="+mj-lt"/>
              </a:rPr>
              <a:t>g</a:t>
            </a:r>
            <a:r>
              <a:rPr lang="en-US" sz="1800" i="1" dirty="0" smtClean="0">
                <a:solidFill>
                  <a:schemeClr val="tx1"/>
                </a:solidFill>
                <a:latin typeface="+mj-lt"/>
              </a:rPr>
              <a:t>])</a:t>
            </a:r>
            <a:endParaRPr lang="hu-HU" sz="1800" i="1" dirty="0" smtClean="0">
              <a:solidFill>
                <a:schemeClr val="tx1"/>
              </a:solidFill>
              <a:latin typeface="+mj-lt"/>
            </a:endParaRPr>
          </a:p>
          <a:p>
            <a:pPr marL="358775">
              <a:tabLst>
                <a:tab pos="358775" algn="l"/>
                <a:tab pos="536575" algn="l"/>
              </a:tabLst>
            </a:pPr>
            <a:endParaRPr lang="en-US" sz="1800" i="1" dirty="0">
              <a:solidFill>
                <a:schemeClr val="tx1"/>
              </a:solidFill>
              <a:latin typeface="+mj-lt"/>
            </a:endParaRPr>
          </a:p>
          <a:p>
            <a:r>
              <a:rPr lang="en-US" sz="1800" b="1" i="1" dirty="0">
                <a:solidFill>
                  <a:schemeClr val="tx1"/>
                </a:solidFill>
                <a:latin typeface="+mj-lt"/>
              </a:rPr>
              <a:t>Step </a:t>
            </a:r>
            <a:r>
              <a:rPr lang="en-US" sz="1800" b="1" i="1" dirty="0" smtClean="0">
                <a:solidFill>
                  <a:schemeClr val="tx1"/>
                </a:solidFill>
                <a:latin typeface="+mj-lt"/>
              </a:rPr>
              <a:t>2</a:t>
            </a:r>
            <a:endParaRPr lang="hu-HU" sz="1800" i="1" dirty="0" smtClean="0">
              <a:solidFill>
                <a:schemeClr val="tx1"/>
              </a:solidFill>
              <a:latin typeface="+mj-lt"/>
            </a:endParaRPr>
          </a:p>
          <a:p>
            <a:pPr marL="358775"/>
            <a:r>
              <a:rPr lang="en-US" sz="1800" i="1" dirty="0" smtClean="0">
                <a:solidFill>
                  <a:schemeClr val="tx1"/>
                </a:solidFill>
                <a:latin typeface="+mj-lt"/>
              </a:rPr>
              <a:t>A</a:t>
            </a:r>
            <a:r>
              <a:rPr lang="hu-HU" sz="1800" i="1" dirty="0" smtClean="0">
                <a:solidFill>
                  <a:schemeClr val="tx1"/>
                </a:solidFill>
                <a:latin typeface="+mj-lt"/>
              </a:rPr>
              <a:t> </a:t>
            </a:r>
            <a:r>
              <a:rPr lang="en-US" sz="1800" i="1" dirty="0" smtClean="0">
                <a:solidFill>
                  <a:schemeClr val="tx1"/>
                </a:solidFill>
                <a:latin typeface="+mj-lt"/>
              </a:rPr>
              <a:t>motor</a:t>
            </a:r>
            <a:r>
              <a:rPr lang="hu-HU" sz="1800" i="1" dirty="0" smtClean="0">
                <a:solidFill>
                  <a:schemeClr val="tx1"/>
                </a:solidFill>
                <a:latin typeface="+mj-lt"/>
              </a:rPr>
              <a:t> </a:t>
            </a:r>
            <a:r>
              <a:rPr lang="en-US" sz="1800" i="1" dirty="0" smtClean="0">
                <a:solidFill>
                  <a:schemeClr val="tx1"/>
                </a:solidFill>
                <a:latin typeface="+mj-lt"/>
              </a:rPr>
              <a:t>is</a:t>
            </a:r>
            <a:r>
              <a:rPr lang="hu-HU" sz="1800" i="1" dirty="0" smtClean="0">
                <a:solidFill>
                  <a:schemeClr val="tx1"/>
                </a:solidFill>
                <a:latin typeface="+mj-lt"/>
              </a:rPr>
              <a:t> </a:t>
            </a:r>
            <a:r>
              <a:rPr lang="en-US" sz="1800" i="1" dirty="0" smtClean="0">
                <a:solidFill>
                  <a:schemeClr val="tx1"/>
                </a:solidFill>
                <a:latin typeface="+mj-lt"/>
              </a:rPr>
              <a:t>selected</a:t>
            </a:r>
            <a:r>
              <a:rPr lang="hu-HU" sz="1800" i="1" dirty="0" smtClean="0">
                <a:solidFill>
                  <a:schemeClr val="tx1"/>
                </a:solidFill>
                <a:latin typeface="+mj-lt"/>
              </a:rPr>
              <a:t> </a:t>
            </a:r>
            <a:r>
              <a:rPr lang="en-US" sz="1800" i="1" dirty="0" smtClean="0">
                <a:solidFill>
                  <a:schemeClr val="tx1"/>
                </a:solidFill>
                <a:latin typeface="+mj-lt"/>
              </a:rPr>
              <a:t>with</a:t>
            </a:r>
            <a:r>
              <a:rPr lang="hu-HU" sz="1800" i="1" dirty="0" smtClean="0">
                <a:solidFill>
                  <a:schemeClr val="tx1"/>
                </a:solidFill>
                <a:latin typeface="+mj-lt"/>
              </a:rPr>
              <a:t> </a:t>
            </a:r>
            <a:r>
              <a:rPr lang="en-US" sz="1800" i="1" dirty="0" smtClean="0">
                <a:solidFill>
                  <a:schemeClr val="tx1"/>
                </a:solidFill>
                <a:latin typeface="+mj-lt"/>
              </a:rPr>
              <a:t>a</a:t>
            </a:r>
            <a:r>
              <a:rPr lang="hu-HU" sz="1800" i="1" dirty="0" smtClean="0">
                <a:solidFill>
                  <a:schemeClr val="tx1"/>
                </a:solidFill>
                <a:latin typeface="+mj-lt"/>
              </a:rPr>
              <a:t> </a:t>
            </a:r>
            <a:r>
              <a:rPr lang="en-US" sz="1800" i="1" dirty="0" smtClean="0">
                <a:solidFill>
                  <a:schemeClr val="tx1"/>
                </a:solidFill>
                <a:latin typeface="+mj-lt"/>
              </a:rPr>
              <a:t>mass</a:t>
            </a:r>
            <a:r>
              <a:rPr lang="hu-HU" sz="1800" i="1" dirty="0" smtClean="0">
                <a:solidFill>
                  <a:schemeClr val="tx1"/>
                </a:solidFill>
                <a:latin typeface="+mj-lt"/>
              </a:rPr>
              <a:t> </a:t>
            </a:r>
            <a:r>
              <a:rPr lang="en-US" sz="1800" i="1" dirty="0" smtClean="0">
                <a:solidFill>
                  <a:schemeClr val="tx1"/>
                </a:solidFill>
                <a:latin typeface="+mj-lt"/>
              </a:rPr>
              <a:t>of</a:t>
            </a:r>
            <a:r>
              <a:rPr lang="hu-HU" sz="1800" i="1" dirty="0" smtClean="0">
                <a:solidFill>
                  <a:schemeClr val="tx1"/>
                </a:solidFill>
                <a:latin typeface="+mj-lt"/>
              </a:rPr>
              <a:t> </a:t>
            </a:r>
            <a:r>
              <a:rPr lang="en-US" sz="1800" i="1" dirty="0" smtClean="0">
                <a:solidFill>
                  <a:schemeClr val="tx1"/>
                </a:solidFill>
                <a:latin typeface="+mj-lt"/>
              </a:rPr>
              <a:t>50kg.</a:t>
            </a:r>
            <a:r>
              <a:rPr lang="hu-HU" sz="1800" i="1" dirty="0" smtClean="0">
                <a:solidFill>
                  <a:schemeClr val="tx1"/>
                </a:solidFill>
                <a:latin typeface="+mj-lt"/>
              </a:rPr>
              <a:t> </a:t>
            </a:r>
            <a:r>
              <a:rPr lang="en-US" sz="1800" i="1" dirty="0">
                <a:solidFill>
                  <a:schemeClr val="tx1"/>
                </a:solidFill>
                <a:latin typeface="+mj-lt"/>
              </a:rPr>
              <a:t>(</a:t>
            </a:r>
            <a:r>
              <a:rPr lang="en-US" sz="1800" i="1" dirty="0" smtClean="0">
                <a:solidFill>
                  <a:schemeClr val="tx1"/>
                </a:solidFill>
                <a:latin typeface="+mj-lt"/>
              </a:rPr>
              <a:t>m</a:t>
            </a:r>
            <a:r>
              <a:rPr lang="hu-HU" sz="1800" i="1" baseline="-25000" dirty="0" smtClean="0">
                <a:solidFill>
                  <a:schemeClr val="tx1"/>
                </a:solidFill>
                <a:latin typeface="+mj-lt"/>
              </a:rPr>
              <a:t>M</a:t>
            </a:r>
            <a:r>
              <a:rPr lang="en-US" sz="1800" i="1" dirty="0" smtClean="0">
                <a:solidFill>
                  <a:schemeClr val="tx1"/>
                </a:solidFill>
                <a:latin typeface="+mj-lt"/>
              </a:rPr>
              <a:t>=</a:t>
            </a:r>
            <a:r>
              <a:rPr lang="hu-HU" sz="1800" i="1" dirty="0" smtClean="0">
                <a:solidFill>
                  <a:schemeClr val="tx1"/>
                </a:solidFill>
                <a:latin typeface="+mj-lt"/>
              </a:rPr>
              <a:t>50</a:t>
            </a:r>
            <a:r>
              <a:rPr lang="en-US" sz="1800" i="1" dirty="0" smtClean="0">
                <a:solidFill>
                  <a:schemeClr val="tx1"/>
                </a:solidFill>
                <a:latin typeface="+mj-lt"/>
              </a:rPr>
              <a:t> </a:t>
            </a:r>
            <a:r>
              <a:rPr lang="en-US" sz="1800" i="1" dirty="0">
                <a:solidFill>
                  <a:schemeClr val="tx1"/>
                </a:solidFill>
                <a:latin typeface="+mj-lt"/>
              </a:rPr>
              <a:t>[k</a:t>
            </a:r>
            <a:r>
              <a:rPr lang="hu-HU" sz="1800" i="1" dirty="0">
                <a:solidFill>
                  <a:schemeClr val="tx1"/>
                </a:solidFill>
                <a:latin typeface="+mj-lt"/>
              </a:rPr>
              <a:t>g</a:t>
            </a:r>
            <a:r>
              <a:rPr lang="en-US" sz="1800" i="1" dirty="0" smtClean="0">
                <a:solidFill>
                  <a:schemeClr val="tx1"/>
                </a:solidFill>
                <a:latin typeface="+mj-lt"/>
              </a:rPr>
              <a:t>])</a:t>
            </a:r>
            <a:endParaRPr lang="hu-HU" sz="1800" i="1" dirty="0" smtClean="0">
              <a:solidFill>
                <a:schemeClr val="tx1"/>
              </a:solidFill>
              <a:latin typeface="+mj-lt"/>
            </a:endParaRPr>
          </a:p>
          <a:p>
            <a:pPr marL="358775"/>
            <a:endParaRPr lang="hu-HU" sz="1800" i="1" dirty="0" smtClean="0">
              <a:solidFill>
                <a:schemeClr val="tx1"/>
              </a:solidFill>
              <a:latin typeface="+mj-lt"/>
            </a:endParaRPr>
          </a:p>
          <a:p>
            <a:r>
              <a:rPr lang="en-US" sz="1800" b="1" i="1" dirty="0" smtClean="0">
                <a:solidFill>
                  <a:schemeClr val="tx1"/>
                </a:solidFill>
                <a:latin typeface="+mj-lt"/>
              </a:rPr>
              <a:t>Step 3</a:t>
            </a:r>
            <a:endParaRPr lang="hu-HU" sz="1800" b="1" i="1" dirty="0" smtClean="0">
              <a:solidFill>
                <a:schemeClr val="tx1"/>
              </a:solidFill>
              <a:latin typeface="+mj-lt"/>
            </a:endParaRPr>
          </a:p>
          <a:p>
            <a:pPr marL="358775"/>
            <a:r>
              <a:rPr lang="en-US" sz="1800" i="1" dirty="0" smtClean="0">
                <a:solidFill>
                  <a:schemeClr val="tx1"/>
                </a:solidFill>
                <a:latin typeface="+mj-lt"/>
              </a:rPr>
              <a:t>A </a:t>
            </a:r>
            <a:r>
              <a:rPr lang="en-US" sz="1800" i="1" dirty="0">
                <a:solidFill>
                  <a:schemeClr val="tx1"/>
                </a:solidFill>
                <a:latin typeface="+mj-lt"/>
              </a:rPr>
              <a:t>battery is selected with a mass of 10 kg. </a:t>
            </a:r>
            <a:r>
              <a:rPr lang="en-US" sz="1800" i="1" dirty="0" smtClean="0">
                <a:solidFill>
                  <a:schemeClr val="tx1"/>
                </a:solidFill>
                <a:latin typeface="+mj-lt"/>
              </a:rPr>
              <a:t>(m</a:t>
            </a:r>
            <a:r>
              <a:rPr lang="hu-HU" sz="1800" i="1" baseline="-25000" dirty="0" smtClean="0">
                <a:solidFill>
                  <a:schemeClr val="tx1"/>
                </a:solidFill>
              </a:rPr>
              <a:t>B</a:t>
            </a:r>
            <a:r>
              <a:rPr lang="en-US" sz="1800" i="1" dirty="0" smtClean="0">
                <a:solidFill>
                  <a:schemeClr val="tx1"/>
                </a:solidFill>
                <a:latin typeface="+mj-lt"/>
              </a:rPr>
              <a:t>=</a:t>
            </a:r>
            <a:r>
              <a:rPr lang="hu-HU" sz="1800" i="1" dirty="0" smtClean="0">
                <a:solidFill>
                  <a:schemeClr val="tx1"/>
                </a:solidFill>
                <a:latin typeface="+mj-lt"/>
              </a:rPr>
              <a:t> </a:t>
            </a:r>
            <a:r>
              <a:rPr lang="en-US" sz="1800" i="1" dirty="0" smtClean="0">
                <a:solidFill>
                  <a:schemeClr val="tx1"/>
                </a:solidFill>
                <a:latin typeface="+mj-lt"/>
              </a:rPr>
              <a:t>10 </a:t>
            </a:r>
            <a:r>
              <a:rPr lang="en-US" sz="1800" i="1" dirty="0">
                <a:solidFill>
                  <a:schemeClr val="tx1"/>
                </a:solidFill>
                <a:latin typeface="+mj-lt"/>
              </a:rPr>
              <a:t>[</a:t>
            </a:r>
            <a:r>
              <a:rPr lang="en-US" sz="1800" i="1" dirty="0" smtClean="0">
                <a:solidFill>
                  <a:schemeClr val="tx1"/>
                </a:solidFill>
                <a:latin typeface="+mj-lt"/>
              </a:rPr>
              <a:t>k</a:t>
            </a:r>
            <a:r>
              <a:rPr lang="hu-HU" sz="1800" i="1" dirty="0" smtClean="0">
                <a:solidFill>
                  <a:schemeClr val="tx1"/>
                </a:solidFill>
                <a:latin typeface="+mj-lt"/>
              </a:rPr>
              <a:t>g</a:t>
            </a:r>
            <a:r>
              <a:rPr lang="en-US" sz="1800" i="1" dirty="0" smtClean="0">
                <a:solidFill>
                  <a:schemeClr val="tx1"/>
                </a:solidFill>
                <a:latin typeface="+mj-lt"/>
              </a:rPr>
              <a:t>])</a:t>
            </a:r>
            <a:endParaRPr lang="en-US" sz="1800" i="1" dirty="0">
              <a:solidFill>
                <a:schemeClr val="tx1"/>
              </a:solidFill>
              <a:latin typeface="+mj-lt"/>
            </a:endParaRPr>
          </a:p>
        </p:txBody>
      </p:sp>
      <p:pic>
        <p:nvPicPr>
          <p:cNvPr id="14" name="Content Placeholder 3"/>
          <p:cNvPicPr>
            <a:picLocks noChangeAspect="1"/>
          </p:cNvPicPr>
          <p:nvPr/>
        </p:nvPicPr>
        <p:blipFill rotWithShape="1">
          <a:blip r:embed="rId2" cstate="print">
            <a:extLst>
              <a:ext uri="{28A0092B-C50C-407E-A947-70E740481C1C}">
                <a14:useLocalDpi xmlns:a14="http://schemas.microsoft.com/office/drawing/2010/main" xmlns="" val="0"/>
              </a:ext>
            </a:extLst>
          </a:blip>
          <a:srcRect l="20091" t="6797" r="18299" b="5327"/>
          <a:stretch/>
        </p:blipFill>
        <p:spPr>
          <a:xfrm>
            <a:off x="6156176" y="88109"/>
            <a:ext cx="2944630" cy="3150070"/>
          </a:xfrm>
          <a:prstGeom prst="rect">
            <a:avLst/>
          </a:prstGeom>
        </p:spPr>
      </p:pic>
    </p:spTree>
    <p:extLst>
      <p:ext uri="{BB962C8B-B14F-4D97-AF65-F5344CB8AC3E}">
        <p14:creationId xmlns:p14="http://schemas.microsoft.com/office/powerpoint/2010/main" xmlns="" val="10867540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Example</a:t>
            </a:r>
            <a:endParaRPr lang="en-US" dirty="0"/>
          </a:p>
        </p:txBody>
      </p:sp>
      <p:sp>
        <p:nvSpPr>
          <p:cNvPr id="3" name="Content Placeholder 2"/>
          <p:cNvSpPr>
            <a:spLocks noGrp="1"/>
          </p:cNvSpPr>
          <p:nvPr>
            <p:ph idx="1"/>
          </p:nvPr>
        </p:nvSpPr>
        <p:spPr/>
        <p:txBody>
          <a:bodyPr/>
          <a:lstStyle/>
          <a:p>
            <a:r>
              <a:rPr lang="en-US" dirty="0" smtClean="0"/>
              <a:t>m</a:t>
            </a:r>
            <a:r>
              <a:rPr lang="en-US" baseline="-25000" dirty="0" smtClean="0"/>
              <a:t>T</a:t>
            </a:r>
            <a:r>
              <a:rPr lang="en-US" dirty="0" smtClean="0"/>
              <a:t> </a:t>
            </a:r>
            <a:r>
              <a:rPr lang="en-US" dirty="0"/>
              <a:t>= </a:t>
            </a:r>
            <a:r>
              <a:rPr lang="en-US" dirty="0" smtClean="0"/>
              <a:t>m</a:t>
            </a:r>
            <a:r>
              <a:rPr lang="hu-HU" baseline="-25000" dirty="0" smtClean="0"/>
              <a:t>P</a:t>
            </a:r>
            <a:r>
              <a:rPr lang="en-US" dirty="0" smtClean="0"/>
              <a:t>+m</a:t>
            </a:r>
            <a:r>
              <a:rPr lang="hu-HU" baseline="-25000" dirty="0" smtClean="0"/>
              <a:t>M</a:t>
            </a:r>
            <a:r>
              <a:rPr lang="en-US" dirty="0" smtClean="0"/>
              <a:t>+m</a:t>
            </a:r>
            <a:r>
              <a:rPr lang="hu-HU" baseline="-25000" dirty="0" smtClean="0"/>
              <a:t>B</a:t>
            </a:r>
          </a:p>
          <a:p>
            <a:endParaRPr lang="hu-HU" baseline="-25000" dirty="0" smtClean="0"/>
          </a:p>
          <a:p>
            <a:r>
              <a:rPr lang="en-US" b="1" dirty="0" smtClean="0">
                <a:solidFill>
                  <a:schemeClr val="bg2"/>
                </a:solidFill>
              </a:rPr>
              <a:t>m</a:t>
            </a:r>
            <a:r>
              <a:rPr lang="en-US" b="1" baseline="-25000" dirty="0" smtClean="0">
                <a:solidFill>
                  <a:schemeClr val="bg2"/>
                </a:solidFill>
              </a:rPr>
              <a:t>T</a:t>
            </a:r>
            <a:r>
              <a:rPr lang="en-US" b="1" dirty="0" smtClean="0">
                <a:solidFill>
                  <a:schemeClr val="bg2"/>
                </a:solidFill>
              </a:rPr>
              <a:t> </a:t>
            </a:r>
            <a:r>
              <a:rPr lang="en-US" b="1" dirty="0">
                <a:solidFill>
                  <a:schemeClr val="bg2"/>
                </a:solidFill>
              </a:rPr>
              <a:t>≤ 150 [</a:t>
            </a:r>
            <a:r>
              <a:rPr lang="en-US" b="1" dirty="0" smtClean="0">
                <a:solidFill>
                  <a:schemeClr val="bg2"/>
                </a:solidFill>
              </a:rPr>
              <a:t>k</a:t>
            </a:r>
            <a:r>
              <a:rPr lang="hu-HU" b="1" dirty="0" smtClean="0">
                <a:solidFill>
                  <a:schemeClr val="bg2"/>
                </a:solidFill>
              </a:rPr>
              <a:t>g</a:t>
            </a:r>
            <a:r>
              <a:rPr lang="az-Cyrl-AZ" b="1" dirty="0" smtClean="0">
                <a:solidFill>
                  <a:schemeClr val="bg2"/>
                </a:solidFill>
              </a:rPr>
              <a:t>],</a:t>
            </a:r>
            <a:r>
              <a:rPr lang="hu-HU" b="1" dirty="0" smtClean="0">
                <a:solidFill>
                  <a:schemeClr val="bg2"/>
                </a:solidFill>
              </a:rPr>
              <a:t/>
            </a:r>
            <a:br>
              <a:rPr lang="hu-HU" b="1" dirty="0" smtClean="0">
                <a:solidFill>
                  <a:schemeClr val="bg2"/>
                </a:solidFill>
              </a:rPr>
            </a:br>
            <a:r>
              <a:rPr lang="en-US" b="1" dirty="0" smtClean="0">
                <a:solidFill>
                  <a:srgbClr val="00B050"/>
                </a:solidFill>
              </a:rPr>
              <a:t>m</a:t>
            </a:r>
            <a:r>
              <a:rPr lang="hu-HU" b="1" baseline="-25000" dirty="0" smtClean="0">
                <a:solidFill>
                  <a:srgbClr val="00B050"/>
                </a:solidFill>
              </a:rPr>
              <a:t>P</a:t>
            </a:r>
            <a:r>
              <a:rPr lang="en-US" b="1" dirty="0" smtClean="0">
                <a:solidFill>
                  <a:srgbClr val="00B050"/>
                </a:solidFill>
              </a:rPr>
              <a:t> </a:t>
            </a:r>
            <a:r>
              <a:rPr lang="en-US" b="1" dirty="0">
                <a:solidFill>
                  <a:srgbClr val="00B050"/>
                </a:solidFill>
              </a:rPr>
              <a:t>≤ 100 [</a:t>
            </a:r>
            <a:r>
              <a:rPr lang="en-US" b="1" dirty="0" smtClean="0">
                <a:solidFill>
                  <a:srgbClr val="00B050"/>
                </a:solidFill>
              </a:rPr>
              <a:t>k</a:t>
            </a:r>
            <a:r>
              <a:rPr lang="hu-HU" b="1" dirty="0" smtClean="0">
                <a:solidFill>
                  <a:srgbClr val="00B050"/>
                </a:solidFill>
              </a:rPr>
              <a:t>g</a:t>
            </a:r>
            <a:r>
              <a:rPr lang="az-Cyrl-AZ" b="1" dirty="0" smtClean="0">
                <a:solidFill>
                  <a:srgbClr val="00B050"/>
                </a:solidFill>
              </a:rPr>
              <a:t>],</a:t>
            </a:r>
            <a:r>
              <a:rPr lang="hu-HU" dirty="0" smtClean="0"/>
              <a:t/>
            </a:r>
            <a:br>
              <a:rPr lang="hu-HU" dirty="0" smtClean="0"/>
            </a:br>
            <a:r>
              <a:rPr lang="en-US" b="1" dirty="0" smtClean="0">
                <a:solidFill>
                  <a:srgbClr val="00B050"/>
                </a:solidFill>
              </a:rPr>
              <a:t>m</a:t>
            </a:r>
            <a:r>
              <a:rPr lang="hu-HU" b="1" baseline="-25000" dirty="0" smtClean="0">
                <a:solidFill>
                  <a:srgbClr val="00B050"/>
                </a:solidFill>
              </a:rPr>
              <a:t>M</a:t>
            </a:r>
            <a:r>
              <a:rPr lang="en-US" b="1" dirty="0" smtClean="0">
                <a:solidFill>
                  <a:srgbClr val="00B050"/>
                </a:solidFill>
              </a:rPr>
              <a:t> </a:t>
            </a:r>
            <a:r>
              <a:rPr lang="en-US" b="1" dirty="0">
                <a:solidFill>
                  <a:srgbClr val="00B050"/>
                </a:solidFill>
              </a:rPr>
              <a:t>≤ 50 [</a:t>
            </a:r>
            <a:r>
              <a:rPr lang="en-US" b="1" dirty="0" smtClean="0">
                <a:solidFill>
                  <a:srgbClr val="00B050"/>
                </a:solidFill>
              </a:rPr>
              <a:t>k</a:t>
            </a:r>
            <a:r>
              <a:rPr lang="hu-HU" b="1" dirty="0" smtClean="0">
                <a:solidFill>
                  <a:srgbClr val="00B050"/>
                </a:solidFill>
              </a:rPr>
              <a:t>g</a:t>
            </a:r>
            <a:r>
              <a:rPr lang="az-Cyrl-AZ" b="1" dirty="0" smtClean="0">
                <a:solidFill>
                  <a:srgbClr val="00B050"/>
                </a:solidFill>
              </a:rPr>
              <a:t>],</a:t>
            </a:r>
            <a:r>
              <a:rPr lang="hu-HU" b="1" dirty="0" smtClean="0">
                <a:solidFill>
                  <a:srgbClr val="00B050"/>
                </a:solidFill>
              </a:rPr>
              <a:t/>
            </a:r>
            <a:br>
              <a:rPr lang="hu-HU" b="1" dirty="0" smtClean="0">
                <a:solidFill>
                  <a:srgbClr val="00B050"/>
                </a:solidFill>
              </a:rPr>
            </a:br>
            <a:r>
              <a:rPr lang="en-US" b="1" dirty="0" smtClean="0">
                <a:solidFill>
                  <a:srgbClr val="00B050"/>
                </a:solidFill>
              </a:rPr>
              <a:t>m</a:t>
            </a:r>
            <a:r>
              <a:rPr lang="hu-HU" b="1" baseline="-25000" dirty="0" smtClean="0">
                <a:solidFill>
                  <a:srgbClr val="00B050"/>
                </a:solidFill>
              </a:rPr>
              <a:t>B</a:t>
            </a:r>
            <a:r>
              <a:rPr lang="en-US" b="1" dirty="0" smtClean="0">
                <a:solidFill>
                  <a:srgbClr val="00B050"/>
                </a:solidFill>
              </a:rPr>
              <a:t> </a:t>
            </a:r>
            <a:r>
              <a:rPr lang="en-US" b="1" dirty="0">
                <a:solidFill>
                  <a:srgbClr val="00B050"/>
                </a:solidFill>
              </a:rPr>
              <a:t>≤ 10 [</a:t>
            </a:r>
            <a:r>
              <a:rPr lang="en-US" b="1" dirty="0" smtClean="0">
                <a:solidFill>
                  <a:srgbClr val="00B050"/>
                </a:solidFill>
              </a:rPr>
              <a:t>k</a:t>
            </a:r>
            <a:r>
              <a:rPr lang="hu-HU" b="1" dirty="0" smtClean="0">
                <a:solidFill>
                  <a:srgbClr val="00B050"/>
                </a:solidFill>
              </a:rPr>
              <a:t>g</a:t>
            </a:r>
            <a:r>
              <a:rPr lang="az-Cyrl-AZ" b="1" dirty="0" smtClean="0">
                <a:solidFill>
                  <a:srgbClr val="00B050"/>
                </a:solidFill>
              </a:rPr>
              <a:t>]</a:t>
            </a:r>
            <a:endParaRPr lang="hu-HU" b="1" dirty="0" smtClean="0">
              <a:solidFill>
                <a:srgbClr val="00B050"/>
              </a:solidFill>
            </a:endParaRPr>
          </a:p>
          <a:p>
            <a:endParaRPr lang="hu-HU" dirty="0"/>
          </a:p>
          <a:p>
            <a:r>
              <a:rPr lang="hu-HU" dirty="0" smtClean="0"/>
              <a:t>mass </a:t>
            </a:r>
            <a:r>
              <a:rPr lang="hu-HU" dirty="0"/>
              <a:t>&gt; 0 [</a:t>
            </a:r>
            <a:r>
              <a:rPr lang="hu-HU" dirty="0" smtClean="0"/>
              <a:t>kg</a:t>
            </a:r>
            <a:r>
              <a:rPr lang="az-Cyrl-AZ" dirty="0" smtClean="0"/>
              <a:t>] </a:t>
            </a:r>
            <a:endParaRPr lang="en-US" dirty="0"/>
          </a:p>
        </p:txBody>
      </p:sp>
      <p:sp>
        <p:nvSpPr>
          <p:cNvPr id="10" name="TextBox 9"/>
          <p:cNvSpPr txBox="1"/>
          <p:nvPr/>
        </p:nvSpPr>
        <p:spPr>
          <a:xfrm>
            <a:off x="3563380" y="3375166"/>
            <a:ext cx="5580620" cy="1771639"/>
          </a:xfrm>
          <a:prstGeom prst="rect">
            <a:avLst/>
          </a:prstGeom>
          <a:noFill/>
        </p:spPr>
        <p:txBody>
          <a:bodyPr wrap="square" rtlCol="0">
            <a:spAutoFit/>
          </a:bodyPr>
          <a:lstStyle/>
          <a:p>
            <a:r>
              <a:rPr lang="en-US" sz="1800" b="1" i="1" dirty="0" smtClean="0">
                <a:solidFill>
                  <a:schemeClr val="tx1"/>
                </a:solidFill>
                <a:latin typeface="+mj-lt"/>
              </a:rPr>
              <a:t>Step 1</a:t>
            </a:r>
            <a:endParaRPr lang="hu-HU" sz="1800" i="1" dirty="0" smtClean="0">
              <a:solidFill>
                <a:schemeClr val="tx1"/>
              </a:solidFill>
              <a:latin typeface="+mj-lt"/>
            </a:endParaRPr>
          </a:p>
          <a:p>
            <a:pPr marL="358775">
              <a:tabLst>
                <a:tab pos="358775" algn="l"/>
                <a:tab pos="536575" algn="l"/>
              </a:tabLst>
            </a:pPr>
            <a:r>
              <a:rPr lang="en-US" sz="1800" i="1" dirty="0" smtClean="0">
                <a:solidFill>
                  <a:schemeClr val="tx1"/>
                </a:solidFill>
                <a:latin typeface="+mj-lt"/>
              </a:rPr>
              <a:t>A </a:t>
            </a:r>
            <a:r>
              <a:rPr lang="en-US" sz="1800" i="1" dirty="0">
                <a:solidFill>
                  <a:schemeClr val="tx1"/>
                </a:solidFill>
                <a:latin typeface="+mj-lt"/>
              </a:rPr>
              <a:t>platform is selected with a mass of </a:t>
            </a:r>
            <a:r>
              <a:rPr lang="en-US" sz="1800" i="1" dirty="0" smtClean="0">
                <a:solidFill>
                  <a:schemeClr val="tx1"/>
                </a:solidFill>
                <a:latin typeface="+mj-lt"/>
              </a:rPr>
              <a:t>100kg.</a:t>
            </a:r>
            <a:r>
              <a:rPr lang="hu-HU" sz="1800" i="1" dirty="0" smtClean="0">
                <a:solidFill>
                  <a:schemeClr val="tx1"/>
                </a:solidFill>
                <a:latin typeface="+mj-lt"/>
              </a:rPr>
              <a:t> </a:t>
            </a:r>
            <a:r>
              <a:rPr lang="en-US" sz="1800" i="1" dirty="0" smtClean="0">
                <a:solidFill>
                  <a:schemeClr val="tx1"/>
                </a:solidFill>
                <a:latin typeface="+mj-lt"/>
              </a:rPr>
              <a:t>(m</a:t>
            </a:r>
            <a:r>
              <a:rPr lang="hu-HU" sz="1800" i="1" baseline="-25000" dirty="0" smtClean="0">
                <a:solidFill>
                  <a:schemeClr val="tx1"/>
                </a:solidFill>
                <a:latin typeface="+mj-lt"/>
              </a:rPr>
              <a:t>P</a:t>
            </a:r>
            <a:r>
              <a:rPr lang="en-US" sz="1800" i="1" dirty="0" smtClean="0">
                <a:solidFill>
                  <a:schemeClr val="tx1"/>
                </a:solidFill>
                <a:latin typeface="+mj-lt"/>
              </a:rPr>
              <a:t>=100 </a:t>
            </a:r>
            <a:r>
              <a:rPr lang="en-US" sz="1800" i="1" dirty="0">
                <a:solidFill>
                  <a:schemeClr val="tx1"/>
                </a:solidFill>
                <a:latin typeface="+mj-lt"/>
              </a:rPr>
              <a:t>[</a:t>
            </a:r>
            <a:r>
              <a:rPr lang="en-US" sz="1800" i="1" dirty="0" smtClean="0">
                <a:solidFill>
                  <a:schemeClr val="tx1"/>
                </a:solidFill>
                <a:latin typeface="+mj-lt"/>
              </a:rPr>
              <a:t>k</a:t>
            </a:r>
            <a:r>
              <a:rPr lang="hu-HU" sz="1800" i="1" dirty="0">
                <a:solidFill>
                  <a:schemeClr val="tx1"/>
                </a:solidFill>
                <a:latin typeface="+mj-lt"/>
              </a:rPr>
              <a:t>g</a:t>
            </a:r>
            <a:r>
              <a:rPr lang="en-US" sz="1800" i="1" dirty="0" smtClean="0">
                <a:solidFill>
                  <a:schemeClr val="tx1"/>
                </a:solidFill>
                <a:latin typeface="+mj-lt"/>
              </a:rPr>
              <a:t>])</a:t>
            </a:r>
            <a:endParaRPr lang="hu-HU" sz="1800" i="1" dirty="0" smtClean="0">
              <a:solidFill>
                <a:schemeClr val="tx1"/>
              </a:solidFill>
              <a:latin typeface="+mj-lt"/>
            </a:endParaRPr>
          </a:p>
          <a:p>
            <a:pPr marL="358775">
              <a:tabLst>
                <a:tab pos="358775" algn="l"/>
                <a:tab pos="536575" algn="l"/>
              </a:tabLst>
            </a:pPr>
            <a:endParaRPr lang="en-US" sz="1800" i="1" dirty="0">
              <a:solidFill>
                <a:schemeClr val="tx1"/>
              </a:solidFill>
              <a:latin typeface="+mj-lt"/>
            </a:endParaRPr>
          </a:p>
          <a:p>
            <a:r>
              <a:rPr lang="en-US" sz="1800" b="1" i="1" dirty="0">
                <a:solidFill>
                  <a:schemeClr val="tx1"/>
                </a:solidFill>
                <a:latin typeface="+mj-lt"/>
              </a:rPr>
              <a:t>Step </a:t>
            </a:r>
            <a:r>
              <a:rPr lang="en-US" sz="1800" b="1" i="1" dirty="0" smtClean="0">
                <a:solidFill>
                  <a:schemeClr val="tx1"/>
                </a:solidFill>
                <a:latin typeface="+mj-lt"/>
              </a:rPr>
              <a:t>2</a:t>
            </a:r>
            <a:endParaRPr lang="hu-HU" sz="1800" i="1" dirty="0" smtClean="0">
              <a:solidFill>
                <a:schemeClr val="tx1"/>
              </a:solidFill>
              <a:latin typeface="+mj-lt"/>
            </a:endParaRPr>
          </a:p>
          <a:p>
            <a:pPr marL="358775"/>
            <a:r>
              <a:rPr lang="en-US" sz="1800" i="1" dirty="0" smtClean="0">
                <a:solidFill>
                  <a:schemeClr val="tx1"/>
                </a:solidFill>
                <a:latin typeface="+mj-lt"/>
              </a:rPr>
              <a:t>A</a:t>
            </a:r>
            <a:r>
              <a:rPr lang="hu-HU" sz="1800" i="1" dirty="0" smtClean="0">
                <a:solidFill>
                  <a:schemeClr val="tx1"/>
                </a:solidFill>
                <a:latin typeface="+mj-lt"/>
              </a:rPr>
              <a:t> </a:t>
            </a:r>
            <a:r>
              <a:rPr lang="en-US" sz="1800" i="1" dirty="0" smtClean="0">
                <a:solidFill>
                  <a:schemeClr val="tx1"/>
                </a:solidFill>
                <a:latin typeface="+mj-lt"/>
              </a:rPr>
              <a:t>motor</a:t>
            </a:r>
            <a:r>
              <a:rPr lang="hu-HU" sz="1800" i="1" dirty="0" smtClean="0">
                <a:solidFill>
                  <a:schemeClr val="tx1"/>
                </a:solidFill>
                <a:latin typeface="+mj-lt"/>
              </a:rPr>
              <a:t> </a:t>
            </a:r>
            <a:r>
              <a:rPr lang="en-US" sz="1800" i="1" dirty="0" smtClean="0">
                <a:solidFill>
                  <a:schemeClr val="tx1"/>
                </a:solidFill>
                <a:latin typeface="+mj-lt"/>
              </a:rPr>
              <a:t>is</a:t>
            </a:r>
            <a:r>
              <a:rPr lang="hu-HU" sz="1800" i="1" dirty="0" smtClean="0">
                <a:solidFill>
                  <a:schemeClr val="tx1"/>
                </a:solidFill>
                <a:latin typeface="+mj-lt"/>
              </a:rPr>
              <a:t> </a:t>
            </a:r>
            <a:r>
              <a:rPr lang="en-US" sz="1800" i="1" dirty="0" smtClean="0">
                <a:solidFill>
                  <a:schemeClr val="tx1"/>
                </a:solidFill>
                <a:latin typeface="+mj-lt"/>
              </a:rPr>
              <a:t>selected</a:t>
            </a:r>
            <a:r>
              <a:rPr lang="hu-HU" sz="1800" i="1" dirty="0" smtClean="0">
                <a:solidFill>
                  <a:schemeClr val="tx1"/>
                </a:solidFill>
                <a:latin typeface="+mj-lt"/>
              </a:rPr>
              <a:t> </a:t>
            </a:r>
            <a:r>
              <a:rPr lang="en-US" sz="1800" i="1" dirty="0" smtClean="0">
                <a:solidFill>
                  <a:schemeClr val="tx1"/>
                </a:solidFill>
                <a:latin typeface="+mj-lt"/>
              </a:rPr>
              <a:t>with</a:t>
            </a:r>
            <a:r>
              <a:rPr lang="hu-HU" sz="1800" i="1" dirty="0" smtClean="0">
                <a:solidFill>
                  <a:schemeClr val="tx1"/>
                </a:solidFill>
                <a:latin typeface="+mj-lt"/>
              </a:rPr>
              <a:t> </a:t>
            </a:r>
            <a:r>
              <a:rPr lang="en-US" sz="1800" i="1" dirty="0" smtClean="0">
                <a:solidFill>
                  <a:schemeClr val="tx1"/>
                </a:solidFill>
                <a:latin typeface="+mj-lt"/>
              </a:rPr>
              <a:t>a</a:t>
            </a:r>
            <a:r>
              <a:rPr lang="hu-HU" sz="1800" i="1" dirty="0" smtClean="0">
                <a:solidFill>
                  <a:schemeClr val="tx1"/>
                </a:solidFill>
                <a:latin typeface="+mj-lt"/>
              </a:rPr>
              <a:t> </a:t>
            </a:r>
            <a:r>
              <a:rPr lang="en-US" sz="1800" i="1" dirty="0" smtClean="0">
                <a:solidFill>
                  <a:schemeClr val="tx1"/>
                </a:solidFill>
                <a:latin typeface="+mj-lt"/>
              </a:rPr>
              <a:t>mass</a:t>
            </a:r>
            <a:r>
              <a:rPr lang="hu-HU" sz="1800" i="1" dirty="0" smtClean="0">
                <a:solidFill>
                  <a:schemeClr val="tx1"/>
                </a:solidFill>
                <a:latin typeface="+mj-lt"/>
              </a:rPr>
              <a:t> </a:t>
            </a:r>
            <a:r>
              <a:rPr lang="en-US" sz="1800" i="1" dirty="0" smtClean="0">
                <a:solidFill>
                  <a:schemeClr val="tx1"/>
                </a:solidFill>
                <a:latin typeface="+mj-lt"/>
              </a:rPr>
              <a:t>of</a:t>
            </a:r>
            <a:r>
              <a:rPr lang="hu-HU" sz="1800" i="1" dirty="0" smtClean="0">
                <a:solidFill>
                  <a:schemeClr val="tx1"/>
                </a:solidFill>
                <a:latin typeface="+mj-lt"/>
              </a:rPr>
              <a:t> </a:t>
            </a:r>
            <a:r>
              <a:rPr lang="en-US" sz="1800" i="1" dirty="0" smtClean="0">
                <a:solidFill>
                  <a:schemeClr val="tx1"/>
                </a:solidFill>
                <a:latin typeface="+mj-lt"/>
              </a:rPr>
              <a:t>50kg.</a:t>
            </a:r>
            <a:r>
              <a:rPr lang="hu-HU" sz="1800" i="1" dirty="0" smtClean="0">
                <a:solidFill>
                  <a:schemeClr val="tx1"/>
                </a:solidFill>
                <a:latin typeface="+mj-lt"/>
              </a:rPr>
              <a:t> </a:t>
            </a:r>
            <a:r>
              <a:rPr lang="en-US" sz="1800" i="1" dirty="0">
                <a:solidFill>
                  <a:schemeClr val="tx1"/>
                </a:solidFill>
                <a:latin typeface="+mj-lt"/>
              </a:rPr>
              <a:t>(</a:t>
            </a:r>
            <a:r>
              <a:rPr lang="en-US" sz="1800" i="1" dirty="0" smtClean="0">
                <a:solidFill>
                  <a:schemeClr val="tx1"/>
                </a:solidFill>
                <a:latin typeface="+mj-lt"/>
              </a:rPr>
              <a:t>m</a:t>
            </a:r>
            <a:r>
              <a:rPr lang="hu-HU" sz="1800" i="1" baseline="-25000" dirty="0" smtClean="0">
                <a:solidFill>
                  <a:schemeClr val="tx1"/>
                </a:solidFill>
                <a:latin typeface="+mj-lt"/>
              </a:rPr>
              <a:t>M</a:t>
            </a:r>
            <a:r>
              <a:rPr lang="en-US" sz="1800" i="1" dirty="0" smtClean="0">
                <a:solidFill>
                  <a:schemeClr val="tx1"/>
                </a:solidFill>
                <a:latin typeface="+mj-lt"/>
              </a:rPr>
              <a:t>=</a:t>
            </a:r>
            <a:r>
              <a:rPr lang="hu-HU" sz="1800" i="1" dirty="0" smtClean="0">
                <a:solidFill>
                  <a:schemeClr val="tx1"/>
                </a:solidFill>
                <a:latin typeface="+mj-lt"/>
              </a:rPr>
              <a:t>50</a:t>
            </a:r>
            <a:r>
              <a:rPr lang="en-US" sz="1800" i="1" dirty="0" smtClean="0">
                <a:solidFill>
                  <a:schemeClr val="tx1"/>
                </a:solidFill>
                <a:latin typeface="+mj-lt"/>
              </a:rPr>
              <a:t> </a:t>
            </a:r>
            <a:r>
              <a:rPr lang="en-US" sz="1800" i="1" dirty="0">
                <a:solidFill>
                  <a:schemeClr val="tx1"/>
                </a:solidFill>
                <a:latin typeface="+mj-lt"/>
              </a:rPr>
              <a:t>[k</a:t>
            </a:r>
            <a:r>
              <a:rPr lang="hu-HU" sz="1800" i="1" dirty="0">
                <a:solidFill>
                  <a:schemeClr val="tx1"/>
                </a:solidFill>
                <a:latin typeface="+mj-lt"/>
              </a:rPr>
              <a:t>g</a:t>
            </a:r>
            <a:r>
              <a:rPr lang="en-US" sz="1800" i="1" dirty="0" smtClean="0">
                <a:solidFill>
                  <a:schemeClr val="tx1"/>
                </a:solidFill>
                <a:latin typeface="+mj-lt"/>
              </a:rPr>
              <a:t>])</a:t>
            </a:r>
            <a:endParaRPr lang="hu-HU" sz="1800" i="1" dirty="0" smtClean="0">
              <a:solidFill>
                <a:schemeClr val="tx1"/>
              </a:solidFill>
              <a:latin typeface="+mj-lt"/>
            </a:endParaRPr>
          </a:p>
          <a:p>
            <a:pPr marL="358775"/>
            <a:endParaRPr lang="hu-HU" sz="1800" i="1" dirty="0" smtClean="0">
              <a:solidFill>
                <a:schemeClr val="tx1"/>
              </a:solidFill>
              <a:latin typeface="+mj-lt"/>
            </a:endParaRPr>
          </a:p>
          <a:p>
            <a:r>
              <a:rPr lang="en-US" sz="1800" b="1" i="1" dirty="0" smtClean="0">
                <a:solidFill>
                  <a:schemeClr val="tx1"/>
                </a:solidFill>
                <a:latin typeface="+mj-lt"/>
              </a:rPr>
              <a:t>Step 3</a:t>
            </a:r>
            <a:endParaRPr lang="hu-HU" sz="1800" b="1" i="1" dirty="0" smtClean="0">
              <a:solidFill>
                <a:schemeClr val="tx1"/>
              </a:solidFill>
              <a:latin typeface="+mj-lt"/>
            </a:endParaRPr>
          </a:p>
          <a:p>
            <a:pPr marL="358775"/>
            <a:r>
              <a:rPr lang="en-US" sz="1800" i="1" dirty="0" smtClean="0">
                <a:solidFill>
                  <a:schemeClr val="tx1"/>
                </a:solidFill>
                <a:latin typeface="+mj-lt"/>
              </a:rPr>
              <a:t>A </a:t>
            </a:r>
            <a:r>
              <a:rPr lang="en-US" sz="1800" i="1" dirty="0">
                <a:solidFill>
                  <a:schemeClr val="tx1"/>
                </a:solidFill>
                <a:latin typeface="+mj-lt"/>
              </a:rPr>
              <a:t>battery is selected with a mass of 10 kg. </a:t>
            </a:r>
            <a:r>
              <a:rPr lang="en-US" sz="1800" i="1" dirty="0" smtClean="0">
                <a:solidFill>
                  <a:schemeClr val="tx1"/>
                </a:solidFill>
                <a:latin typeface="+mj-lt"/>
              </a:rPr>
              <a:t>(m</a:t>
            </a:r>
            <a:r>
              <a:rPr lang="hu-HU" sz="1800" i="1" baseline="-25000" dirty="0" smtClean="0">
                <a:solidFill>
                  <a:schemeClr val="tx1"/>
                </a:solidFill>
              </a:rPr>
              <a:t>B</a:t>
            </a:r>
            <a:r>
              <a:rPr lang="en-US" sz="1800" i="1" dirty="0" smtClean="0">
                <a:solidFill>
                  <a:schemeClr val="tx1"/>
                </a:solidFill>
                <a:latin typeface="+mj-lt"/>
              </a:rPr>
              <a:t>=</a:t>
            </a:r>
            <a:r>
              <a:rPr lang="hu-HU" sz="1800" i="1" dirty="0" smtClean="0">
                <a:solidFill>
                  <a:schemeClr val="tx1"/>
                </a:solidFill>
                <a:latin typeface="+mj-lt"/>
              </a:rPr>
              <a:t> </a:t>
            </a:r>
            <a:r>
              <a:rPr lang="en-US" sz="1800" i="1" dirty="0" smtClean="0">
                <a:solidFill>
                  <a:schemeClr val="tx1"/>
                </a:solidFill>
                <a:latin typeface="+mj-lt"/>
              </a:rPr>
              <a:t>10 </a:t>
            </a:r>
            <a:r>
              <a:rPr lang="en-US" sz="1800" i="1" dirty="0">
                <a:solidFill>
                  <a:schemeClr val="tx1"/>
                </a:solidFill>
                <a:latin typeface="+mj-lt"/>
              </a:rPr>
              <a:t>[</a:t>
            </a:r>
            <a:r>
              <a:rPr lang="en-US" sz="1800" i="1" dirty="0" smtClean="0">
                <a:solidFill>
                  <a:schemeClr val="tx1"/>
                </a:solidFill>
                <a:latin typeface="+mj-lt"/>
              </a:rPr>
              <a:t>k</a:t>
            </a:r>
            <a:r>
              <a:rPr lang="hu-HU" sz="1800" i="1" dirty="0" smtClean="0">
                <a:solidFill>
                  <a:schemeClr val="tx1"/>
                </a:solidFill>
                <a:latin typeface="+mj-lt"/>
              </a:rPr>
              <a:t>g</a:t>
            </a:r>
            <a:r>
              <a:rPr lang="en-US" sz="1800" i="1" dirty="0" smtClean="0">
                <a:solidFill>
                  <a:schemeClr val="tx1"/>
                </a:solidFill>
                <a:latin typeface="+mj-lt"/>
              </a:rPr>
              <a:t>])</a:t>
            </a:r>
            <a:endParaRPr lang="en-US" sz="1800" i="1" dirty="0">
              <a:solidFill>
                <a:schemeClr val="tx1"/>
              </a:solidFill>
              <a:latin typeface="+mj-lt"/>
            </a:endParaRPr>
          </a:p>
        </p:txBody>
      </p:sp>
      <p:pic>
        <p:nvPicPr>
          <p:cNvPr id="14" name="Content Placeholder 3"/>
          <p:cNvPicPr>
            <a:picLocks noChangeAspect="1"/>
          </p:cNvPicPr>
          <p:nvPr/>
        </p:nvPicPr>
        <p:blipFill rotWithShape="1">
          <a:blip r:embed="rId2" cstate="print">
            <a:extLst>
              <a:ext uri="{28A0092B-C50C-407E-A947-70E740481C1C}">
                <a14:useLocalDpi xmlns:a14="http://schemas.microsoft.com/office/drawing/2010/main" xmlns="" val="0"/>
              </a:ext>
            </a:extLst>
          </a:blip>
          <a:srcRect l="20091" t="6797" r="18299" b="5327"/>
          <a:stretch/>
        </p:blipFill>
        <p:spPr>
          <a:xfrm>
            <a:off x="6156176" y="88109"/>
            <a:ext cx="2944630" cy="3150070"/>
          </a:xfrm>
          <a:prstGeom prst="rect">
            <a:avLst/>
          </a:prstGeom>
        </p:spPr>
      </p:pic>
      <p:sp>
        <p:nvSpPr>
          <p:cNvPr id="4" name="Rectangle 3"/>
          <p:cNvSpPr/>
          <p:nvPr/>
        </p:nvSpPr>
        <p:spPr bwMode="auto">
          <a:xfrm>
            <a:off x="3491880" y="3238179"/>
            <a:ext cx="5608926" cy="1919013"/>
          </a:xfrm>
          <a:prstGeom prst="rect">
            <a:avLst/>
          </a:prstGeom>
          <a:noFill/>
          <a:ln w="7620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w="76200">
                <a:solidFill>
                  <a:schemeClr val="tx1"/>
                </a:solidFill>
              </a:ln>
              <a:solidFill>
                <a:schemeClr val="bg1"/>
              </a:solidFill>
              <a:effectLst/>
              <a:latin typeface="Times New Roman" charset="0"/>
              <a:cs typeface="Times New Roman" charset="0"/>
            </a:endParaRPr>
          </a:p>
        </p:txBody>
      </p:sp>
    </p:spTree>
    <p:extLst>
      <p:ext uri="{BB962C8B-B14F-4D97-AF65-F5344CB8AC3E}">
        <p14:creationId xmlns:p14="http://schemas.microsoft.com/office/powerpoint/2010/main" xmlns="" val="1600036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a:t>
            </a:r>
            <a:endParaRPr lang="nl-BE"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33600" y="3789040"/>
            <a:ext cx="1349213" cy="1907508"/>
          </a:xfrm>
          <a:prstGeom prst="rect">
            <a:avLst/>
          </a:prstGeo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995936" y="4365104"/>
            <a:ext cx="2613856" cy="1069920"/>
          </a:xfrm>
          <a:prstGeom prst="rect">
            <a:avLst/>
          </a:prstGeom>
        </p:spPr>
      </p:pic>
      <p:sp>
        <p:nvSpPr>
          <p:cNvPr id="7" name="Rounded Rectangular Callout 6"/>
          <p:cNvSpPr/>
          <p:nvPr/>
        </p:nvSpPr>
        <p:spPr bwMode="auto">
          <a:xfrm>
            <a:off x="2987824" y="1674800"/>
            <a:ext cx="5184576" cy="1939613"/>
          </a:xfrm>
          <a:prstGeom prst="wedgeRoundRectCallout">
            <a:avLst>
              <a:gd name="adj1" fmla="val -67697"/>
              <a:gd name="adj2" fmla="val 91871"/>
              <a:gd name="adj3" fmla="val 16667"/>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a:r>
              <a:rPr lang="en-GB" sz="4000" dirty="0">
                <a:solidFill>
                  <a:srgbClr val="000000"/>
                </a:solidFill>
                <a:latin typeface="+mn-lt"/>
              </a:rPr>
              <a:t>“I </a:t>
            </a:r>
            <a:r>
              <a:rPr lang="en-GB" sz="4000" dirty="0" smtClean="0">
                <a:solidFill>
                  <a:srgbClr val="000000"/>
                </a:solidFill>
                <a:latin typeface="+mn-lt"/>
              </a:rPr>
              <a:t>need </a:t>
            </a:r>
            <a:r>
              <a:rPr lang="en-GB" sz="4000" dirty="0">
                <a:solidFill>
                  <a:srgbClr val="000000"/>
                </a:solidFill>
                <a:latin typeface="+mn-lt"/>
              </a:rPr>
              <a:t>to hack </a:t>
            </a:r>
            <a:r>
              <a:rPr lang="en-GB" sz="4000" dirty="0" smtClean="0">
                <a:solidFill>
                  <a:srgbClr val="000000"/>
                </a:solidFill>
                <a:latin typeface="+mn-lt"/>
              </a:rPr>
              <a:t>the transformation server for that.”</a:t>
            </a:r>
            <a:endParaRPr lang="nl-BE" sz="4000" dirty="0">
              <a:solidFill>
                <a:srgbClr val="000000"/>
              </a:solidFill>
              <a:latin typeface="+mn-lt"/>
            </a:endParaRPr>
          </a:p>
        </p:txBody>
      </p:sp>
    </p:spTree>
    <p:extLst>
      <p:ext uri="{BB962C8B-B14F-4D97-AF65-F5344CB8AC3E}">
        <p14:creationId xmlns="" xmlns:p14="http://schemas.microsoft.com/office/powerpoint/2010/main" val="137500184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Example</a:t>
            </a:r>
            <a:endParaRPr lang="en-US" dirty="0"/>
          </a:p>
        </p:txBody>
      </p:sp>
      <p:sp>
        <p:nvSpPr>
          <p:cNvPr id="3" name="Content Placeholder 2"/>
          <p:cNvSpPr>
            <a:spLocks noGrp="1"/>
          </p:cNvSpPr>
          <p:nvPr>
            <p:ph idx="1"/>
          </p:nvPr>
        </p:nvSpPr>
        <p:spPr/>
        <p:txBody>
          <a:bodyPr/>
          <a:lstStyle/>
          <a:p>
            <a:r>
              <a:rPr lang="en-US" dirty="0" smtClean="0"/>
              <a:t>m</a:t>
            </a:r>
            <a:r>
              <a:rPr lang="en-US" baseline="-25000" dirty="0" smtClean="0"/>
              <a:t>T</a:t>
            </a:r>
            <a:r>
              <a:rPr lang="en-US" dirty="0" smtClean="0"/>
              <a:t> </a:t>
            </a:r>
            <a:r>
              <a:rPr lang="en-US" dirty="0"/>
              <a:t>= </a:t>
            </a:r>
            <a:r>
              <a:rPr lang="en-US" dirty="0" smtClean="0"/>
              <a:t>m</a:t>
            </a:r>
            <a:r>
              <a:rPr lang="hu-HU" baseline="-25000" dirty="0" smtClean="0"/>
              <a:t>P</a:t>
            </a:r>
            <a:r>
              <a:rPr lang="en-US" dirty="0" smtClean="0"/>
              <a:t>+m</a:t>
            </a:r>
            <a:r>
              <a:rPr lang="hu-HU" baseline="-25000" dirty="0" smtClean="0"/>
              <a:t>M</a:t>
            </a:r>
            <a:r>
              <a:rPr lang="en-US" dirty="0" smtClean="0"/>
              <a:t>+m</a:t>
            </a:r>
            <a:r>
              <a:rPr lang="hu-HU" baseline="-25000" dirty="0" smtClean="0"/>
              <a:t>B</a:t>
            </a:r>
          </a:p>
          <a:p>
            <a:endParaRPr lang="hu-HU" baseline="-25000" dirty="0" smtClean="0"/>
          </a:p>
          <a:p>
            <a:r>
              <a:rPr lang="en-US" b="1" dirty="0" smtClean="0">
                <a:solidFill>
                  <a:schemeClr val="bg2"/>
                </a:solidFill>
              </a:rPr>
              <a:t>m</a:t>
            </a:r>
            <a:r>
              <a:rPr lang="en-US" b="1" baseline="-25000" dirty="0" smtClean="0">
                <a:solidFill>
                  <a:schemeClr val="bg2"/>
                </a:solidFill>
              </a:rPr>
              <a:t>T</a:t>
            </a:r>
            <a:r>
              <a:rPr lang="en-US" b="1" dirty="0" smtClean="0">
                <a:solidFill>
                  <a:schemeClr val="bg2"/>
                </a:solidFill>
              </a:rPr>
              <a:t> </a:t>
            </a:r>
            <a:r>
              <a:rPr lang="en-US" b="1" dirty="0">
                <a:solidFill>
                  <a:schemeClr val="bg2"/>
                </a:solidFill>
              </a:rPr>
              <a:t>≤ 150 [</a:t>
            </a:r>
            <a:r>
              <a:rPr lang="en-US" b="1" dirty="0" smtClean="0">
                <a:solidFill>
                  <a:schemeClr val="bg2"/>
                </a:solidFill>
              </a:rPr>
              <a:t>k</a:t>
            </a:r>
            <a:r>
              <a:rPr lang="hu-HU" b="1" dirty="0" smtClean="0">
                <a:solidFill>
                  <a:schemeClr val="bg2"/>
                </a:solidFill>
              </a:rPr>
              <a:t>g</a:t>
            </a:r>
            <a:r>
              <a:rPr lang="az-Cyrl-AZ" b="1" dirty="0" smtClean="0">
                <a:solidFill>
                  <a:schemeClr val="bg2"/>
                </a:solidFill>
              </a:rPr>
              <a:t>],</a:t>
            </a:r>
            <a:r>
              <a:rPr lang="hu-HU" b="1" dirty="0" smtClean="0">
                <a:solidFill>
                  <a:schemeClr val="bg2"/>
                </a:solidFill>
              </a:rPr>
              <a:t/>
            </a:r>
            <a:br>
              <a:rPr lang="hu-HU" b="1" dirty="0" smtClean="0">
                <a:solidFill>
                  <a:schemeClr val="bg2"/>
                </a:solidFill>
              </a:rPr>
            </a:br>
            <a:r>
              <a:rPr lang="en-US" b="1" dirty="0" smtClean="0">
                <a:solidFill>
                  <a:srgbClr val="00B050"/>
                </a:solidFill>
              </a:rPr>
              <a:t>m</a:t>
            </a:r>
            <a:r>
              <a:rPr lang="hu-HU" b="1" baseline="-25000" dirty="0" smtClean="0">
                <a:solidFill>
                  <a:srgbClr val="00B050"/>
                </a:solidFill>
              </a:rPr>
              <a:t>P</a:t>
            </a:r>
            <a:r>
              <a:rPr lang="en-US" b="1" dirty="0" smtClean="0">
                <a:solidFill>
                  <a:srgbClr val="00B050"/>
                </a:solidFill>
              </a:rPr>
              <a:t> </a:t>
            </a:r>
            <a:r>
              <a:rPr lang="en-US" b="1" dirty="0">
                <a:solidFill>
                  <a:srgbClr val="00B050"/>
                </a:solidFill>
              </a:rPr>
              <a:t>≤ 100 [</a:t>
            </a:r>
            <a:r>
              <a:rPr lang="en-US" b="1" dirty="0" smtClean="0">
                <a:solidFill>
                  <a:srgbClr val="00B050"/>
                </a:solidFill>
              </a:rPr>
              <a:t>k</a:t>
            </a:r>
            <a:r>
              <a:rPr lang="hu-HU" b="1" dirty="0" smtClean="0">
                <a:solidFill>
                  <a:srgbClr val="00B050"/>
                </a:solidFill>
              </a:rPr>
              <a:t>g</a:t>
            </a:r>
            <a:r>
              <a:rPr lang="az-Cyrl-AZ" b="1" dirty="0" smtClean="0">
                <a:solidFill>
                  <a:srgbClr val="00B050"/>
                </a:solidFill>
              </a:rPr>
              <a:t>],</a:t>
            </a:r>
            <a:r>
              <a:rPr lang="hu-HU" dirty="0" smtClean="0"/>
              <a:t/>
            </a:r>
            <a:br>
              <a:rPr lang="hu-HU" dirty="0" smtClean="0"/>
            </a:br>
            <a:r>
              <a:rPr lang="en-US" b="1" dirty="0" smtClean="0">
                <a:solidFill>
                  <a:srgbClr val="00B050"/>
                </a:solidFill>
              </a:rPr>
              <a:t>m</a:t>
            </a:r>
            <a:r>
              <a:rPr lang="hu-HU" b="1" baseline="-25000" dirty="0" smtClean="0">
                <a:solidFill>
                  <a:srgbClr val="00B050"/>
                </a:solidFill>
              </a:rPr>
              <a:t>M</a:t>
            </a:r>
            <a:r>
              <a:rPr lang="en-US" b="1" dirty="0" smtClean="0">
                <a:solidFill>
                  <a:srgbClr val="00B050"/>
                </a:solidFill>
              </a:rPr>
              <a:t> </a:t>
            </a:r>
            <a:r>
              <a:rPr lang="en-US" b="1" dirty="0">
                <a:solidFill>
                  <a:srgbClr val="00B050"/>
                </a:solidFill>
              </a:rPr>
              <a:t>≤ 50 [</a:t>
            </a:r>
            <a:r>
              <a:rPr lang="en-US" b="1" dirty="0" smtClean="0">
                <a:solidFill>
                  <a:srgbClr val="00B050"/>
                </a:solidFill>
              </a:rPr>
              <a:t>k</a:t>
            </a:r>
            <a:r>
              <a:rPr lang="hu-HU" b="1" dirty="0" smtClean="0">
                <a:solidFill>
                  <a:srgbClr val="00B050"/>
                </a:solidFill>
              </a:rPr>
              <a:t>g</a:t>
            </a:r>
            <a:r>
              <a:rPr lang="az-Cyrl-AZ" b="1" dirty="0" smtClean="0">
                <a:solidFill>
                  <a:srgbClr val="00B050"/>
                </a:solidFill>
              </a:rPr>
              <a:t>],</a:t>
            </a:r>
            <a:r>
              <a:rPr lang="hu-HU" b="1" dirty="0" smtClean="0">
                <a:solidFill>
                  <a:srgbClr val="00B050"/>
                </a:solidFill>
              </a:rPr>
              <a:t/>
            </a:r>
            <a:br>
              <a:rPr lang="hu-HU" b="1" dirty="0" smtClean="0">
                <a:solidFill>
                  <a:srgbClr val="00B050"/>
                </a:solidFill>
              </a:rPr>
            </a:br>
            <a:r>
              <a:rPr lang="en-US" b="1" dirty="0" smtClean="0">
                <a:solidFill>
                  <a:srgbClr val="00B050"/>
                </a:solidFill>
              </a:rPr>
              <a:t>m</a:t>
            </a:r>
            <a:r>
              <a:rPr lang="hu-HU" b="1" baseline="-25000" dirty="0" smtClean="0">
                <a:solidFill>
                  <a:srgbClr val="00B050"/>
                </a:solidFill>
              </a:rPr>
              <a:t>B</a:t>
            </a:r>
            <a:r>
              <a:rPr lang="en-US" b="1" dirty="0" smtClean="0">
                <a:solidFill>
                  <a:srgbClr val="00B050"/>
                </a:solidFill>
              </a:rPr>
              <a:t> </a:t>
            </a:r>
            <a:r>
              <a:rPr lang="en-US" b="1" dirty="0">
                <a:solidFill>
                  <a:srgbClr val="00B050"/>
                </a:solidFill>
              </a:rPr>
              <a:t>≤ 10 [</a:t>
            </a:r>
            <a:r>
              <a:rPr lang="en-US" b="1" dirty="0" smtClean="0">
                <a:solidFill>
                  <a:srgbClr val="00B050"/>
                </a:solidFill>
              </a:rPr>
              <a:t>k</a:t>
            </a:r>
            <a:r>
              <a:rPr lang="hu-HU" b="1" dirty="0" smtClean="0">
                <a:solidFill>
                  <a:srgbClr val="00B050"/>
                </a:solidFill>
              </a:rPr>
              <a:t>g</a:t>
            </a:r>
            <a:r>
              <a:rPr lang="az-Cyrl-AZ" b="1" dirty="0" smtClean="0">
                <a:solidFill>
                  <a:srgbClr val="00B050"/>
                </a:solidFill>
              </a:rPr>
              <a:t>]</a:t>
            </a:r>
            <a:endParaRPr lang="hu-HU" b="1" dirty="0" smtClean="0">
              <a:solidFill>
                <a:srgbClr val="00B050"/>
              </a:solidFill>
            </a:endParaRPr>
          </a:p>
          <a:p>
            <a:endParaRPr lang="hu-HU" dirty="0"/>
          </a:p>
          <a:p>
            <a:r>
              <a:rPr lang="hu-HU" dirty="0" smtClean="0"/>
              <a:t>mass </a:t>
            </a:r>
            <a:r>
              <a:rPr lang="hu-HU" dirty="0"/>
              <a:t>&gt; 0 [</a:t>
            </a:r>
            <a:r>
              <a:rPr lang="hu-HU" dirty="0" smtClean="0"/>
              <a:t>kg</a:t>
            </a:r>
            <a:r>
              <a:rPr lang="az-Cyrl-AZ" dirty="0" smtClean="0"/>
              <a:t>] </a:t>
            </a:r>
            <a:endParaRPr lang="en-US" dirty="0"/>
          </a:p>
        </p:txBody>
      </p:sp>
      <p:sp>
        <p:nvSpPr>
          <p:cNvPr id="10" name="TextBox 9"/>
          <p:cNvSpPr txBox="1"/>
          <p:nvPr/>
        </p:nvSpPr>
        <p:spPr>
          <a:xfrm>
            <a:off x="3563380" y="3375166"/>
            <a:ext cx="5580620" cy="1771639"/>
          </a:xfrm>
          <a:prstGeom prst="rect">
            <a:avLst/>
          </a:prstGeom>
          <a:noFill/>
        </p:spPr>
        <p:txBody>
          <a:bodyPr wrap="square" rtlCol="0">
            <a:spAutoFit/>
          </a:bodyPr>
          <a:lstStyle/>
          <a:p>
            <a:r>
              <a:rPr lang="en-US" sz="1800" b="1" i="1" dirty="0" smtClean="0">
                <a:solidFill>
                  <a:schemeClr val="tx1"/>
                </a:solidFill>
                <a:latin typeface="+mj-lt"/>
              </a:rPr>
              <a:t>Step 1</a:t>
            </a:r>
            <a:endParaRPr lang="hu-HU" sz="1800" i="1" dirty="0" smtClean="0">
              <a:solidFill>
                <a:schemeClr val="tx1"/>
              </a:solidFill>
              <a:latin typeface="+mj-lt"/>
            </a:endParaRPr>
          </a:p>
          <a:p>
            <a:pPr marL="358775">
              <a:tabLst>
                <a:tab pos="358775" algn="l"/>
                <a:tab pos="536575" algn="l"/>
              </a:tabLst>
            </a:pPr>
            <a:r>
              <a:rPr lang="en-US" sz="1800" i="1" dirty="0" smtClean="0">
                <a:solidFill>
                  <a:schemeClr val="tx1"/>
                </a:solidFill>
                <a:latin typeface="+mj-lt"/>
              </a:rPr>
              <a:t>A </a:t>
            </a:r>
            <a:r>
              <a:rPr lang="en-US" sz="1800" i="1" dirty="0">
                <a:solidFill>
                  <a:schemeClr val="tx1"/>
                </a:solidFill>
                <a:latin typeface="+mj-lt"/>
              </a:rPr>
              <a:t>platform is selected with a mass of </a:t>
            </a:r>
            <a:r>
              <a:rPr lang="en-US" sz="1800" i="1" dirty="0" smtClean="0">
                <a:solidFill>
                  <a:schemeClr val="tx1"/>
                </a:solidFill>
                <a:latin typeface="+mj-lt"/>
              </a:rPr>
              <a:t>100kg.</a:t>
            </a:r>
            <a:r>
              <a:rPr lang="hu-HU" sz="1800" i="1" dirty="0" smtClean="0">
                <a:solidFill>
                  <a:schemeClr val="tx1"/>
                </a:solidFill>
                <a:latin typeface="+mj-lt"/>
              </a:rPr>
              <a:t> </a:t>
            </a:r>
            <a:r>
              <a:rPr lang="en-US" sz="1800" i="1" dirty="0" smtClean="0">
                <a:solidFill>
                  <a:schemeClr val="tx1"/>
                </a:solidFill>
                <a:latin typeface="+mj-lt"/>
              </a:rPr>
              <a:t>(m</a:t>
            </a:r>
            <a:r>
              <a:rPr lang="hu-HU" sz="1800" i="1" baseline="-25000" dirty="0" smtClean="0">
                <a:solidFill>
                  <a:schemeClr val="tx1"/>
                </a:solidFill>
                <a:latin typeface="+mj-lt"/>
              </a:rPr>
              <a:t>P</a:t>
            </a:r>
            <a:r>
              <a:rPr lang="en-US" sz="1800" i="1" dirty="0" smtClean="0">
                <a:solidFill>
                  <a:schemeClr val="tx1"/>
                </a:solidFill>
                <a:latin typeface="+mj-lt"/>
              </a:rPr>
              <a:t>=100 </a:t>
            </a:r>
            <a:r>
              <a:rPr lang="en-US" sz="1800" i="1" dirty="0">
                <a:solidFill>
                  <a:schemeClr val="tx1"/>
                </a:solidFill>
                <a:latin typeface="+mj-lt"/>
              </a:rPr>
              <a:t>[</a:t>
            </a:r>
            <a:r>
              <a:rPr lang="en-US" sz="1800" i="1" dirty="0" smtClean="0">
                <a:solidFill>
                  <a:schemeClr val="tx1"/>
                </a:solidFill>
                <a:latin typeface="+mj-lt"/>
              </a:rPr>
              <a:t>k</a:t>
            </a:r>
            <a:r>
              <a:rPr lang="hu-HU" sz="1800" i="1" dirty="0">
                <a:solidFill>
                  <a:schemeClr val="tx1"/>
                </a:solidFill>
                <a:latin typeface="+mj-lt"/>
              </a:rPr>
              <a:t>g</a:t>
            </a:r>
            <a:r>
              <a:rPr lang="en-US" sz="1800" i="1" dirty="0" smtClean="0">
                <a:solidFill>
                  <a:schemeClr val="tx1"/>
                </a:solidFill>
                <a:latin typeface="+mj-lt"/>
              </a:rPr>
              <a:t>])</a:t>
            </a:r>
            <a:endParaRPr lang="hu-HU" sz="1800" i="1" dirty="0" smtClean="0">
              <a:solidFill>
                <a:schemeClr val="tx1"/>
              </a:solidFill>
              <a:latin typeface="+mj-lt"/>
            </a:endParaRPr>
          </a:p>
          <a:p>
            <a:pPr marL="358775">
              <a:tabLst>
                <a:tab pos="358775" algn="l"/>
                <a:tab pos="536575" algn="l"/>
              </a:tabLst>
            </a:pPr>
            <a:endParaRPr lang="en-US" sz="1800" i="1" dirty="0">
              <a:solidFill>
                <a:schemeClr val="tx1"/>
              </a:solidFill>
              <a:latin typeface="+mj-lt"/>
            </a:endParaRPr>
          </a:p>
          <a:p>
            <a:r>
              <a:rPr lang="en-US" sz="1800" b="1" i="1" dirty="0">
                <a:solidFill>
                  <a:schemeClr val="tx1"/>
                </a:solidFill>
                <a:latin typeface="+mj-lt"/>
              </a:rPr>
              <a:t>Step </a:t>
            </a:r>
            <a:r>
              <a:rPr lang="en-US" sz="1800" b="1" i="1" dirty="0" smtClean="0">
                <a:solidFill>
                  <a:schemeClr val="tx1"/>
                </a:solidFill>
                <a:latin typeface="+mj-lt"/>
              </a:rPr>
              <a:t>2</a:t>
            </a:r>
            <a:endParaRPr lang="hu-HU" sz="1800" i="1" dirty="0" smtClean="0">
              <a:solidFill>
                <a:schemeClr val="tx1"/>
              </a:solidFill>
              <a:latin typeface="+mj-lt"/>
            </a:endParaRPr>
          </a:p>
          <a:p>
            <a:pPr marL="358775"/>
            <a:r>
              <a:rPr lang="en-US" sz="1800" i="1" dirty="0" smtClean="0">
                <a:solidFill>
                  <a:schemeClr val="tx1"/>
                </a:solidFill>
                <a:latin typeface="+mj-lt"/>
              </a:rPr>
              <a:t>A</a:t>
            </a:r>
            <a:r>
              <a:rPr lang="hu-HU" sz="1800" i="1" dirty="0" smtClean="0">
                <a:solidFill>
                  <a:schemeClr val="tx1"/>
                </a:solidFill>
                <a:latin typeface="+mj-lt"/>
              </a:rPr>
              <a:t> </a:t>
            </a:r>
            <a:r>
              <a:rPr lang="en-US" sz="1800" i="1" dirty="0" smtClean="0">
                <a:solidFill>
                  <a:schemeClr val="tx1"/>
                </a:solidFill>
                <a:latin typeface="+mj-lt"/>
              </a:rPr>
              <a:t>motor</a:t>
            </a:r>
            <a:r>
              <a:rPr lang="hu-HU" sz="1800" i="1" dirty="0" smtClean="0">
                <a:solidFill>
                  <a:schemeClr val="tx1"/>
                </a:solidFill>
                <a:latin typeface="+mj-lt"/>
              </a:rPr>
              <a:t> </a:t>
            </a:r>
            <a:r>
              <a:rPr lang="en-US" sz="1800" i="1" dirty="0" smtClean="0">
                <a:solidFill>
                  <a:schemeClr val="tx1"/>
                </a:solidFill>
                <a:latin typeface="+mj-lt"/>
              </a:rPr>
              <a:t>is</a:t>
            </a:r>
            <a:r>
              <a:rPr lang="hu-HU" sz="1800" i="1" dirty="0" smtClean="0">
                <a:solidFill>
                  <a:schemeClr val="tx1"/>
                </a:solidFill>
                <a:latin typeface="+mj-lt"/>
              </a:rPr>
              <a:t> </a:t>
            </a:r>
            <a:r>
              <a:rPr lang="en-US" sz="1800" i="1" dirty="0" smtClean="0">
                <a:solidFill>
                  <a:schemeClr val="tx1"/>
                </a:solidFill>
                <a:latin typeface="+mj-lt"/>
              </a:rPr>
              <a:t>selected</a:t>
            </a:r>
            <a:r>
              <a:rPr lang="hu-HU" sz="1800" i="1" dirty="0" smtClean="0">
                <a:solidFill>
                  <a:schemeClr val="tx1"/>
                </a:solidFill>
                <a:latin typeface="+mj-lt"/>
              </a:rPr>
              <a:t> </a:t>
            </a:r>
            <a:r>
              <a:rPr lang="en-US" sz="1800" i="1" dirty="0" smtClean="0">
                <a:solidFill>
                  <a:schemeClr val="tx1"/>
                </a:solidFill>
                <a:latin typeface="+mj-lt"/>
              </a:rPr>
              <a:t>with</a:t>
            </a:r>
            <a:r>
              <a:rPr lang="hu-HU" sz="1800" i="1" dirty="0" smtClean="0">
                <a:solidFill>
                  <a:schemeClr val="tx1"/>
                </a:solidFill>
                <a:latin typeface="+mj-lt"/>
              </a:rPr>
              <a:t> </a:t>
            </a:r>
            <a:r>
              <a:rPr lang="en-US" sz="1800" i="1" dirty="0" smtClean="0">
                <a:solidFill>
                  <a:schemeClr val="tx1"/>
                </a:solidFill>
                <a:latin typeface="+mj-lt"/>
              </a:rPr>
              <a:t>a</a:t>
            </a:r>
            <a:r>
              <a:rPr lang="hu-HU" sz="1800" i="1" dirty="0" smtClean="0">
                <a:solidFill>
                  <a:schemeClr val="tx1"/>
                </a:solidFill>
                <a:latin typeface="+mj-lt"/>
              </a:rPr>
              <a:t> </a:t>
            </a:r>
            <a:r>
              <a:rPr lang="en-US" sz="1800" i="1" dirty="0" smtClean="0">
                <a:solidFill>
                  <a:schemeClr val="tx1"/>
                </a:solidFill>
                <a:latin typeface="+mj-lt"/>
              </a:rPr>
              <a:t>mass</a:t>
            </a:r>
            <a:r>
              <a:rPr lang="hu-HU" sz="1800" i="1" dirty="0" smtClean="0">
                <a:solidFill>
                  <a:schemeClr val="tx1"/>
                </a:solidFill>
                <a:latin typeface="+mj-lt"/>
              </a:rPr>
              <a:t> </a:t>
            </a:r>
            <a:r>
              <a:rPr lang="en-US" sz="1800" i="1" dirty="0" smtClean="0">
                <a:solidFill>
                  <a:schemeClr val="tx1"/>
                </a:solidFill>
                <a:latin typeface="+mj-lt"/>
              </a:rPr>
              <a:t>of</a:t>
            </a:r>
            <a:r>
              <a:rPr lang="hu-HU" sz="1800" i="1" dirty="0" smtClean="0">
                <a:solidFill>
                  <a:schemeClr val="tx1"/>
                </a:solidFill>
                <a:latin typeface="+mj-lt"/>
              </a:rPr>
              <a:t> </a:t>
            </a:r>
            <a:r>
              <a:rPr lang="en-US" sz="1800" i="1" dirty="0" smtClean="0">
                <a:solidFill>
                  <a:schemeClr val="tx1"/>
                </a:solidFill>
                <a:latin typeface="+mj-lt"/>
              </a:rPr>
              <a:t>50kg.</a:t>
            </a:r>
            <a:r>
              <a:rPr lang="hu-HU" sz="1800" i="1" dirty="0" smtClean="0">
                <a:solidFill>
                  <a:schemeClr val="tx1"/>
                </a:solidFill>
                <a:latin typeface="+mj-lt"/>
              </a:rPr>
              <a:t> </a:t>
            </a:r>
            <a:r>
              <a:rPr lang="en-US" sz="1800" i="1" dirty="0">
                <a:solidFill>
                  <a:schemeClr val="tx1"/>
                </a:solidFill>
                <a:latin typeface="+mj-lt"/>
              </a:rPr>
              <a:t>(</a:t>
            </a:r>
            <a:r>
              <a:rPr lang="en-US" sz="1800" i="1" dirty="0" smtClean="0">
                <a:solidFill>
                  <a:schemeClr val="tx1"/>
                </a:solidFill>
                <a:latin typeface="+mj-lt"/>
              </a:rPr>
              <a:t>m</a:t>
            </a:r>
            <a:r>
              <a:rPr lang="hu-HU" sz="1800" i="1" baseline="-25000" dirty="0" smtClean="0">
                <a:solidFill>
                  <a:schemeClr val="tx1"/>
                </a:solidFill>
                <a:latin typeface="+mj-lt"/>
              </a:rPr>
              <a:t>M</a:t>
            </a:r>
            <a:r>
              <a:rPr lang="en-US" sz="1800" i="1" dirty="0" smtClean="0">
                <a:solidFill>
                  <a:schemeClr val="tx1"/>
                </a:solidFill>
                <a:latin typeface="+mj-lt"/>
              </a:rPr>
              <a:t>=</a:t>
            </a:r>
            <a:r>
              <a:rPr lang="hu-HU" sz="1800" i="1" dirty="0" smtClean="0">
                <a:solidFill>
                  <a:schemeClr val="tx1"/>
                </a:solidFill>
                <a:latin typeface="+mj-lt"/>
              </a:rPr>
              <a:t>50</a:t>
            </a:r>
            <a:r>
              <a:rPr lang="en-US" sz="1800" i="1" dirty="0" smtClean="0">
                <a:solidFill>
                  <a:schemeClr val="tx1"/>
                </a:solidFill>
                <a:latin typeface="+mj-lt"/>
              </a:rPr>
              <a:t> </a:t>
            </a:r>
            <a:r>
              <a:rPr lang="en-US" sz="1800" i="1" dirty="0">
                <a:solidFill>
                  <a:schemeClr val="tx1"/>
                </a:solidFill>
                <a:latin typeface="+mj-lt"/>
              </a:rPr>
              <a:t>[k</a:t>
            </a:r>
            <a:r>
              <a:rPr lang="hu-HU" sz="1800" i="1" dirty="0">
                <a:solidFill>
                  <a:schemeClr val="tx1"/>
                </a:solidFill>
                <a:latin typeface="+mj-lt"/>
              </a:rPr>
              <a:t>g</a:t>
            </a:r>
            <a:r>
              <a:rPr lang="en-US" sz="1800" i="1" dirty="0" smtClean="0">
                <a:solidFill>
                  <a:schemeClr val="tx1"/>
                </a:solidFill>
                <a:latin typeface="+mj-lt"/>
              </a:rPr>
              <a:t>])</a:t>
            </a:r>
            <a:endParaRPr lang="hu-HU" sz="1800" i="1" dirty="0" smtClean="0">
              <a:solidFill>
                <a:schemeClr val="tx1"/>
              </a:solidFill>
              <a:latin typeface="+mj-lt"/>
            </a:endParaRPr>
          </a:p>
          <a:p>
            <a:pPr marL="358775"/>
            <a:endParaRPr lang="hu-HU" sz="1800" i="1" dirty="0" smtClean="0">
              <a:solidFill>
                <a:schemeClr val="tx1"/>
              </a:solidFill>
              <a:latin typeface="+mj-lt"/>
            </a:endParaRPr>
          </a:p>
          <a:p>
            <a:r>
              <a:rPr lang="en-US" sz="1800" b="1" i="1" dirty="0" smtClean="0">
                <a:solidFill>
                  <a:schemeClr val="tx1"/>
                </a:solidFill>
                <a:latin typeface="+mj-lt"/>
              </a:rPr>
              <a:t>Step 3</a:t>
            </a:r>
            <a:endParaRPr lang="hu-HU" sz="1800" b="1" i="1" dirty="0" smtClean="0">
              <a:solidFill>
                <a:schemeClr val="tx1"/>
              </a:solidFill>
              <a:latin typeface="+mj-lt"/>
            </a:endParaRPr>
          </a:p>
          <a:p>
            <a:pPr marL="358775"/>
            <a:r>
              <a:rPr lang="en-US" sz="1800" i="1" dirty="0" smtClean="0">
                <a:solidFill>
                  <a:schemeClr val="tx1"/>
                </a:solidFill>
                <a:latin typeface="+mj-lt"/>
              </a:rPr>
              <a:t>A </a:t>
            </a:r>
            <a:r>
              <a:rPr lang="en-US" sz="1800" i="1" dirty="0">
                <a:solidFill>
                  <a:schemeClr val="tx1"/>
                </a:solidFill>
                <a:latin typeface="+mj-lt"/>
              </a:rPr>
              <a:t>battery is selected with a mass of 10 kg. </a:t>
            </a:r>
            <a:r>
              <a:rPr lang="en-US" sz="1800" i="1" dirty="0" smtClean="0">
                <a:solidFill>
                  <a:schemeClr val="tx1"/>
                </a:solidFill>
                <a:latin typeface="+mj-lt"/>
              </a:rPr>
              <a:t>(m</a:t>
            </a:r>
            <a:r>
              <a:rPr lang="hu-HU" sz="1800" i="1" baseline="-25000" dirty="0" smtClean="0">
                <a:solidFill>
                  <a:schemeClr val="tx1"/>
                </a:solidFill>
              </a:rPr>
              <a:t>B</a:t>
            </a:r>
            <a:r>
              <a:rPr lang="en-US" sz="1800" i="1" dirty="0" smtClean="0">
                <a:solidFill>
                  <a:schemeClr val="tx1"/>
                </a:solidFill>
                <a:latin typeface="+mj-lt"/>
              </a:rPr>
              <a:t>=</a:t>
            </a:r>
            <a:r>
              <a:rPr lang="hu-HU" sz="1800" i="1" dirty="0" smtClean="0">
                <a:solidFill>
                  <a:schemeClr val="tx1"/>
                </a:solidFill>
                <a:latin typeface="+mj-lt"/>
              </a:rPr>
              <a:t> </a:t>
            </a:r>
            <a:r>
              <a:rPr lang="en-US" sz="1800" i="1" dirty="0" smtClean="0">
                <a:solidFill>
                  <a:schemeClr val="tx1"/>
                </a:solidFill>
                <a:latin typeface="+mj-lt"/>
              </a:rPr>
              <a:t>10 </a:t>
            </a:r>
            <a:r>
              <a:rPr lang="en-US" sz="1800" i="1" dirty="0">
                <a:solidFill>
                  <a:schemeClr val="tx1"/>
                </a:solidFill>
                <a:latin typeface="+mj-lt"/>
              </a:rPr>
              <a:t>[</a:t>
            </a:r>
            <a:r>
              <a:rPr lang="en-US" sz="1800" i="1" dirty="0" smtClean="0">
                <a:solidFill>
                  <a:schemeClr val="tx1"/>
                </a:solidFill>
                <a:latin typeface="+mj-lt"/>
              </a:rPr>
              <a:t>k</a:t>
            </a:r>
            <a:r>
              <a:rPr lang="hu-HU" sz="1800" i="1" dirty="0" smtClean="0">
                <a:solidFill>
                  <a:schemeClr val="tx1"/>
                </a:solidFill>
                <a:latin typeface="+mj-lt"/>
              </a:rPr>
              <a:t>g</a:t>
            </a:r>
            <a:r>
              <a:rPr lang="en-US" sz="1800" i="1" dirty="0" smtClean="0">
                <a:solidFill>
                  <a:schemeClr val="tx1"/>
                </a:solidFill>
                <a:latin typeface="+mj-lt"/>
              </a:rPr>
              <a:t>])</a:t>
            </a:r>
            <a:endParaRPr lang="en-US" sz="1800" i="1" dirty="0">
              <a:solidFill>
                <a:schemeClr val="tx1"/>
              </a:solidFill>
              <a:latin typeface="+mj-lt"/>
            </a:endParaRPr>
          </a:p>
        </p:txBody>
      </p:sp>
      <p:pic>
        <p:nvPicPr>
          <p:cNvPr id="14" name="Content Placeholder 3"/>
          <p:cNvPicPr>
            <a:picLocks noChangeAspect="1"/>
          </p:cNvPicPr>
          <p:nvPr/>
        </p:nvPicPr>
        <p:blipFill rotWithShape="1">
          <a:blip r:embed="rId2" cstate="print">
            <a:extLst>
              <a:ext uri="{28A0092B-C50C-407E-A947-70E740481C1C}">
                <a14:useLocalDpi xmlns:a14="http://schemas.microsoft.com/office/drawing/2010/main" xmlns="" val="0"/>
              </a:ext>
            </a:extLst>
          </a:blip>
          <a:srcRect l="20091" t="6797" r="18299" b="5327"/>
          <a:stretch/>
        </p:blipFill>
        <p:spPr>
          <a:xfrm>
            <a:off x="6156176" y="88109"/>
            <a:ext cx="2944630" cy="3150070"/>
          </a:xfrm>
          <a:prstGeom prst="rect">
            <a:avLst/>
          </a:prstGeom>
        </p:spPr>
      </p:pic>
      <p:sp>
        <p:nvSpPr>
          <p:cNvPr id="4" name="Rectangle 3"/>
          <p:cNvSpPr/>
          <p:nvPr/>
        </p:nvSpPr>
        <p:spPr bwMode="auto">
          <a:xfrm>
            <a:off x="3491880" y="3238179"/>
            <a:ext cx="5608926" cy="1919013"/>
          </a:xfrm>
          <a:prstGeom prst="rect">
            <a:avLst/>
          </a:prstGeom>
          <a:noFill/>
          <a:ln w="7620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w="76200">
                <a:solidFill>
                  <a:schemeClr val="tx1"/>
                </a:solidFill>
              </a:ln>
              <a:solidFill>
                <a:schemeClr val="bg1"/>
              </a:solidFill>
              <a:effectLst/>
              <a:latin typeface="Times New Roman" charset="0"/>
              <a:cs typeface="Times New Roman" charset="0"/>
            </a:endParaRPr>
          </a:p>
        </p:txBody>
      </p:sp>
      <p:sp>
        <p:nvSpPr>
          <p:cNvPr id="7" name="Rectangle 6"/>
          <p:cNvSpPr/>
          <p:nvPr/>
        </p:nvSpPr>
        <p:spPr bwMode="auto">
          <a:xfrm>
            <a:off x="539552" y="4725144"/>
            <a:ext cx="2349410" cy="720080"/>
          </a:xfrm>
          <a:prstGeom prst="rect">
            <a:avLst/>
          </a:prstGeom>
          <a:noFill/>
          <a:ln w="7620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w="76200">
                <a:solidFill>
                  <a:schemeClr val="tx1"/>
                </a:solidFill>
              </a:ln>
              <a:solidFill>
                <a:schemeClr val="bg1"/>
              </a:solidFill>
              <a:effectLst/>
              <a:latin typeface="Times New Roman" charset="0"/>
              <a:cs typeface="Times New Roman" charset="0"/>
            </a:endParaRPr>
          </a:p>
        </p:txBody>
      </p:sp>
    </p:spTree>
    <p:extLst>
      <p:ext uri="{BB962C8B-B14F-4D97-AF65-F5344CB8AC3E}">
        <p14:creationId xmlns:p14="http://schemas.microsoft.com/office/powerpoint/2010/main" xmlns="" val="131535774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Example</a:t>
            </a:r>
            <a:endParaRPr lang="en-US" dirty="0"/>
          </a:p>
        </p:txBody>
      </p:sp>
      <p:sp>
        <p:nvSpPr>
          <p:cNvPr id="3" name="Content Placeholder 2"/>
          <p:cNvSpPr>
            <a:spLocks noGrp="1"/>
          </p:cNvSpPr>
          <p:nvPr>
            <p:ph idx="1"/>
          </p:nvPr>
        </p:nvSpPr>
        <p:spPr/>
        <p:txBody>
          <a:bodyPr/>
          <a:lstStyle/>
          <a:p>
            <a:r>
              <a:rPr lang="en-US" dirty="0" smtClean="0"/>
              <a:t>m</a:t>
            </a:r>
            <a:r>
              <a:rPr lang="en-US" baseline="-25000" dirty="0" smtClean="0"/>
              <a:t>T</a:t>
            </a:r>
            <a:r>
              <a:rPr lang="en-US" dirty="0" smtClean="0"/>
              <a:t> </a:t>
            </a:r>
            <a:r>
              <a:rPr lang="en-US" dirty="0"/>
              <a:t>= </a:t>
            </a:r>
            <a:r>
              <a:rPr lang="en-US" dirty="0" smtClean="0"/>
              <a:t>m</a:t>
            </a:r>
            <a:r>
              <a:rPr lang="hu-HU" baseline="-25000" dirty="0" smtClean="0"/>
              <a:t>P</a:t>
            </a:r>
            <a:r>
              <a:rPr lang="en-US" dirty="0" smtClean="0"/>
              <a:t>+m</a:t>
            </a:r>
            <a:r>
              <a:rPr lang="hu-HU" baseline="-25000" dirty="0" smtClean="0"/>
              <a:t>M</a:t>
            </a:r>
            <a:r>
              <a:rPr lang="en-US" dirty="0" smtClean="0"/>
              <a:t>+m</a:t>
            </a:r>
            <a:r>
              <a:rPr lang="hu-HU" baseline="-25000" dirty="0" smtClean="0"/>
              <a:t>B</a:t>
            </a:r>
          </a:p>
          <a:p>
            <a:endParaRPr lang="hu-HU" baseline="-25000" dirty="0" smtClean="0"/>
          </a:p>
          <a:p>
            <a:r>
              <a:rPr lang="en-US" b="1" dirty="0" smtClean="0">
                <a:solidFill>
                  <a:schemeClr val="bg2"/>
                </a:solidFill>
              </a:rPr>
              <a:t>m</a:t>
            </a:r>
            <a:r>
              <a:rPr lang="en-US" b="1" baseline="-25000" dirty="0" smtClean="0">
                <a:solidFill>
                  <a:schemeClr val="bg2"/>
                </a:solidFill>
              </a:rPr>
              <a:t>T</a:t>
            </a:r>
            <a:r>
              <a:rPr lang="en-US" b="1" dirty="0" smtClean="0">
                <a:solidFill>
                  <a:schemeClr val="bg2"/>
                </a:solidFill>
              </a:rPr>
              <a:t> </a:t>
            </a:r>
            <a:r>
              <a:rPr lang="en-US" b="1" dirty="0">
                <a:solidFill>
                  <a:schemeClr val="bg2"/>
                </a:solidFill>
              </a:rPr>
              <a:t>≤ 150 [</a:t>
            </a:r>
            <a:r>
              <a:rPr lang="en-US" b="1" dirty="0" smtClean="0">
                <a:solidFill>
                  <a:schemeClr val="bg2"/>
                </a:solidFill>
              </a:rPr>
              <a:t>k</a:t>
            </a:r>
            <a:r>
              <a:rPr lang="hu-HU" b="1" dirty="0" smtClean="0">
                <a:solidFill>
                  <a:schemeClr val="bg2"/>
                </a:solidFill>
              </a:rPr>
              <a:t>g</a:t>
            </a:r>
            <a:r>
              <a:rPr lang="az-Cyrl-AZ" b="1" dirty="0" smtClean="0">
                <a:solidFill>
                  <a:schemeClr val="bg2"/>
                </a:solidFill>
              </a:rPr>
              <a:t>],</a:t>
            </a:r>
            <a:r>
              <a:rPr lang="hu-HU" b="1" dirty="0" smtClean="0">
                <a:solidFill>
                  <a:schemeClr val="bg2"/>
                </a:solidFill>
              </a:rPr>
              <a:t/>
            </a:r>
            <a:br>
              <a:rPr lang="hu-HU" b="1" dirty="0" smtClean="0">
                <a:solidFill>
                  <a:schemeClr val="bg2"/>
                </a:solidFill>
              </a:rPr>
            </a:br>
            <a:r>
              <a:rPr lang="en-US" b="1" dirty="0" smtClean="0">
                <a:solidFill>
                  <a:srgbClr val="00B050"/>
                </a:solidFill>
              </a:rPr>
              <a:t>m</a:t>
            </a:r>
            <a:r>
              <a:rPr lang="hu-HU" b="1" baseline="-25000" dirty="0" smtClean="0">
                <a:solidFill>
                  <a:srgbClr val="00B050"/>
                </a:solidFill>
              </a:rPr>
              <a:t>P</a:t>
            </a:r>
            <a:r>
              <a:rPr lang="en-US" b="1" dirty="0" smtClean="0">
                <a:solidFill>
                  <a:srgbClr val="00B050"/>
                </a:solidFill>
              </a:rPr>
              <a:t> </a:t>
            </a:r>
            <a:r>
              <a:rPr lang="en-US" b="1" dirty="0">
                <a:solidFill>
                  <a:srgbClr val="00B050"/>
                </a:solidFill>
              </a:rPr>
              <a:t>≤ 100 [</a:t>
            </a:r>
            <a:r>
              <a:rPr lang="en-US" b="1" dirty="0" smtClean="0">
                <a:solidFill>
                  <a:srgbClr val="00B050"/>
                </a:solidFill>
              </a:rPr>
              <a:t>k</a:t>
            </a:r>
            <a:r>
              <a:rPr lang="hu-HU" b="1" dirty="0" smtClean="0">
                <a:solidFill>
                  <a:srgbClr val="00B050"/>
                </a:solidFill>
              </a:rPr>
              <a:t>g</a:t>
            </a:r>
            <a:r>
              <a:rPr lang="az-Cyrl-AZ" b="1" dirty="0" smtClean="0">
                <a:solidFill>
                  <a:srgbClr val="00B050"/>
                </a:solidFill>
              </a:rPr>
              <a:t>],</a:t>
            </a:r>
            <a:r>
              <a:rPr lang="hu-HU" dirty="0" smtClean="0"/>
              <a:t/>
            </a:r>
            <a:br>
              <a:rPr lang="hu-HU" dirty="0" smtClean="0"/>
            </a:br>
            <a:r>
              <a:rPr lang="en-US" b="1" dirty="0" smtClean="0">
                <a:solidFill>
                  <a:srgbClr val="00B050"/>
                </a:solidFill>
              </a:rPr>
              <a:t>m</a:t>
            </a:r>
            <a:r>
              <a:rPr lang="hu-HU" b="1" baseline="-25000" dirty="0" smtClean="0">
                <a:solidFill>
                  <a:srgbClr val="00B050"/>
                </a:solidFill>
              </a:rPr>
              <a:t>M</a:t>
            </a:r>
            <a:r>
              <a:rPr lang="en-US" b="1" dirty="0" smtClean="0">
                <a:solidFill>
                  <a:srgbClr val="00B050"/>
                </a:solidFill>
              </a:rPr>
              <a:t> </a:t>
            </a:r>
            <a:r>
              <a:rPr lang="en-US" b="1" dirty="0">
                <a:solidFill>
                  <a:srgbClr val="00B050"/>
                </a:solidFill>
              </a:rPr>
              <a:t>≤ 50 [</a:t>
            </a:r>
            <a:r>
              <a:rPr lang="en-US" b="1" dirty="0" smtClean="0">
                <a:solidFill>
                  <a:srgbClr val="00B050"/>
                </a:solidFill>
              </a:rPr>
              <a:t>k</a:t>
            </a:r>
            <a:r>
              <a:rPr lang="hu-HU" b="1" dirty="0" smtClean="0">
                <a:solidFill>
                  <a:srgbClr val="00B050"/>
                </a:solidFill>
              </a:rPr>
              <a:t>g</a:t>
            </a:r>
            <a:r>
              <a:rPr lang="az-Cyrl-AZ" b="1" dirty="0" smtClean="0">
                <a:solidFill>
                  <a:srgbClr val="00B050"/>
                </a:solidFill>
              </a:rPr>
              <a:t>],</a:t>
            </a:r>
            <a:r>
              <a:rPr lang="hu-HU" b="1" dirty="0" smtClean="0">
                <a:solidFill>
                  <a:srgbClr val="00B050"/>
                </a:solidFill>
              </a:rPr>
              <a:t/>
            </a:r>
            <a:br>
              <a:rPr lang="hu-HU" b="1" dirty="0" smtClean="0">
                <a:solidFill>
                  <a:srgbClr val="00B050"/>
                </a:solidFill>
              </a:rPr>
            </a:br>
            <a:r>
              <a:rPr lang="en-US" b="1" dirty="0" smtClean="0">
                <a:solidFill>
                  <a:srgbClr val="00B050"/>
                </a:solidFill>
              </a:rPr>
              <a:t>m</a:t>
            </a:r>
            <a:r>
              <a:rPr lang="hu-HU" b="1" baseline="-25000" dirty="0" smtClean="0">
                <a:solidFill>
                  <a:srgbClr val="00B050"/>
                </a:solidFill>
              </a:rPr>
              <a:t>B</a:t>
            </a:r>
            <a:r>
              <a:rPr lang="en-US" b="1" dirty="0" smtClean="0">
                <a:solidFill>
                  <a:srgbClr val="00B050"/>
                </a:solidFill>
              </a:rPr>
              <a:t> </a:t>
            </a:r>
            <a:r>
              <a:rPr lang="en-US" b="1" dirty="0">
                <a:solidFill>
                  <a:srgbClr val="00B050"/>
                </a:solidFill>
              </a:rPr>
              <a:t>≤ 10 [</a:t>
            </a:r>
            <a:r>
              <a:rPr lang="en-US" b="1" dirty="0" smtClean="0">
                <a:solidFill>
                  <a:srgbClr val="00B050"/>
                </a:solidFill>
              </a:rPr>
              <a:t>k</a:t>
            </a:r>
            <a:r>
              <a:rPr lang="hu-HU" b="1" dirty="0" smtClean="0">
                <a:solidFill>
                  <a:srgbClr val="00B050"/>
                </a:solidFill>
              </a:rPr>
              <a:t>g</a:t>
            </a:r>
            <a:r>
              <a:rPr lang="az-Cyrl-AZ" b="1" dirty="0" smtClean="0">
                <a:solidFill>
                  <a:srgbClr val="00B050"/>
                </a:solidFill>
              </a:rPr>
              <a:t>]</a:t>
            </a:r>
            <a:endParaRPr lang="hu-HU" b="1" dirty="0" smtClean="0">
              <a:solidFill>
                <a:srgbClr val="00B050"/>
              </a:solidFill>
            </a:endParaRPr>
          </a:p>
          <a:p>
            <a:endParaRPr lang="hu-HU" dirty="0"/>
          </a:p>
          <a:p>
            <a:r>
              <a:rPr lang="hu-HU" dirty="0" smtClean="0"/>
              <a:t>mass </a:t>
            </a:r>
            <a:r>
              <a:rPr lang="hu-HU" dirty="0"/>
              <a:t>&gt; 0 [</a:t>
            </a:r>
            <a:r>
              <a:rPr lang="hu-HU" dirty="0" smtClean="0"/>
              <a:t>kg</a:t>
            </a:r>
            <a:r>
              <a:rPr lang="az-Cyrl-AZ" dirty="0" smtClean="0"/>
              <a:t>] </a:t>
            </a:r>
            <a:endParaRPr lang="en-US" dirty="0"/>
          </a:p>
        </p:txBody>
      </p:sp>
      <p:sp>
        <p:nvSpPr>
          <p:cNvPr id="10" name="TextBox 9"/>
          <p:cNvSpPr txBox="1"/>
          <p:nvPr/>
        </p:nvSpPr>
        <p:spPr>
          <a:xfrm>
            <a:off x="3563380" y="3375166"/>
            <a:ext cx="5580620" cy="1771639"/>
          </a:xfrm>
          <a:prstGeom prst="rect">
            <a:avLst/>
          </a:prstGeom>
          <a:noFill/>
        </p:spPr>
        <p:txBody>
          <a:bodyPr wrap="square" rtlCol="0">
            <a:spAutoFit/>
          </a:bodyPr>
          <a:lstStyle/>
          <a:p>
            <a:r>
              <a:rPr lang="en-US" sz="1800" b="1" i="1" dirty="0" smtClean="0">
                <a:solidFill>
                  <a:schemeClr val="tx1"/>
                </a:solidFill>
                <a:latin typeface="+mj-lt"/>
              </a:rPr>
              <a:t>Step 1</a:t>
            </a:r>
            <a:endParaRPr lang="hu-HU" sz="1800" i="1" dirty="0" smtClean="0">
              <a:solidFill>
                <a:schemeClr val="tx1"/>
              </a:solidFill>
              <a:latin typeface="+mj-lt"/>
            </a:endParaRPr>
          </a:p>
          <a:p>
            <a:pPr marL="358775">
              <a:tabLst>
                <a:tab pos="358775" algn="l"/>
                <a:tab pos="536575" algn="l"/>
              </a:tabLst>
            </a:pPr>
            <a:r>
              <a:rPr lang="en-US" sz="1800" i="1" dirty="0" smtClean="0">
                <a:solidFill>
                  <a:schemeClr val="tx1"/>
                </a:solidFill>
                <a:latin typeface="+mj-lt"/>
              </a:rPr>
              <a:t>A </a:t>
            </a:r>
            <a:r>
              <a:rPr lang="en-US" sz="1800" i="1" dirty="0">
                <a:solidFill>
                  <a:schemeClr val="tx1"/>
                </a:solidFill>
                <a:latin typeface="+mj-lt"/>
              </a:rPr>
              <a:t>platform is selected with a mass of </a:t>
            </a:r>
            <a:r>
              <a:rPr lang="en-US" sz="1800" i="1" dirty="0" smtClean="0">
                <a:solidFill>
                  <a:schemeClr val="tx1"/>
                </a:solidFill>
                <a:latin typeface="+mj-lt"/>
              </a:rPr>
              <a:t>100kg.</a:t>
            </a:r>
            <a:r>
              <a:rPr lang="hu-HU" sz="1800" i="1" dirty="0" smtClean="0">
                <a:solidFill>
                  <a:schemeClr val="tx1"/>
                </a:solidFill>
                <a:latin typeface="+mj-lt"/>
              </a:rPr>
              <a:t> </a:t>
            </a:r>
            <a:r>
              <a:rPr lang="en-US" sz="1800" i="1" dirty="0" smtClean="0">
                <a:solidFill>
                  <a:schemeClr val="tx1"/>
                </a:solidFill>
                <a:latin typeface="+mj-lt"/>
              </a:rPr>
              <a:t>(m</a:t>
            </a:r>
            <a:r>
              <a:rPr lang="hu-HU" sz="1800" i="1" baseline="-25000" dirty="0" smtClean="0">
                <a:solidFill>
                  <a:schemeClr val="tx1"/>
                </a:solidFill>
                <a:latin typeface="+mj-lt"/>
              </a:rPr>
              <a:t>P</a:t>
            </a:r>
            <a:r>
              <a:rPr lang="en-US" sz="1800" i="1" dirty="0" smtClean="0">
                <a:solidFill>
                  <a:schemeClr val="tx1"/>
                </a:solidFill>
                <a:latin typeface="+mj-lt"/>
              </a:rPr>
              <a:t>=100 </a:t>
            </a:r>
            <a:r>
              <a:rPr lang="en-US" sz="1800" i="1" dirty="0">
                <a:solidFill>
                  <a:schemeClr val="tx1"/>
                </a:solidFill>
                <a:latin typeface="+mj-lt"/>
              </a:rPr>
              <a:t>[</a:t>
            </a:r>
            <a:r>
              <a:rPr lang="en-US" sz="1800" i="1" dirty="0" smtClean="0">
                <a:solidFill>
                  <a:schemeClr val="tx1"/>
                </a:solidFill>
                <a:latin typeface="+mj-lt"/>
              </a:rPr>
              <a:t>k</a:t>
            </a:r>
            <a:r>
              <a:rPr lang="hu-HU" sz="1800" i="1" dirty="0">
                <a:solidFill>
                  <a:schemeClr val="tx1"/>
                </a:solidFill>
                <a:latin typeface="+mj-lt"/>
              </a:rPr>
              <a:t>g</a:t>
            </a:r>
            <a:r>
              <a:rPr lang="en-US" sz="1800" i="1" dirty="0" smtClean="0">
                <a:solidFill>
                  <a:schemeClr val="tx1"/>
                </a:solidFill>
                <a:latin typeface="+mj-lt"/>
              </a:rPr>
              <a:t>])</a:t>
            </a:r>
            <a:endParaRPr lang="hu-HU" sz="1800" i="1" dirty="0" smtClean="0">
              <a:solidFill>
                <a:schemeClr val="tx1"/>
              </a:solidFill>
              <a:latin typeface="+mj-lt"/>
            </a:endParaRPr>
          </a:p>
          <a:p>
            <a:pPr marL="358775">
              <a:tabLst>
                <a:tab pos="358775" algn="l"/>
                <a:tab pos="536575" algn="l"/>
              </a:tabLst>
            </a:pPr>
            <a:endParaRPr lang="en-US" sz="1800" i="1" dirty="0">
              <a:solidFill>
                <a:schemeClr val="tx1"/>
              </a:solidFill>
              <a:latin typeface="+mj-lt"/>
            </a:endParaRPr>
          </a:p>
          <a:p>
            <a:r>
              <a:rPr lang="en-US" sz="1800" b="1" i="1" dirty="0">
                <a:solidFill>
                  <a:schemeClr val="tx1"/>
                </a:solidFill>
                <a:latin typeface="+mj-lt"/>
              </a:rPr>
              <a:t>Step </a:t>
            </a:r>
            <a:r>
              <a:rPr lang="en-US" sz="1800" b="1" i="1" dirty="0" smtClean="0">
                <a:solidFill>
                  <a:schemeClr val="tx1"/>
                </a:solidFill>
                <a:latin typeface="+mj-lt"/>
              </a:rPr>
              <a:t>2</a:t>
            </a:r>
            <a:endParaRPr lang="hu-HU" sz="1800" i="1" dirty="0" smtClean="0">
              <a:solidFill>
                <a:schemeClr val="tx1"/>
              </a:solidFill>
              <a:latin typeface="+mj-lt"/>
            </a:endParaRPr>
          </a:p>
          <a:p>
            <a:pPr marL="358775"/>
            <a:r>
              <a:rPr lang="en-US" sz="1800" i="1" dirty="0" smtClean="0">
                <a:solidFill>
                  <a:schemeClr val="tx1"/>
                </a:solidFill>
                <a:latin typeface="+mj-lt"/>
              </a:rPr>
              <a:t>A</a:t>
            </a:r>
            <a:r>
              <a:rPr lang="hu-HU" sz="1800" i="1" dirty="0" smtClean="0">
                <a:solidFill>
                  <a:schemeClr val="tx1"/>
                </a:solidFill>
                <a:latin typeface="+mj-lt"/>
              </a:rPr>
              <a:t> </a:t>
            </a:r>
            <a:r>
              <a:rPr lang="en-US" sz="1800" i="1" dirty="0" smtClean="0">
                <a:solidFill>
                  <a:schemeClr val="tx1"/>
                </a:solidFill>
                <a:latin typeface="+mj-lt"/>
              </a:rPr>
              <a:t>motor</a:t>
            </a:r>
            <a:r>
              <a:rPr lang="hu-HU" sz="1800" i="1" dirty="0" smtClean="0">
                <a:solidFill>
                  <a:schemeClr val="tx1"/>
                </a:solidFill>
                <a:latin typeface="+mj-lt"/>
              </a:rPr>
              <a:t> </a:t>
            </a:r>
            <a:r>
              <a:rPr lang="en-US" sz="1800" i="1" dirty="0" smtClean="0">
                <a:solidFill>
                  <a:schemeClr val="tx1"/>
                </a:solidFill>
                <a:latin typeface="+mj-lt"/>
              </a:rPr>
              <a:t>is</a:t>
            </a:r>
            <a:r>
              <a:rPr lang="hu-HU" sz="1800" i="1" dirty="0" smtClean="0">
                <a:solidFill>
                  <a:schemeClr val="tx1"/>
                </a:solidFill>
                <a:latin typeface="+mj-lt"/>
              </a:rPr>
              <a:t> </a:t>
            </a:r>
            <a:r>
              <a:rPr lang="en-US" sz="1800" i="1" dirty="0" smtClean="0">
                <a:solidFill>
                  <a:schemeClr val="tx1"/>
                </a:solidFill>
                <a:latin typeface="+mj-lt"/>
              </a:rPr>
              <a:t>selected</a:t>
            </a:r>
            <a:r>
              <a:rPr lang="hu-HU" sz="1800" i="1" dirty="0" smtClean="0">
                <a:solidFill>
                  <a:schemeClr val="tx1"/>
                </a:solidFill>
                <a:latin typeface="+mj-lt"/>
              </a:rPr>
              <a:t> </a:t>
            </a:r>
            <a:r>
              <a:rPr lang="en-US" sz="1800" i="1" dirty="0" smtClean="0">
                <a:solidFill>
                  <a:schemeClr val="tx1"/>
                </a:solidFill>
                <a:latin typeface="+mj-lt"/>
              </a:rPr>
              <a:t>with</a:t>
            </a:r>
            <a:r>
              <a:rPr lang="hu-HU" sz="1800" i="1" dirty="0" smtClean="0">
                <a:solidFill>
                  <a:schemeClr val="tx1"/>
                </a:solidFill>
                <a:latin typeface="+mj-lt"/>
              </a:rPr>
              <a:t> </a:t>
            </a:r>
            <a:r>
              <a:rPr lang="en-US" sz="1800" i="1" dirty="0" smtClean="0">
                <a:solidFill>
                  <a:schemeClr val="tx1"/>
                </a:solidFill>
                <a:latin typeface="+mj-lt"/>
              </a:rPr>
              <a:t>a</a:t>
            </a:r>
            <a:r>
              <a:rPr lang="hu-HU" sz="1800" i="1" dirty="0" smtClean="0">
                <a:solidFill>
                  <a:schemeClr val="tx1"/>
                </a:solidFill>
                <a:latin typeface="+mj-lt"/>
              </a:rPr>
              <a:t> </a:t>
            </a:r>
            <a:r>
              <a:rPr lang="en-US" sz="1800" i="1" dirty="0" smtClean="0">
                <a:solidFill>
                  <a:schemeClr val="tx1"/>
                </a:solidFill>
                <a:latin typeface="+mj-lt"/>
              </a:rPr>
              <a:t>mass</a:t>
            </a:r>
            <a:r>
              <a:rPr lang="hu-HU" sz="1800" i="1" dirty="0" smtClean="0">
                <a:solidFill>
                  <a:schemeClr val="tx1"/>
                </a:solidFill>
                <a:latin typeface="+mj-lt"/>
              </a:rPr>
              <a:t> </a:t>
            </a:r>
            <a:r>
              <a:rPr lang="en-US" sz="1800" i="1" dirty="0" smtClean="0">
                <a:solidFill>
                  <a:schemeClr val="tx1"/>
                </a:solidFill>
                <a:latin typeface="+mj-lt"/>
              </a:rPr>
              <a:t>of</a:t>
            </a:r>
            <a:r>
              <a:rPr lang="hu-HU" sz="1800" i="1" dirty="0" smtClean="0">
                <a:solidFill>
                  <a:schemeClr val="tx1"/>
                </a:solidFill>
                <a:latin typeface="+mj-lt"/>
              </a:rPr>
              <a:t> </a:t>
            </a:r>
            <a:r>
              <a:rPr lang="en-US" sz="1800" i="1" dirty="0" smtClean="0">
                <a:solidFill>
                  <a:schemeClr val="tx1"/>
                </a:solidFill>
                <a:latin typeface="+mj-lt"/>
              </a:rPr>
              <a:t>50kg.</a:t>
            </a:r>
            <a:r>
              <a:rPr lang="hu-HU" sz="1800" i="1" dirty="0" smtClean="0">
                <a:solidFill>
                  <a:schemeClr val="tx1"/>
                </a:solidFill>
                <a:latin typeface="+mj-lt"/>
              </a:rPr>
              <a:t> </a:t>
            </a:r>
            <a:r>
              <a:rPr lang="en-US" sz="1800" i="1" dirty="0">
                <a:solidFill>
                  <a:schemeClr val="tx1"/>
                </a:solidFill>
                <a:latin typeface="+mj-lt"/>
              </a:rPr>
              <a:t>(</a:t>
            </a:r>
            <a:r>
              <a:rPr lang="en-US" sz="1800" i="1" dirty="0" smtClean="0">
                <a:solidFill>
                  <a:schemeClr val="tx1"/>
                </a:solidFill>
                <a:latin typeface="+mj-lt"/>
              </a:rPr>
              <a:t>m</a:t>
            </a:r>
            <a:r>
              <a:rPr lang="hu-HU" sz="1800" i="1" baseline="-25000" dirty="0" smtClean="0">
                <a:solidFill>
                  <a:schemeClr val="tx1"/>
                </a:solidFill>
                <a:latin typeface="+mj-lt"/>
              </a:rPr>
              <a:t>M</a:t>
            </a:r>
            <a:r>
              <a:rPr lang="en-US" sz="1800" i="1" dirty="0" smtClean="0">
                <a:solidFill>
                  <a:schemeClr val="tx1"/>
                </a:solidFill>
                <a:latin typeface="+mj-lt"/>
              </a:rPr>
              <a:t>=</a:t>
            </a:r>
            <a:r>
              <a:rPr lang="hu-HU" sz="1800" i="1" dirty="0" smtClean="0">
                <a:solidFill>
                  <a:schemeClr val="tx1"/>
                </a:solidFill>
                <a:latin typeface="+mj-lt"/>
              </a:rPr>
              <a:t>50</a:t>
            </a:r>
            <a:r>
              <a:rPr lang="en-US" sz="1800" i="1" dirty="0" smtClean="0">
                <a:solidFill>
                  <a:schemeClr val="tx1"/>
                </a:solidFill>
                <a:latin typeface="+mj-lt"/>
              </a:rPr>
              <a:t> </a:t>
            </a:r>
            <a:r>
              <a:rPr lang="en-US" sz="1800" i="1" dirty="0">
                <a:solidFill>
                  <a:schemeClr val="tx1"/>
                </a:solidFill>
                <a:latin typeface="+mj-lt"/>
              </a:rPr>
              <a:t>[k</a:t>
            </a:r>
            <a:r>
              <a:rPr lang="hu-HU" sz="1800" i="1" dirty="0">
                <a:solidFill>
                  <a:schemeClr val="tx1"/>
                </a:solidFill>
                <a:latin typeface="+mj-lt"/>
              </a:rPr>
              <a:t>g</a:t>
            </a:r>
            <a:r>
              <a:rPr lang="en-US" sz="1800" i="1" dirty="0" smtClean="0">
                <a:solidFill>
                  <a:schemeClr val="tx1"/>
                </a:solidFill>
                <a:latin typeface="+mj-lt"/>
              </a:rPr>
              <a:t>])</a:t>
            </a:r>
            <a:endParaRPr lang="hu-HU" sz="1800" i="1" dirty="0" smtClean="0">
              <a:solidFill>
                <a:schemeClr val="tx1"/>
              </a:solidFill>
              <a:latin typeface="+mj-lt"/>
            </a:endParaRPr>
          </a:p>
          <a:p>
            <a:pPr marL="358775"/>
            <a:endParaRPr lang="hu-HU" sz="1800" i="1" dirty="0" smtClean="0">
              <a:solidFill>
                <a:schemeClr val="tx1"/>
              </a:solidFill>
              <a:latin typeface="+mj-lt"/>
            </a:endParaRPr>
          </a:p>
          <a:p>
            <a:r>
              <a:rPr lang="en-US" sz="1800" b="1" i="1" dirty="0" smtClean="0">
                <a:solidFill>
                  <a:schemeClr val="tx1"/>
                </a:solidFill>
                <a:latin typeface="+mj-lt"/>
              </a:rPr>
              <a:t>Step 3</a:t>
            </a:r>
            <a:endParaRPr lang="hu-HU" sz="1800" b="1" i="1" dirty="0" smtClean="0">
              <a:solidFill>
                <a:schemeClr val="tx1"/>
              </a:solidFill>
              <a:latin typeface="+mj-lt"/>
            </a:endParaRPr>
          </a:p>
          <a:p>
            <a:pPr marL="358775"/>
            <a:r>
              <a:rPr lang="en-US" sz="1800" i="1" dirty="0" smtClean="0">
                <a:solidFill>
                  <a:schemeClr val="tx1"/>
                </a:solidFill>
                <a:latin typeface="+mj-lt"/>
              </a:rPr>
              <a:t>A </a:t>
            </a:r>
            <a:r>
              <a:rPr lang="en-US" sz="1800" i="1" dirty="0">
                <a:solidFill>
                  <a:schemeClr val="tx1"/>
                </a:solidFill>
                <a:latin typeface="+mj-lt"/>
              </a:rPr>
              <a:t>battery is selected with a mass of 10 kg. </a:t>
            </a:r>
            <a:r>
              <a:rPr lang="en-US" sz="1800" i="1" dirty="0" smtClean="0">
                <a:solidFill>
                  <a:schemeClr val="tx1"/>
                </a:solidFill>
                <a:latin typeface="+mj-lt"/>
              </a:rPr>
              <a:t>(m</a:t>
            </a:r>
            <a:r>
              <a:rPr lang="hu-HU" sz="1800" i="1" baseline="-25000" dirty="0" smtClean="0">
                <a:solidFill>
                  <a:schemeClr val="tx1"/>
                </a:solidFill>
              </a:rPr>
              <a:t>B</a:t>
            </a:r>
            <a:r>
              <a:rPr lang="en-US" sz="1800" i="1" dirty="0" smtClean="0">
                <a:solidFill>
                  <a:schemeClr val="tx1"/>
                </a:solidFill>
                <a:latin typeface="+mj-lt"/>
              </a:rPr>
              <a:t>=</a:t>
            </a:r>
            <a:r>
              <a:rPr lang="hu-HU" sz="1800" i="1" dirty="0" smtClean="0">
                <a:solidFill>
                  <a:schemeClr val="tx1"/>
                </a:solidFill>
                <a:latin typeface="+mj-lt"/>
              </a:rPr>
              <a:t> </a:t>
            </a:r>
            <a:r>
              <a:rPr lang="en-US" sz="1800" i="1" dirty="0" smtClean="0">
                <a:solidFill>
                  <a:schemeClr val="tx1"/>
                </a:solidFill>
                <a:latin typeface="+mj-lt"/>
              </a:rPr>
              <a:t>10 </a:t>
            </a:r>
            <a:r>
              <a:rPr lang="en-US" sz="1800" i="1" dirty="0">
                <a:solidFill>
                  <a:schemeClr val="tx1"/>
                </a:solidFill>
                <a:latin typeface="+mj-lt"/>
              </a:rPr>
              <a:t>[</a:t>
            </a:r>
            <a:r>
              <a:rPr lang="en-US" sz="1800" i="1" dirty="0" smtClean="0">
                <a:solidFill>
                  <a:schemeClr val="tx1"/>
                </a:solidFill>
                <a:latin typeface="+mj-lt"/>
              </a:rPr>
              <a:t>k</a:t>
            </a:r>
            <a:r>
              <a:rPr lang="hu-HU" sz="1800" i="1" dirty="0" smtClean="0">
                <a:solidFill>
                  <a:schemeClr val="tx1"/>
                </a:solidFill>
                <a:latin typeface="+mj-lt"/>
              </a:rPr>
              <a:t>g</a:t>
            </a:r>
            <a:r>
              <a:rPr lang="en-US" sz="1800" i="1" dirty="0" smtClean="0">
                <a:solidFill>
                  <a:schemeClr val="tx1"/>
                </a:solidFill>
                <a:latin typeface="+mj-lt"/>
              </a:rPr>
              <a:t>])</a:t>
            </a:r>
            <a:endParaRPr lang="en-US" sz="1800" i="1" dirty="0">
              <a:solidFill>
                <a:schemeClr val="tx1"/>
              </a:solidFill>
              <a:latin typeface="+mj-lt"/>
            </a:endParaRPr>
          </a:p>
        </p:txBody>
      </p:sp>
      <p:pic>
        <p:nvPicPr>
          <p:cNvPr id="14" name="Content Placeholder 3"/>
          <p:cNvPicPr>
            <a:picLocks noChangeAspect="1"/>
          </p:cNvPicPr>
          <p:nvPr/>
        </p:nvPicPr>
        <p:blipFill rotWithShape="1">
          <a:blip r:embed="rId2" cstate="print">
            <a:extLst>
              <a:ext uri="{28A0092B-C50C-407E-A947-70E740481C1C}">
                <a14:useLocalDpi xmlns:a14="http://schemas.microsoft.com/office/drawing/2010/main" xmlns="" val="0"/>
              </a:ext>
            </a:extLst>
          </a:blip>
          <a:srcRect l="20091" t="6797" r="18299" b="5327"/>
          <a:stretch/>
        </p:blipFill>
        <p:spPr>
          <a:xfrm>
            <a:off x="6156176" y="88109"/>
            <a:ext cx="2944630" cy="3150070"/>
          </a:xfrm>
          <a:prstGeom prst="rect">
            <a:avLst/>
          </a:prstGeom>
        </p:spPr>
      </p:pic>
      <p:sp>
        <p:nvSpPr>
          <p:cNvPr id="4" name="Rectangle 3"/>
          <p:cNvSpPr/>
          <p:nvPr/>
        </p:nvSpPr>
        <p:spPr bwMode="auto">
          <a:xfrm>
            <a:off x="3491880" y="3238179"/>
            <a:ext cx="5608926" cy="1919013"/>
          </a:xfrm>
          <a:prstGeom prst="rect">
            <a:avLst/>
          </a:prstGeom>
          <a:noFill/>
          <a:ln w="7620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w="76200">
                <a:solidFill>
                  <a:schemeClr val="tx1"/>
                </a:solidFill>
              </a:ln>
              <a:solidFill>
                <a:schemeClr val="bg1"/>
              </a:solidFill>
              <a:effectLst/>
              <a:latin typeface="Times New Roman" charset="0"/>
              <a:cs typeface="Times New Roman" charset="0"/>
            </a:endParaRPr>
          </a:p>
        </p:txBody>
      </p:sp>
      <p:sp>
        <p:nvSpPr>
          <p:cNvPr id="7" name="Rectangle 6"/>
          <p:cNvSpPr/>
          <p:nvPr/>
        </p:nvSpPr>
        <p:spPr bwMode="auto">
          <a:xfrm>
            <a:off x="539552" y="4725144"/>
            <a:ext cx="2349410" cy="720080"/>
          </a:xfrm>
          <a:prstGeom prst="rect">
            <a:avLst/>
          </a:prstGeom>
          <a:noFill/>
          <a:ln w="7620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w="76200">
                <a:solidFill>
                  <a:schemeClr val="tx1"/>
                </a:solidFill>
              </a:ln>
              <a:solidFill>
                <a:schemeClr val="bg1"/>
              </a:solidFill>
              <a:effectLst/>
              <a:latin typeface="Times New Roman" charset="0"/>
              <a:cs typeface="Times New Roman" charset="0"/>
            </a:endParaRPr>
          </a:p>
        </p:txBody>
      </p:sp>
      <p:sp>
        <p:nvSpPr>
          <p:cNvPr id="5" name="TextBox 4"/>
          <p:cNvSpPr txBox="1"/>
          <p:nvPr/>
        </p:nvSpPr>
        <p:spPr>
          <a:xfrm>
            <a:off x="2123728" y="2251727"/>
            <a:ext cx="1683474" cy="416461"/>
          </a:xfrm>
          <a:prstGeom prst="rect">
            <a:avLst/>
          </a:prstGeom>
          <a:noFill/>
        </p:spPr>
        <p:txBody>
          <a:bodyPr wrap="none" rtlCol="0">
            <a:spAutoFit/>
          </a:bodyPr>
          <a:lstStyle/>
          <a:p>
            <a:r>
              <a:rPr lang="hu-HU" sz="2800" b="1" dirty="0" smtClean="0">
                <a:solidFill>
                  <a:srgbClr val="0070C0"/>
                </a:solidFill>
                <a:latin typeface="+mj-lt"/>
              </a:rPr>
              <a:t>Attribute</a:t>
            </a:r>
            <a:endParaRPr lang="en-US" sz="2800" b="1" dirty="0">
              <a:solidFill>
                <a:srgbClr val="0070C0"/>
              </a:solidFill>
              <a:latin typeface="+mj-lt"/>
            </a:endParaRPr>
          </a:p>
        </p:txBody>
      </p:sp>
      <p:sp>
        <p:nvSpPr>
          <p:cNvPr id="9" name="TextBox 8"/>
          <p:cNvSpPr txBox="1"/>
          <p:nvPr/>
        </p:nvSpPr>
        <p:spPr>
          <a:xfrm>
            <a:off x="1172185" y="5590195"/>
            <a:ext cx="1903085" cy="416461"/>
          </a:xfrm>
          <a:prstGeom prst="rect">
            <a:avLst/>
          </a:prstGeom>
          <a:noFill/>
        </p:spPr>
        <p:txBody>
          <a:bodyPr wrap="none" rtlCol="0">
            <a:spAutoFit/>
          </a:bodyPr>
          <a:lstStyle/>
          <a:p>
            <a:r>
              <a:rPr lang="hu-HU" sz="2800" b="1" dirty="0" smtClean="0">
                <a:solidFill>
                  <a:srgbClr val="0070C0"/>
                </a:solidFill>
                <a:latin typeface="+mj-lt"/>
              </a:rPr>
              <a:t>Capability</a:t>
            </a:r>
            <a:endParaRPr lang="en-US" sz="2800" b="1" dirty="0">
              <a:solidFill>
                <a:srgbClr val="0070C0"/>
              </a:solidFill>
              <a:latin typeface="+mj-lt"/>
            </a:endParaRPr>
          </a:p>
        </p:txBody>
      </p:sp>
    </p:spTree>
    <p:extLst>
      <p:ext uri="{BB962C8B-B14F-4D97-AF65-F5344CB8AC3E}">
        <p14:creationId xmlns:p14="http://schemas.microsoft.com/office/powerpoint/2010/main" xmlns="" val="184221253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Attributes and capabilities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1520" y="1473499"/>
            <a:ext cx="8136904" cy="2680012"/>
          </a:xfrm>
          <a:prstGeom prst="rect">
            <a:avLst/>
          </a:prstGeom>
        </p:spPr>
      </p:pic>
    </p:spTree>
    <p:extLst>
      <p:ext uri="{BB962C8B-B14F-4D97-AF65-F5344CB8AC3E}">
        <p14:creationId xmlns:p14="http://schemas.microsoft.com/office/powerpoint/2010/main" xmlns="" val="183252216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Attributes and capabilities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1520" y="1473499"/>
            <a:ext cx="8136904" cy="2680012"/>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xmlns="" val="0"/>
              </a:ext>
            </a:extLst>
          </a:blip>
          <a:srcRect l="696" t="42854" r="46541"/>
          <a:stretch/>
        </p:blipFill>
        <p:spPr>
          <a:xfrm>
            <a:off x="210861" y="1272745"/>
            <a:ext cx="8712968" cy="3108196"/>
          </a:xfrm>
          <a:prstGeom prst="rect">
            <a:avLst/>
          </a:prstGeom>
        </p:spPr>
      </p:pic>
      <p:sp>
        <p:nvSpPr>
          <p:cNvPr id="3" name="Oval 2"/>
          <p:cNvSpPr/>
          <p:nvPr/>
        </p:nvSpPr>
        <p:spPr bwMode="auto">
          <a:xfrm>
            <a:off x="185278" y="999336"/>
            <a:ext cx="2195736" cy="2956759"/>
          </a:xfrm>
          <a:prstGeom prst="ellipse">
            <a:avLst/>
          </a:prstGeom>
          <a:no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a:noFill/>
              </a:ln>
              <a:solidFill>
                <a:schemeClr val="bg1"/>
              </a:solidFill>
              <a:effectLst/>
              <a:latin typeface="Times New Roman" charset="0"/>
              <a:cs typeface="Times New Roman" charset="0"/>
            </a:endParaRPr>
          </a:p>
        </p:txBody>
      </p:sp>
      <p:sp>
        <p:nvSpPr>
          <p:cNvPr id="8" name="Oval 7"/>
          <p:cNvSpPr/>
          <p:nvPr/>
        </p:nvSpPr>
        <p:spPr bwMode="auto">
          <a:xfrm>
            <a:off x="5475189" y="1306538"/>
            <a:ext cx="2195736" cy="2342354"/>
          </a:xfrm>
          <a:prstGeom prst="ellipse">
            <a:avLst/>
          </a:prstGeom>
          <a:no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a:noFill/>
              </a:ln>
              <a:solidFill>
                <a:schemeClr val="bg1"/>
              </a:solidFill>
              <a:effectLst/>
              <a:latin typeface="Times New Roman" charset="0"/>
              <a:cs typeface="Times New Roman" charset="0"/>
            </a:endParaRPr>
          </a:p>
        </p:txBody>
      </p:sp>
      <p:sp>
        <p:nvSpPr>
          <p:cNvPr id="9" name="Oval 8"/>
          <p:cNvSpPr/>
          <p:nvPr/>
        </p:nvSpPr>
        <p:spPr bwMode="auto">
          <a:xfrm>
            <a:off x="5566532" y="3827259"/>
            <a:ext cx="2195736" cy="652503"/>
          </a:xfrm>
          <a:prstGeom prst="ellipse">
            <a:avLst/>
          </a:prstGeom>
          <a:no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a:noFill/>
              </a:ln>
              <a:solidFill>
                <a:schemeClr val="bg1"/>
              </a:solidFill>
              <a:effectLst/>
              <a:latin typeface="Times New Roman" charset="0"/>
              <a:cs typeface="Times New Roman" charset="0"/>
            </a:endParaRPr>
          </a:p>
        </p:txBody>
      </p:sp>
    </p:spTree>
    <p:extLst>
      <p:ext uri="{BB962C8B-B14F-4D97-AF65-F5344CB8AC3E}">
        <p14:creationId xmlns:p14="http://schemas.microsoft.com/office/powerpoint/2010/main" xmlns="" val="415304522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Modeling the process</a:t>
            </a:r>
            <a:endParaRPr lang="en-US"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xmlns="" val="0"/>
              </a:ext>
            </a:extLst>
          </a:blip>
          <a:srcRect l="19288" r="35825"/>
          <a:stretch/>
        </p:blipFill>
        <p:spPr>
          <a:xfrm>
            <a:off x="1679202" y="1340768"/>
            <a:ext cx="6855396" cy="4104456"/>
          </a:xfrm>
          <a:prstGeom prst="rect">
            <a:avLst/>
          </a:prstGeom>
        </p:spPr>
      </p:pic>
      <p:sp>
        <p:nvSpPr>
          <p:cNvPr id="9" name="TextBox 8"/>
          <p:cNvSpPr txBox="1"/>
          <p:nvPr/>
        </p:nvSpPr>
        <p:spPr>
          <a:xfrm>
            <a:off x="107504" y="4293096"/>
            <a:ext cx="5832648" cy="1569660"/>
          </a:xfrm>
          <a:prstGeom prst="rect">
            <a:avLst/>
          </a:prstGeom>
          <a:noFill/>
        </p:spPr>
        <p:txBody>
          <a:bodyPr wrap="square" rtlCol="0">
            <a:spAutoFit/>
          </a:bodyPr>
          <a:lstStyle/>
          <a:p>
            <a:r>
              <a:rPr lang="en-US" sz="1600" b="1" i="1" dirty="0" smtClean="0">
                <a:solidFill>
                  <a:schemeClr val="tx1"/>
                </a:solidFill>
                <a:latin typeface="+mj-lt"/>
              </a:rPr>
              <a:t>Step 1</a:t>
            </a:r>
            <a:endParaRPr lang="hu-HU" sz="1600" i="1" dirty="0" smtClean="0">
              <a:solidFill>
                <a:schemeClr val="tx1"/>
              </a:solidFill>
              <a:latin typeface="+mj-lt"/>
            </a:endParaRPr>
          </a:p>
          <a:p>
            <a:pPr marL="358775">
              <a:tabLst>
                <a:tab pos="358775" algn="l"/>
                <a:tab pos="536575" algn="l"/>
              </a:tabLst>
            </a:pPr>
            <a:r>
              <a:rPr lang="en-US" sz="1600" i="1" dirty="0" smtClean="0">
                <a:solidFill>
                  <a:schemeClr val="tx1"/>
                </a:solidFill>
                <a:latin typeface="+mj-lt"/>
              </a:rPr>
              <a:t>A </a:t>
            </a:r>
            <a:r>
              <a:rPr lang="en-US" sz="1600" i="1" dirty="0">
                <a:solidFill>
                  <a:schemeClr val="tx1"/>
                </a:solidFill>
                <a:latin typeface="+mj-lt"/>
              </a:rPr>
              <a:t>platform is selected with a mass of </a:t>
            </a:r>
            <a:r>
              <a:rPr lang="en-US" sz="1600" i="1" dirty="0" smtClean="0">
                <a:solidFill>
                  <a:schemeClr val="tx1"/>
                </a:solidFill>
                <a:latin typeface="+mj-lt"/>
              </a:rPr>
              <a:t>100kg.</a:t>
            </a:r>
            <a:r>
              <a:rPr lang="hu-HU" sz="1600" i="1" dirty="0" smtClean="0">
                <a:solidFill>
                  <a:schemeClr val="tx1"/>
                </a:solidFill>
                <a:latin typeface="+mj-lt"/>
              </a:rPr>
              <a:t> </a:t>
            </a:r>
            <a:r>
              <a:rPr lang="en-US" sz="1600" i="1" dirty="0" smtClean="0">
                <a:solidFill>
                  <a:schemeClr val="tx1"/>
                </a:solidFill>
                <a:latin typeface="+mj-lt"/>
              </a:rPr>
              <a:t>(m</a:t>
            </a:r>
            <a:r>
              <a:rPr lang="hu-HU" sz="1600" i="1" baseline="-25000" dirty="0" smtClean="0">
                <a:solidFill>
                  <a:schemeClr val="tx1"/>
                </a:solidFill>
                <a:latin typeface="+mj-lt"/>
              </a:rPr>
              <a:t>P</a:t>
            </a:r>
            <a:r>
              <a:rPr lang="en-US" sz="1600" i="1" dirty="0" smtClean="0">
                <a:solidFill>
                  <a:schemeClr val="tx1"/>
                </a:solidFill>
                <a:latin typeface="+mj-lt"/>
              </a:rPr>
              <a:t>=100</a:t>
            </a:r>
            <a:r>
              <a:rPr lang="hu-HU" sz="1600" i="1" dirty="0" smtClean="0">
                <a:solidFill>
                  <a:schemeClr val="tx1"/>
                </a:solidFill>
                <a:latin typeface="+mj-lt"/>
              </a:rPr>
              <a:t> </a:t>
            </a:r>
            <a:r>
              <a:rPr lang="en-US" sz="1600" i="1" dirty="0" smtClean="0">
                <a:solidFill>
                  <a:schemeClr val="tx1"/>
                </a:solidFill>
                <a:latin typeface="+mj-lt"/>
              </a:rPr>
              <a:t>[k</a:t>
            </a:r>
            <a:r>
              <a:rPr lang="hu-HU" sz="1600" i="1" dirty="0">
                <a:solidFill>
                  <a:schemeClr val="tx1"/>
                </a:solidFill>
                <a:latin typeface="+mj-lt"/>
              </a:rPr>
              <a:t>g</a:t>
            </a:r>
            <a:r>
              <a:rPr lang="en-US" sz="1600" i="1" dirty="0" smtClean="0">
                <a:solidFill>
                  <a:schemeClr val="tx1"/>
                </a:solidFill>
                <a:latin typeface="+mj-lt"/>
              </a:rPr>
              <a:t>])</a:t>
            </a:r>
            <a:endParaRPr lang="hu-HU" sz="1600" i="1" dirty="0" smtClean="0">
              <a:solidFill>
                <a:schemeClr val="tx1"/>
              </a:solidFill>
              <a:latin typeface="+mj-lt"/>
            </a:endParaRPr>
          </a:p>
          <a:p>
            <a:pPr marL="358775">
              <a:tabLst>
                <a:tab pos="358775" algn="l"/>
                <a:tab pos="536575" algn="l"/>
              </a:tabLst>
            </a:pPr>
            <a:endParaRPr lang="en-US" sz="1600" i="1" dirty="0">
              <a:solidFill>
                <a:schemeClr val="tx1"/>
              </a:solidFill>
              <a:latin typeface="+mj-lt"/>
            </a:endParaRPr>
          </a:p>
          <a:p>
            <a:r>
              <a:rPr lang="en-US" sz="1600" b="1" i="1" dirty="0">
                <a:solidFill>
                  <a:schemeClr val="tx1"/>
                </a:solidFill>
                <a:latin typeface="+mj-lt"/>
              </a:rPr>
              <a:t>Step </a:t>
            </a:r>
            <a:r>
              <a:rPr lang="en-US" sz="1600" b="1" i="1" dirty="0" smtClean="0">
                <a:solidFill>
                  <a:schemeClr val="tx1"/>
                </a:solidFill>
                <a:latin typeface="+mj-lt"/>
              </a:rPr>
              <a:t>2</a:t>
            </a:r>
            <a:endParaRPr lang="hu-HU" sz="1600" i="1" dirty="0" smtClean="0">
              <a:solidFill>
                <a:schemeClr val="tx1"/>
              </a:solidFill>
              <a:latin typeface="+mj-lt"/>
            </a:endParaRPr>
          </a:p>
          <a:p>
            <a:pPr marL="358775"/>
            <a:r>
              <a:rPr lang="en-US" sz="1600" i="1" dirty="0" smtClean="0">
                <a:solidFill>
                  <a:schemeClr val="tx1"/>
                </a:solidFill>
                <a:latin typeface="+mj-lt"/>
              </a:rPr>
              <a:t>A</a:t>
            </a:r>
            <a:r>
              <a:rPr lang="hu-HU" sz="1600" i="1" dirty="0" smtClean="0">
                <a:solidFill>
                  <a:schemeClr val="tx1"/>
                </a:solidFill>
                <a:latin typeface="+mj-lt"/>
              </a:rPr>
              <a:t> </a:t>
            </a:r>
            <a:r>
              <a:rPr lang="en-US" sz="1600" i="1" dirty="0" smtClean="0">
                <a:solidFill>
                  <a:schemeClr val="tx1"/>
                </a:solidFill>
                <a:latin typeface="+mj-lt"/>
              </a:rPr>
              <a:t>motor</a:t>
            </a:r>
            <a:r>
              <a:rPr lang="hu-HU" sz="1600" i="1" dirty="0" smtClean="0">
                <a:solidFill>
                  <a:schemeClr val="tx1"/>
                </a:solidFill>
                <a:latin typeface="+mj-lt"/>
              </a:rPr>
              <a:t> </a:t>
            </a:r>
            <a:r>
              <a:rPr lang="en-US" sz="1600" i="1" dirty="0" smtClean="0">
                <a:solidFill>
                  <a:schemeClr val="tx1"/>
                </a:solidFill>
                <a:latin typeface="+mj-lt"/>
              </a:rPr>
              <a:t>is</a:t>
            </a:r>
            <a:r>
              <a:rPr lang="hu-HU" sz="1600" i="1" dirty="0" smtClean="0">
                <a:solidFill>
                  <a:schemeClr val="tx1"/>
                </a:solidFill>
                <a:latin typeface="+mj-lt"/>
              </a:rPr>
              <a:t> </a:t>
            </a:r>
            <a:r>
              <a:rPr lang="en-US" sz="1600" i="1" dirty="0" smtClean="0">
                <a:solidFill>
                  <a:schemeClr val="tx1"/>
                </a:solidFill>
                <a:latin typeface="+mj-lt"/>
              </a:rPr>
              <a:t>selected</a:t>
            </a:r>
            <a:r>
              <a:rPr lang="hu-HU" sz="1600" i="1" dirty="0" smtClean="0">
                <a:solidFill>
                  <a:schemeClr val="tx1"/>
                </a:solidFill>
                <a:latin typeface="+mj-lt"/>
              </a:rPr>
              <a:t> </a:t>
            </a:r>
            <a:r>
              <a:rPr lang="en-US" sz="1600" i="1" dirty="0" smtClean="0">
                <a:solidFill>
                  <a:schemeClr val="tx1"/>
                </a:solidFill>
                <a:latin typeface="+mj-lt"/>
              </a:rPr>
              <a:t>with</a:t>
            </a:r>
            <a:r>
              <a:rPr lang="hu-HU" sz="1600" i="1" dirty="0" smtClean="0">
                <a:solidFill>
                  <a:schemeClr val="tx1"/>
                </a:solidFill>
                <a:latin typeface="+mj-lt"/>
              </a:rPr>
              <a:t> </a:t>
            </a:r>
            <a:r>
              <a:rPr lang="en-US" sz="1600" i="1" dirty="0" smtClean="0">
                <a:solidFill>
                  <a:schemeClr val="tx1"/>
                </a:solidFill>
                <a:latin typeface="+mj-lt"/>
              </a:rPr>
              <a:t>a</a:t>
            </a:r>
            <a:r>
              <a:rPr lang="hu-HU" sz="1600" i="1" dirty="0" smtClean="0">
                <a:solidFill>
                  <a:schemeClr val="tx1"/>
                </a:solidFill>
                <a:latin typeface="+mj-lt"/>
              </a:rPr>
              <a:t> </a:t>
            </a:r>
            <a:r>
              <a:rPr lang="en-US" sz="1600" i="1" dirty="0" smtClean="0">
                <a:solidFill>
                  <a:schemeClr val="tx1"/>
                </a:solidFill>
                <a:latin typeface="+mj-lt"/>
              </a:rPr>
              <a:t>mass</a:t>
            </a:r>
            <a:r>
              <a:rPr lang="hu-HU" sz="1600" i="1" dirty="0" smtClean="0">
                <a:solidFill>
                  <a:schemeClr val="tx1"/>
                </a:solidFill>
                <a:latin typeface="+mj-lt"/>
              </a:rPr>
              <a:t> </a:t>
            </a:r>
            <a:r>
              <a:rPr lang="en-US" sz="1600" i="1" dirty="0" smtClean="0">
                <a:solidFill>
                  <a:schemeClr val="tx1"/>
                </a:solidFill>
                <a:latin typeface="+mj-lt"/>
              </a:rPr>
              <a:t>of</a:t>
            </a:r>
            <a:r>
              <a:rPr lang="hu-HU" sz="1600" i="1" dirty="0" smtClean="0">
                <a:solidFill>
                  <a:schemeClr val="tx1"/>
                </a:solidFill>
                <a:latin typeface="+mj-lt"/>
              </a:rPr>
              <a:t> </a:t>
            </a:r>
            <a:r>
              <a:rPr lang="en-US" sz="1600" i="1" dirty="0" smtClean="0">
                <a:solidFill>
                  <a:schemeClr val="tx1"/>
                </a:solidFill>
                <a:latin typeface="+mj-lt"/>
              </a:rPr>
              <a:t>50kg.</a:t>
            </a:r>
            <a:r>
              <a:rPr lang="hu-HU" sz="1600" i="1" dirty="0" smtClean="0">
                <a:solidFill>
                  <a:schemeClr val="tx1"/>
                </a:solidFill>
                <a:latin typeface="+mj-lt"/>
              </a:rPr>
              <a:t> </a:t>
            </a:r>
            <a:r>
              <a:rPr lang="en-US" sz="1600" i="1" dirty="0">
                <a:solidFill>
                  <a:schemeClr val="tx1"/>
                </a:solidFill>
                <a:latin typeface="+mj-lt"/>
              </a:rPr>
              <a:t>(</a:t>
            </a:r>
            <a:r>
              <a:rPr lang="en-US" sz="1600" i="1" dirty="0" smtClean="0">
                <a:solidFill>
                  <a:schemeClr val="tx1"/>
                </a:solidFill>
                <a:latin typeface="+mj-lt"/>
              </a:rPr>
              <a:t>m</a:t>
            </a:r>
            <a:r>
              <a:rPr lang="hu-HU" sz="1600" i="1" baseline="-25000" dirty="0" smtClean="0">
                <a:solidFill>
                  <a:schemeClr val="tx1"/>
                </a:solidFill>
                <a:latin typeface="+mj-lt"/>
              </a:rPr>
              <a:t>M</a:t>
            </a:r>
            <a:r>
              <a:rPr lang="en-US" sz="1600" i="1" dirty="0" smtClean="0">
                <a:solidFill>
                  <a:schemeClr val="tx1"/>
                </a:solidFill>
                <a:latin typeface="+mj-lt"/>
              </a:rPr>
              <a:t>=</a:t>
            </a:r>
            <a:r>
              <a:rPr lang="hu-HU" sz="1600" i="1" dirty="0" smtClean="0">
                <a:solidFill>
                  <a:schemeClr val="tx1"/>
                </a:solidFill>
                <a:latin typeface="+mj-lt"/>
              </a:rPr>
              <a:t>50</a:t>
            </a:r>
            <a:r>
              <a:rPr lang="en-US" sz="1600" i="1" dirty="0" smtClean="0">
                <a:solidFill>
                  <a:schemeClr val="tx1"/>
                </a:solidFill>
                <a:latin typeface="+mj-lt"/>
              </a:rPr>
              <a:t> </a:t>
            </a:r>
            <a:r>
              <a:rPr lang="en-US" sz="1600" i="1" dirty="0">
                <a:solidFill>
                  <a:schemeClr val="tx1"/>
                </a:solidFill>
                <a:latin typeface="+mj-lt"/>
              </a:rPr>
              <a:t>[k</a:t>
            </a:r>
            <a:r>
              <a:rPr lang="hu-HU" sz="1600" i="1" dirty="0">
                <a:solidFill>
                  <a:schemeClr val="tx1"/>
                </a:solidFill>
                <a:latin typeface="+mj-lt"/>
              </a:rPr>
              <a:t>g</a:t>
            </a:r>
            <a:r>
              <a:rPr lang="en-US" sz="1600" i="1" dirty="0" smtClean="0">
                <a:solidFill>
                  <a:schemeClr val="tx1"/>
                </a:solidFill>
                <a:latin typeface="+mj-lt"/>
              </a:rPr>
              <a:t>])</a:t>
            </a:r>
            <a:endParaRPr lang="hu-HU" sz="1600" i="1" dirty="0" smtClean="0">
              <a:solidFill>
                <a:schemeClr val="tx1"/>
              </a:solidFill>
              <a:latin typeface="+mj-lt"/>
            </a:endParaRPr>
          </a:p>
          <a:p>
            <a:pPr marL="358775"/>
            <a:endParaRPr lang="hu-HU" sz="1600" i="1" dirty="0" smtClean="0">
              <a:solidFill>
                <a:schemeClr val="tx1"/>
              </a:solidFill>
              <a:latin typeface="+mj-lt"/>
            </a:endParaRPr>
          </a:p>
          <a:p>
            <a:r>
              <a:rPr lang="en-US" sz="1600" b="1" i="1" dirty="0" smtClean="0">
                <a:solidFill>
                  <a:schemeClr val="tx1"/>
                </a:solidFill>
                <a:latin typeface="+mj-lt"/>
              </a:rPr>
              <a:t>Step 3</a:t>
            </a:r>
            <a:endParaRPr lang="hu-HU" sz="1600" b="1" i="1" dirty="0" smtClean="0">
              <a:solidFill>
                <a:schemeClr val="tx1"/>
              </a:solidFill>
              <a:latin typeface="+mj-lt"/>
            </a:endParaRPr>
          </a:p>
          <a:p>
            <a:pPr marL="358775"/>
            <a:r>
              <a:rPr lang="en-US" sz="1600" i="1" dirty="0" smtClean="0">
                <a:solidFill>
                  <a:schemeClr val="tx1"/>
                </a:solidFill>
                <a:latin typeface="+mj-lt"/>
              </a:rPr>
              <a:t>A </a:t>
            </a:r>
            <a:r>
              <a:rPr lang="en-US" sz="1600" i="1" dirty="0">
                <a:solidFill>
                  <a:schemeClr val="tx1"/>
                </a:solidFill>
                <a:latin typeface="+mj-lt"/>
              </a:rPr>
              <a:t>battery is selected with a mass of 10 kg. </a:t>
            </a:r>
            <a:r>
              <a:rPr lang="en-US" sz="1600" i="1" dirty="0" smtClean="0">
                <a:solidFill>
                  <a:schemeClr val="tx1"/>
                </a:solidFill>
                <a:latin typeface="+mj-lt"/>
              </a:rPr>
              <a:t>(m</a:t>
            </a:r>
            <a:r>
              <a:rPr lang="hu-HU" sz="1600" i="1" baseline="-25000" dirty="0" smtClean="0">
                <a:solidFill>
                  <a:schemeClr val="tx1"/>
                </a:solidFill>
              </a:rPr>
              <a:t>B</a:t>
            </a:r>
            <a:r>
              <a:rPr lang="en-US" sz="1600" i="1" dirty="0" smtClean="0">
                <a:solidFill>
                  <a:schemeClr val="tx1"/>
                </a:solidFill>
                <a:latin typeface="+mj-lt"/>
              </a:rPr>
              <a:t>=</a:t>
            </a:r>
            <a:r>
              <a:rPr lang="hu-HU" sz="1600" i="1" dirty="0" smtClean="0">
                <a:solidFill>
                  <a:schemeClr val="tx1"/>
                </a:solidFill>
                <a:latin typeface="+mj-lt"/>
              </a:rPr>
              <a:t> </a:t>
            </a:r>
            <a:r>
              <a:rPr lang="en-US" sz="1600" i="1" dirty="0" smtClean="0">
                <a:solidFill>
                  <a:schemeClr val="tx1"/>
                </a:solidFill>
                <a:latin typeface="+mj-lt"/>
              </a:rPr>
              <a:t>10 </a:t>
            </a:r>
            <a:r>
              <a:rPr lang="en-US" sz="1600" i="1" dirty="0">
                <a:solidFill>
                  <a:schemeClr val="tx1"/>
                </a:solidFill>
                <a:latin typeface="+mj-lt"/>
              </a:rPr>
              <a:t>[</a:t>
            </a:r>
            <a:r>
              <a:rPr lang="en-US" sz="1600" i="1" dirty="0" smtClean="0">
                <a:solidFill>
                  <a:schemeClr val="tx1"/>
                </a:solidFill>
                <a:latin typeface="+mj-lt"/>
              </a:rPr>
              <a:t>k</a:t>
            </a:r>
            <a:r>
              <a:rPr lang="hu-HU" sz="1600" i="1" dirty="0" smtClean="0">
                <a:solidFill>
                  <a:schemeClr val="tx1"/>
                </a:solidFill>
                <a:latin typeface="+mj-lt"/>
              </a:rPr>
              <a:t>g</a:t>
            </a:r>
            <a:r>
              <a:rPr lang="en-US" sz="1600" i="1" dirty="0" smtClean="0">
                <a:solidFill>
                  <a:schemeClr val="tx1"/>
                </a:solidFill>
                <a:latin typeface="+mj-lt"/>
              </a:rPr>
              <a:t>])</a:t>
            </a:r>
            <a:endParaRPr lang="en-US" sz="1600" i="1" dirty="0">
              <a:solidFill>
                <a:schemeClr val="tx1"/>
              </a:solidFill>
              <a:latin typeface="+mj-lt"/>
            </a:endParaRPr>
          </a:p>
        </p:txBody>
      </p:sp>
    </p:spTree>
    <p:extLst>
      <p:ext uri="{BB962C8B-B14F-4D97-AF65-F5344CB8AC3E}">
        <p14:creationId xmlns:p14="http://schemas.microsoft.com/office/powerpoint/2010/main" xmlns="" val="143843100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Modeling the process</a:t>
            </a:r>
            <a:endParaRPr lang="en-US" dirty="0"/>
          </a:p>
        </p:txBody>
      </p:sp>
      <p:sp>
        <p:nvSpPr>
          <p:cNvPr id="3" name="Content Placeholder 2"/>
          <p:cNvSpPr>
            <a:spLocks noGrp="1"/>
          </p:cNvSpPr>
          <p:nvPr>
            <p:ph idx="1"/>
          </p:nvPr>
        </p:nvSpPr>
        <p:spPr/>
        <p:txBody>
          <a:bodyPr/>
          <a:lstStyle/>
          <a:p>
            <a:r>
              <a:rPr lang="en-US" sz="1600" b="1" dirty="0" smtClean="0"/>
              <a:t>m</a:t>
            </a:r>
            <a:r>
              <a:rPr lang="en-US" sz="1600" b="1" baseline="-25000" dirty="0" smtClean="0"/>
              <a:t>T</a:t>
            </a:r>
            <a:r>
              <a:rPr lang="en-US" sz="1600" b="1" dirty="0" smtClean="0"/>
              <a:t> </a:t>
            </a:r>
            <a:r>
              <a:rPr lang="en-US" sz="1600" b="1" dirty="0"/>
              <a:t>= </a:t>
            </a:r>
            <a:r>
              <a:rPr lang="en-US" sz="1600" b="1" dirty="0" smtClean="0"/>
              <a:t>m</a:t>
            </a:r>
            <a:r>
              <a:rPr lang="hu-HU" sz="1600" b="1" baseline="-25000" dirty="0" smtClean="0"/>
              <a:t>P</a:t>
            </a:r>
            <a:r>
              <a:rPr lang="en-US" sz="1600" b="1" dirty="0" smtClean="0"/>
              <a:t>+m</a:t>
            </a:r>
            <a:r>
              <a:rPr lang="hu-HU" sz="1600" b="1" baseline="-25000" dirty="0" smtClean="0"/>
              <a:t>M</a:t>
            </a:r>
            <a:r>
              <a:rPr lang="en-US" sz="1600" b="1" dirty="0" smtClean="0"/>
              <a:t>+m</a:t>
            </a:r>
            <a:r>
              <a:rPr lang="hu-HU" sz="1600" b="1" baseline="-25000" dirty="0" smtClean="0"/>
              <a:t>B</a:t>
            </a:r>
          </a:p>
          <a:p>
            <a:endParaRPr lang="hu-HU" sz="1600" b="1" baseline="-25000" dirty="0" smtClean="0"/>
          </a:p>
          <a:p>
            <a:r>
              <a:rPr lang="en-US" sz="1600" b="1" dirty="0" smtClean="0"/>
              <a:t>m</a:t>
            </a:r>
            <a:r>
              <a:rPr lang="en-US" sz="1600" b="1" baseline="-25000" dirty="0" smtClean="0"/>
              <a:t>T</a:t>
            </a:r>
            <a:r>
              <a:rPr lang="en-US" sz="1600" b="1" dirty="0" smtClean="0"/>
              <a:t> </a:t>
            </a:r>
            <a:r>
              <a:rPr lang="en-US" sz="1600" b="1" dirty="0"/>
              <a:t>≤ 150 [</a:t>
            </a:r>
            <a:r>
              <a:rPr lang="en-US" sz="1600" b="1" dirty="0" smtClean="0"/>
              <a:t>k</a:t>
            </a:r>
            <a:r>
              <a:rPr lang="hu-HU" sz="1600" b="1" dirty="0" smtClean="0"/>
              <a:t>g</a:t>
            </a:r>
            <a:r>
              <a:rPr lang="az-Cyrl-AZ" sz="1600" b="1" dirty="0" smtClean="0"/>
              <a:t>],</a:t>
            </a:r>
            <a:r>
              <a:rPr lang="hu-HU" sz="1600" b="1" dirty="0" smtClean="0"/>
              <a:t/>
            </a:r>
            <a:br>
              <a:rPr lang="hu-HU" sz="1600" b="1" dirty="0" smtClean="0"/>
            </a:br>
            <a:r>
              <a:rPr lang="en-US" sz="1600" b="1" dirty="0" smtClean="0"/>
              <a:t>m</a:t>
            </a:r>
            <a:r>
              <a:rPr lang="hu-HU" sz="1600" b="1" baseline="-25000" dirty="0" smtClean="0"/>
              <a:t>P</a:t>
            </a:r>
            <a:r>
              <a:rPr lang="en-US" sz="1600" b="1" dirty="0" smtClean="0"/>
              <a:t> </a:t>
            </a:r>
            <a:r>
              <a:rPr lang="en-US" sz="1600" b="1" dirty="0"/>
              <a:t>≤ 100 [</a:t>
            </a:r>
            <a:r>
              <a:rPr lang="en-US" sz="1600" b="1" dirty="0" smtClean="0"/>
              <a:t>k</a:t>
            </a:r>
            <a:r>
              <a:rPr lang="hu-HU" sz="1600" b="1" dirty="0" smtClean="0"/>
              <a:t>g</a:t>
            </a:r>
            <a:r>
              <a:rPr lang="az-Cyrl-AZ" sz="1600" b="1" dirty="0" smtClean="0"/>
              <a:t>],</a:t>
            </a:r>
            <a:r>
              <a:rPr lang="hu-HU" sz="1600" b="1" dirty="0" smtClean="0"/>
              <a:t/>
            </a:r>
            <a:br>
              <a:rPr lang="hu-HU" sz="1600" b="1" dirty="0" smtClean="0"/>
            </a:br>
            <a:r>
              <a:rPr lang="en-US" sz="1600" b="1" dirty="0" smtClean="0"/>
              <a:t>m</a:t>
            </a:r>
            <a:r>
              <a:rPr lang="hu-HU" sz="1600" b="1" baseline="-25000" dirty="0" smtClean="0"/>
              <a:t>M</a:t>
            </a:r>
            <a:r>
              <a:rPr lang="en-US" sz="1600" b="1" dirty="0" smtClean="0"/>
              <a:t> </a:t>
            </a:r>
            <a:r>
              <a:rPr lang="en-US" sz="1600" b="1" dirty="0"/>
              <a:t>≤ 50 [</a:t>
            </a:r>
            <a:r>
              <a:rPr lang="en-US" sz="1600" b="1" dirty="0" smtClean="0"/>
              <a:t>k</a:t>
            </a:r>
            <a:r>
              <a:rPr lang="hu-HU" sz="1600" b="1" dirty="0" smtClean="0"/>
              <a:t>g</a:t>
            </a:r>
            <a:r>
              <a:rPr lang="az-Cyrl-AZ" sz="1600" b="1" dirty="0" smtClean="0"/>
              <a:t>],</a:t>
            </a:r>
            <a:r>
              <a:rPr lang="hu-HU" sz="1600" b="1" dirty="0" smtClean="0"/>
              <a:t/>
            </a:r>
            <a:br>
              <a:rPr lang="hu-HU" sz="1600" b="1" dirty="0" smtClean="0"/>
            </a:br>
            <a:r>
              <a:rPr lang="en-US" sz="1600" b="1" dirty="0" smtClean="0"/>
              <a:t>m</a:t>
            </a:r>
            <a:r>
              <a:rPr lang="hu-HU" sz="1600" b="1" baseline="-25000" dirty="0" smtClean="0"/>
              <a:t>B</a:t>
            </a:r>
            <a:r>
              <a:rPr lang="en-US" sz="1600" b="1" dirty="0" smtClean="0"/>
              <a:t> </a:t>
            </a:r>
            <a:r>
              <a:rPr lang="en-US" sz="1600" b="1" dirty="0"/>
              <a:t>≤ 10 [</a:t>
            </a:r>
            <a:r>
              <a:rPr lang="en-US" sz="1600" b="1" dirty="0" smtClean="0"/>
              <a:t>k</a:t>
            </a:r>
            <a:r>
              <a:rPr lang="hu-HU" sz="1600" b="1" dirty="0" smtClean="0"/>
              <a:t>g</a:t>
            </a:r>
            <a:r>
              <a:rPr lang="az-Cyrl-AZ" sz="1600" b="1" dirty="0" smtClean="0"/>
              <a:t>]</a:t>
            </a:r>
            <a:endParaRPr lang="hu-HU" sz="1600" b="1" dirty="0" smtClean="0"/>
          </a:p>
          <a:p>
            <a:endParaRPr lang="hu-HU" sz="1600" dirty="0"/>
          </a:p>
          <a:p>
            <a:r>
              <a:rPr lang="hu-HU" sz="1600" dirty="0" smtClean="0">
                <a:solidFill>
                  <a:schemeClr val="bg1">
                    <a:lumMod val="50000"/>
                  </a:schemeClr>
                </a:solidFill>
              </a:rPr>
              <a:t>mass </a:t>
            </a:r>
            <a:r>
              <a:rPr lang="hu-HU" sz="1600" dirty="0">
                <a:solidFill>
                  <a:schemeClr val="bg1">
                    <a:lumMod val="50000"/>
                  </a:schemeClr>
                </a:solidFill>
              </a:rPr>
              <a:t>&gt; 0 [</a:t>
            </a:r>
            <a:r>
              <a:rPr lang="hu-HU" sz="1600" dirty="0" smtClean="0">
                <a:solidFill>
                  <a:schemeClr val="bg1">
                    <a:lumMod val="50000"/>
                  </a:schemeClr>
                </a:solidFill>
              </a:rPr>
              <a:t>kg</a:t>
            </a:r>
            <a:r>
              <a:rPr lang="az-Cyrl-AZ" sz="1600" dirty="0" smtClean="0">
                <a:solidFill>
                  <a:schemeClr val="bg1">
                    <a:lumMod val="50000"/>
                  </a:schemeClr>
                </a:solidFill>
              </a:rPr>
              <a:t>] </a:t>
            </a:r>
            <a:endParaRPr lang="en-US" sz="1600" dirty="0">
              <a:solidFill>
                <a:schemeClr val="bg1">
                  <a:lumMod val="50000"/>
                </a:schemeClr>
              </a:solidFill>
            </a:endParaRPr>
          </a:p>
        </p:txBody>
      </p:sp>
      <p:sp>
        <p:nvSpPr>
          <p:cNvPr id="10" name="TextBox 9"/>
          <p:cNvSpPr txBox="1"/>
          <p:nvPr/>
        </p:nvSpPr>
        <p:spPr>
          <a:xfrm>
            <a:off x="4826570" y="4254554"/>
            <a:ext cx="3271715" cy="341609"/>
          </a:xfrm>
          <a:prstGeom prst="rect">
            <a:avLst/>
          </a:prstGeom>
          <a:noFill/>
        </p:spPr>
        <p:txBody>
          <a:bodyPr wrap="square" rtlCol="0">
            <a:spAutoFit/>
          </a:bodyPr>
          <a:lstStyle/>
          <a:p>
            <a:pPr algn="ctr"/>
            <a:r>
              <a:rPr lang="en-US" sz="2000" i="1" dirty="0" smtClean="0"/>
              <a:t>Automated Guided Vehicle (AGV)</a:t>
            </a:r>
            <a:endParaRPr lang="en-US" sz="2000" i="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59832" y="1340768"/>
            <a:ext cx="5796136" cy="4871382"/>
          </a:xfrm>
          <a:prstGeom prst="rect">
            <a:avLst/>
          </a:prstGeom>
        </p:spPr>
      </p:pic>
    </p:spTree>
    <p:extLst>
      <p:ext uri="{BB962C8B-B14F-4D97-AF65-F5344CB8AC3E}">
        <p14:creationId xmlns:p14="http://schemas.microsoft.com/office/powerpoint/2010/main" xmlns="" val="229260615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Modeling the process</a:t>
            </a:r>
            <a:endParaRPr lang="en-US" dirty="0"/>
          </a:p>
        </p:txBody>
      </p:sp>
      <p:sp>
        <p:nvSpPr>
          <p:cNvPr id="3" name="Content Placeholder 2"/>
          <p:cNvSpPr>
            <a:spLocks noGrp="1"/>
          </p:cNvSpPr>
          <p:nvPr>
            <p:ph idx="1"/>
          </p:nvPr>
        </p:nvSpPr>
        <p:spPr/>
        <p:txBody>
          <a:bodyPr/>
          <a:lstStyle/>
          <a:p>
            <a:r>
              <a:rPr lang="en-US" sz="1600" dirty="0" smtClean="0">
                <a:solidFill>
                  <a:schemeClr val="bg1">
                    <a:lumMod val="50000"/>
                  </a:schemeClr>
                </a:solidFill>
              </a:rPr>
              <a:t>m</a:t>
            </a:r>
            <a:r>
              <a:rPr lang="en-US" sz="1600" baseline="-25000" dirty="0" smtClean="0">
                <a:solidFill>
                  <a:schemeClr val="bg1">
                    <a:lumMod val="50000"/>
                  </a:schemeClr>
                </a:solidFill>
              </a:rPr>
              <a:t>T</a:t>
            </a:r>
            <a:r>
              <a:rPr lang="en-US" sz="1600" dirty="0" smtClean="0">
                <a:solidFill>
                  <a:schemeClr val="bg1">
                    <a:lumMod val="50000"/>
                  </a:schemeClr>
                </a:solidFill>
              </a:rPr>
              <a:t> </a:t>
            </a:r>
            <a:r>
              <a:rPr lang="en-US" sz="1600" dirty="0">
                <a:solidFill>
                  <a:schemeClr val="bg1">
                    <a:lumMod val="50000"/>
                  </a:schemeClr>
                </a:solidFill>
              </a:rPr>
              <a:t>= </a:t>
            </a:r>
            <a:r>
              <a:rPr lang="en-US" sz="1600" dirty="0" smtClean="0">
                <a:solidFill>
                  <a:schemeClr val="bg1">
                    <a:lumMod val="50000"/>
                  </a:schemeClr>
                </a:solidFill>
              </a:rPr>
              <a:t>m</a:t>
            </a:r>
            <a:r>
              <a:rPr lang="hu-HU" sz="1600" baseline="-25000" dirty="0" smtClean="0">
                <a:solidFill>
                  <a:schemeClr val="bg1">
                    <a:lumMod val="50000"/>
                  </a:schemeClr>
                </a:solidFill>
              </a:rPr>
              <a:t>P</a:t>
            </a:r>
            <a:r>
              <a:rPr lang="en-US" sz="1600" dirty="0" smtClean="0">
                <a:solidFill>
                  <a:schemeClr val="bg1">
                    <a:lumMod val="50000"/>
                  </a:schemeClr>
                </a:solidFill>
              </a:rPr>
              <a:t>+m</a:t>
            </a:r>
            <a:r>
              <a:rPr lang="hu-HU" sz="1600" baseline="-25000" dirty="0" smtClean="0">
                <a:solidFill>
                  <a:schemeClr val="bg1">
                    <a:lumMod val="50000"/>
                  </a:schemeClr>
                </a:solidFill>
              </a:rPr>
              <a:t>M</a:t>
            </a:r>
            <a:r>
              <a:rPr lang="en-US" sz="1600" dirty="0" smtClean="0">
                <a:solidFill>
                  <a:schemeClr val="bg1">
                    <a:lumMod val="50000"/>
                  </a:schemeClr>
                </a:solidFill>
              </a:rPr>
              <a:t>+m</a:t>
            </a:r>
            <a:r>
              <a:rPr lang="hu-HU" sz="1600" baseline="-25000" dirty="0" smtClean="0">
                <a:solidFill>
                  <a:schemeClr val="bg1">
                    <a:lumMod val="50000"/>
                  </a:schemeClr>
                </a:solidFill>
              </a:rPr>
              <a:t>B</a:t>
            </a:r>
          </a:p>
          <a:p>
            <a:endParaRPr lang="hu-HU" sz="1600" baseline="-25000" dirty="0" smtClean="0">
              <a:solidFill>
                <a:schemeClr val="bg1">
                  <a:lumMod val="50000"/>
                </a:schemeClr>
              </a:solidFill>
            </a:endParaRPr>
          </a:p>
          <a:p>
            <a:r>
              <a:rPr lang="en-US" sz="1600" dirty="0" smtClean="0">
                <a:solidFill>
                  <a:schemeClr val="bg1">
                    <a:lumMod val="50000"/>
                  </a:schemeClr>
                </a:solidFill>
              </a:rPr>
              <a:t>m</a:t>
            </a:r>
            <a:r>
              <a:rPr lang="en-US" sz="1600" baseline="-25000" dirty="0" smtClean="0">
                <a:solidFill>
                  <a:schemeClr val="bg1">
                    <a:lumMod val="50000"/>
                  </a:schemeClr>
                </a:solidFill>
              </a:rPr>
              <a:t>T</a:t>
            </a:r>
            <a:r>
              <a:rPr lang="en-US" sz="1600" dirty="0" smtClean="0">
                <a:solidFill>
                  <a:schemeClr val="bg1">
                    <a:lumMod val="50000"/>
                  </a:schemeClr>
                </a:solidFill>
              </a:rPr>
              <a:t> </a:t>
            </a:r>
            <a:r>
              <a:rPr lang="en-US" sz="1600" dirty="0">
                <a:solidFill>
                  <a:schemeClr val="bg1">
                    <a:lumMod val="50000"/>
                  </a:schemeClr>
                </a:solidFill>
              </a:rPr>
              <a:t>≤ 150 [</a:t>
            </a:r>
            <a:r>
              <a:rPr lang="en-US" sz="1600" dirty="0" smtClean="0">
                <a:solidFill>
                  <a:schemeClr val="bg1">
                    <a:lumMod val="50000"/>
                  </a:schemeClr>
                </a:solidFill>
              </a:rPr>
              <a:t>k</a:t>
            </a:r>
            <a:r>
              <a:rPr lang="hu-HU" sz="1600" dirty="0" smtClean="0">
                <a:solidFill>
                  <a:schemeClr val="bg1">
                    <a:lumMod val="50000"/>
                  </a:schemeClr>
                </a:solidFill>
              </a:rPr>
              <a:t>g</a:t>
            </a:r>
            <a:r>
              <a:rPr lang="az-Cyrl-AZ" sz="1600" dirty="0" smtClean="0">
                <a:solidFill>
                  <a:schemeClr val="bg1">
                    <a:lumMod val="50000"/>
                  </a:schemeClr>
                </a:solidFill>
              </a:rPr>
              <a:t>],</a:t>
            </a:r>
            <a:r>
              <a:rPr lang="hu-HU" sz="1600" dirty="0" smtClean="0">
                <a:solidFill>
                  <a:schemeClr val="bg1">
                    <a:lumMod val="50000"/>
                  </a:schemeClr>
                </a:solidFill>
              </a:rPr>
              <a:t/>
            </a:r>
            <a:br>
              <a:rPr lang="hu-HU" sz="1600" dirty="0" smtClean="0">
                <a:solidFill>
                  <a:schemeClr val="bg1">
                    <a:lumMod val="50000"/>
                  </a:schemeClr>
                </a:solidFill>
              </a:rPr>
            </a:br>
            <a:r>
              <a:rPr lang="en-US" sz="1600" dirty="0" smtClean="0">
                <a:solidFill>
                  <a:schemeClr val="bg1">
                    <a:lumMod val="50000"/>
                  </a:schemeClr>
                </a:solidFill>
              </a:rPr>
              <a:t>m</a:t>
            </a:r>
            <a:r>
              <a:rPr lang="hu-HU" sz="1600" baseline="-25000" dirty="0" smtClean="0">
                <a:solidFill>
                  <a:schemeClr val="bg1">
                    <a:lumMod val="50000"/>
                  </a:schemeClr>
                </a:solidFill>
              </a:rPr>
              <a:t>P</a:t>
            </a:r>
            <a:r>
              <a:rPr lang="en-US" sz="1600" dirty="0" smtClean="0">
                <a:solidFill>
                  <a:schemeClr val="bg1">
                    <a:lumMod val="50000"/>
                  </a:schemeClr>
                </a:solidFill>
              </a:rPr>
              <a:t> </a:t>
            </a:r>
            <a:r>
              <a:rPr lang="en-US" sz="1600" dirty="0">
                <a:solidFill>
                  <a:schemeClr val="bg1">
                    <a:lumMod val="50000"/>
                  </a:schemeClr>
                </a:solidFill>
              </a:rPr>
              <a:t>≤ 100 [</a:t>
            </a:r>
            <a:r>
              <a:rPr lang="en-US" sz="1600" dirty="0" smtClean="0">
                <a:solidFill>
                  <a:schemeClr val="bg1">
                    <a:lumMod val="50000"/>
                  </a:schemeClr>
                </a:solidFill>
              </a:rPr>
              <a:t>k</a:t>
            </a:r>
            <a:r>
              <a:rPr lang="hu-HU" sz="1600" dirty="0" smtClean="0">
                <a:solidFill>
                  <a:schemeClr val="bg1">
                    <a:lumMod val="50000"/>
                  </a:schemeClr>
                </a:solidFill>
              </a:rPr>
              <a:t>g</a:t>
            </a:r>
            <a:r>
              <a:rPr lang="az-Cyrl-AZ" sz="1600" dirty="0" smtClean="0">
                <a:solidFill>
                  <a:schemeClr val="bg1">
                    <a:lumMod val="50000"/>
                  </a:schemeClr>
                </a:solidFill>
              </a:rPr>
              <a:t>],</a:t>
            </a:r>
            <a:r>
              <a:rPr lang="hu-HU" sz="1600" dirty="0" smtClean="0">
                <a:solidFill>
                  <a:schemeClr val="bg1">
                    <a:lumMod val="50000"/>
                  </a:schemeClr>
                </a:solidFill>
              </a:rPr>
              <a:t/>
            </a:r>
            <a:br>
              <a:rPr lang="hu-HU" sz="1600" dirty="0" smtClean="0">
                <a:solidFill>
                  <a:schemeClr val="bg1">
                    <a:lumMod val="50000"/>
                  </a:schemeClr>
                </a:solidFill>
              </a:rPr>
            </a:br>
            <a:r>
              <a:rPr lang="en-US" sz="1600" dirty="0" smtClean="0">
                <a:solidFill>
                  <a:schemeClr val="bg1">
                    <a:lumMod val="50000"/>
                  </a:schemeClr>
                </a:solidFill>
              </a:rPr>
              <a:t>m</a:t>
            </a:r>
            <a:r>
              <a:rPr lang="hu-HU" sz="1600" baseline="-25000" dirty="0" smtClean="0">
                <a:solidFill>
                  <a:schemeClr val="bg1">
                    <a:lumMod val="50000"/>
                  </a:schemeClr>
                </a:solidFill>
              </a:rPr>
              <a:t>M</a:t>
            </a:r>
            <a:r>
              <a:rPr lang="en-US" sz="1600" dirty="0" smtClean="0">
                <a:solidFill>
                  <a:schemeClr val="bg1">
                    <a:lumMod val="50000"/>
                  </a:schemeClr>
                </a:solidFill>
              </a:rPr>
              <a:t> </a:t>
            </a:r>
            <a:r>
              <a:rPr lang="en-US" sz="1600" dirty="0">
                <a:solidFill>
                  <a:schemeClr val="bg1">
                    <a:lumMod val="50000"/>
                  </a:schemeClr>
                </a:solidFill>
              </a:rPr>
              <a:t>≤ 50 [</a:t>
            </a:r>
            <a:r>
              <a:rPr lang="en-US" sz="1600" dirty="0" smtClean="0">
                <a:solidFill>
                  <a:schemeClr val="bg1">
                    <a:lumMod val="50000"/>
                  </a:schemeClr>
                </a:solidFill>
              </a:rPr>
              <a:t>k</a:t>
            </a:r>
            <a:r>
              <a:rPr lang="hu-HU" sz="1600" dirty="0" smtClean="0">
                <a:solidFill>
                  <a:schemeClr val="bg1">
                    <a:lumMod val="50000"/>
                  </a:schemeClr>
                </a:solidFill>
              </a:rPr>
              <a:t>g</a:t>
            </a:r>
            <a:r>
              <a:rPr lang="az-Cyrl-AZ" sz="1600" dirty="0" smtClean="0">
                <a:solidFill>
                  <a:schemeClr val="bg1">
                    <a:lumMod val="50000"/>
                  </a:schemeClr>
                </a:solidFill>
              </a:rPr>
              <a:t>],</a:t>
            </a:r>
            <a:r>
              <a:rPr lang="hu-HU" sz="1600" dirty="0" smtClean="0">
                <a:solidFill>
                  <a:schemeClr val="bg1">
                    <a:lumMod val="50000"/>
                  </a:schemeClr>
                </a:solidFill>
              </a:rPr>
              <a:t/>
            </a:r>
            <a:br>
              <a:rPr lang="hu-HU" sz="1600" dirty="0" smtClean="0">
                <a:solidFill>
                  <a:schemeClr val="bg1">
                    <a:lumMod val="50000"/>
                  </a:schemeClr>
                </a:solidFill>
              </a:rPr>
            </a:br>
            <a:r>
              <a:rPr lang="en-US" sz="1600" dirty="0" smtClean="0">
                <a:solidFill>
                  <a:schemeClr val="bg1">
                    <a:lumMod val="50000"/>
                  </a:schemeClr>
                </a:solidFill>
              </a:rPr>
              <a:t>m</a:t>
            </a:r>
            <a:r>
              <a:rPr lang="hu-HU" sz="1600" baseline="-25000" dirty="0" smtClean="0">
                <a:solidFill>
                  <a:schemeClr val="bg1">
                    <a:lumMod val="50000"/>
                  </a:schemeClr>
                </a:solidFill>
              </a:rPr>
              <a:t>B</a:t>
            </a:r>
            <a:r>
              <a:rPr lang="en-US" sz="1600" dirty="0" smtClean="0">
                <a:solidFill>
                  <a:schemeClr val="bg1">
                    <a:lumMod val="50000"/>
                  </a:schemeClr>
                </a:solidFill>
              </a:rPr>
              <a:t> </a:t>
            </a:r>
            <a:r>
              <a:rPr lang="en-US" sz="1600" dirty="0">
                <a:solidFill>
                  <a:schemeClr val="bg1">
                    <a:lumMod val="50000"/>
                  </a:schemeClr>
                </a:solidFill>
              </a:rPr>
              <a:t>≤ 10 [</a:t>
            </a:r>
            <a:r>
              <a:rPr lang="en-US" sz="1600" dirty="0" smtClean="0">
                <a:solidFill>
                  <a:schemeClr val="bg1">
                    <a:lumMod val="50000"/>
                  </a:schemeClr>
                </a:solidFill>
              </a:rPr>
              <a:t>k</a:t>
            </a:r>
            <a:r>
              <a:rPr lang="hu-HU" sz="1600" dirty="0" smtClean="0">
                <a:solidFill>
                  <a:schemeClr val="bg1">
                    <a:lumMod val="50000"/>
                  </a:schemeClr>
                </a:solidFill>
              </a:rPr>
              <a:t>g</a:t>
            </a:r>
            <a:r>
              <a:rPr lang="az-Cyrl-AZ" sz="1600" dirty="0" smtClean="0">
                <a:solidFill>
                  <a:schemeClr val="bg1">
                    <a:lumMod val="50000"/>
                  </a:schemeClr>
                </a:solidFill>
              </a:rPr>
              <a:t>]</a:t>
            </a:r>
            <a:endParaRPr lang="hu-HU" sz="1600" dirty="0" smtClean="0">
              <a:solidFill>
                <a:schemeClr val="bg1">
                  <a:lumMod val="50000"/>
                </a:schemeClr>
              </a:solidFill>
            </a:endParaRPr>
          </a:p>
          <a:p>
            <a:endParaRPr lang="hu-HU" sz="1600" dirty="0"/>
          </a:p>
          <a:p>
            <a:r>
              <a:rPr lang="hu-HU" sz="1600" b="1" dirty="0" smtClean="0">
                <a:solidFill>
                  <a:schemeClr val="tx1"/>
                </a:solidFill>
              </a:rPr>
              <a:t>mass </a:t>
            </a:r>
            <a:r>
              <a:rPr lang="hu-HU" sz="1600" b="1" dirty="0">
                <a:solidFill>
                  <a:schemeClr val="tx1"/>
                </a:solidFill>
              </a:rPr>
              <a:t>&gt; 0 [</a:t>
            </a:r>
            <a:r>
              <a:rPr lang="hu-HU" sz="1600" b="1" dirty="0" smtClean="0">
                <a:solidFill>
                  <a:schemeClr val="tx1"/>
                </a:solidFill>
              </a:rPr>
              <a:t>kg</a:t>
            </a:r>
            <a:r>
              <a:rPr lang="az-Cyrl-AZ" sz="1600" b="1" dirty="0" smtClean="0">
                <a:solidFill>
                  <a:schemeClr val="tx1"/>
                </a:solidFill>
              </a:rPr>
              <a:t>] </a:t>
            </a:r>
            <a:endParaRPr lang="en-US" sz="1600" b="1" dirty="0">
              <a:solidFill>
                <a:schemeClr val="tx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81019" y="1777031"/>
            <a:ext cx="7162815" cy="2304293"/>
          </a:xfrm>
          <a:prstGeom prst="rect">
            <a:avLst/>
          </a:prstGeom>
        </p:spPr>
      </p:pic>
    </p:spTree>
    <p:extLst>
      <p:ext uri="{BB962C8B-B14F-4D97-AF65-F5344CB8AC3E}">
        <p14:creationId xmlns:p14="http://schemas.microsoft.com/office/powerpoint/2010/main" xmlns="" val="26918222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Modeling the process</a:t>
            </a:r>
            <a:endParaRPr lang="en-US" dirty="0"/>
          </a:p>
        </p:txBody>
      </p:sp>
      <p:sp>
        <p:nvSpPr>
          <p:cNvPr id="3" name="Content Placeholder 2"/>
          <p:cNvSpPr>
            <a:spLocks noGrp="1"/>
          </p:cNvSpPr>
          <p:nvPr>
            <p:ph idx="1"/>
          </p:nvPr>
        </p:nvSpPr>
        <p:spPr/>
        <p:txBody>
          <a:bodyPr/>
          <a:lstStyle/>
          <a:p>
            <a:r>
              <a:rPr lang="en-US" sz="1600" dirty="0" smtClean="0">
                <a:solidFill>
                  <a:schemeClr val="bg1">
                    <a:lumMod val="50000"/>
                  </a:schemeClr>
                </a:solidFill>
              </a:rPr>
              <a:t>m</a:t>
            </a:r>
            <a:r>
              <a:rPr lang="en-US" sz="1600" baseline="-25000" dirty="0" smtClean="0">
                <a:solidFill>
                  <a:schemeClr val="bg1">
                    <a:lumMod val="50000"/>
                  </a:schemeClr>
                </a:solidFill>
              </a:rPr>
              <a:t>T</a:t>
            </a:r>
            <a:r>
              <a:rPr lang="en-US" sz="1600" dirty="0" smtClean="0">
                <a:solidFill>
                  <a:schemeClr val="bg1">
                    <a:lumMod val="50000"/>
                  </a:schemeClr>
                </a:solidFill>
              </a:rPr>
              <a:t> </a:t>
            </a:r>
            <a:r>
              <a:rPr lang="en-US" sz="1600" dirty="0">
                <a:solidFill>
                  <a:schemeClr val="bg1">
                    <a:lumMod val="50000"/>
                  </a:schemeClr>
                </a:solidFill>
              </a:rPr>
              <a:t>= </a:t>
            </a:r>
            <a:r>
              <a:rPr lang="en-US" sz="1600" dirty="0" smtClean="0">
                <a:solidFill>
                  <a:schemeClr val="bg1">
                    <a:lumMod val="50000"/>
                  </a:schemeClr>
                </a:solidFill>
              </a:rPr>
              <a:t>m</a:t>
            </a:r>
            <a:r>
              <a:rPr lang="hu-HU" sz="1600" baseline="-25000" dirty="0" smtClean="0">
                <a:solidFill>
                  <a:schemeClr val="bg1">
                    <a:lumMod val="50000"/>
                  </a:schemeClr>
                </a:solidFill>
              </a:rPr>
              <a:t>P</a:t>
            </a:r>
            <a:r>
              <a:rPr lang="en-US" sz="1600" dirty="0" smtClean="0">
                <a:solidFill>
                  <a:schemeClr val="bg1">
                    <a:lumMod val="50000"/>
                  </a:schemeClr>
                </a:solidFill>
              </a:rPr>
              <a:t>+m</a:t>
            </a:r>
            <a:r>
              <a:rPr lang="hu-HU" sz="1600" baseline="-25000" dirty="0" smtClean="0">
                <a:solidFill>
                  <a:schemeClr val="bg1">
                    <a:lumMod val="50000"/>
                  </a:schemeClr>
                </a:solidFill>
              </a:rPr>
              <a:t>M</a:t>
            </a:r>
            <a:r>
              <a:rPr lang="en-US" sz="1600" dirty="0" smtClean="0">
                <a:solidFill>
                  <a:schemeClr val="bg1">
                    <a:lumMod val="50000"/>
                  </a:schemeClr>
                </a:solidFill>
              </a:rPr>
              <a:t>+m</a:t>
            </a:r>
            <a:r>
              <a:rPr lang="hu-HU" sz="1600" baseline="-25000" dirty="0" smtClean="0">
                <a:solidFill>
                  <a:schemeClr val="bg1">
                    <a:lumMod val="50000"/>
                  </a:schemeClr>
                </a:solidFill>
              </a:rPr>
              <a:t>B</a:t>
            </a:r>
          </a:p>
          <a:p>
            <a:endParaRPr lang="hu-HU" sz="1600" baseline="-25000" dirty="0" smtClean="0">
              <a:solidFill>
                <a:schemeClr val="bg1">
                  <a:lumMod val="50000"/>
                </a:schemeClr>
              </a:solidFill>
            </a:endParaRPr>
          </a:p>
          <a:p>
            <a:r>
              <a:rPr lang="en-US" sz="1600" dirty="0" smtClean="0">
                <a:solidFill>
                  <a:schemeClr val="bg1">
                    <a:lumMod val="50000"/>
                  </a:schemeClr>
                </a:solidFill>
              </a:rPr>
              <a:t>m</a:t>
            </a:r>
            <a:r>
              <a:rPr lang="en-US" sz="1600" baseline="-25000" dirty="0" smtClean="0">
                <a:solidFill>
                  <a:schemeClr val="bg1">
                    <a:lumMod val="50000"/>
                  </a:schemeClr>
                </a:solidFill>
              </a:rPr>
              <a:t>T</a:t>
            </a:r>
            <a:r>
              <a:rPr lang="en-US" sz="1600" dirty="0" smtClean="0">
                <a:solidFill>
                  <a:schemeClr val="bg1">
                    <a:lumMod val="50000"/>
                  </a:schemeClr>
                </a:solidFill>
              </a:rPr>
              <a:t> </a:t>
            </a:r>
            <a:r>
              <a:rPr lang="en-US" sz="1600" dirty="0">
                <a:solidFill>
                  <a:schemeClr val="bg1">
                    <a:lumMod val="50000"/>
                  </a:schemeClr>
                </a:solidFill>
              </a:rPr>
              <a:t>≤ 150 [</a:t>
            </a:r>
            <a:r>
              <a:rPr lang="en-US" sz="1600" dirty="0" smtClean="0">
                <a:solidFill>
                  <a:schemeClr val="bg1">
                    <a:lumMod val="50000"/>
                  </a:schemeClr>
                </a:solidFill>
              </a:rPr>
              <a:t>k</a:t>
            </a:r>
            <a:r>
              <a:rPr lang="hu-HU" sz="1600" dirty="0" smtClean="0">
                <a:solidFill>
                  <a:schemeClr val="bg1">
                    <a:lumMod val="50000"/>
                  </a:schemeClr>
                </a:solidFill>
              </a:rPr>
              <a:t>g</a:t>
            </a:r>
            <a:r>
              <a:rPr lang="az-Cyrl-AZ" sz="1600" dirty="0" smtClean="0">
                <a:solidFill>
                  <a:schemeClr val="bg1">
                    <a:lumMod val="50000"/>
                  </a:schemeClr>
                </a:solidFill>
              </a:rPr>
              <a:t>],</a:t>
            </a:r>
            <a:r>
              <a:rPr lang="hu-HU" sz="1600" dirty="0" smtClean="0">
                <a:solidFill>
                  <a:schemeClr val="bg1">
                    <a:lumMod val="50000"/>
                  </a:schemeClr>
                </a:solidFill>
              </a:rPr>
              <a:t/>
            </a:r>
            <a:br>
              <a:rPr lang="hu-HU" sz="1600" dirty="0" smtClean="0">
                <a:solidFill>
                  <a:schemeClr val="bg1">
                    <a:lumMod val="50000"/>
                  </a:schemeClr>
                </a:solidFill>
              </a:rPr>
            </a:br>
            <a:r>
              <a:rPr lang="en-US" sz="1600" dirty="0" smtClean="0">
                <a:solidFill>
                  <a:schemeClr val="bg1">
                    <a:lumMod val="50000"/>
                  </a:schemeClr>
                </a:solidFill>
              </a:rPr>
              <a:t>m</a:t>
            </a:r>
            <a:r>
              <a:rPr lang="hu-HU" sz="1600" baseline="-25000" dirty="0" smtClean="0">
                <a:solidFill>
                  <a:schemeClr val="bg1">
                    <a:lumMod val="50000"/>
                  </a:schemeClr>
                </a:solidFill>
              </a:rPr>
              <a:t>P</a:t>
            </a:r>
            <a:r>
              <a:rPr lang="en-US" sz="1600" dirty="0" smtClean="0">
                <a:solidFill>
                  <a:schemeClr val="bg1">
                    <a:lumMod val="50000"/>
                  </a:schemeClr>
                </a:solidFill>
              </a:rPr>
              <a:t> </a:t>
            </a:r>
            <a:r>
              <a:rPr lang="en-US" sz="1600" dirty="0">
                <a:solidFill>
                  <a:schemeClr val="bg1">
                    <a:lumMod val="50000"/>
                  </a:schemeClr>
                </a:solidFill>
              </a:rPr>
              <a:t>≤ 100 [</a:t>
            </a:r>
            <a:r>
              <a:rPr lang="en-US" sz="1600" dirty="0" smtClean="0">
                <a:solidFill>
                  <a:schemeClr val="bg1">
                    <a:lumMod val="50000"/>
                  </a:schemeClr>
                </a:solidFill>
              </a:rPr>
              <a:t>k</a:t>
            </a:r>
            <a:r>
              <a:rPr lang="hu-HU" sz="1600" dirty="0" smtClean="0">
                <a:solidFill>
                  <a:schemeClr val="bg1">
                    <a:lumMod val="50000"/>
                  </a:schemeClr>
                </a:solidFill>
              </a:rPr>
              <a:t>g</a:t>
            </a:r>
            <a:r>
              <a:rPr lang="az-Cyrl-AZ" sz="1600" dirty="0" smtClean="0">
                <a:solidFill>
                  <a:schemeClr val="bg1">
                    <a:lumMod val="50000"/>
                  </a:schemeClr>
                </a:solidFill>
              </a:rPr>
              <a:t>],</a:t>
            </a:r>
            <a:r>
              <a:rPr lang="hu-HU" sz="1600" dirty="0" smtClean="0">
                <a:solidFill>
                  <a:schemeClr val="bg1">
                    <a:lumMod val="50000"/>
                  </a:schemeClr>
                </a:solidFill>
              </a:rPr>
              <a:t/>
            </a:r>
            <a:br>
              <a:rPr lang="hu-HU" sz="1600" dirty="0" smtClean="0">
                <a:solidFill>
                  <a:schemeClr val="bg1">
                    <a:lumMod val="50000"/>
                  </a:schemeClr>
                </a:solidFill>
              </a:rPr>
            </a:br>
            <a:r>
              <a:rPr lang="en-US" sz="1600" dirty="0" smtClean="0">
                <a:solidFill>
                  <a:schemeClr val="bg1">
                    <a:lumMod val="50000"/>
                  </a:schemeClr>
                </a:solidFill>
              </a:rPr>
              <a:t>m</a:t>
            </a:r>
            <a:r>
              <a:rPr lang="hu-HU" sz="1600" baseline="-25000" dirty="0" smtClean="0">
                <a:solidFill>
                  <a:schemeClr val="bg1">
                    <a:lumMod val="50000"/>
                  </a:schemeClr>
                </a:solidFill>
              </a:rPr>
              <a:t>M</a:t>
            </a:r>
            <a:r>
              <a:rPr lang="en-US" sz="1600" dirty="0" smtClean="0">
                <a:solidFill>
                  <a:schemeClr val="bg1">
                    <a:lumMod val="50000"/>
                  </a:schemeClr>
                </a:solidFill>
              </a:rPr>
              <a:t> </a:t>
            </a:r>
            <a:r>
              <a:rPr lang="en-US" sz="1600" dirty="0">
                <a:solidFill>
                  <a:schemeClr val="bg1">
                    <a:lumMod val="50000"/>
                  </a:schemeClr>
                </a:solidFill>
              </a:rPr>
              <a:t>≤ 50 [</a:t>
            </a:r>
            <a:r>
              <a:rPr lang="en-US" sz="1600" dirty="0" smtClean="0">
                <a:solidFill>
                  <a:schemeClr val="bg1">
                    <a:lumMod val="50000"/>
                  </a:schemeClr>
                </a:solidFill>
              </a:rPr>
              <a:t>k</a:t>
            </a:r>
            <a:r>
              <a:rPr lang="hu-HU" sz="1600" dirty="0" smtClean="0">
                <a:solidFill>
                  <a:schemeClr val="bg1">
                    <a:lumMod val="50000"/>
                  </a:schemeClr>
                </a:solidFill>
              </a:rPr>
              <a:t>g</a:t>
            </a:r>
            <a:r>
              <a:rPr lang="az-Cyrl-AZ" sz="1600" dirty="0" smtClean="0">
                <a:solidFill>
                  <a:schemeClr val="bg1">
                    <a:lumMod val="50000"/>
                  </a:schemeClr>
                </a:solidFill>
              </a:rPr>
              <a:t>],</a:t>
            </a:r>
            <a:r>
              <a:rPr lang="hu-HU" sz="1600" dirty="0" smtClean="0">
                <a:solidFill>
                  <a:schemeClr val="bg1">
                    <a:lumMod val="50000"/>
                  </a:schemeClr>
                </a:solidFill>
              </a:rPr>
              <a:t/>
            </a:r>
            <a:br>
              <a:rPr lang="hu-HU" sz="1600" dirty="0" smtClean="0">
                <a:solidFill>
                  <a:schemeClr val="bg1">
                    <a:lumMod val="50000"/>
                  </a:schemeClr>
                </a:solidFill>
              </a:rPr>
            </a:br>
            <a:r>
              <a:rPr lang="en-US" sz="1600" dirty="0" smtClean="0">
                <a:solidFill>
                  <a:schemeClr val="bg1">
                    <a:lumMod val="50000"/>
                  </a:schemeClr>
                </a:solidFill>
              </a:rPr>
              <a:t>m</a:t>
            </a:r>
            <a:r>
              <a:rPr lang="hu-HU" sz="1600" baseline="-25000" dirty="0" smtClean="0">
                <a:solidFill>
                  <a:schemeClr val="bg1">
                    <a:lumMod val="50000"/>
                  </a:schemeClr>
                </a:solidFill>
              </a:rPr>
              <a:t>B</a:t>
            </a:r>
            <a:r>
              <a:rPr lang="en-US" sz="1600" dirty="0" smtClean="0">
                <a:solidFill>
                  <a:schemeClr val="bg1">
                    <a:lumMod val="50000"/>
                  </a:schemeClr>
                </a:solidFill>
              </a:rPr>
              <a:t> </a:t>
            </a:r>
            <a:r>
              <a:rPr lang="en-US" sz="1600" dirty="0">
                <a:solidFill>
                  <a:schemeClr val="bg1">
                    <a:lumMod val="50000"/>
                  </a:schemeClr>
                </a:solidFill>
              </a:rPr>
              <a:t>≤ 10 [</a:t>
            </a:r>
            <a:r>
              <a:rPr lang="en-US" sz="1600" dirty="0" smtClean="0">
                <a:solidFill>
                  <a:schemeClr val="bg1">
                    <a:lumMod val="50000"/>
                  </a:schemeClr>
                </a:solidFill>
              </a:rPr>
              <a:t>k</a:t>
            </a:r>
            <a:r>
              <a:rPr lang="hu-HU" sz="1600" dirty="0" smtClean="0">
                <a:solidFill>
                  <a:schemeClr val="bg1">
                    <a:lumMod val="50000"/>
                  </a:schemeClr>
                </a:solidFill>
              </a:rPr>
              <a:t>g</a:t>
            </a:r>
            <a:r>
              <a:rPr lang="az-Cyrl-AZ" sz="1600" dirty="0" smtClean="0">
                <a:solidFill>
                  <a:schemeClr val="bg1">
                    <a:lumMod val="50000"/>
                  </a:schemeClr>
                </a:solidFill>
              </a:rPr>
              <a:t>]</a:t>
            </a:r>
            <a:endParaRPr lang="hu-HU" sz="1600" dirty="0" smtClean="0">
              <a:solidFill>
                <a:schemeClr val="bg1">
                  <a:lumMod val="50000"/>
                </a:schemeClr>
              </a:solidFill>
            </a:endParaRPr>
          </a:p>
          <a:p>
            <a:endParaRPr lang="hu-HU" sz="1600" dirty="0"/>
          </a:p>
          <a:p>
            <a:r>
              <a:rPr lang="hu-HU" sz="1600" b="1" dirty="0" smtClean="0">
                <a:solidFill>
                  <a:schemeClr val="tx1"/>
                </a:solidFill>
              </a:rPr>
              <a:t>mass </a:t>
            </a:r>
            <a:r>
              <a:rPr lang="hu-HU" sz="1600" b="1" dirty="0">
                <a:solidFill>
                  <a:schemeClr val="tx1"/>
                </a:solidFill>
              </a:rPr>
              <a:t>&gt; 0 [</a:t>
            </a:r>
            <a:r>
              <a:rPr lang="hu-HU" sz="1600" b="1" dirty="0" smtClean="0">
                <a:solidFill>
                  <a:schemeClr val="tx1"/>
                </a:solidFill>
              </a:rPr>
              <a:t>kg</a:t>
            </a:r>
            <a:r>
              <a:rPr lang="az-Cyrl-AZ" sz="1600" b="1" dirty="0" smtClean="0">
                <a:solidFill>
                  <a:schemeClr val="tx1"/>
                </a:solidFill>
              </a:rPr>
              <a:t>] </a:t>
            </a:r>
            <a:endParaRPr lang="en-US" sz="1600" b="1" dirty="0">
              <a:solidFill>
                <a:schemeClr val="tx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81019" y="1777031"/>
            <a:ext cx="7162815" cy="2304293"/>
          </a:xfrm>
          <a:prstGeom prst="rect">
            <a:avLst/>
          </a:prstGeom>
        </p:spPr>
      </p:pic>
      <p:sp>
        <p:nvSpPr>
          <p:cNvPr id="4" name="TextBox 3"/>
          <p:cNvSpPr txBox="1"/>
          <p:nvPr/>
        </p:nvSpPr>
        <p:spPr>
          <a:xfrm>
            <a:off x="107504" y="4941168"/>
            <a:ext cx="4878326" cy="1015663"/>
          </a:xfrm>
          <a:prstGeom prst="rect">
            <a:avLst/>
          </a:prstGeom>
          <a:noFill/>
        </p:spPr>
        <p:txBody>
          <a:bodyPr wrap="square" rtlCol="0">
            <a:spAutoFit/>
          </a:bodyPr>
          <a:lstStyle/>
          <a:p>
            <a:r>
              <a:rPr lang="en-US" sz="2000" b="1" dirty="0" smtClean="0">
                <a:solidFill>
                  <a:schemeClr val="tx1"/>
                </a:solidFill>
                <a:latin typeface="+mj-lt"/>
              </a:rPr>
              <a:t>Evaluation </a:t>
            </a:r>
            <a:r>
              <a:rPr lang="en-US" sz="2000" b="1" dirty="0">
                <a:solidFill>
                  <a:schemeClr val="tx1"/>
                </a:solidFill>
                <a:latin typeface="+mj-lt"/>
              </a:rPr>
              <a:t>of capability </a:t>
            </a:r>
            <a:r>
              <a:rPr lang="en-US" sz="2000" b="1" dirty="0" smtClean="0">
                <a:solidFill>
                  <a:schemeClr val="tx1"/>
                </a:solidFill>
                <a:latin typeface="+mj-lt"/>
              </a:rPr>
              <a:t>constraints</a:t>
            </a:r>
            <a:endParaRPr lang="hu-HU" sz="2000" b="1" dirty="0">
              <a:solidFill>
                <a:schemeClr val="tx1"/>
              </a:solidFill>
              <a:latin typeface="+mj-lt"/>
            </a:endParaRPr>
          </a:p>
          <a:p>
            <a:r>
              <a:rPr lang="en-US" sz="2000" dirty="0" smtClean="0">
                <a:solidFill>
                  <a:schemeClr val="tx1"/>
                </a:solidFill>
                <a:latin typeface="+mj-lt"/>
              </a:rPr>
              <a:t>Any constraint </a:t>
            </a:r>
            <a:r>
              <a:rPr lang="en-US" sz="2000" dirty="0">
                <a:solidFill>
                  <a:schemeClr val="tx1"/>
                </a:solidFill>
                <a:latin typeface="+mj-lt"/>
              </a:rPr>
              <a:t>applied on a </a:t>
            </a:r>
            <a:r>
              <a:rPr lang="en-US" sz="2000" dirty="0" smtClean="0">
                <a:solidFill>
                  <a:schemeClr val="tx1"/>
                </a:solidFill>
                <a:latin typeface="+mj-lt"/>
              </a:rPr>
              <a:t>capability</a:t>
            </a:r>
            <a:r>
              <a:rPr lang="hu-HU" sz="2000" dirty="0" smtClean="0">
                <a:solidFill>
                  <a:schemeClr val="tx1"/>
                </a:solidFill>
                <a:latin typeface="+mj-lt"/>
              </a:rPr>
              <a:t> </a:t>
            </a:r>
            <a:r>
              <a:rPr lang="en-US" sz="2000" dirty="0" smtClean="0">
                <a:solidFill>
                  <a:schemeClr val="tx1"/>
                </a:solidFill>
                <a:latin typeface="+mj-lt"/>
              </a:rPr>
              <a:t>imposes a constraint on every attribute typed by that capability.</a:t>
            </a:r>
            <a:endParaRPr lang="en-US" sz="2000" dirty="0">
              <a:solidFill>
                <a:schemeClr val="tx1"/>
              </a:solidFill>
              <a:latin typeface="+mj-lt"/>
            </a:endParaRPr>
          </a:p>
        </p:txBody>
      </p:sp>
    </p:spTree>
    <p:extLst>
      <p:ext uri="{BB962C8B-B14F-4D97-AF65-F5344CB8AC3E}">
        <p14:creationId xmlns:p14="http://schemas.microsoft.com/office/powerpoint/2010/main" xmlns="" val="152451464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Modeling the process</a:t>
            </a:r>
            <a:endParaRPr lang="en-US" dirty="0"/>
          </a:p>
        </p:txBody>
      </p:sp>
      <p:sp>
        <p:nvSpPr>
          <p:cNvPr id="3" name="Content Placeholder 2"/>
          <p:cNvSpPr>
            <a:spLocks noGrp="1"/>
          </p:cNvSpPr>
          <p:nvPr>
            <p:ph idx="1"/>
          </p:nvPr>
        </p:nvSpPr>
        <p:spPr/>
        <p:txBody>
          <a:bodyPr/>
          <a:lstStyle/>
          <a:p>
            <a:r>
              <a:rPr lang="en-US" sz="1600" dirty="0" smtClean="0">
                <a:solidFill>
                  <a:schemeClr val="bg1">
                    <a:lumMod val="50000"/>
                  </a:schemeClr>
                </a:solidFill>
              </a:rPr>
              <a:t>m</a:t>
            </a:r>
            <a:r>
              <a:rPr lang="en-US" sz="1600" baseline="-25000" dirty="0" smtClean="0">
                <a:solidFill>
                  <a:schemeClr val="bg1">
                    <a:lumMod val="50000"/>
                  </a:schemeClr>
                </a:solidFill>
              </a:rPr>
              <a:t>T</a:t>
            </a:r>
            <a:r>
              <a:rPr lang="en-US" sz="1600" dirty="0" smtClean="0">
                <a:solidFill>
                  <a:schemeClr val="bg1">
                    <a:lumMod val="50000"/>
                  </a:schemeClr>
                </a:solidFill>
              </a:rPr>
              <a:t> </a:t>
            </a:r>
            <a:r>
              <a:rPr lang="en-US" sz="1600" dirty="0">
                <a:solidFill>
                  <a:schemeClr val="bg1">
                    <a:lumMod val="50000"/>
                  </a:schemeClr>
                </a:solidFill>
              </a:rPr>
              <a:t>= </a:t>
            </a:r>
            <a:r>
              <a:rPr lang="en-US" sz="1600" dirty="0" smtClean="0">
                <a:solidFill>
                  <a:schemeClr val="bg1">
                    <a:lumMod val="50000"/>
                  </a:schemeClr>
                </a:solidFill>
              </a:rPr>
              <a:t>m</a:t>
            </a:r>
            <a:r>
              <a:rPr lang="hu-HU" sz="1600" baseline="-25000" dirty="0" smtClean="0">
                <a:solidFill>
                  <a:schemeClr val="bg1">
                    <a:lumMod val="50000"/>
                  </a:schemeClr>
                </a:solidFill>
              </a:rPr>
              <a:t>P</a:t>
            </a:r>
            <a:r>
              <a:rPr lang="en-US" sz="1600" dirty="0" smtClean="0">
                <a:solidFill>
                  <a:schemeClr val="bg1">
                    <a:lumMod val="50000"/>
                  </a:schemeClr>
                </a:solidFill>
              </a:rPr>
              <a:t>+m</a:t>
            </a:r>
            <a:r>
              <a:rPr lang="hu-HU" sz="1600" baseline="-25000" dirty="0" smtClean="0">
                <a:solidFill>
                  <a:schemeClr val="bg1">
                    <a:lumMod val="50000"/>
                  </a:schemeClr>
                </a:solidFill>
              </a:rPr>
              <a:t>M</a:t>
            </a:r>
            <a:r>
              <a:rPr lang="en-US" sz="1600" dirty="0" smtClean="0">
                <a:solidFill>
                  <a:schemeClr val="bg1">
                    <a:lumMod val="50000"/>
                  </a:schemeClr>
                </a:solidFill>
              </a:rPr>
              <a:t>+m</a:t>
            </a:r>
            <a:r>
              <a:rPr lang="hu-HU" sz="1600" baseline="-25000" dirty="0" smtClean="0">
                <a:solidFill>
                  <a:schemeClr val="bg1">
                    <a:lumMod val="50000"/>
                  </a:schemeClr>
                </a:solidFill>
              </a:rPr>
              <a:t>B</a:t>
            </a:r>
          </a:p>
          <a:p>
            <a:endParaRPr lang="hu-HU" sz="1600" baseline="-25000" dirty="0" smtClean="0">
              <a:solidFill>
                <a:schemeClr val="bg1">
                  <a:lumMod val="50000"/>
                </a:schemeClr>
              </a:solidFill>
            </a:endParaRPr>
          </a:p>
          <a:p>
            <a:r>
              <a:rPr lang="en-US" sz="1600" dirty="0" smtClean="0">
                <a:solidFill>
                  <a:schemeClr val="bg1">
                    <a:lumMod val="50000"/>
                  </a:schemeClr>
                </a:solidFill>
              </a:rPr>
              <a:t>m</a:t>
            </a:r>
            <a:r>
              <a:rPr lang="en-US" sz="1600" baseline="-25000" dirty="0" smtClean="0">
                <a:solidFill>
                  <a:schemeClr val="bg1">
                    <a:lumMod val="50000"/>
                  </a:schemeClr>
                </a:solidFill>
              </a:rPr>
              <a:t>T</a:t>
            </a:r>
            <a:r>
              <a:rPr lang="en-US" sz="1600" dirty="0" smtClean="0">
                <a:solidFill>
                  <a:schemeClr val="bg1">
                    <a:lumMod val="50000"/>
                  </a:schemeClr>
                </a:solidFill>
              </a:rPr>
              <a:t> </a:t>
            </a:r>
            <a:r>
              <a:rPr lang="en-US" sz="1600" dirty="0">
                <a:solidFill>
                  <a:schemeClr val="bg1">
                    <a:lumMod val="50000"/>
                  </a:schemeClr>
                </a:solidFill>
              </a:rPr>
              <a:t>≤ 150 [</a:t>
            </a:r>
            <a:r>
              <a:rPr lang="en-US" sz="1600" dirty="0" smtClean="0">
                <a:solidFill>
                  <a:schemeClr val="bg1">
                    <a:lumMod val="50000"/>
                  </a:schemeClr>
                </a:solidFill>
              </a:rPr>
              <a:t>k</a:t>
            </a:r>
            <a:r>
              <a:rPr lang="hu-HU" sz="1600" dirty="0" smtClean="0">
                <a:solidFill>
                  <a:schemeClr val="bg1">
                    <a:lumMod val="50000"/>
                  </a:schemeClr>
                </a:solidFill>
              </a:rPr>
              <a:t>g</a:t>
            </a:r>
            <a:r>
              <a:rPr lang="az-Cyrl-AZ" sz="1600" dirty="0" smtClean="0">
                <a:solidFill>
                  <a:schemeClr val="bg1">
                    <a:lumMod val="50000"/>
                  </a:schemeClr>
                </a:solidFill>
              </a:rPr>
              <a:t>],</a:t>
            </a:r>
            <a:r>
              <a:rPr lang="hu-HU" sz="1600" dirty="0" smtClean="0">
                <a:solidFill>
                  <a:schemeClr val="bg1">
                    <a:lumMod val="50000"/>
                  </a:schemeClr>
                </a:solidFill>
              </a:rPr>
              <a:t/>
            </a:r>
            <a:br>
              <a:rPr lang="hu-HU" sz="1600" dirty="0" smtClean="0">
                <a:solidFill>
                  <a:schemeClr val="bg1">
                    <a:lumMod val="50000"/>
                  </a:schemeClr>
                </a:solidFill>
              </a:rPr>
            </a:br>
            <a:r>
              <a:rPr lang="en-US" sz="1600" dirty="0" smtClean="0">
                <a:solidFill>
                  <a:schemeClr val="bg1">
                    <a:lumMod val="50000"/>
                  </a:schemeClr>
                </a:solidFill>
              </a:rPr>
              <a:t>m</a:t>
            </a:r>
            <a:r>
              <a:rPr lang="hu-HU" sz="1600" baseline="-25000" dirty="0" smtClean="0">
                <a:solidFill>
                  <a:schemeClr val="bg1">
                    <a:lumMod val="50000"/>
                  </a:schemeClr>
                </a:solidFill>
              </a:rPr>
              <a:t>P</a:t>
            </a:r>
            <a:r>
              <a:rPr lang="en-US" sz="1600" dirty="0" smtClean="0">
                <a:solidFill>
                  <a:schemeClr val="bg1">
                    <a:lumMod val="50000"/>
                  </a:schemeClr>
                </a:solidFill>
              </a:rPr>
              <a:t> </a:t>
            </a:r>
            <a:r>
              <a:rPr lang="en-US" sz="1600" dirty="0">
                <a:solidFill>
                  <a:schemeClr val="bg1">
                    <a:lumMod val="50000"/>
                  </a:schemeClr>
                </a:solidFill>
              </a:rPr>
              <a:t>≤ 100 [</a:t>
            </a:r>
            <a:r>
              <a:rPr lang="en-US" sz="1600" dirty="0" smtClean="0">
                <a:solidFill>
                  <a:schemeClr val="bg1">
                    <a:lumMod val="50000"/>
                  </a:schemeClr>
                </a:solidFill>
              </a:rPr>
              <a:t>k</a:t>
            </a:r>
            <a:r>
              <a:rPr lang="hu-HU" sz="1600" dirty="0" smtClean="0">
                <a:solidFill>
                  <a:schemeClr val="bg1">
                    <a:lumMod val="50000"/>
                  </a:schemeClr>
                </a:solidFill>
              </a:rPr>
              <a:t>g</a:t>
            </a:r>
            <a:r>
              <a:rPr lang="az-Cyrl-AZ" sz="1600" dirty="0" smtClean="0">
                <a:solidFill>
                  <a:schemeClr val="bg1">
                    <a:lumMod val="50000"/>
                  </a:schemeClr>
                </a:solidFill>
              </a:rPr>
              <a:t>],</a:t>
            </a:r>
            <a:r>
              <a:rPr lang="hu-HU" sz="1600" dirty="0" smtClean="0">
                <a:solidFill>
                  <a:schemeClr val="bg1">
                    <a:lumMod val="50000"/>
                  </a:schemeClr>
                </a:solidFill>
              </a:rPr>
              <a:t/>
            </a:r>
            <a:br>
              <a:rPr lang="hu-HU" sz="1600" dirty="0" smtClean="0">
                <a:solidFill>
                  <a:schemeClr val="bg1">
                    <a:lumMod val="50000"/>
                  </a:schemeClr>
                </a:solidFill>
              </a:rPr>
            </a:br>
            <a:r>
              <a:rPr lang="en-US" sz="1600" dirty="0" smtClean="0">
                <a:solidFill>
                  <a:schemeClr val="bg1">
                    <a:lumMod val="50000"/>
                  </a:schemeClr>
                </a:solidFill>
              </a:rPr>
              <a:t>m</a:t>
            </a:r>
            <a:r>
              <a:rPr lang="hu-HU" sz="1600" baseline="-25000" dirty="0" smtClean="0">
                <a:solidFill>
                  <a:schemeClr val="bg1">
                    <a:lumMod val="50000"/>
                  </a:schemeClr>
                </a:solidFill>
              </a:rPr>
              <a:t>M</a:t>
            </a:r>
            <a:r>
              <a:rPr lang="en-US" sz="1600" dirty="0" smtClean="0">
                <a:solidFill>
                  <a:schemeClr val="bg1">
                    <a:lumMod val="50000"/>
                  </a:schemeClr>
                </a:solidFill>
              </a:rPr>
              <a:t> </a:t>
            </a:r>
            <a:r>
              <a:rPr lang="en-US" sz="1600" dirty="0">
                <a:solidFill>
                  <a:schemeClr val="bg1">
                    <a:lumMod val="50000"/>
                  </a:schemeClr>
                </a:solidFill>
              </a:rPr>
              <a:t>≤ 50 [</a:t>
            </a:r>
            <a:r>
              <a:rPr lang="en-US" sz="1600" dirty="0" smtClean="0">
                <a:solidFill>
                  <a:schemeClr val="bg1">
                    <a:lumMod val="50000"/>
                  </a:schemeClr>
                </a:solidFill>
              </a:rPr>
              <a:t>k</a:t>
            </a:r>
            <a:r>
              <a:rPr lang="hu-HU" sz="1600" dirty="0" smtClean="0">
                <a:solidFill>
                  <a:schemeClr val="bg1">
                    <a:lumMod val="50000"/>
                  </a:schemeClr>
                </a:solidFill>
              </a:rPr>
              <a:t>g</a:t>
            </a:r>
            <a:r>
              <a:rPr lang="az-Cyrl-AZ" sz="1600" dirty="0" smtClean="0">
                <a:solidFill>
                  <a:schemeClr val="bg1">
                    <a:lumMod val="50000"/>
                  </a:schemeClr>
                </a:solidFill>
              </a:rPr>
              <a:t>],</a:t>
            </a:r>
            <a:r>
              <a:rPr lang="hu-HU" sz="1600" dirty="0" smtClean="0">
                <a:solidFill>
                  <a:schemeClr val="bg1">
                    <a:lumMod val="50000"/>
                  </a:schemeClr>
                </a:solidFill>
              </a:rPr>
              <a:t/>
            </a:r>
            <a:br>
              <a:rPr lang="hu-HU" sz="1600" dirty="0" smtClean="0">
                <a:solidFill>
                  <a:schemeClr val="bg1">
                    <a:lumMod val="50000"/>
                  </a:schemeClr>
                </a:solidFill>
              </a:rPr>
            </a:br>
            <a:r>
              <a:rPr lang="en-US" sz="1600" dirty="0" smtClean="0">
                <a:solidFill>
                  <a:schemeClr val="bg1">
                    <a:lumMod val="50000"/>
                  </a:schemeClr>
                </a:solidFill>
              </a:rPr>
              <a:t>m</a:t>
            </a:r>
            <a:r>
              <a:rPr lang="hu-HU" sz="1600" baseline="-25000" dirty="0" smtClean="0">
                <a:solidFill>
                  <a:schemeClr val="bg1">
                    <a:lumMod val="50000"/>
                  </a:schemeClr>
                </a:solidFill>
              </a:rPr>
              <a:t>B</a:t>
            </a:r>
            <a:r>
              <a:rPr lang="en-US" sz="1600" dirty="0" smtClean="0">
                <a:solidFill>
                  <a:schemeClr val="bg1">
                    <a:lumMod val="50000"/>
                  </a:schemeClr>
                </a:solidFill>
              </a:rPr>
              <a:t> </a:t>
            </a:r>
            <a:r>
              <a:rPr lang="en-US" sz="1600" dirty="0">
                <a:solidFill>
                  <a:schemeClr val="bg1">
                    <a:lumMod val="50000"/>
                  </a:schemeClr>
                </a:solidFill>
              </a:rPr>
              <a:t>≤ 10 [</a:t>
            </a:r>
            <a:r>
              <a:rPr lang="en-US" sz="1600" dirty="0" smtClean="0">
                <a:solidFill>
                  <a:schemeClr val="bg1">
                    <a:lumMod val="50000"/>
                  </a:schemeClr>
                </a:solidFill>
              </a:rPr>
              <a:t>k</a:t>
            </a:r>
            <a:r>
              <a:rPr lang="hu-HU" sz="1600" dirty="0" smtClean="0">
                <a:solidFill>
                  <a:schemeClr val="bg1">
                    <a:lumMod val="50000"/>
                  </a:schemeClr>
                </a:solidFill>
              </a:rPr>
              <a:t>g</a:t>
            </a:r>
            <a:r>
              <a:rPr lang="az-Cyrl-AZ" sz="1600" dirty="0" smtClean="0">
                <a:solidFill>
                  <a:schemeClr val="bg1">
                    <a:lumMod val="50000"/>
                  </a:schemeClr>
                </a:solidFill>
              </a:rPr>
              <a:t>]</a:t>
            </a:r>
            <a:endParaRPr lang="hu-HU" sz="1600" dirty="0" smtClean="0">
              <a:solidFill>
                <a:schemeClr val="bg1">
                  <a:lumMod val="50000"/>
                </a:schemeClr>
              </a:solidFill>
            </a:endParaRPr>
          </a:p>
          <a:p>
            <a:endParaRPr lang="hu-HU" sz="1600" dirty="0"/>
          </a:p>
          <a:p>
            <a:r>
              <a:rPr lang="hu-HU" sz="1600" b="1" dirty="0" smtClean="0">
                <a:solidFill>
                  <a:schemeClr val="tx1"/>
                </a:solidFill>
              </a:rPr>
              <a:t>mass </a:t>
            </a:r>
            <a:r>
              <a:rPr lang="hu-HU" sz="1600" b="1" dirty="0">
                <a:solidFill>
                  <a:schemeClr val="tx1"/>
                </a:solidFill>
              </a:rPr>
              <a:t>&gt; 0 [</a:t>
            </a:r>
            <a:r>
              <a:rPr lang="hu-HU" sz="1600" b="1" dirty="0" smtClean="0">
                <a:solidFill>
                  <a:schemeClr val="tx1"/>
                </a:solidFill>
              </a:rPr>
              <a:t>kg</a:t>
            </a:r>
            <a:r>
              <a:rPr lang="az-Cyrl-AZ" sz="1600" b="1" dirty="0" smtClean="0">
                <a:solidFill>
                  <a:schemeClr val="tx1"/>
                </a:solidFill>
              </a:rPr>
              <a:t>] </a:t>
            </a:r>
            <a:endParaRPr lang="en-US" sz="1600" b="1" dirty="0">
              <a:solidFill>
                <a:schemeClr val="tx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81019" y="1777031"/>
            <a:ext cx="7162815" cy="2304293"/>
          </a:xfrm>
          <a:prstGeom prst="rect">
            <a:avLst/>
          </a:prstGeom>
        </p:spPr>
      </p:pic>
      <p:sp>
        <p:nvSpPr>
          <p:cNvPr id="4" name="TextBox 3"/>
          <p:cNvSpPr txBox="1"/>
          <p:nvPr/>
        </p:nvSpPr>
        <p:spPr>
          <a:xfrm>
            <a:off x="107504" y="4941168"/>
            <a:ext cx="4878326" cy="1015663"/>
          </a:xfrm>
          <a:prstGeom prst="rect">
            <a:avLst/>
          </a:prstGeom>
          <a:noFill/>
        </p:spPr>
        <p:txBody>
          <a:bodyPr wrap="square" rtlCol="0">
            <a:spAutoFit/>
          </a:bodyPr>
          <a:lstStyle/>
          <a:p>
            <a:r>
              <a:rPr lang="en-US" sz="2000" b="1" dirty="0" smtClean="0">
                <a:solidFill>
                  <a:schemeClr val="tx1"/>
                </a:solidFill>
                <a:latin typeface="+mj-lt"/>
              </a:rPr>
              <a:t>Evaluation </a:t>
            </a:r>
            <a:r>
              <a:rPr lang="en-US" sz="2000" b="1" dirty="0">
                <a:solidFill>
                  <a:schemeClr val="tx1"/>
                </a:solidFill>
                <a:latin typeface="+mj-lt"/>
              </a:rPr>
              <a:t>of capability </a:t>
            </a:r>
            <a:r>
              <a:rPr lang="en-US" sz="2000" b="1" dirty="0" smtClean="0">
                <a:solidFill>
                  <a:schemeClr val="tx1"/>
                </a:solidFill>
                <a:latin typeface="+mj-lt"/>
              </a:rPr>
              <a:t>constraints</a:t>
            </a:r>
            <a:endParaRPr lang="hu-HU" sz="2000" b="1" dirty="0">
              <a:solidFill>
                <a:schemeClr val="tx1"/>
              </a:solidFill>
              <a:latin typeface="+mj-lt"/>
            </a:endParaRPr>
          </a:p>
          <a:p>
            <a:r>
              <a:rPr lang="en-US" sz="2000" dirty="0" smtClean="0">
                <a:solidFill>
                  <a:schemeClr val="tx1"/>
                </a:solidFill>
                <a:latin typeface="+mj-lt"/>
              </a:rPr>
              <a:t>Any constraint </a:t>
            </a:r>
            <a:r>
              <a:rPr lang="en-US" sz="2000" dirty="0">
                <a:solidFill>
                  <a:schemeClr val="tx1"/>
                </a:solidFill>
                <a:latin typeface="+mj-lt"/>
              </a:rPr>
              <a:t>applied on a </a:t>
            </a:r>
            <a:r>
              <a:rPr lang="en-US" sz="2000" dirty="0" smtClean="0">
                <a:solidFill>
                  <a:schemeClr val="tx1"/>
                </a:solidFill>
                <a:latin typeface="+mj-lt"/>
              </a:rPr>
              <a:t>capability</a:t>
            </a:r>
            <a:r>
              <a:rPr lang="hu-HU" sz="2000" dirty="0" smtClean="0">
                <a:solidFill>
                  <a:schemeClr val="tx1"/>
                </a:solidFill>
                <a:latin typeface="+mj-lt"/>
              </a:rPr>
              <a:t> </a:t>
            </a:r>
            <a:r>
              <a:rPr lang="en-US" sz="2000" dirty="0" smtClean="0">
                <a:solidFill>
                  <a:schemeClr val="tx1"/>
                </a:solidFill>
                <a:latin typeface="+mj-lt"/>
              </a:rPr>
              <a:t>imposes a constraint on every attribute typed by that capability.</a:t>
            </a:r>
            <a:endParaRPr lang="en-US" sz="2000" dirty="0">
              <a:solidFill>
                <a:schemeClr val="tx1"/>
              </a:solidFill>
              <a:latin typeface="+mj-lt"/>
            </a:endParaRPr>
          </a:p>
        </p:txBody>
      </p:sp>
      <p:sp>
        <p:nvSpPr>
          <p:cNvPr id="5" name="TextBox 4"/>
          <p:cNvSpPr txBox="1"/>
          <p:nvPr/>
        </p:nvSpPr>
        <p:spPr>
          <a:xfrm>
            <a:off x="4985830" y="4470638"/>
            <a:ext cx="3702167" cy="1815882"/>
          </a:xfrm>
          <a:prstGeom prst="rect">
            <a:avLst/>
          </a:prstGeom>
          <a:noFill/>
        </p:spPr>
        <p:txBody>
          <a:bodyPr wrap="none" rtlCol="0">
            <a:spAutoFit/>
          </a:bodyPr>
          <a:lstStyle/>
          <a:p>
            <a:pPr>
              <a:lnSpc>
                <a:spcPct val="100000"/>
              </a:lnSpc>
              <a:spcBef>
                <a:spcPts val="0"/>
              </a:spcBef>
            </a:pPr>
            <a:r>
              <a:rPr lang="hu-HU" sz="2800" dirty="0" smtClean="0">
                <a:solidFill>
                  <a:schemeClr val="tx1"/>
                </a:solidFill>
                <a:latin typeface="+mj-lt"/>
              </a:rPr>
              <a:t>0 </a:t>
            </a:r>
            <a:r>
              <a:rPr lang="en-US" sz="2800" dirty="0">
                <a:solidFill>
                  <a:schemeClr val="tx1"/>
                </a:solidFill>
                <a:latin typeface="+mj-lt"/>
              </a:rPr>
              <a:t>[k</a:t>
            </a:r>
            <a:r>
              <a:rPr lang="hu-HU" sz="2800" dirty="0">
                <a:solidFill>
                  <a:schemeClr val="tx1"/>
                </a:solidFill>
                <a:latin typeface="+mj-lt"/>
              </a:rPr>
              <a:t>g</a:t>
            </a:r>
            <a:r>
              <a:rPr lang="az-Cyrl-AZ" sz="2800" dirty="0" smtClean="0">
                <a:solidFill>
                  <a:schemeClr val="tx1"/>
                </a:solidFill>
                <a:latin typeface="+mj-lt"/>
              </a:rPr>
              <a:t>]</a:t>
            </a:r>
            <a:r>
              <a:rPr lang="hu-HU" sz="2800" dirty="0" smtClean="0">
                <a:solidFill>
                  <a:schemeClr val="tx1"/>
                </a:solidFill>
                <a:latin typeface="+mj-lt"/>
              </a:rPr>
              <a:t> &lt; </a:t>
            </a:r>
            <a:r>
              <a:rPr lang="en-US" sz="2800" dirty="0" smtClean="0">
                <a:solidFill>
                  <a:schemeClr val="tx1"/>
                </a:solidFill>
                <a:latin typeface="+mj-lt"/>
              </a:rPr>
              <a:t>m</a:t>
            </a:r>
            <a:r>
              <a:rPr lang="en-US" sz="2800" baseline="-25000" dirty="0" smtClean="0">
                <a:solidFill>
                  <a:schemeClr val="tx1"/>
                </a:solidFill>
                <a:latin typeface="+mj-lt"/>
              </a:rPr>
              <a:t>T</a:t>
            </a:r>
            <a:r>
              <a:rPr lang="en-US" sz="2800" dirty="0" smtClean="0">
                <a:solidFill>
                  <a:schemeClr val="tx1"/>
                </a:solidFill>
                <a:latin typeface="+mj-lt"/>
              </a:rPr>
              <a:t> </a:t>
            </a:r>
            <a:r>
              <a:rPr lang="en-US" sz="2800" dirty="0">
                <a:solidFill>
                  <a:schemeClr val="tx1"/>
                </a:solidFill>
                <a:latin typeface="+mj-lt"/>
              </a:rPr>
              <a:t>≤ 150 [k</a:t>
            </a:r>
            <a:r>
              <a:rPr lang="hu-HU" sz="2800" dirty="0">
                <a:solidFill>
                  <a:schemeClr val="tx1"/>
                </a:solidFill>
                <a:latin typeface="+mj-lt"/>
              </a:rPr>
              <a:t>g</a:t>
            </a:r>
            <a:r>
              <a:rPr lang="az-Cyrl-AZ" sz="2800" dirty="0">
                <a:solidFill>
                  <a:schemeClr val="tx1"/>
                </a:solidFill>
                <a:latin typeface="+mj-lt"/>
              </a:rPr>
              <a:t>],</a:t>
            </a:r>
            <a:r>
              <a:rPr lang="hu-HU" sz="2800" dirty="0">
                <a:solidFill>
                  <a:schemeClr val="tx1"/>
                </a:solidFill>
                <a:latin typeface="+mj-lt"/>
              </a:rPr>
              <a:t/>
            </a:r>
            <a:br>
              <a:rPr lang="hu-HU" sz="2800" dirty="0">
                <a:solidFill>
                  <a:schemeClr val="tx1"/>
                </a:solidFill>
                <a:latin typeface="+mj-lt"/>
              </a:rPr>
            </a:br>
            <a:r>
              <a:rPr lang="hu-HU" sz="2800" dirty="0" smtClean="0">
                <a:solidFill>
                  <a:schemeClr val="tx1"/>
                </a:solidFill>
                <a:latin typeface="+mj-lt"/>
              </a:rPr>
              <a:t>0 </a:t>
            </a:r>
            <a:r>
              <a:rPr lang="en-US" sz="2800" dirty="0">
                <a:solidFill>
                  <a:schemeClr val="tx1"/>
                </a:solidFill>
                <a:latin typeface="+mj-lt"/>
              </a:rPr>
              <a:t>[k</a:t>
            </a:r>
            <a:r>
              <a:rPr lang="hu-HU" sz="2800" dirty="0">
                <a:solidFill>
                  <a:schemeClr val="tx1"/>
                </a:solidFill>
                <a:latin typeface="+mj-lt"/>
              </a:rPr>
              <a:t>g</a:t>
            </a:r>
            <a:r>
              <a:rPr lang="az-Cyrl-AZ" sz="2800" dirty="0">
                <a:solidFill>
                  <a:schemeClr val="tx1"/>
                </a:solidFill>
                <a:latin typeface="+mj-lt"/>
              </a:rPr>
              <a:t>]</a:t>
            </a:r>
            <a:r>
              <a:rPr lang="hu-HU" sz="2800" dirty="0" smtClean="0">
                <a:solidFill>
                  <a:schemeClr val="tx1"/>
                </a:solidFill>
                <a:latin typeface="+mj-lt"/>
              </a:rPr>
              <a:t> </a:t>
            </a:r>
            <a:r>
              <a:rPr lang="hu-HU" sz="2800" dirty="0">
                <a:solidFill>
                  <a:schemeClr val="tx1"/>
                </a:solidFill>
                <a:latin typeface="+mj-lt"/>
              </a:rPr>
              <a:t>&lt; </a:t>
            </a:r>
            <a:r>
              <a:rPr lang="en-US" sz="2800" dirty="0" smtClean="0">
                <a:solidFill>
                  <a:schemeClr val="tx1"/>
                </a:solidFill>
                <a:latin typeface="+mj-lt"/>
              </a:rPr>
              <a:t>m</a:t>
            </a:r>
            <a:r>
              <a:rPr lang="hu-HU" sz="2800" baseline="-25000" dirty="0">
                <a:solidFill>
                  <a:schemeClr val="tx1"/>
                </a:solidFill>
                <a:latin typeface="+mj-lt"/>
              </a:rPr>
              <a:t>P</a:t>
            </a:r>
            <a:r>
              <a:rPr lang="en-US" sz="2800" dirty="0">
                <a:solidFill>
                  <a:schemeClr val="tx1"/>
                </a:solidFill>
                <a:latin typeface="+mj-lt"/>
              </a:rPr>
              <a:t> ≤ 100 [k</a:t>
            </a:r>
            <a:r>
              <a:rPr lang="hu-HU" sz="2800" dirty="0">
                <a:solidFill>
                  <a:schemeClr val="tx1"/>
                </a:solidFill>
                <a:latin typeface="+mj-lt"/>
              </a:rPr>
              <a:t>g</a:t>
            </a:r>
            <a:r>
              <a:rPr lang="az-Cyrl-AZ" sz="2800" dirty="0">
                <a:solidFill>
                  <a:schemeClr val="tx1"/>
                </a:solidFill>
                <a:latin typeface="+mj-lt"/>
              </a:rPr>
              <a:t>],</a:t>
            </a:r>
            <a:r>
              <a:rPr lang="hu-HU" sz="2800" dirty="0">
                <a:solidFill>
                  <a:schemeClr val="tx1"/>
                </a:solidFill>
                <a:latin typeface="+mj-lt"/>
              </a:rPr>
              <a:t/>
            </a:r>
            <a:br>
              <a:rPr lang="hu-HU" sz="2800" dirty="0">
                <a:solidFill>
                  <a:schemeClr val="tx1"/>
                </a:solidFill>
                <a:latin typeface="+mj-lt"/>
              </a:rPr>
            </a:br>
            <a:r>
              <a:rPr lang="hu-HU" sz="2800" dirty="0" smtClean="0">
                <a:solidFill>
                  <a:schemeClr val="tx1"/>
                </a:solidFill>
                <a:latin typeface="+mj-lt"/>
              </a:rPr>
              <a:t>0 </a:t>
            </a:r>
            <a:r>
              <a:rPr lang="en-US" sz="2800" dirty="0" smtClean="0">
                <a:solidFill>
                  <a:schemeClr val="tx1"/>
                </a:solidFill>
                <a:latin typeface="+mj-lt"/>
              </a:rPr>
              <a:t>[</a:t>
            </a:r>
            <a:r>
              <a:rPr lang="en-US" sz="2800" dirty="0">
                <a:solidFill>
                  <a:schemeClr val="tx1"/>
                </a:solidFill>
                <a:latin typeface="+mj-lt"/>
              </a:rPr>
              <a:t>k</a:t>
            </a:r>
            <a:r>
              <a:rPr lang="hu-HU" sz="2800" dirty="0">
                <a:solidFill>
                  <a:schemeClr val="tx1"/>
                </a:solidFill>
                <a:latin typeface="+mj-lt"/>
              </a:rPr>
              <a:t>g</a:t>
            </a:r>
            <a:r>
              <a:rPr lang="az-Cyrl-AZ" sz="2800" dirty="0">
                <a:solidFill>
                  <a:schemeClr val="tx1"/>
                </a:solidFill>
                <a:latin typeface="+mj-lt"/>
              </a:rPr>
              <a:t>]</a:t>
            </a:r>
            <a:r>
              <a:rPr lang="hu-HU" sz="2800" dirty="0" smtClean="0">
                <a:solidFill>
                  <a:schemeClr val="tx1"/>
                </a:solidFill>
                <a:latin typeface="+mj-lt"/>
              </a:rPr>
              <a:t> </a:t>
            </a:r>
            <a:r>
              <a:rPr lang="hu-HU" sz="2800" dirty="0">
                <a:solidFill>
                  <a:schemeClr val="tx1"/>
                </a:solidFill>
                <a:latin typeface="+mj-lt"/>
              </a:rPr>
              <a:t>&lt; </a:t>
            </a:r>
            <a:r>
              <a:rPr lang="en-US" sz="2800" dirty="0" smtClean="0">
                <a:solidFill>
                  <a:schemeClr val="tx1"/>
                </a:solidFill>
                <a:latin typeface="+mj-lt"/>
              </a:rPr>
              <a:t>m</a:t>
            </a:r>
            <a:r>
              <a:rPr lang="hu-HU" sz="2800" baseline="-25000" dirty="0">
                <a:solidFill>
                  <a:schemeClr val="tx1"/>
                </a:solidFill>
                <a:latin typeface="+mj-lt"/>
              </a:rPr>
              <a:t>M</a:t>
            </a:r>
            <a:r>
              <a:rPr lang="en-US" sz="2800" dirty="0">
                <a:solidFill>
                  <a:schemeClr val="tx1"/>
                </a:solidFill>
                <a:latin typeface="+mj-lt"/>
              </a:rPr>
              <a:t> ≤ 50 [k</a:t>
            </a:r>
            <a:r>
              <a:rPr lang="hu-HU" sz="2800" dirty="0">
                <a:solidFill>
                  <a:schemeClr val="tx1"/>
                </a:solidFill>
                <a:latin typeface="+mj-lt"/>
              </a:rPr>
              <a:t>g</a:t>
            </a:r>
            <a:r>
              <a:rPr lang="az-Cyrl-AZ" sz="2800" dirty="0">
                <a:solidFill>
                  <a:schemeClr val="tx1"/>
                </a:solidFill>
                <a:latin typeface="+mj-lt"/>
              </a:rPr>
              <a:t>],</a:t>
            </a:r>
            <a:r>
              <a:rPr lang="hu-HU" sz="2800" dirty="0">
                <a:solidFill>
                  <a:schemeClr val="tx1"/>
                </a:solidFill>
                <a:latin typeface="+mj-lt"/>
              </a:rPr>
              <a:t/>
            </a:r>
            <a:br>
              <a:rPr lang="hu-HU" sz="2800" dirty="0">
                <a:solidFill>
                  <a:schemeClr val="tx1"/>
                </a:solidFill>
                <a:latin typeface="+mj-lt"/>
              </a:rPr>
            </a:br>
            <a:r>
              <a:rPr lang="hu-HU" sz="2800" dirty="0" smtClean="0">
                <a:solidFill>
                  <a:schemeClr val="tx1"/>
                </a:solidFill>
                <a:latin typeface="+mj-lt"/>
              </a:rPr>
              <a:t>0 </a:t>
            </a:r>
            <a:r>
              <a:rPr lang="en-US" sz="2800" dirty="0" smtClean="0">
                <a:solidFill>
                  <a:schemeClr val="tx1"/>
                </a:solidFill>
                <a:latin typeface="+mj-lt"/>
              </a:rPr>
              <a:t>[</a:t>
            </a:r>
            <a:r>
              <a:rPr lang="en-US" sz="2800" dirty="0">
                <a:solidFill>
                  <a:schemeClr val="tx1"/>
                </a:solidFill>
                <a:latin typeface="+mj-lt"/>
              </a:rPr>
              <a:t>k</a:t>
            </a:r>
            <a:r>
              <a:rPr lang="hu-HU" sz="2800" dirty="0">
                <a:solidFill>
                  <a:schemeClr val="tx1"/>
                </a:solidFill>
                <a:latin typeface="+mj-lt"/>
              </a:rPr>
              <a:t>g</a:t>
            </a:r>
            <a:r>
              <a:rPr lang="az-Cyrl-AZ" sz="2800" dirty="0">
                <a:solidFill>
                  <a:schemeClr val="tx1"/>
                </a:solidFill>
                <a:latin typeface="+mj-lt"/>
              </a:rPr>
              <a:t>]</a:t>
            </a:r>
            <a:r>
              <a:rPr lang="hu-HU" sz="2800" dirty="0" smtClean="0">
                <a:solidFill>
                  <a:schemeClr val="tx1"/>
                </a:solidFill>
                <a:latin typeface="+mj-lt"/>
              </a:rPr>
              <a:t> </a:t>
            </a:r>
            <a:r>
              <a:rPr lang="hu-HU" sz="2800" dirty="0">
                <a:solidFill>
                  <a:schemeClr val="tx1"/>
                </a:solidFill>
                <a:latin typeface="+mj-lt"/>
              </a:rPr>
              <a:t>&lt; </a:t>
            </a:r>
            <a:r>
              <a:rPr lang="en-US" sz="2800" dirty="0" smtClean="0">
                <a:solidFill>
                  <a:schemeClr val="tx1"/>
                </a:solidFill>
                <a:latin typeface="+mj-lt"/>
              </a:rPr>
              <a:t>m</a:t>
            </a:r>
            <a:r>
              <a:rPr lang="hu-HU" sz="2800" baseline="-25000" dirty="0">
                <a:solidFill>
                  <a:schemeClr val="tx1"/>
                </a:solidFill>
                <a:latin typeface="+mj-lt"/>
              </a:rPr>
              <a:t>B</a:t>
            </a:r>
            <a:r>
              <a:rPr lang="en-US" sz="2800" dirty="0">
                <a:solidFill>
                  <a:schemeClr val="tx1"/>
                </a:solidFill>
                <a:latin typeface="+mj-lt"/>
              </a:rPr>
              <a:t> ≤ 10 [k</a:t>
            </a:r>
            <a:r>
              <a:rPr lang="hu-HU" sz="2800" dirty="0">
                <a:solidFill>
                  <a:schemeClr val="tx1"/>
                </a:solidFill>
                <a:latin typeface="+mj-lt"/>
              </a:rPr>
              <a:t>g</a:t>
            </a:r>
            <a:r>
              <a:rPr lang="az-Cyrl-AZ" sz="2800" dirty="0">
                <a:solidFill>
                  <a:schemeClr val="tx1"/>
                </a:solidFill>
                <a:latin typeface="+mj-lt"/>
              </a:rPr>
              <a:t>]</a:t>
            </a:r>
            <a:endParaRPr lang="en-US" sz="2800" dirty="0">
              <a:solidFill>
                <a:schemeClr val="tx1"/>
              </a:solidFill>
              <a:latin typeface="+mj-lt"/>
            </a:endParaRPr>
          </a:p>
        </p:txBody>
      </p:sp>
    </p:spTree>
    <p:extLst>
      <p:ext uri="{BB962C8B-B14F-4D97-AF65-F5344CB8AC3E}">
        <p14:creationId xmlns:p14="http://schemas.microsoft.com/office/powerpoint/2010/main" xmlns="" val="212660514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Modeling the process</a:t>
            </a:r>
            <a:endParaRPr lang="en-US" dirty="0"/>
          </a:p>
        </p:txBody>
      </p:sp>
      <p:sp>
        <p:nvSpPr>
          <p:cNvPr id="3" name="Content Placeholder 2"/>
          <p:cNvSpPr>
            <a:spLocks noGrp="1"/>
          </p:cNvSpPr>
          <p:nvPr>
            <p:ph idx="1"/>
          </p:nvPr>
        </p:nvSpPr>
        <p:spPr/>
        <p:txBody>
          <a:bodyPr/>
          <a:lstStyle/>
          <a:p>
            <a:r>
              <a:rPr lang="en-US" sz="1600" dirty="0" smtClean="0">
                <a:solidFill>
                  <a:schemeClr val="bg1">
                    <a:lumMod val="50000"/>
                  </a:schemeClr>
                </a:solidFill>
              </a:rPr>
              <a:t>m</a:t>
            </a:r>
            <a:r>
              <a:rPr lang="en-US" sz="1600" baseline="-25000" dirty="0" smtClean="0">
                <a:solidFill>
                  <a:schemeClr val="bg1">
                    <a:lumMod val="50000"/>
                  </a:schemeClr>
                </a:solidFill>
              </a:rPr>
              <a:t>T</a:t>
            </a:r>
            <a:r>
              <a:rPr lang="en-US" sz="1600" dirty="0" smtClean="0">
                <a:solidFill>
                  <a:schemeClr val="bg1">
                    <a:lumMod val="50000"/>
                  </a:schemeClr>
                </a:solidFill>
              </a:rPr>
              <a:t> </a:t>
            </a:r>
            <a:r>
              <a:rPr lang="en-US" sz="1600" dirty="0">
                <a:solidFill>
                  <a:schemeClr val="bg1">
                    <a:lumMod val="50000"/>
                  </a:schemeClr>
                </a:solidFill>
              </a:rPr>
              <a:t>= </a:t>
            </a:r>
            <a:r>
              <a:rPr lang="en-US" sz="1600" dirty="0" smtClean="0">
                <a:solidFill>
                  <a:schemeClr val="bg1">
                    <a:lumMod val="50000"/>
                  </a:schemeClr>
                </a:solidFill>
              </a:rPr>
              <a:t>m</a:t>
            </a:r>
            <a:r>
              <a:rPr lang="hu-HU" sz="1600" baseline="-25000" dirty="0" smtClean="0">
                <a:solidFill>
                  <a:schemeClr val="bg1">
                    <a:lumMod val="50000"/>
                  </a:schemeClr>
                </a:solidFill>
              </a:rPr>
              <a:t>P</a:t>
            </a:r>
            <a:r>
              <a:rPr lang="en-US" sz="1600" dirty="0" smtClean="0">
                <a:solidFill>
                  <a:schemeClr val="bg1">
                    <a:lumMod val="50000"/>
                  </a:schemeClr>
                </a:solidFill>
              </a:rPr>
              <a:t>+m</a:t>
            </a:r>
            <a:r>
              <a:rPr lang="hu-HU" sz="1600" baseline="-25000" dirty="0" smtClean="0">
                <a:solidFill>
                  <a:schemeClr val="bg1">
                    <a:lumMod val="50000"/>
                  </a:schemeClr>
                </a:solidFill>
              </a:rPr>
              <a:t>M</a:t>
            </a:r>
            <a:r>
              <a:rPr lang="en-US" sz="1600" dirty="0" smtClean="0">
                <a:solidFill>
                  <a:schemeClr val="bg1">
                    <a:lumMod val="50000"/>
                  </a:schemeClr>
                </a:solidFill>
              </a:rPr>
              <a:t>+m</a:t>
            </a:r>
            <a:r>
              <a:rPr lang="hu-HU" sz="1600" baseline="-25000" dirty="0" smtClean="0">
                <a:solidFill>
                  <a:schemeClr val="bg1">
                    <a:lumMod val="50000"/>
                  </a:schemeClr>
                </a:solidFill>
              </a:rPr>
              <a:t>B</a:t>
            </a:r>
          </a:p>
          <a:p>
            <a:endParaRPr lang="hu-HU" sz="1600" baseline="-25000" dirty="0" smtClean="0">
              <a:solidFill>
                <a:schemeClr val="bg1">
                  <a:lumMod val="50000"/>
                </a:schemeClr>
              </a:solidFill>
            </a:endParaRPr>
          </a:p>
          <a:p>
            <a:r>
              <a:rPr lang="en-US" sz="1600" dirty="0" smtClean="0">
                <a:solidFill>
                  <a:schemeClr val="bg1">
                    <a:lumMod val="50000"/>
                  </a:schemeClr>
                </a:solidFill>
              </a:rPr>
              <a:t>m</a:t>
            </a:r>
            <a:r>
              <a:rPr lang="en-US" sz="1600" baseline="-25000" dirty="0" smtClean="0">
                <a:solidFill>
                  <a:schemeClr val="bg1">
                    <a:lumMod val="50000"/>
                  </a:schemeClr>
                </a:solidFill>
              </a:rPr>
              <a:t>T</a:t>
            </a:r>
            <a:r>
              <a:rPr lang="en-US" sz="1600" dirty="0" smtClean="0">
                <a:solidFill>
                  <a:schemeClr val="bg1">
                    <a:lumMod val="50000"/>
                  </a:schemeClr>
                </a:solidFill>
              </a:rPr>
              <a:t> </a:t>
            </a:r>
            <a:r>
              <a:rPr lang="en-US" sz="1600" dirty="0">
                <a:solidFill>
                  <a:schemeClr val="bg1">
                    <a:lumMod val="50000"/>
                  </a:schemeClr>
                </a:solidFill>
              </a:rPr>
              <a:t>≤ 150 [</a:t>
            </a:r>
            <a:r>
              <a:rPr lang="en-US" sz="1600" dirty="0" smtClean="0">
                <a:solidFill>
                  <a:schemeClr val="bg1">
                    <a:lumMod val="50000"/>
                  </a:schemeClr>
                </a:solidFill>
              </a:rPr>
              <a:t>k</a:t>
            </a:r>
            <a:r>
              <a:rPr lang="hu-HU" sz="1600" dirty="0" smtClean="0">
                <a:solidFill>
                  <a:schemeClr val="bg1">
                    <a:lumMod val="50000"/>
                  </a:schemeClr>
                </a:solidFill>
              </a:rPr>
              <a:t>g</a:t>
            </a:r>
            <a:r>
              <a:rPr lang="az-Cyrl-AZ" sz="1600" dirty="0" smtClean="0">
                <a:solidFill>
                  <a:schemeClr val="bg1">
                    <a:lumMod val="50000"/>
                  </a:schemeClr>
                </a:solidFill>
              </a:rPr>
              <a:t>],</a:t>
            </a:r>
            <a:r>
              <a:rPr lang="hu-HU" sz="1600" dirty="0" smtClean="0">
                <a:solidFill>
                  <a:schemeClr val="bg1">
                    <a:lumMod val="50000"/>
                  </a:schemeClr>
                </a:solidFill>
              </a:rPr>
              <a:t/>
            </a:r>
            <a:br>
              <a:rPr lang="hu-HU" sz="1600" dirty="0" smtClean="0">
                <a:solidFill>
                  <a:schemeClr val="bg1">
                    <a:lumMod val="50000"/>
                  </a:schemeClr>
                </a:solidFill>
              </a:rPr>
            </a:br>
            <a:r>
              <a:rPr lang="en-US" sz="1600" dirty="0" smtClean="0">
                <a:solidFill>
                  <a:schemeClr val="bg1">
                    <a:lumMod val="50000"/>
                  </a:schemeClr>
                </a:solidFill>
              </a:rPr>
              <a:t>m</a:t>
            </a:r>
            <a:r>
              <a:rPr lang="hu-HU" sz="1600" baseline="-25000" dirty="0" smtClean="0">
                <a:solidFill>
                  <a:schemeClr val="bg1">
                    <a:lumMod val="50000"/>
                  </a:schemeClr>
                </a:solidFill>
              </a:rPr>
              <a:t>P</a:t>
            </a:r>
            <a:r>
              <a:rPr lang="en-US" sz="1600" dirty="0" smtClean="0">
                <a:solidFill>
                  <a:schemeClr val="bg1">
                    <a:lumMod val="50000"/>
                  </a:schemeClr>
                </a:solidFill>
              </a:rPr>
              <a:t> </a:t>
            </a:r>
            <a:r>
              <a:rPr lang="en-US" sz="1600" dirty="0">
                <a:solidFill>
                  <a:schemeClr val="bg1">
                    <a:lumMod val="50000"/>
                  </a:schemeClr>
                </a:solidFill>
              </a:rPr>
              <a:t>≤ 100 [</a:t>
            </a:r>
            <a:r>
              <a:rPr lang="en-US" sz="1600" dirty="0" smtClean="0">
                <a:solidFill>
                  <a:schemeClr val="bg1">
                    <a:lumMod val="50000"/>
                  </a:schemeClr>
                </a:solidFill>
              </a:rPr>
              <a:t>k</a:t>
            </a:r>
            <a:r>
              <a:rPr lang="hu-HU" sz="1600" dirty="0" smtClean="0">
                <a:solidFill>
                  <a:schemeClr val="bg1">
                    <a:lumMod val="50000"/>
                  </a:schemeClr>
                </a:solidFill>
              </a:rPr>
              <a:t>g</a:t>
            </a:r>
            <a:r>
              <a:rPr lang="az-Cyrl-AZ" sz="1600" dirty="0" smtClean="0">
                <a:solidFill>
                  <a:schemeClr val="bg1">
                    <a:lumMod val="50000"/>
                  </a:schemeClr>
                </a:solidFill>
              </a:rPr>
              <a:t>],</a:t>
            </a:r>
            <a:r>
              <a:rPr lang="hu-HU" sz="1600" dirty="0" smtClean="0">
                <a:solidFill>
                  <a:schemeClr val="bg1">
                    <a:lumMod val="50000"/>
                  </a:schemeClr>
                </a:solidFill>
              </a:rPr>
              <a:t/>
            </a:r>
            <a:br>
              <a:rPr lang="hu-HU" sz="1600" dirty="0" smtClean="0">
                <a:solidFill>
                  <a:schemeClr val="bg1">
                    <a:lumMod val="50000"/>
                  </a:schemeClr>
                </a:solidFill>
              </a:rPr>
            </a:br>
            <a:r>
              <a:rPr lang="en-US" sz="1600" dirty="0" smtClean="0">
                <a:solidFill>
                  <a:schemeClr val="bg1">
                    <a:lumMod val="50000"/>
                  </a:schemeClr>
                </a:solidFill>
              </a:rPr>
              <a:t>m</a:t>
            </a:r>
            <a:r>
              <a:rPr lang="hu-HU" sz="1600" baseline="-25000" dirty="0" smtClean="0">
                <a:solidFill>
                  <a:schemeClr val="bg1">
                    <a:lumMod val="50000"/>
                  </a:schemeClr>
                </a:solidFill>
              </a:rPr>
              <a:t>M</a:t>
            </a:r>
            <a:r>
              <a:rPr lang="en-US" sz="1600" dirty="0" smtClean="0">
                <a:solidFill>
                  <a:schemeClr val="bg1">
                    <a:lumMod val="50000"/>
                  </a:schemeClr>
                </a:solidFill>
              </a:rPr>
              <a:t> </a:t>
            </a:r>
            <a:r>
              <a:rPr lang="en-US" sz="1600" dirty="0">
                <a:solidFill>
                  <a:schemeClr val="bg1">
                    <a:lumMod val="50000"/>
                  </a:schemeClr>
                </a:solidFill>
              </a:rPr>
              <a:t>≤ 50 [</a:t>
            </a:r>
            <a:r>
              <a:rPr lang="en-US" sz="1600" dirty="0" smtClean="0">
                <a:solidFill>
                  <a:schemeClr val="bg1">
                    <a:lumMod val="50000"/>
                  </a:schemeClr>
                </a:solidFill>
              </a:rPr>
              <a:t>k</a:t>
            </a:r>
            <a:r>
              <a:rPr lang="hu-HU" sz="1600" dirty="0" smtClean="0">
                <a:solidFill>
                  <a:schemeClr val="bg1">
                    <a:lumMod val="50000"/>
                  </a:schemeClr>
                </a:solidFill>
              </a:rPr>
              <a:t>g</a:t>
            </a:r>
            <a:r>
              <a:rPr lang="az-Cyrl-AZ" sz="1600" dirty="0" smtClean="0">
                <a:solidFill>
                  <a:schemeClr val="bg1">
                    <a:lumMod val="50000"/>
                  </a:schemeClr>
                </a:solidFill>
              </a:rPr>
              <a:t>],</a:t>
            </a:r>
            <a:r>
              <a:rPr lang="hu-HU" sz="1600" dirty="0" smtClean="0">
                <a:solidFill>
                  <a:schemeClr val="bg1">
                    <a:lumMod val="50000"/>
                  </a:schemeClr>
                </a:solidFill>
              </a:rPr>
              <a:t/>
            </a:r>
            <a:br>
              <a:rPr lang="hu-HU" sz="1600" dirty="0" smtClean="0">
                <a:solidFill>
                  <a:schemeClr val="bg1">
                    <a:lumMod val="50000"/>
                  </a:schemeClr>
                </a:solidFill>
              </a:rPr>
            </a:br>
            <a:r>
              <a:rPr lang="en-US" sz="1600" dirty="0" smtClean="0">
                <a:solidFill>
                  <a:schemeClr val="bg1">
                    <a:lumMod val="50000"/>
                  </a:schemeClr>
                </a:solidFill>
              </a:rPr>
              <a:t>m</a:t>
            </a:r>
            <a:r>
              <a:rPr lang="hu-HU" sz="1600" baseline="-25000" dirty="0" smtClean="0">
                <a:solidFill>
                  <a:schemeClr val="bg1">
                    <a:lumMod val="50000"/>
                  </a:schemeClr>
                </a:solidFill>
              </a:rPr>
              <a:t>B</a:t>
            </a:r>
            <a:r>
              <a:rPr lang="en-US" sz="1600" dirty="0" smtClean="0">
                <a:solidFill>
                  <a:schemeClr val="bg1">
                    <a:lumMod val="50000"/>
                  </a:schemeClr>
                </a:solidFill>
              </a:rPr>
              <a:t> </a:t>
            </a:r>
            <a:r>
              <a:rPr lang="en-US" sz="1600" dirty="0">
                <a:solidFill>
                  <a:schemeClr val="bg1">
                    <a:lumMod val="50000"/>
                  </a:schemeClr>
                </a:solidFill>
              </a:rPr>
              <a:t>≤ 10 [</a:t>
            </a:r>
            <a:r>
              <a:rPr lang="en-US" sz="1600" dirty="0" smtClean="0">
                <a:solidFill>
                  <a:schemeClr val="bg1">
                    <a:lumMod val="50000"/>
                  </a:schemeClr>
                </a:solidFill>
              </a:rPr>
              <a:t>k</a:t>
            </a:r>
            <a:r>
              <a:rPr lang="hu-HU" sz="1600" dirty="0" smtClean="0">
                <a:solidFill>
                  <a:schemeClr val="bg1">
                    <a:lumMod val="50000"/>
                  </a:schemeClr>
                </a:solidFill>
              </a:rPr>
              <a:t>g</a:t>
            </a:r>
            <a:r>
              <a:rPr lang="az-Cyrl-AZ" sz="1600" dirty="0" smtClean="0">
                <a:solidFill>
                  <a:schemeClr val="bg1">
                    <a:lumMod val="50000"/>
                  </a:schemeClr>
                </a:solidFill>
              </a:rPr>
              <a:t>]</a:t>
            </a:r>
            <a:endParaRPr lang="hu-HU" sz="1600" dirty="0" smtClean="0">
              <a:solidFill>
                <a:schemeClr val="bg1">
                  <a:lumMod val="50000"/>
                </a:schemeClr>
              </a:solidFill>
            </a:endParaRPr>
          </a:p>
          <a:p>
            <a:endParaRPr lang="hu-HU" sz="1600" dirty="0"/>
          </a:p>
          <a:p>
            <a:r>
              <a:rPr lang="hu-HU" sz="1600" b="1" dirty="0" smtClean="0">
                <a:solidFill>
                  <a:schemeClr val="tx1"/>
                </a:solidFill>
              </a:rPr>
              <a:t>mass </a:t>
            </a:r>
            <a:r>
              <a:rPr lang="hu-HU" sz="1600" b="1" dirty="0">
                <a:solidFill>
                  <a:schemeClr val="tx1"/>
                </a:solidFill>
              </a:rPr>
              <a:t>&gt; 0 [</a:t>
            </a:r>
            <a:r>
              <a:rPr lang="hu-HU" sz="1600" b="1" dirty="0" smtClean="0">
                <a:solidFill>
                  <a:schemeClr val="tx1"/>
                </a:solidFill>
              </a:rPr>
              <a:t>kg</a:t>
            </a:r>
            <a:r>
              <a:rPr lang="az-Cyrl-AZ" sz="1600" b="1" dirty="0" smtClean="0">
                <a:solidFill>
                  <a:schemeClr val="tx1"/>
                </a:solidFill>
              </a:rPr>
              <a:t>] </a:t>
            </a:r>
            <a:endParaRPr lang="en-US" sz="1600" b="1" dirty="0">
              <a:solidFill>
                <a:schemeClr val="tx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81019" y="1777031"/>
            <a:ext cx="7162815" cy="2304293"/>
          </a:xfrm>
          <a:prstGeom prst="rect">
            <a:avLst/>
          </a:prstGeom>
        </p:spPr>
      </p:pic>
      <p:sp>
        <p:nvSpPr>
          <p:cNvPr id="4" name="TextBox 3"/>
          <p:cNvSpPr txBox="1"/>
          <p:nvPr/>
        </p:nvSpPr>
        <p:spPr>
          <a:xfrm>
            <a:off x="107504" y="4941168"/>
            <a:ext cx="4878326" cy="1015663"/>
          </a:xfrm>
          <a:prstGeom prst="rect">
            <a:avLst/>
          </a:prstGeom>
          <a:noFill/>
        </p:spPr>
        <p:txBody>
          <a:bodyPr wrap="square" rtlCol="0">
            <a:spAutoFit/>
          </a:bodyPr>
          <a:lstStyle/>
          <a:p>
            <a:r>
              <a:rPr lang="en-US" sz="2000" b="1" dirty="0" smtClean="0">
                <a:solidFill>
                  <a:schemeClr val="tx1"/>
                </a:solidFill>
                <a:latin typeface="+mj-lt"/>
              </a:rPr>
              <a:t>Evaluation </a:t>
            </a:r>
            <a:r>
              <a:rPr lang="en-US" sz="2000" b="1" dirty="0">
                <a:solidFill>
                  <a:schemeClr val="tx1"/>
                </a:solidFill>
                <a:latin typeface="+mj-lt"/>
              </a:rPr>
              <a:t>of capability </a:t>
            </a:r>
            <a:r>
              <a:rPr lang="en-US" sz="2000" b="1" dirty="0" smtClean="0">
                <a:solidFill>
                  <a:schemeClr val="tx1"/>
                </a:solidFill>
                <a:latin typeface="+mj-lt"/>
              </a:rPr>
              <a:t>constraints</a:t>
            </a:r>
            <a:endParaRPr lang="hu-HU" sz="2000" b="1" dirty="0">
              <a:solidFill>
                <a:schemeClr val="tx1"/>
              </a:solidFill>
              <a:latin typeface="+mj-lt"/>
            </a:endParaRPr>
          </a:p>
          <a:p>
            <a:r>
              <a:rPr lang="en-US" sz="2000" dirty="0" smtClean="0">
                <a:solidFill>
                  <a:schemeClr val="tx1"/>
                </a:solidFill>
                <a:latin typeface="+mj-lt"/>
              </a:rPr>
              <a:t>Any constraint </a:t>
            </a:r>
            <a:r>
              <a:rPr lang="en-US" sz="2000" dirty="0">
                <a:solidFill>
                  <a:schemeClr val="tx1"/>
                </a:solidFill>
                <a:latin typeface="+mj-lt"/>
              </a:rPr>
              <a:t>applied on a </a:t>
            </a:r>
            <a:r>
              <a:rPr lang="en-US" sz="2000" dirty="0" smtClean="0">
                <a:solidFill>
                  <a:schemeClr val="tx1"/>
                </a:solidFill>
                <a:latin typeface="+mj-lt"/>
              </a:rPr>
              <a:t>capability</a:t>
            </a:r>
            <a:r>
              <a:rPr lang="hu-HU" sz="2000" dirty="0" smtClean="0">
                <a:solidFill>
                  <a:schemeClr val="tx1"/>
                </a:solidFill>
                <a:latin typeface="+mj-lt"/>
              </a:rPr>
              <a:t> </a:t>
            </a:r>
            <a:r>
              <a:rPr lang="en-US" sz="2000" dirty="0" smtClean="0">
                <a:solidFill>
                  <a:schemeClr val="tx1"/>
                </a:solidFill>
                <a:latin typeface="+mj-lt"/>
              </a:rPr>
              <a:t>imposes a constraint on every attribute typed by that capability.</a:t>
            </a:r>
            <a:endParaRPr lang="en-US" sz="2000" dirty="0">
              <a:solidFill>
                <a:schemeClr val="tx1"/>
              </a:solidFill>
              <a:latin typeface="+mj-lt"/>
            </a:endParaRPr>
          </a:p>
        </p:txBody>
      </p:sp>
      <p:sp>
        <p:nvSpPr>
          <p:cNvPr id="5" name="TextBox 4"/>
          <p:cNvSpPr txBox="1"/>
          <p:nvPr/>
        </p:nvSpPr>
        <p:spPr>
          <a:xfrm>
            <a:off x="4985830" y="4470638"/>
            <a:ext cx="3884910" cy="1815882"/>
          </a:xfrm>
          <a:prstGeom prst="rect">
            <a:avLst/>
          </a:prstGeom>
          <a:noFill/>
        </p:spPr>
        <p:txBody>
          <a:bodyPr wrap="none" rtlCol="0">
            <a:spAutoFit/>
          </a:bodyPr>
          <a:lstStyle/>
          <a:p>
            <a:pPr>
              <a:lnSpc>
                <a:spcPct val="100000"/>
              </a:lnSpc>
              <a:spcBef>
                <a:spcPts val="0"/>
              </a:spcBef>
            </a:pPr>
            <a:r>
              <a:rPr lang="hu-HU" sz="2800" dirty="0" smtClean="0">
                <a:solidFill>
                  <a:schemeClr val="tx1"/>
                </a:solidFill>
                <a:latin typeface="+mj-lt"/>
              </a:rPr>
              <a:t>0 </a:t>
            </a:r>
            <a:r>
              <a:rPr lang="en-US" sz="2800" dirty="0">
                <a:solidFill>
                  <a:schemeClr val="tx1"/>
                </a:solidFill>
                <a:latin typeface="+mj-lt"/>
              </a:rPr>
              <a:t>[k</a:t>
            </a:r>
            <a:r>
              <a:rPr lang="hu-HU" sz="2800" dirty="0">
                <a:solidFill>
                  <a:schemeClr val="tx1"/>
                </a:solidFill>
                <a:latin typeface="+mj-lt"/>
              </a:rPr>
              <a:t>g</a:t>
            </a:r>
            <a:r>
              <a:rPr lang="az-Cyrl-AZ" sz="2800" dirty="0" smtClean="0">
                <a:solidFill>
                  <a:schemeClr val="tx1"/>
                </a:solidFill>
                <a:latin typeface="+mj-lt"/>
              </a:rPr>
              <a:t>]</a:t>
            </a:r>
            <a:r>
              <a:rPr lang="hu-HU" sz="2800" dirty="0" smtClean="0">
                <a:solidFill>
                  <a:schemeClr val="tx1"/>
                </a:solidFill>
                <a:latin typeface="+mj-lt"/>
              </a:rPr>
              <a:t> &lt; </a:t>
            </a:r>
            <a:r>
              <a:rPr lang="en-US" sz="2800" dirty="0" smtClean="0">
                <a:solidFill>
                  <a:schemeClr val="tx1"/>
                </a:solidFill>
                <a:latin typeface="+mj-lt"/>
              </a:rPr>
              <a:t>m</a:t>
            </a:r>
            <a:r>
              <a:rPr lang="en-US" sz="2800" baseline="-25000" dirty="0" smtClean="0">
                <a:solidFill>
                  <a:schemeClr val="tx1"/>
                </a:solidFill>
                <a:latin typeface="+mj-lt"/>
              </a:rPr>
              <a:t>T</a:t>
            </a:r>
            <a:r>
              <a:rPr lang="en-US" sz="2800" dirty="0" smtClean="0">
                <a:solidFill>
                  <a:schemeClr val="tx1"/>
                </a:solidFill>
                <a:latin typeface="+mj-lt"/>
              </a:rPr>
              <a:t> </a:t>
            </a:r>
            <a:r>
              <a:rPr lang="en-US" sz="2800" dirty="0">
                <a:solidFill>
                  <a:schemeClr val="tx1"/>
                </a:solidFill>
                <a:latin typeface="+mj-lt"/>
              </a:rPr>
              <a:t>≤ 150 [k</a:t>
            </a:r>
            <a:r>
              <a:rPr lang="hu-HU" sz="2800" dirty="0">
                <a:solidFill>
                  <a:schemeClr val="tx1"/>
                </a:solidFill>
                <a:latin typeface="+mj-lt"/>
              </a:rPr>
              <a:t>g</a:t>
            </a:r>
            <a:r>
              <a:rPr lang="az-Cyrl-AZ" sz="2800" dirty="0">
                <a:solidFill>
                  <a:schemeClr val="tx1"/>
                </a:solidFill>
                <a:latin typeface="+mj-lt"/>
              </a:rPr>
              <a:t>],</a:t>
            </a:r>
            <a:r>
              <a:rPr lang="hu-HU" sz="2800" dirty="0">
                <a:solidFill>
                  <a:schemeClr val="tx1"/>
                </a:solidFill>
                <a:latin typeface="+mj-lt"/>
              </a:rPr>
              <a:t/>
            </a:r>
            <a:br>
              <a:rPr lang="hu-HU" sz="2800" dirty="0">
                <a:solidFill>
                  <a:schemeClr val="tx1"/>
                </a:solidFill>
                <a:latin typeface="+mj-lt"/>
              </a:rPr>
            </a:br>
            <a:r>
              <a:rPr lang="hu-HU" sz="2800" b="1" dirty="0" smtClean="0">
                <a:solidFill>
                  <a:schemeClr val="bg2">
                    <a:lumMod val="60000"/>
                    <a:lumOff val="40000"/>
                  </a:schemeClr>
                </a:solidFill>
                <a:latin typeface="+mj-lt"/>
              </a:rPr>
              <a:t>0 </a:t>
            </a:r>
            <a:r>
              <a:rPr lang="en-US" sz="2800" b="1" dirty="0">
                <a:solidFill>
                  <a:schemeClr val="bg2">
                    <a:lumMod val="60000"/>
                    <a:lumOff val="40000"/>
                  </a:schemeClr>
                </a:solidFill>
                <a:latin typeface="+mj-lt"/>
              </a:rPr>
              <a:t>[k</a:t>
            </a:r>
            <a:r>
              <a:rPr lang="hu-HU" sz="2800" b="1" dirty="0">
                <a:solidFill>
                  <a:schemeClr val="bg2">
                    <a:lumMod val="60000"/>
                    <a:lumOff val="40000"/>
                  </a:schemeClr>
                </a:solidFill>
                <a:latin typeface="+mj-lt"/>
              </a:rPr>
              <a:t>g</a:t>
            </a:r>
            <a:r>
              <a:rPr lang="az-Cyrl-AZ" sz="2800" b="1" dirty="0">
                <a:solidFill>
                  <a:schemeClr val="bg2">
                    <a:lumMod val="60000"/>
                    <a:lumOff val="40000"/>
                  </a:schemeClr>
                </a:solidFill>
                <a:latin typeface="+mj-lt"/>
              </a:rPr>
              <a:t>]</a:t>
            </a:r>
            <a:r>
              <a:rPr lang="hu-HU" sz="2800" b="1" dirty="0" smtClean="0">
                <a:solidFill>
                  <a:schemeClr val="bg2">
                    <a:lumMod val="60000"/>
                    <a:lumOff val="40000"/>
                  </a:schemeClr>
                </a:solidFill>
                <a:latin typeface="+mj-lt"/>
              </a:rPr>
              <a:t> </a:t>
            </a:r>
            <a:r>
              <a:rPr lang="hu-HU" sz="2800" b="1" dirty="0">
                <a:solidFill>
                  <a:schemeClr val="bg2">
                    <a:lumMod val="60000"/>
                    <a:lumOff val="40000"/>
                  </a:schemeClr>
                </a:solidFill>
                <a:latin typeface="+mj-lt"/>
              </a:rPr>
              <a:t>&lt; </a:t>
            </a:r>
            <a:r>
              <a:rPr lang="en-US" sz="2800" b="1" dirty="0" smtClean="0">
                <a:solidFill>
                  <a:schemeClr val="bg2">
                    <a:lumMod val="60000"/>
                    <a:lumOff val="40000"/>
                  </a:schemeClr>
                </a:solidFill>
                <a:latin typeface="+mj-lt"/>
              </a:rPr>
              <a:t>m</a:t>
            </a:r>
            <a:r>
              <a:rPr lang="hu-HU" sz="2800" b="1" baseline="-25000" dirty="0">
                <a:solidFill>
                  <a:schemeClr val="bg2">
                    <a:lumMod val="60000"/>
                    <a:lumOff val="40000"/>
                  </a:schemeClr>
                </a:solidFill>
                <a:latin typeface="+mj-lt"/>
              </a:rPr>
              <a:t>P</a:t>
            </a:r>
            <a:r>
              <a:rPr lang="en-US" sz="2800" b="1" dirty="0">
                <a:solidFill>
                  <a:schemeClr val="bg2">
                    <a:lumMod val="60000"/>
                    <a:lumOff val="40000"/>
                  </a:schemeClr>
                </a:solidFill>
                <a:latin typeface="+mj-lt"/>
              </a:rPr>
              <a:t> ≤ 100 [k</a:t>
            </a:r>
            <a:r>
              <a:rPr lang="hu-HU" sz="2800" b="1" dirty="0">
                <a:solidFill>
                  <a:schemeClr val="bg2">
                    <a:lumMod val="60000"/>
                    <a:lumOff val="40000"/>
                  </a:schemeClr>
                </a:solidFill>
                <a:latin typeface="+mj-lt"/>
              </a:rPr>
              <a:t>g</a:t>
            </a:r>
            <a:r>
              <a:rPr lang="az-Cyrl-AZ" sz="2800" b="1" dirty="0">
                <a:solidFill>
                  <a:schemeClr val="bg2">
                    <a:lumMod val="60000"/>
                    <a:lumOff val="40000"/>
                  </a:schemeClr>
                </a:solidFill>
                <a:latin typeface="+mj-lt"/>
              </a:rPr>
              <a:t>],</a:t>
            </a:r>
            <a:r>
              <a:rPr lang="hu-HU" sz="2800" b="1" dirty="0">
                <a:solidFill>
                  <a:schemeClr val="bg2">
                    <a:lumMod val="60000"/>
                    <a:lumOff val="40000"/>
                  </a:schemeClr>
                </a:solidFill>
                <a:latin typeface="+mj-lt"/>
              </a:rPr>
              <a:t/>
            </a:r>
            <a:br>
              <a:rPr lang="hu-HU" sz="2800" b="1" dirty="0">
                <a:solidFill>
                  <a:schemeClr val="bg2">
                    <a:lumMod val="60000"/>
                    <a:lumOff val="40000"/>
                  </a:schemeClr>
                </a:solidFill>
                <a:latin typeface="+mj-lt"/>
              </a:rPr>
            </a:br>
            <a:r>
              <a:rPr lang="hu-HU" sz="2800" b="1" dirty="0" smtClean="0">
                <a:solidFill>
                  <a:schemeClr val="bg2">
                    <a:lumMod val="60000"/>
                    <a:lumOff val="40000"/>
                  </a:schemeClr>
                </a:solidFill>
                <a:latin typeface="+mj-lt"/>
              </a:rPr>
              <a:t>0 </a:t>
            </a:r>
            <a:r>
              <a:rPr lang="en-US" sz="2800" b="1" dirty="0" smtClean="0">
                <a:solidFill>
                  <a:schemeClr val="bg2">
                    <a:lumMod val="60000"/>
                    <a:lumOff val="40000"/>
                  </a:schemeClr>
                </a:solidFill>
                <a:latin typeface="+mj-lt"/>
              </a:rPr>
              <a:t>[</a:t>
            </a:r>
            <a:r>
              <a:rPr lang="en-US" sz="2800" b="1" dirty="0">
                <a:solidFill>
                  <a:schemeClr val="bg2">
                    <a:lumMod val="60000"/>
                    <a:lumOff val="40000"/>
                  </a:schemeClr>
                </a:solidFill>
                <a:latin typeface="+mj-lt"/>
              </a:rPr>
              <a:t>k</a:t>
            </a:r>
            <a:r>
              <a:rPr lang="hu-HU" sz="2800" b="1" dirty="0">
                <a:solidFill>
                  <a:schemeClr val="bg2">
                    <a:lumMod val="60000"/>
                    <a:lumOff val="40000"/>
                  </a:schemeClr>
                </a:solidFill>
                <a:latin typeface="+mj-lt"/>
              </a:rPr>
              <a:t>g</a:t>
            </a:r>
            <a:r>
              <a:rPr lang="az-Cyrl-AZ" sz="2800" b="1" dirty="0">
                <a:solidFill>
                  <a:schemeClr val="bg2">
                    <a:lumMod val="60000"/>
                    <a:lumOff val="40000"/>
                  </a:schemeClr>
                </a:solidFill>
                <a:latin typeface="+mj-lt"/>
              </a:rPr>
              <a:t>]</a:t>
            </a:r>
            <a:r>
              <a:rPr lang="hu-HU" sz="2800" b="1" dirty="0" smtClean="0">
                <a:solidFill>
                  <a:schemeClr val="bg2">
                    <a:lumMod val="60000"/>
                    <a:lumOff val="40000"/>
                  </a:schemeClr>
                </a:solidFill>
                <a:latin typeface="+mj-lt"/>
              </a:rPr>
              <a:t> </a:t>
            </a:r>
            <a:r>
              <a:rPr lang="hu-HU" sz="2800" b="1" dirty="0">
                <a:solidFill>
                  <a:schemeClr val="bg2">
                    <a:lumMod val="60000"/>
                    <a:lumOff val="40000"/>
                  </a:schemeClr>
                </a:solidFill>
                <a:latin typeface="+mj-lt"/>
              </a:rPr>
              <a:t>&lt; </a:t>
            </a:r>
            <a:r>
              <a:rPr lang="en-US" sz="2800" b="1" dirty="0" smtClean="0">
                <a:solidFill>
                  <a:schemeClr val="bg2">
                    <a:lumMod val="60000"/>
                    <a:lumOff val="40000"/>
                  </a:schemeClr>
                </a:solidFill>
                <a:latin typeface="+mj-lt"/>
              </a:rPr>
              <a:t>m</a:t>
            </a:r>
            <a:r>
              <a:rPr lang="hu-HU" sz="2800" b="1" baseline="-25000" dirty="0">
                <a:solidFill>
                  <a:schemeClr val="bg2">
                    <a:lumMod val="60000"/>
                    <a:lumOff val="40000"/>
                  </a:schemeClr>
                </a:solidFill>
                <a:latin typeface="+mj-lt"/>
              </a:rPr>
              <a:t>M</a:t>
            </a:r>
            <a:r>
              <a:rPr lang="en-US" sz="2800" b="1" dirty="0">
                <a:solidFill>
                  <a:schemeClr val="bg2">
                    <a:lumMod val="60000"/>
                    <a:lumOff val="40000"/>
                  </a:schemeClr>
                </a:solidFill>
                <a:latin typeface="+mj-lt"/>
              </a:rPr>
              <a:t> ≤ 50 [k</a:t>
            </a:r>
            <a:r>
              <a:rPr lang="hu-HU" sz="2800" b="1" dirty="0">
                <a:solidFill>
                  <a:schemeClr val="bg2">
                    <a:lumMod val="60000"/>
                    <a:lumOff val="40000"/>
                  </a:schemeClr>
                </a:solidFill>
                <a:latin typeface="+mj-lt"/>
              </a:rPr>
              <a:t>g</a:t>
            </a:r>
            <a:r>
              <a:rPr lang="az-Cyrl-AZ" sz="2800" b="1" dirty="0">
                <a:solidFill>
                  <a:schemeClr val="bg2">
                    <a:lumMod val="60000"/>
                    <a:lumOff val="40000"/>
                  </a:schemeClr>
                </a:solidFill>
                <a:latin typeface="+mj-lt"/>
              </a:rPr>
              <a:t>],</a:t>
            </a:r>
            <a:r>
              <a:rPr lang="hu-HU" sz="2800" dirty="0">
                <a:solidFill>
                  <a:schemeClr val="tx1"/>
                </a:solidFill>
                <a:latin typeface="+mj-lt"/>
              </a:rPr>
              <a:t/>
            </a:r>
            <a:br>
              <a:rPr lang="hu-HU" sz="2800" dirty="0">
                <a:solidFill>
                  <a:schemeClr val="tx1"/>
                </a:solidFill>
                <a:latin typeface="+mj-lt"/>
              </a:rPr>
            </a:br>
            <a:r>
              <a:rPr lang="hu-HU" sz="2800" dirty="0" smtClean="0">
                <a:solidFill>
                  <a:schemeClr val="tx1"/>
                </a:solidFill>
                <a:latin typeface="+mj-lt"/>
              </a:rPr>
              <a:t>0 </a:t>
            </a:r>
            <a:r>
              <a:rPr lang="en-US" sz="2800" dirty="0" smtClean="0">
                <a:solidFill>
                  <a:schemeClr val="tx1"/>
                </a:solidFill>
                <a:latin typeface="+mj-lt"/>
              </a:rPr>
              <a:t>[</a:t>
            </a:r>
            <a:r>
              <a:rPr lang="en-US" sz="2800" dirty="0">
                <a:solidFill>
                  <a:schemeClr val="tx1"/>
                </a:solidFill>
                <a:latin typeface="+mj-lt"/>
              </a:rPr>
              <a:t>k</a:t>
            </a:r>
            <a:r>
              <a:rPr lang="hu-HU" sz="2800" dirty="0">
                <a:solidFill>
                  <a:schemeClr val="tx1"/>
                </a:solidFill>
                <a:latin typeface="+mj-lt"/>
              </a:rPr>
              <a:t>g</a:t>
            </a:r>
            <a:r>
              <a:rPr lang="az-Cyrl-AZ" sz="2800" dirty="0">
                <a:solidFill>
                  <a:schemeClr val="tx1"/>
                </a:solidFill>
                <a:latin typeface="+mj-lt"/>
              </a:rPr>
              <a:t>]</a:t>
            </a:r>
            <a:r>
              <a:rPr lang="hu-HU" sz="2800" dirty="0" smtClean="0">
                <a:solidFill>
                  <a:schemeClr val="tx1"/>
                </a:solidFill>
                <a:latin typeface="+mj-lt"/>
              </a:rPr>
              <a:t> </a:t>
            </a:r>
            <a:r>
              <a:rPr lang="hu-HU" sz="2800" dirty="0">
                <a:solidFill>
                  <a:schemeClr val="tx1"/>
                </a:solidFill>
                <a:latin typeface="+mj-lt"/>
              </a:rPr>
              <a:t>&lt; </a:t>
            </a:r>
            <a:r>
              <a:rPr lang="en-US" sz="2800" dirty="0" smtClean="0">
                <a:solidFill>
                  <a:schemeClr val="tx1"/>
                </a:solidFill>
                <a:latin typeface="+mj-lt"/>
              </a:rPr>
              <a:t>m</a:t>
            </a:r>
            <a:r>
              <a:rPr lang="hu-HU" sz="2800" baseline="-25000" dirty="0">
                <a:solidFill>
                  <a:schemeClr val="tx1"/>
                </a:solidFill>
                <a:latin typeface="+mj-lt"/>
              </a:rPr>
              <a:t>B</a:t>
            </a:r>
            <a:r>
              <a:rPr lang="en-US" sz="2800" dirty="0">
                <a:solidFill>
                  <a:schemeClr val="tx1"/>
                </a:solidFill>
                <a:latin typeface="+mj-lt"/>
              </a:rPr>
              <a:t> ≤ 10 [k</a:t>
            </a:r>
            <a:r>
              <a:rPr lang="hu-HU" sz="2800" dirty="0">
                <a:solidFill>
                  <a:schemeClr val="tx1"/>
                </a:solidFill>
                <a:latin typeface="+mj-lt"/>
              </a:rPr>
              <a:t>g</a:t>
            </a:r>
            <a:r>
              <a:rPr lang="az-Cyrl-AZ" sz="2800" dirty="0">
                <a:solidFill>
                  <a:schemeClr val="tx1"/>
                </a:solidFill>
                <a:latin typeface="+mj-lt"/>
              </a:rPr>
              <a:t>]</a:t>
            </a:r>
            <a:endParaRPr lang="en-US" sz="2800" dirty="0">
              <a:solidFill>
                <a:schemeClr val="tx1"/>
              </a:solidFill>
              <a:latin typeface="+mj-lt"/>
            </a:endParaRPr>
          </a:p>
        </p:txBody>
      </p:sp>
    </p:spTree>
    <p:extLst>
      <p:ext uri="{BB962C8B-B14F-4D97-AF65-F5344CB8AC3E}">
        <p14:creationId xmlns:p14="http://schemas.microsoft.com/office/powerpoint/2010/main" xmlns="" val="4011695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a:t>
            </a:r>
            <a:endParaRPr lang="nl-BE"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087306" y="2636912"/>
            <a:ext cx="3413784" cy="832484"/>
          </a:xfrm>
          <a:prstGeom prst="rect">
            <a:avLst/>
          </a:prstGeo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94818" y="2225062"/>
            <a:ext cx="1656184" cy="1656184"/>
          </a:xfrm>
          <a:prstGeom prst="rect">
            <a:avLst/>
          </a:prstGeom>
        </p:spPr>
      </p:pic>
      <p:sp>
        <p:nvSpPr>
          <p:cNvPr id="8" name="TextBox 7"/>
          <p:cNvSpPr txBox="1"/>
          <p:nvPr/>
        </p:nvSpPr>
        <p:spPr>
          <a:xfrm>
            <a:off x="887960" y="3881246"/>
            <a:ext cx="1269899" cy="372731"/>
          </a:xfrm>
          <a:prstGeom prst="rect">
            <a:avLst/>
          </a:prstGeom>
          <a:noFill/>
        </p:spPr>
        <p:txBody>
          <a:bodyPr wrap="none" rtlCol="0">
            <a:spAutoFit/>
          </a:bodyPr>
          <a:lstStyle/>
          <a:p>
            <a:r>
              <a:rPr lang="en-GB" dirty="0" smtClean="0">
                <a:solidFill>
                  <a:schemeClr val="tx1"/>
                </a:solidFill>
                <a:latin typeface="+mn-lt"/>
              </a:rPr>
              <a:t>Storage</a:t>
            </a:r>
            <a:endParaRPr lang="nl-BE" dirty="0">
              <a:solidFill>
                <a:schemeClr val="tx1"/>
              </a:solidFill>
              <a:latin typeface="+mn-lt"/>
            </a:endParaRPr>
          </a:p>
        </p:txBody>
      </p:sp>
      <p:sp>
        <p:nvSpPr>
          <p:cNvPr id="9" name="TextBox 8"/>
          <p:cNvSpPr txBox="1"/>
          <p:nvPr/>
        </p:nvSpPr>
        <p:spPr>
          <a:xfrm>
            <a:off x="5817808" y="3881246"/>
            <a:ext cx="1952779" cy="372731"/>
          </a:xfrm>
          <a:prstGeom prst="rect">
            <a:avLst/>
          </a:prstGeom>
          <a:noFill/>
        </p:spPr>
        <p:txBody>
          <a:bodyPr wrap="none" rtlCol="0">
            <a:spAutoFit/>
          </a:bodyPr>
          <a:lstStyle/>
          <a:p>
            <a:r>
              <a:rPr lang="en-GB" dirty="0" smtClean="0">
                <a:solidFill>
                  <a:schemeClr val="tx1"/>
                </a:solidFill>
                <a:latin typeface="+mn-lt"/>
              </a:rPr>
              <a:t>Manipulation</a:t>
            </a:r>
            <a:endParaRPr lang="nl-BE" dirty="0">
              <a:solidFill>
                <a:schemeClr val="tx1"/>
              </a:solidFill>
              <a:latin typeface="+mn-lt"/>
            </a:endParaRPr>
          </a:p>
        </p:txBody>
      </p:sp>
      <p:cxnSp>
        <p:nvCxnSpPr>
          <p:cNvPr id="11" name="Straight Arrow Connector 10"/>
          <p:cNvCxnSpPr/>
          <p:nvPr/>
        </p:nvCxnSpPr>
        <p:spPr bwMode="auto">
          <a:xfrm>
            <a:off x="2495018" y="3053154"/>
            <a:ext cx="2448272" cy="0"/>
          </a:xfrm>
          <a:prstGeom prst="straightConnector1">
            <a:avLst/>
          </a:prstGeom>
          <a:solidFill>
            <a:srgbClr val="00B8FF"/>
          </a:solidFill>
          <a:ln w="76200" cap="flat" cmpd="sng" algn="ctr">
            <a:solidFill>
              <a:schemeClr val="tx1"/>
            </a:solidFill>
            <a:prstDash val="solid"/>
            <a:round/>
            <a:headEnd type="triangle"/>
            <a:tailEnd type="triangle"/>
          </a:ln>
          <a:effectLst/>
        </p:spPr>
      </p:cxnSp>
      <p:sp>
        <p:nvSpPr>
          <p:cNvPr id="6" name="Rectangle 5"/>
          <p:cNvSpPr/>
          <p:nvPr/>
        </p:nvSpPr>
        <p:spPr>
          <a:xfrm>
            <a:off x="220170" y="5723419"/>
            <a:ext cx="8600302" cy="430887"/>
          </a:xfrm>
          <a:prstGeom prst="rect">
            <a:avLst/>
          </a:prstGeom>
        </p:spPr>
        <p:txBody>
          <a:bodyPr wrap="square">
            <a:spAutoFit/>
          </a:bodyPr>
          <a:lstStyle/>
          <a:p>
            <a:pPr>
              <a:lnSpc>
                <a:spcPct val="100000"/>
              </a:lnSpc>
            </a:pPr>
            <a:r>
              <a:rPr lang="nl-BE" sz="1100" dirty="0" smtClean="0">
                <a:solidFill>
                  <a:schemeClr val="bg1">
                    <a:lumMod val="50000"/>
                  </a:schemeClr>
                </a:solidFill>
                <a:latin typeface="+mn-lt"/>
              </a:rPr>
              <a:t>[</a:t>
            </a:r>
            <a:r>
              <a:rPr lang="nl-BE" sz="1100" dirty="0">
                <a:solidFill>
                  <a:schemeClr val="bg1">
                    <a:lumMod val="50000"/>
                  </a:schemeClr>
                </a:solidFill>
                <a:latin typeface="+mn-lt"/>
              </a:rPr>
              <a:t>8</a:t>
            </a:r>
            <a:r>
              <a:rPr lang="nl-BE" sz="1100" dirty="0" smtClean="0">
                <a:solidFill>
                  <a:schemeClr val="bg1">
                    <a:lumMod val="50000"/>
                  </a:schemeClr>
                </a:solidFill>
                <a:latin typeface="+mn-lt"/>
              </a:rPr>
              <a:t>] F. Basciani, </a:t>
            </a:r>
            <a:r>
              <a:rPr lang="nl-BE" sz="1100" dirty="0">
                <a:solidFill>
                  <a:schemeClr val="bg1">
                    <a:lumMod val="50000"/>
                  </a:schemeClr>
                </a:solidFill>
                <a:latin typeface="+mn-lt"/>
              </a:rPr>
              <a:t>J. Di Rocco, D. Di Ruscio, A. Di Salle, L. Iovino, and </a:t>
            </a:r>
            <a:r>
              <a:rPr lang="nl-BE" sz="1100" dirty="0" smtClean="0">
                <a:solidFill>
                  <a:schemeClr val="bg1">
                    <a:lumMod val="50000"/>
                  </a:schemeClr>
                </a:solidFill>
                <a:latin typeface="+mn-lt"/>
              </a:rPr>
              <a:t>A. Pierantonio. </a:t>
            </a:r>
            <a:r>
              <a:rPr lang="nl-BE" sz="1100" dirty="0" smtClean="0">
                <a:solidFill>
                  <a:schemeClr val="tx1"/>
                </a:solidFill>
                <a:latin typeface="+mn-lt"/>
              </a:rPr>
              <a:t>MDEForge</a:t>
            </a:r>
            <a:r>
              <a:rPr lang="nl-BE" sz="1100" dirty="0">
                <a:solidFill>
                  <a:schemeClr val="tx1"/>
                </a:solidFill>
                <a:latin typeface="+mn-lt"/>
              </a:rPr>
              <a:t>: </a:t>
            </a:r>
            <a:r>
              <a:rPr lang="nl-BE" sz="1100" dirty="0" smtClean="0">
                <a:solidFill>
                  <a:schemeClr val="tx1"/>
                </a:solidFill>
                <a:latin typeface="+mn-lt"/>
              </a:rPr>
              <a:t>an extensible </a:t>
            </a:r>
            <a:r>
              <a:rPr lang="nl-BE" sz="1100" dirty="0">
                <a:solidFill>
                  <a:schemeClr val="tx1"/>
                </a:solidFill>
                <a:latin typeface="+mn-lt"/>
              </a:rPr>
              <a:t>web-based modeling </a:t>
            </a:r>
            <a:r>
              <a:rPr lang="nl-BE" sz="1100" dirty="0" smtClean="0">
                <a:solidFill>
                  <a:schemeClr val="tx1"/>
                </a:solidFill>
                <a:latin typeface="+mn-lt"/>
              </a:rPr>
              <a:t>platform</a:t>
            </a:r>
            <a:r>
              <a:rPr lang="nl-BE" sz="1100" dirty="0" smtClean="0">
                <a:solidFill>
                  <a:schemeClr val="bg1">
                    <a:lumMod val="50000"/>
                  </a:schemeClr>
                </a:solidFill>
                <a:latin typeface="+mn-lt"/>
              </a:rPr>
              <a:t>. In Proceedings </a:t>
            </a:r>
            <a:r>
              <a:rPr lang="nl-BE" sz="1100" dirty="0">
                <a:solidFill>
                  <a:schemeClr val="bg1">
                    <a:lumMod val="50000"/>
                  </a:schemeClr>
                </a:solidFill>
                <a:latin typeface="+mn-lt"/>
              </a:rPr>
              <a:t>of the Workshop on Model-Driven </a:t>
            </a:r>
            <a:r>
              <a:rPr lang="nl-BE" sz="1100" dirty="0" smtClean="0">
                <a:solidFill>
                  <a:schemeClr val="bg1">
                    <a:lumMod val="50000"/>
                  </a:schemeClr>
                </a:solidFill>
                <a:latin typeface="+mn-lt"/>
              </a:rPr>
              <a:t>Engineering on </a:t>
            </a:r>
            <a:r>
              <a:rPr lang="nl-BE" sz="1100" dirty="0">
                <a:solidFill>
                  <a:schemeClr val="bg1">
                    <a:lumMod val="50000"/>
                  </a:schemeClr>
                </a:solidFill>
                <a:latin typeface="+mn-lt"/>
              </a:rPr>
              <a:t>and for the Cloud (CloudMDE</a:t>
            </a:r>
            <a:r>
              <a:rPr lang="nl-BE" sz="1100" dirty="0" smtClean="0">
                <a:solidFill>
                  <a:schemeClr val="bg1">
                    <a:lumMod val="50000"/>
                  </a:schemeClr>
                </a:solidFill>
                <a:latin typeface="+mn-lt"/>
              </a:rPr>
              <a:t>), 66-75, 2014.</a:t>
            </a:r>
            <a:endParaRPr lang="nl-BE" sz="1100" dirty="0">
              <a:solidFill>
                <a:schemeClr val="bg1">
                  <a:lumMod val="50000"/>
                </a:schemeClr>
              </a:solidFill>
              <a:latin typeface="+mn-lt"/>
            </a:endParaRPr>
          </a:p>
        </p:txBody>
      </p:sp>
      <p:sp>
        <p:nvSpPr>
          <p:cNvPr id="10" name="Rectangle 9"/>
          <p:cNvSpPr/>
          <p:nvPr/>
        </p:nvSpPr>
        <p:spPr>
          <a:xfrm>
            <a:off x="220170" y="5326214"/>
            <a:ext cx="8600302" cy="430887"/>
          </a:xfrm>
          <a:prstGeom prst="rect">
            <a:avLst/>
          </a:prstGeom>
        </p:spPr>
        <p:txBody>
          <a:bodyPr wrap="square">
            <a:spAutoFit/>
          </a:bodyPr>
          <a:lstStyle/>
          <a:p>
            <a:pPr>
              <a:lnSpc>
                <a:spcPct val="100000"/>
              </a:lnSpc>
            </a:pPr>
            <a:r>
              <a:rPr lang="en-US" sz="1100" dirty="0" smtClean="0">
                <a:solidFill>
                  <a:schemeClr val="bg1">
                    <a:lumMod val="50000"/>
                  </a:schemeClr>
                </a:solidFill>
                <a:latin typeface="+mn-lt"/>
              </a:rPr>
              <a:t>[7] R. France, </a:t>
            </a:r>
            <a:r>
              <a:rPr lang="en-US" sz="1100" dirty="0">
                <a:solidFill>
                  <a:schemeClr val="bg1">
                    <a:lumMod val="50000"/>
                  </a:schemeClr>
                </a:solidFill>
                <a:latin typeface="+mn-lt"/>
              </a:rPr>
              <a:t>J. </a:t>
            </a:r>
            <a:r>
              <a:rPr lang="en-US" sz="1100" dirty="0" err="1" smtClean="0">
                <a:solidFill>
                  <a:schemeClr val="bg1">
                    <a:lumMod val="50000"/>
                  </a:schemeClr>
                </a:solidFill>
                <a:latin typeface="+mn-lt"/>
              </a:rPr>
              <a:t>Biemand</a:t>
            </a:r>
            <a:r>
              <a:rPr lang="en-US" sz="1100" dirty="0">
                <a:solidFill>
                  <a:schemeClr val="bg1">
                    <a:lumMod val="50000"/>
                  </a:schemeClr>
                </a:solidFill>
                <a:latin typeface="+mn-lt"/>
              </a:rPr>
              <a:t>, </a:t>
            </a:r>
            <a:r>
              <a:rPr lang="en-US" sz="1100" dirty="0" smtClean="0">
                <a:solidFill>
                  <a:schemeClr val="bg1">
                    <a:lumMod val="50000"/>
                  </a:schemeClr>
                </a:solidFill>
                <a:latin typeface="+mn-lt"/>
              </a:rPr>
              <a:t>and B</a:t>
            </a:r>
            <a:r>
              <a:rPr lang="en-US" sz="1100" dirty="0">
                <a:solidFill>
                  <a:schemeClr val="bg1">
                    <a:lumMod val="50000"/>
                  </a:schemeClr>
                </a:solidFill>
                <a:latin typeface="+mn-lt"/>
              </a:rPr>
              <a:t>. </a:t>
            </a:r>
            <a:r>
              <a:rPr lang="en-US" sz="1100" dirty="0" smtClean="0">
                <a:solidFill>
                  <a:schemeClr val="bg1">
                    <a:lumMod val="50000"/>
                  </a:schemeClr>
                </a:solidFill>
                <a:latin typeface="+mn-lt"/>
              </a:rPr>
              <a:t>H</a:t>
            </a:r>
            <a:r>
              <a:rPr lang="en-US" sz="1100" dirty="0">
                <a:solidFill>
                  <a:schemeClr val="bg1">
                    <a:lumMod val="50000"/>
                  </a:schemeClr>
                </a:solidFill>
                <a:latin typeface="+mn-lt"/>
              </a:rPr>
              <a:t>. </a:t>
            </a:r>
            <a:r>
              <a:rPr lang="en-US" sz="1100" dirty="0" smtClean="0">
                <a:solidFill>
                  <a:schemeClr val="bg1">
                    <a:lumMod val="50000"/>
                  </a:schemeClr>
                </a:solidFill>
                <a:latin typeface="+mn-lt"/>
              </a:rPr>
              <a:t>C</a:t>
            </a:r>
            <a:r>
              <a:rPr lang="en-US" sz="1100" dirty="0">
                <a:solidFill>
                  <a:schemeClr val="bg1">
                    <a:lumMod val="50000"/>
                  </a:schemeClr>
                </a:solidFill>
                <a:latin typeface="+mn-lt"/>
              </a:rPr>
              <a:t>. </a:t>
            </a:r>
            <a:r>
              <a:rPr lang="en-US" sz="1100" dirty="0" smtClean="0">
                <a:solidFill>
                  <a:schemeClr val="bg1">
                    <a:lumMod val="50000"/>
                  </a:schemeClr>
                </a:solidFill>
                <a:latin typeface="+mn-lt"/>
              </a:rPr>
              <a:t>Cheng. </a:t>
            </a:r>
            <a:r>
              <a:rPr lang="en-US" sz="1100" dirty="0" smtClean="0">
                <a:solidFill>
                  <a:schemeClr val="tx1"/>
                </a:solidFill>
                <a:latin typeface="+mn-lt"/>
              </a:rPr>
              <a:t>Repository  </a:t>
            </a:r>
            <a:r>
              <a:rPr lang="en-US" sz="1100" dirty="0">
                <a:solidFill>
                  <a:schemeClr val="tx1"/>
                </a:solidFill>
                <a:latin typeface="+mn-lt"/>
              </a:rPr>
              <a:t>for  Model  Driven  </a:t>
            </a:r>
            <a:r>
              <a:rPr lang="en-US" sz="1100" dirty="0" smtClean="0">
                <a:solidFill>
                  <a:schemeClr val="tx1"/>
                </a:solidFill>
                <a:latin typeface="+mn-lt"/>
              </a:rPr>
              <a:t>Development</a:t>
            </a:r>
            <a:r>
              <a:rPr lang="en-US" sz="1100" dirty="0" smtClean="0">
                <a:solidFill>
                  <a:schemeClr val="bg1">
                    <a:lumMod val="50000"/>
                  </a:schemeClr>
                </a:solidFill>
                <a:latin typeface="+mn-lt"/>
              </a:rPr>
              <a:t>. In Proceedings of the International Conference  on </a:t>
            </a:r>
            <a:r>
              <a:rPr lang="en-US" sz="1100" dirty="0">
                <a:solidFill>
                  <a:schemeClr val="bg1">
                    <a:lumMod val="50000"/>
                  </a:schemeClr>
                </a:solidFill>
                <a:latin typeface="+mn-lt"/>
              </a:rPr>
              <a:t>Model </a:t>
            </a:r>
            <a:r>
              <a:rPr lang="en-US" sz="1100" dirty="0" smtClean="0">
                <a:solidFill>
                  <a:schemeClr val="bg1">
                    <a:lumMod val="50000"/>
                  </a:schemeClr>
                </a:solidFill>
                <a:latin typeface="+mn-lt"/>
              </a:rPr>
              <a:t>Driven Engineering </a:t>
            </a:r>
            <a:r>
              <a:rPr lang="en-US" sz="1100" dirty="0">
                <a:solidFill>
                  <a:schemeClr val="bg1">
                    <a:lumMod val="50000"/>
                  </a:schemeClr>
                </a:solidFill>
                <a:latin typeface="+mn-lt"/>
              </a:rPr>
              <a:t>Languages </a:t>
            </a:r>
            <a:r>
              <a:rPr lang="en-US" sz="1100" dirty="0" smtClean="0">
                <a:solidFill>
                  <a:schemeClr val="bg1">
                    <a:lumMod val="50000"/>
                  </a:schemeClr>
                </a:solidFill>
                <a:latin typeface="+mn-lt"/>
              </a:rPr>
              <a:t>and Systems (</a:t>
            </a:r>
            <a:r>
              <a:rPr lang="en-US" sz="1100" dirty="0" err="1" smtClean="0">
                <a:solidFill>
                  <a:schemeClr val="bg1">
                    <a:lumMod val="50000"/>
                  </a:schemeClr>
                </a:solidFill>
                <a:latin typeface="+mn-lt"/>
              </a:rPr>
              <a:t>MoDELS</a:t>
            </a:r>
            <a:r>
              <a:rPr lang="en-US" sz="1100" dirty="0" smtClean="0">
                <a:solidFill>
                  <a:schemeClr val="bg1">
                    <a:lumMod val="50000"/>
                  </a:schemeClr>
                </a:solidFill>
                <a:latin typeface="+mn-lt"/>
              </a:rPr>
              <a:t>), 311-317, 2006.</a:t>
            </a:r>
            <a:endParaRPr lang="nl-BE" sz="1100" dirty="0">
              <a:solidFill>
                <a:schemeClr val="bg1">
                  <a:lumMod val="50000"/>
                </a:schemeClr>
              </a:solidFill>
              <a:latin typeface="+mn-lt"/>
            </a:endParaRPr>
          </a:p>
        </p:txBody>
      </p:sp>
    </p:spTree>
    <p:extLst>
      <p:ext uri="{BB962C8B-B14F-4D97-AF65-F5344CB8AC3E}">
        <p14:creationId xmlns="" xmlns:p14="http://schemas.microsoft.com/office/powerpoint/2010/main" val="87289807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Process enactment</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1520" y="1412776"/>
            <a:ext cx="7405320" cy="3960440"/>
          </a:xfrm>
          <a:prstGeom prst="rect">
            <a:avLst/>
          </a:prstGeom>
        </p:spPr>
      </p:pic>
    </p:spTree>
    <p:extLst>
      <p:ext uri="{BB962C8B-B14F-4D97-AF65-F5344CB8AC3E}">
        <p14:creationId xmlns:p14="http://schemas.microsoft.com/office/powerpoint/2010/main" xmlns="" val="152275949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Roadmap</a:t>
            </a:r>
            <a:endParaRPr lang="en-US" dirty="0"/>
          </a:p>
        </p:txBody>
      </p:sp>
      <p:sp>
        <p:nvSpPr>
          <p:cNvPr id="3" name="Content Placeholder 2"/>
          <p:cNvSpPr>
            <a:spLocks noGrp="1"/>
          </p:cNvSpPr>
          <p:nvPr>
            <p:ph idx="1"/>
          </p:nvPr>
        </p:nvSpPr>
        <p:spPr/>
        <p:txBody>
          <a:bodyPr/>
          <a:lstStyle/>
          <a:p>
            <a:r>
              <a:rPr lang="hu-HU" dirty="0" smtClean="0"/>
              <a:t>Methodology and tooling provided</a:t>
            </a:r>
          </a:p>
          <a:p>
            <a:pPr lvl="1"/>
            <a:r>
              <a:rPr lang="hu-HU" dirty="0" smtClean="0"/>
              <a:t>Tooling: fully modeled execution</a:t>
            </a:r>
          </a:p>
          <a:p>
            <a:pPr lvl="1"/>
            <a:r>
              <a:rPr lang="hu-HU" dirty="0" smtClean="0"/>
              <a:t>Interfacing with Matlab/Simulink and AMESim</a:t>
            </a:r>
          </a:p>
          <a:p>
            <a:r>
              <a:rPr lang="hu-HU" dirty="0" smtClean="0"/>
              <a:t>Future work</a:t>
            </a:r>
          </a:p>
          <a:p>
            <a:pPr lvl="1"/>
            <a:r>
              <a:rPr lang="hu-HU" dirty="0" smtClean="0"/>
              <a:t>Combine with specification-time inconsistency management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1856" y="3879506"/>
            <a:ext cx="7767588" cy="2448272"/>
          </a:xfrm>
          <a:prstGeom prst="rect">
            <a:avLst/>
          </a:prstGeom>
        </p:spPr>
      </p:pic>
    </p:spTree>
    <p:extLst>
      <p:ext uri="{BB962C8B-B14F-4D97-AF65-F5344CB8AC3E}">
        <p14:creationId xmlns:p14="http://schemas.microsoft.com/office/powerpoint/2010/main" xmlns="" val="11162731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sz="2400" dirty="0"/>
              <a:t>Enabling Contract-based </a:t>
            </a:r>
            <a:r>
              <a:rPr lang="en-US" sz="2400" dirty="0" smtClean="0"/>
              <a:t>Design</a:t>
            </a:r>
            <a:r>
              <a:rPr lang="hu-HU" sz="2400" dirty="0" smtClean="0"/>
              <a:t/>
            </a:r>
            <a:br>
              <a:rPr lang="hu-HU" sz="2400" dirty="0" smtClean="0"/>
            </a:br>
            <a:r>
              <a:rPr lang="en-US" sz="2400" dirty="0" smtClean="0"/>
              <a:t>in </a:t>
            </a:r>
            <a:r>
              <a:rPr lang="en-US" sz="2400" dirty="0"/>
              <a:t>Engineering Processes</a:t>
            </a:r>
            <a:endParaRPr lang="nl-BE" sz="2400" dirty="0"/>
          </a:p>
        </p:txBody>
      </p:sp>
      <p:sp>
        <p:nvSpPr>
          <p:cNvPr id="3" name="Ondertitel 2"/>
          <p:cNvSpPr>
            <a:spLocks noGrp="1"/>
          </p:cNvSpPr>
          <p:nvPr>
            <p:ph type="subTitle" idx="1"/>
          </p:nvPr>
        </p:nvSpPr>
        <p:spPr/>
        <p:txBody>
          <a:bodyPr/>
          <a:lstStyle/>
          <a:p>
            <a:r>
              <a:rPr lang="hu-HU" dirty="0" smtClean="0"/>
              <a:t>Istvan David</a:t>
            </a:r>
          </a:p>
          <a:p>
            <a:r>
              <a:rPr lang="hu-HU" dirty="0" smtClean="0"/>
              <a:t>MSDL Antwerp</a:t>
            </a:r>
          </a:p>
          <a:p>
            <a:r>
              <a:rPr lang="hu-HU" dirty="0" smtClean="0"/>
              <a:t>istvan.david@uantwerp.be</a:t>
            </a:r>
            <a:endParaRPr lang="nl-BE"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Summary</a:t>
            </a:r>
            <a:endParaRPr lang="en-US" dirty="0"/>
          </a:p>
        </p:txBody>
      </p:sp>
      <p:sp>
        <p:nvSpPr>
          <p:cNvPr id="3" name="Content Placeholder 2"/>
          <p:cNvSpPr>
            <a:spLocks noGrp="1"/>
          </p:cNvSpPr>
          <p:nvPr>
            <p:ph idx="1"/>
          </p:nvPr>
        </p:nvSpPr>
        <p:spPr/>
        <p:txBody>
          <a:bodyPr/>
          <a:lstStyle/>
          <a:p>
            <a:r>
              <a:rPr lang="hu-HU" dirty="0" smtClean="0"/>
              <a:t>Ensuring consistency in parallel branches of the enacted process</a:t>
            </a:r>
          </a:p>
          <a:p>
            <a:pPr lvl="1"/>
            <a:r>
              <a:rPr lang="hu-HU" dirty="0" smtClean="0"/>
              <a:t>Preventive technique</a:t>
            </a:r>
          </a:p>
          <a:p>
            <a:r>
              <a:rPr lang="hu-HU" dirty="0" smtClean="0"/>
              <a:t>We </a:t>
            </a:r>
            <a:r>
              <a:rPr lang="hu-HU" dirty="0"/>
              <a:t>provide:</a:t>
            </a:r>
          </a:p>
          <a:p>
            <a:pPr lvl="1"/>
            <a:r>
              <a:rPr lang="hu-HU" dirty="0"/>
              <a:t>A methodology </a:t>
            </a:r>
            <a:r>
              <a:rPr lang="hu-HU" dirty="0" smtClean="0"/>
              <a:t>for ensuring consistency by contracts</a:t>
            </a:r>
            <a:endParaRPr lang="hu-HU" dirty="0"/>
          </a:p>
          <a:p>
            <a:pPr lvl="1"/>
            <a:r>
              <a:rPr lang="hu-HU" dirty="0" smtClean="0"/>
              <a:t>Tooling for</a:t>
            </a:r>
          </a:p>
          <a:p>
            <a:pPr lvl="2"/>
            <a:r>
              <a:rPr lang="hu-HU" dirty="0" smtClean="0"/>
              <a:t>modeling and enacting the process, and</a:t>
            </a:r>
          </a:p>
          <a:p>
            <a:pPr lvl="2"/>
            <a:r>
              <a:rPr lang="hu-HU" dirty="0" smtClean="0"/>
              <a:t>specifying contracts, and</a:t>
            </a:r>
          </a:p>
          <a:p>
            <a:pPr lvl="2"/>
            <a:r>
              <a:rPr lang="hu-HU" dirty="0" smtClean="0"/>
              <a:t>use contracts as a preventive technique for inconsisteny mgmt.</a:t>
            </a:r>
          </a:p>
        </p:txBody>
      </p:sp>
    </p:spTree>
    <p:extLst>
      <p:ext uri="{BB962C8B-B14F-4D97-AF65-F5344CB8AC3E}">
        <p14:creationId xmlns:p14="http://schemas.microsoft.com/office/powerpoint/2010/main" xmlns="" val="99249877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Example</a:t>
            </a:r>
            <a:endParaRPr lang="en-US" dirty="0"/>
          </a:p>
        </p:txBody>
      </p:sp>
      <p:sp>
        <p:nvSpPr>
          <p:cNvPr id="3" name="Content Placeholder 2"/>
          <p:cNvSpPr>
            <a:spLocks noGrp="1"/>
          </p:cNvSpPr>
          <p:nvPr>
            <p:ph idx="1"/>
          </p:nvPr>
        </p:nvSpPr>
        <p:spPr>
          <a:xfrm>
            <a:off x="633413" y="1643050"/>
            <a:ext cx="4226619" cy="4500594"/>
          </a:xfrm>
        </p:spPr>
        <p:txBody>
          <a:bodyPr/>
          <a:lstStyle/>
          <a:p>
            <a:r>
              <a:rPr lang="hu-HU" dirty="0" smtClean="0"/>
              <a:t>The motor and the battery</a:t>
            </a:r>
            <a:br>
              <a:rPr lang="hu-HU" dirty="0" smtClean="0"/>
            </a:br>
            <a:r>
              <a:rPr lang="hu-HU" dirty="0" smtClean="0"/>
              <a:t>are selected in parallel</a:t>
            </a:r>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xmlns="" val="0"/>
              </a:ext>
            </a:extLst>
          </a:blip>
          <a:srcRect l="20091" t="6797" r="18299" b="5327"/>
          <a:stretch/>
        </p:blipFill>
        <p:spPr>
          <a:xfrm>
            <a:off x="6156176" y="88109"/>
            <a:ext cx="2944630" cy="3150070"/>
          </a:xfrm>
          <a:prstGeom prst="rect">
            <a:avLst/>
          </a:prstGeom>
        </p:spPr>
      </p:pic>
      <p:pic>
        <p:nvPicPr>
          <p:cNvPr id="5" name="Picture 4"/>
          <p:cNvPicPr>
            <a:picLocks noChangeAspect="1"/>
          </p:cNvPicPr>
          <p:nvPr/>
        </p:nvPicPr>
        <p:blipFill rotWithShape="1">
          <a:blip r:embed="rId3" cstate="print"/>
          <a:srcRect t="25609" r="60772"/>
          <a:stretch/>
        </p:blipFill>
        <p:spPr>
          <a:xfrm>
            <a:off x="633413" y="2564904"/>
            <a:ext cx="4752528" cy="3301403"/>
          </a:xfrm>
          <a:prstGeom prst="rect">
            <a:avLst/>
          </a:prstGeom>
        </p:spPr>
      </p:pic>
    </p:spTree>
    <p:extLst>
      <p:ext uri="{BB962C8B-B14F-4D97-AF65-F5344CB8AC3E}">
        <p14:creationId xmlns:p14="http://schemas.microsoft.com/office/powerpoint/2010/main" xmlns="" val="6495809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Example</a:t>
            </a:r>
            <a:endParaRPr lang="en-US" dirty="0"/>
          </a:p>
        </p:txBody>
      </p:sp>
      <p:sp>
        <p:nvSpPr>
          <p:cNvPr id="3" name="Content Placeholder 2"/>
          <p:cNvSpPr>
            <a:spLocks noGrp="1"/>
          </p:cNvSpPr>
          <p:nvPr>
            <p:ph idx="1"/>
          </p:nvPr>
        </p:nvSpPr>
        <p:spPr>
          <a:xfrm>
            <a:off x="633413" y="4869160"/>
            <a:ext cx="8510587" cy="1274484"/>
          </a:xfrm>
        </p:spPr>
        <p:txBody>
          <a:bodyPr/>
          <a:lstStyle/>
          <a:p>
            <a:r>
              <a:rPr lang="hu-HU" dirty="0" smtClean="0"/>
              <a:t>Driving the motor </a:t>
            </a:r>
            <a:r>
              <a:rPr lang="hu-HU" i="1" dirty="0" smtClean="0"/>
              <a:t>assumes </a:t>
            </a:r>
            <a:r>
              <a:rPr lang="hu-HU" dirty="0" smtClean="0"/>
              <a:t>a minimum current from the battery</a:t>
            </a:r>
          </a:p>
          <a:p>
            <a:r>
              <a:rPr lang="hu-HU" dirty="0" smtClean="0"/>
              <a:t>The battery </a:t>
            </a:r>
            <a:r>
              <a:rPr lang="hu-HU" i="1" dirty="0" smtClean="0"/>
              <a:t>guarantees</a:t>
            </a:r>
            <a:r>
              <a:rPr lang="hu-HU" dirty="0" smtClean="0"/>
              <a:t> a minimum current for the motor</a:t>
            </a:r>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xmlns="" val="0"/>
              </a:ext>
            </a:extLst>
          </a:blip>
          <a:srcRect l="20091" t="6797" r="18299" b="5327"/>
          <a:stretch/>
        </p:blipFill>
        <p:spPr>
          <a:xfrm>
            <a:off x="6156176" y="88109"/>
            <a:ext cx="2944630" cy="3150070"/>
          </a:xfrm>
          <a:prstGeom prst="rect">
            <a:avLst/>
          </a:prstGeom>
        </p:spPr>
      </p:pic>
      <p:pic>
        <p:nvPicPr>
          <p:cNvPr id="10" name="Picture 9"/>
          <p:cNvPicPr>
            <a:picLocks noChangeAspect="1"/>
          </p:cNvPicPr>
          <p:nvPr/>
        </p:nvPicPr>
        <p:blipFill>
          <a:blip r:embed="rId3" cstate="print"/>
          <a:stretch>
            <a:fillRect/>
          </a:stretch>
        </p:blipFill>
        <p:spPr>
          <a:xfrm>
            <a:off x="1043608" y="1478964"/>
            <a:ext cx="6304756" cy="3227435"/>
          </a:xfrm>
          <a:prstGeom prst="rect">
            <a:avLst/>
          </a:prstGeom>
        </p:spPr>
      </p:pic>
    </p:spTree>
    <p:extLst>
      <p:ext uri="{BB962C8B-B14F-4D97-AF65-F5344CB8AC3E}">
        <p14:creationId xmlns:p14="http://schemas.microsoft.com/office/powerpoint/2010/main" xmlns="" val="310231185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Contracts</a:t>
            </a:r>
            <a:endParaRPr lang="en-US" dirty="0"/>
          </a:p>
        </p:txBody>
      </p:sp>
      <p:sp>
        <p:nvSpPr>
          <p:cNvPr id="3" name="Content Placeholder 2"/>
          <p:cNvSpPr>
            <a:spLocks noGrp="1"/>
          </p:cNvSpPr>
          <p:nvPr>
            <p:ph idx="1"/>
          </p:nvPr>
        </p:nvSpPr>
        <p:spPr>
          <a:xfrm>
            <a:off x="633413" y="4869160"/>
            <a:ext cx="8510587" cy="1274484"/>
          </a:xfrm>
        </p:spPr>
        <p:txBody>
          <a:bodyPr/>
          <a:lstStyle/>
          <a:p>
            <a:r>
              <a:rPr lang="hu-HU" dirty="0" smtClean="0"/>
              <a:t>Driving the motor </a:t>
            </a:r>
            <a:r>
              <a:rPr lang="hu-HU" i="1" dirty="0" smtClean="0"/>
              <a:t>demands</a:t>
            </a:r>
            <a:r>
              <a:rPr lang="hu-HU" dirty="0" smtClean="0"/>
              <a:t> a minimum current from the battery</a:t>
            </a:r>
          </a:p>
          <a:p>
            <a:r>
              <a:rPr lang="hu-HU" dirty="0" smtClean="0"/>
              <a:t>The battery </a:t>
            </a:r>
            <a:r>
              <a:rPr lang="hu-HU" i="1" dirty="0" smtClean="0"/>
              <a:t>guarantees</a:t>
            </a:r>
            <a:r>
              <a:rPr lang="hu-HU" dirty="0" smtClean="0"/>
              <a:t> a minimum current for the motor</a:t>
            </a:r>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xmlns="" val="0"/>
              </a:ext>
            </a:extLst>
          </a:blip>
          <a:srcRect l="20091" t="6797" r="18299" b="5327"/>
          <a:stretch/>
        </p:blipFill>
        <p:spPr>
          <a:xfrm>
            <a:off x="6156176" y="88109"/>
            <a:ext cx="2944630" cy="3150070"/>
          </a:xfrm>
          <a:prstGeom prst="rect">
            <a:avLst/>
          </a:prstGeom>
        </p:spPr>
      </p:pic>
      <p:pic>
        <p:nvPicPr>
          <p:cNvPr id="10" name="Picture 9"/>
          <p:cNvPicPr>
            <a:picLocks noChangeAspect="1"/>
          </p:cNvPicPr>
          <p:nvPr/>
        </p:nvPicPr>
        <p:blipFill>
          <a:blip r:embed="rId3" cstate="print"/>
          <a:stretch>
            <a:fillRect/>
          </a:stretch>
        </p:blipFill>
        <p:spPr>
          <a:xfrm>
            <a:off x="1043608" y="1478964"/>
            <a:ext cx="6304756" cy="3227435"/>
          </a:xfrm>
          <a:prstGeom prst="rect">
            <a:avLst/>
          </a:prstGeom>
        </p:spPr>
      </p:pic>
      <p:sp>
        <p:nvSpPr>
          <p:cNvPr id="5" name="Vertical Scroll 4"/>
          <p:cNvSpPr/>
          <p:nvPr/>
        </p:nvSpPr>
        <p:spPr bwMode="auto">
          <a:xfrm>
            <a:off x="6401014" y="2692655"/>
            <a:ext cx="2699792" cy="1981914"/>
          </a:xfrm>
          <a:prstGeom prst="verticalScroll">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hu-HU" sz="2400" b="0" i="0" u="none" strike="noStrike" cap="none" normalizeH="0" baseline="0" dirty="0" smtClean="0">
                <a:ln>
                  <a:noFill/>
                </a:ln>
                <a:solidFill>
                  <a:schemeClr val="bg1"/>
                </a:solidFill>
                <a:effectLst/>
                <a:latin typeface="Times New Roman" charset="0"/>
                <a:cs typeface="Times New Roman" charset="0"/>
              </a:rPr>
              <a:t>Contract</a:t>
            </a:r>
          </a:p>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lang="hu-HU" dirty="0"/>
          </a:p>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hu-HU" sz="1800" b="0" i="0" u="none" strike="noStrike" cap="none" normalizeH="0" baseline="0" dirty="0" smtClean="0">
                <a:ln>
                  <a:noFill/>
                </a:ln>
                <a:solidFill>
                  <a:schemeClr val="bg1"/>
                </a:solidFill>
                <a:effectLst/>
                <a:latin typeface="+mj-lt"/>
                <a:cs typeface="Times New Roman" charset="0"/>
              </a:rPr>
              <a:t>desiredCurrent: (2A,</a:t>
            </a:r>
            <a:r>
              <a:rPr kumimoji="0" lang="hu-HU" sz="1800" b="0" i="0" u="none" strike="noStrike" cap="none" normalizeH="0" dirty="0" smtClean="0">
                <a:ln>
                  <a:noFill/>
                </a:ln>
                <a:solidFill>
                  <a:schemeClr val="bg1"/>
                </a:solidFill>
                <a:effectLst/>
                <a:latin typeface="+mj-lt"/>
                <a:cs typeface="Times New Roman" charset="0"/>
              </a:rPr>
              <a:t> 3A)</a:t>
            </a:r>
            <a:endParaRPr kumimoji="0" lang="en-US" sz="1800" b="0" i="0" u="none" strike="noStrike" cap="none" normalizeH="0" baseline="0" dirty="0" smtClean="0">
              <a:ln>
                <a:noFill/>
              </a:ln>
              <a:solidFill>
                <a:schemeClr val="bg1"/>
              </a:solidFill>
              <a:effectLst/>
              <a:latin typeface="+mj-lt"/>
              <a:cs typeface="Times New Roman" charset="0"/>
            </a:endParaRPr>
          </a:p>
        </p:txBody>
      </p:sp>
    </p:spTree>
    <p:extLst>
      <p:ext uri="{BB962C8B-B14F-4D97-AF65-F5344CB8AC3E}">
        <p14:creationId xmlns:p14="http://schemas.microsoft.com/office/powerpoint/2010/main" xmlns="" val="21079667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Contracts</a:t>
            </a:r>
            <a:endParaRPr lang="en-US" dirty="0"/>
          </a:p>
        </p:txBody>
      </p:sp>
      <p:sp>
        <p:nvSpPr>
          <p:cNvPr id="3" name="Content Placeholder 2"/>
          <p:cNvSpPr>
            <a:spLocks noGrp="1"/>
          </p:cNvSpPr>
          <p:nvPr>
            <p:ph idx="1"/>
          </p:nvPr>
        </p:nvSpPr>
        <p:spPr>
          <a:xfrm>
            <a:off x="633413" y="4869160"/>
            <a:ext cx="8510587" cy="1274484"/>
          </a:xfrm>
        </p:spPr>
        <p:txBody>
          <a:bodyPr/>
          <a:lstStyle/>
          <a:p>
            <a:r>
              <a:rPr lang="hu-HU" dirty="0" smtClean="0"/>
              <a:t>Driving the motor </a:t>
            </a:r>
            <a:r>
              <a:rPr lang="hu-HU" i="1" dirty="0" smtClean="0"/>
              <a:t>demands</a:t>
            </a:r>
            <a:r>
              <a:rPr lang="hu-HU" dirty="0" smtClean="0"/>
              <a:t> a minimum current from the battery</a:t>
            </a:r>
          </a:p>
          <a:p>
            <a:r>
              <a:rPr lang="hu-HU" dirty="0" smtClean="0"/>
              <a:t>The battery </a:t>
            </a:r>
            <a:r>
              <a:rPr lang="hu-HU" i="1" dirty="0" smtClean="0"/>
              <a:t>guarantees</a:t>
            </a:r>
            <a:r>
              <a:rPr lang="hu-HU" dirty="0" smtClean="0"/>
              <a:t> a minimum current for the motor</a:t>
            </a:r>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xmlns="" val="0"/>
              </a:ext>
            </a:extLst>
          </a:blip>
          <a:srcRect l="20091" t="6797" r="18299" b="5327"/>
          <a:stretch/>
        </p:blipFill>
        <p:spPr>
          <a:xfrm>
            <a:off x="6156176" y="88109"/>
            <a:ext cx="2944630" cy="3150070"/>
          </a:xfrm>
          <a:prstGeom prst="rect">
            <a:avLst/>
          </a:prstGeom>
        </p:spPr>
      </p:pic>
      <p:pic>
        <p:nvPicPr>
          <p:cNvPr id="10" name="Picture 9"/>
          <p:cNvPicPr>
            <a:picLocks noChangeAspect="1"/>
          </p:cNvPicPr>
          <p:nvPr/>
        </p:nvPicPr>
        <p:blipFill>
          <a:blip r:embed="rId3" cstate="print"/>
          <a:stretch>
            <a:fillRect/>
          </a:stretch>
        </p:blipFill>
        <p:spPr>
          <a:xfrm>
            <a:off x="1043608" y="1478964"/>
            <a:ext cx="6304756" cy="3227435"/>
          </a:xfrm>
          <a:prstGeom prst="rect">
            <a:avLst/>
          </a:prstGeom>
        </p:spPr>
      </p:pic>
      <p:sp>
        <p:nvSpPr>
          <p:cNvPr id="5" name="Vertical Scroll 4"/>
          <p:cNvSpPr/>
          <p:nvPr/>
        </p:nvSpPr>
        <p:spPr bwMode="auto">
          <a:xfrm>
            <a:off x="6401014" y="2692655"/>
            <a:ext cx="2699792" cy="1981914"/>
          </a:xfrm>
          <a:prstGeom prst="verticalScroll">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hu-HU" sz="2400" b="0" i="0" u="none" strike="noStrike" cap="none" normalizeH="0" baseline="0" dirty="0" smtClean="0">
                <a:ln>
                  <a:noFill/>
                </a:ln>
                <a:solidFill>
                  <a:schemeClr val="bg1"/>
                </a:solidFill>
                <a:effectLst/>
                <a:latin typeface="Times New Roman" charset="0"/>
                <a:cs typeface="Times New Roman" charset="0"/>
              </a:rPr>
              <a:t>Contract</a:t>
            </a:r>
          </a:p>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lang="hu-HU" dirty="0"/>
          </a:p>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hu-HU" sz="1800" b="0" i="0" u="none" strike="noStrike" cap="none" normalizeH="0" baseline="0" dirty="0" smtClean="0">
                <a:ln>
                  <a:noFill/>
                </a:ln>
                <a:solidFill>
                  <a:schemeClr val="bg1"/>
                </a:solidFill>
                <a:effectLst/>
                <a:latin typeface="+mj-lt"/>
                <a:cs typeface="Times New Roman" charset="0"/>
              </a:rPr>
              <a:t>desiredCurrent: (2A,</a:t>
            </a:r>
            <a:r>
              <a:rPr kumimoji="0" lang="hu-HU" sz="1800" b="0" i="0" u="none" strike="noStrike" cap="none" normalizeH="0" dirty="0" smtClean="0">
                <a:ln>
                  <a:noFill/>
                </a:ln>
                <a:solidFill>
                  <a:schemeClr val="bg1"/>
                </a:solidFill>
                <a:effectLst/>
                <a:latin typeface="+mj-lt"/>
                <a:cs typeface="Times New Roman" charset="0"/>
              </a:rPr>
              <a:t> 3A)</a:t>
            </a:r>
            <a:endParaRPr kumimoji="0" lang="en-US" sz="1800" b="0" i="0" u="none" strike="noStrike" cap="none" normalizeH="0" baseline="0" dirty="0" smtClean="0">
              <a:ln>
                <a:noFill/>
              </a:ln>
              <a:solidFill>
                <a:schemeClr val="bg1"/>
              </a:solidFill>
              <a:effectLst/>
              <a:latin typeface="+mj-lt"/>
              <a:cs typeface="Times New Roman" charset="0"/>
            </a:endParaRPr>
          </a:p>
        </p:txBody>
      </p:sp>
      <p:sp>
        <p:nvSpPr>
          <p:cNvPr id="6" name="Rectangle 5"/>
          <p:cNvSpPr/>
          <p:nvPr/>
        </p:nvSpPr>
        <p:spPr bwMode="auto">
          <a:xfrm>
            <a:off x="2627784" y="2299076"/>
            <a:ext cx="1080120" cy="36004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hu-HU" sz="1600" b="0" i="0" u="none" strike="noStrike" cap="none" normalizeH="0" baseline="0" dirty="0" smtClean="0">
                <a:ln>
                  <a:noFill/>
                </a:ln>
                <a:solidFill>
                  <a:schemeClr val="bg1"/>
                </a:solidFill>
                <a:effectLst/>
                <a:latin typeface="+mj-lt"/>
                <a:cs typeface="Times New Roman" charset="0"/>
              </a:rPr>
              <a:t>Negotiate</a:t>
            </a:r>
            <a:endParaRPr kumimoji="0" lang="en-US" sz="1600" b="0" i="0" u="none" strike="noStrike" cap="none" normalizeH="0" baseline="0" dirty="0" smtClean="0">
              <a:ln>
                <a:noFill/>
              </a:ln>
              <a:solidFill>
                <a:schemeClr val="bg1"/>
              </a:solidFill>
              <a:effectLst/>
              <a:latin typeface="+mj-lt"/>
              <a:cs typeface="Times New Roman" charset="0"/>
            </a:endParaRPr>
          </a:p>
        </p:txBody>
      </p:sp>
      <p:sp>
        <p:nvSpPr>
          <p:cNvPr id="9" name="Rectangle 8"/>
          <p:cNvSpPr/>
          <p:nvPr/>
        </p:nvSpPr>
        <p:spPr bwMode="auto">
          <a:xfrm>
            <a:off x="2267744" y="4607760"/>
            <a:ext cx="2217841" cy="36004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hu-HU" sz="1600" b="0" i="0" u="none" strike="noStrike" cap="none" normalizeH="0" baseline="0" dirty="0" smtClean="0">
                <a:ln>
                  <a:noFill/>
                </a:ln>
                <a:solidFill>
                  <a:schemeClr val="bg1"/>
                </a:solidFill>
                <a:effectLst/>
                <a:latin typeface="+mj-lt"/>
                <a:cs typeface="Times New Roman" charset="0"/>
              </a:rPr>
              <a:t>Check</a:t>
            </a:r>
            <a:r>
              <a:rPr kumimoji="0" lang="hu-HU" sz="1600" b="0" i="0" u="none" strike="noStrike" cap="none" normalizeH="0" dirty="0" smtClean="0">
                <a:ln>
                  <a:noFill/>
                </a:ln>
                <a:solidFill>
                  <a:schemeClr val="bg1"/>
                </a:solidFill>
                <a:effectLst/>
                <a:latin typeface="+mj-lt"/>
                <a:cs typeface="Times New Roman" charset="0"/>
              </a:rPr>
              <a:t> contract validity</a:t>
            </a:r>
            <a:endParaRPr kumimoji="0" lang="en-US" sz="1600" b="0" i="0" u="none" strike="noStrike" cap="none" normalizeH="0" baseline="0" dirty="0" smtClean="0">
              <a:ln>
                <a:noFill/>
              </a:ln>
              <a:solidFill>
                <a:schemeClr val="bg1"/>
              </a:solidFill>
              <a:effectLst/>
              <a:latin typeface="+mj-lt"/>
              <a:cs typeface="Times New Roman" charset="0"/>
            </a:endParaRPr>
          </a:p>
        </p:txBody>
      </p:sp>
    </p:spTree>
    <p:extLst>
      <p:ext uri="{BB962C8B-B14F-4D97-AF65-F5344CB8AC3E}">
        <p14:creationId xmlns:p14="http://schemas.microsoft.com/office/powerpoint/2010/main" xmlns="" val="61280693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Leveraging attributes and constraints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554265" y="2636912"/>
            <a:ext cx="7943623" cy="3124572"/>
          </a:xfrm>
          <a:prstGeom prst="rect">
            <a:avLst/>
          </a:prstGeom>
        </p:spPr>
      </p:pic>
    </p:spTree>
    <p:extLst>
      <p:ext uri="{BB962C8B-B14F-4D97-AF65-F5344CB8AC3E}">
        <p14:creationId xmlns:p14="http://schemas.microsoft.com/office/powerpoint/2010/main" xmlns="" val="131350637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Leveraging attributes and constraints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554265" y="2636912"/>
            <a:ext cx="7943623" cy="3124572"/>
          </a:xfrm>
          <a:prstGeom prst="rect">
            <a:avLst/>
          </a:prstGeom>
        </p:spPr>
      </p:pic>
      <p:pic>
        <p:nvPicPr>
          <p:cNvPr id="5" name="Picture 4"/>
          <p:cNvPicPr>
            <a:picLocks noChangeAspect="1"/>
          </p:cNvPicPr>
          <p:nvPr/>
        </p:nvPicPr>
        <p:blipFill rotWithShape="1">
          <a:blip r:embed="rId2" cstate="print"/>
          <a:srcRect l="35969"/>
          <a:stretch/>
        </p:blipFill>
        <p:spPr>
          <a:xfrm>
            <a:off x="546923" y="1268760"/>
            <a:ext cx="7904119" cy="4855495"/>
          </a:xfrm>
          <a:prstGeom prst="rect">
            <a:avLst/>
          </a:prstGeom>
        </p:spPr>
      </p:pic>
    </p:spTree>
    <p:extLst>
      <p:ext uri="{BB962C8B-B14F-4D97-AF65-F5344CB8AC3E}">
        <p14:creationId xmlns:p14="http://schemas.microsoft.com/office/powerpoint/2010/main" xmlns="" val="2850232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a:t>
            </a:r>
            <a:endParaRPr lang="nl-BE" dirty="0"/>
          </a:p>
        </p:txBody>
      </p:sp>
      <p:sp>
        <p:nvSpPr>
          <p:cNvPr id="4" name="Cloud Callout 3"/>
          <p:cNvSpPr/>
          <p:nvPr/>
        </p:nvSpPr>
        <p:spPr bwMode="auto">
          <a:xfrm>
            <a:off x="2308402" y="1500174"/>
            <a:ext cx="6192688" cy="2304256"/>
          </a:xfrm>
          <a:prstGeom prst="cloudCallout">
            <a:avLst>
              <a:gd name="adj1" fmla="val -43137"/>
              <a:gd name="adj2" fmla="val 67495"/>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en-GB" sz="3200" b="0" i="0" u="none" strike="noStrike" cap="none" normalizeH="0" baseline="0" dirty="0" smtClean="0">
                <a:ln>
                  <a:noFill/>
                </a:ln>
                <a:solidFill>
                  <a:schemeClr val="bg1"/>
                </a:solidFill>
                <a:effectLst/>
                <a:latin typeface="+mn-lt"/>
                <a:cs typeface="Times New Roman" charset="0"/>
              </a:rPr>
              <a:t>Complex systems are best modelled</a:t>
            </a:r>
            <a:r>
              <a:rPr kumimoji="0" lang="en-GB" sz="3200" b="0" i="0" u="none" strike="noStrike" cap="none" normalizeH="0" dirty="0" smtClean="0">
                <a:ln>
                  <a:noFill/>
                </a:ln>
                <a:solidFill>
                  <a:schemeClr val="bg1"/>
                </a:solidFill>
                <a:effectLst/>
                <a:latin typeface="+mn-lt"/>
                <a:cs typeface="Times New Roman" charset="0"/>
              </a:rPr>
              <a:t> using Multi-Paradigm Modelling!</a:t>
            </a:r>
            <a:endParaRPr kumimoji="0" lang="nl-BE" sz="3200" b="0" i="0" u="none" strike="noStrike" cap="none" normalizeH="0" baseline="0" dirty="0" smtClean="0">
              <a:ln>
                <a:noFill/>
              </a:ln>
              <a:solidFill>
                <a:schemeClr val="bg1"/>
              </a:solidFill>
              <a:effectLst/>
              <a:latin typeface="+mn-lt"/>
              <a:cs typeface="Times New Roman" charset="0"/>
            </a:endParaRP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71600" y="4149080"/>
            <a:ext cx="2095500" cy="2095500"/>
          </a:xfrm>
          <a:prstGeom prst="rect">
            <a:avLst/>
          </a:prstGeom>
        </p:spPr>
      </p:pic>
    </p:spTree>
    <p:extLst>
      <p:ext uri="{BB962C8B-B14F-4D97-AF65-F5344CB8AC3E}">
        <p14:creationId xmlns="" xmlns:p14="http://schemas.microsoft.com/office/powerpoint/2010/main" val="162767176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514350" y="966787"/>
            <a:ext cx="8115300" cy="4924425"/>
          </a:xfrm>
          <a:prstGeom prst="rect">
            <a:avLst/>
          </a:prstGeom>
        </p:spPr>
      </p:pic>
      <p:sp>
        <p:nvSpPr>
          <p:cNvPr id="6" name="Title 5"/>
          <p:cNvSpPr>
            <a:spLocks noGrp="1"/>
          </p:cNvSpPr>
          <p:nvPr>
            <p:ph type="title"/>
          </p:nvPr>
        </p:nvSpPr>
        <p:spPr/>
        <p:txBody>
          <a:bodyPr/>
          <a:lstStyle/>
          <a:p>
            <a:endParaRPr lang="en-US" dirty="0"/>
          </a:p>
        </p:txBody>
      </p:sp>
    </p:spTree>
    <p:extLst>
      <p:ext uri="{BB962C8B-B14F-4D97-AF65-F5344CB8AC3E}">
        <p14:creationId xmlns:p14="http://schemas.microsoft.com/office/powerpoint/2010/main" xmlns="" val="350517865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514350" y="966787"/>
            <a:ext cx="8115300" cy="4924425"/>
          </a:xfrm>
          <a:prstGeom prst="rect">
            <a:avLst/>
          </a:prstGeom>
        </p:spPr>
      </p:pic>
      <p:sp>
        <p:nvSpPr>
          <p:cNvPr id="5" name="Oval 4"/>
          <p:cNvSpPr/>
          <p:nvPr/>
        </p:nvSpPr>
        <p:spPr bwMode="auto">
          <a:xfrm>
            <a:off x="3125490" y="2831597"/>
            <a:ext cx="1440160" cy="864096"/>
          </a:xfrm>
          <a:prstGeom prst="ellipse">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a:noFill/>
              </a:ln>
              <a:solidFill>
                <a:schemeClr val="bg1"/>
              </a:solidFill>
              <a:effectLst/>
              <a:latin typeface="Times New Roman" charset="0"/>
              <a:cs typeface="Times New Roman" charset="0"/>
            </a:endParaRPr>
          </a:p>
        </p:txBody>
      </p:sp>
      <p:sp>
        <p:nvSpPr>
          <p:cNvPr id="6" name="TextBox 5"/>
          <p:cNvSpPr txBox="1"/>
          <p:nvPr/>
        </p:nvSpPr>
        <p:spPr>
          <a:xfrm>
            <a:off x="4499992" y="2844687"/>
            <a:ext cx="3451586" cy="369332"/>
          </a:xfrm>
          <a:prstGeom prst="rect">
            <a:avLst/>
          </a:prstGeom>
          <a:noFill/>
        </p:spPr>
        <p:txBody>
          <a:bodyPr wrap="none" rtlCol="0">
            <a:spAutoFit/>
          </a:bodyPr>
          <a:lstStyle/>
          <a:p>
            <a:r>
              <a:rPr lang="hu-HU" dirty="0" smtClean="0">
                <a:solidFill>
                  <a:schemeClr val="tx1"/>
                </a:solidFill>
                <a:latin typeface="+mj-lt"/>
              </a:rPr>
              <a:t>...from the requirements</a:t>
            </a:r>
            <a:endParaRPr lang="en-US" dirty="0">
              <a:solidFill>
                <a:schemeClr val="tx1"/>
              </a:solidFill>
              <a:latin typeface="+mj-lt"/>
            </a:endParaRPr>
          </a:p>
        </p:txBody>
      </p:sp>
    </p:spTree>
    <p:extLst>
      <p:ext uri="{BB962C8B-B14F-4D97-AF65-F5344CB8AC3E}">
        <p14:creationId xmlns:p14="http://schemas.microsoft.com/office/powerpoint/2010/main" xmlns="" val="76331920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514350" y="966787"/>
            <a:ext cx="8115300" cy="4924425"/>
          </a:xfrm>
          <a:prstGeom prst="rect">
            <a:avLst/>
          </a:prstGeom>
        </p:spPr>
      </p:pic>
      <p:sp>
        <p:nvSpPr>
          <p:cNvPr id="5" name="Oval 4"/>
          <p:cNvSpPr/>
          <p:nvPr/>
        </p:nvSpPr>
        <p:spPr bwMode="auto">
          <a:xfrm>
            <a:off x="466877" y="3068960"/>
            <a:ext cx="2664296" cy="1035749"/>
          </a:xfrm>
          <a:prstGeom prst="ellipse">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a:noFill/>
              </a:ln>
              <a:solidFill>
                <a:schemeClr val="bg1"/>
              </a:solidFill>
              <a:effectLst/>
              <a:latin typeface="Times New Roman" charset="0"/>
              <a:cs typeface="Times New Roman" charset="0"/>
            </a:endParaRPr>
          </a:p>
        </p:txBody>
      </p:sp>
    </p:spTree>
    <p:extLst>
      <p:ext uri="{BB962C8B-B14F-4D97-AF65-F5344CB8AC3E}">
        <p14:creationId xmlns:p14="http://schemas.microsoft.com/office/powerpoint/2010/main" xmlns="" val="35130409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528637" y="933450"/>
            <a:ext cx="8086725" cy="4991100"/>
          </a:xfrm>
          <a:prstGeom prst="rect">
            <a:avLst/>
          </a:prstGeom>
        </p:spPr>
      </p:pic>
      <p:sp>
        <p:nvSpPr>
          <p:cNvPr id="5" name="Oval 4"/>
          <p:cNvSpPr/>
          <p:nvPr/>
        </p:nvSpPr>
        <p:spPr bwMode="auto">
          <a:xfrm>
            <a:off x="2987824" y="2774018"/>
            <a:ext cx="4536504" cy="1309963"/>
          </a:xfrm>
          <a:prstGeom prst="ellipse">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a:noFill/>
              </a:ln>
              <a:solidFill>
                <a:schemeClr val="bg1"/>
              </a:solidFill>
              <a:effectLst/>
              <a:latin typeface="Times New Roman" charset="0"/>
              <a:cs typeface="Times New Roman" charset="0"/>
            </a:endParaRPr>
          </a:p>
        </p:txBody>
      </p:sp>
    </p:spTree>
    <p:extLst>
      <p:ext uri="{BB962C8B-B14F-4D97-AF65-F5344CB8AC3E}">
        <p14:creationId xmlns:p14="http://schemas.microsoft.com/office/powerpoint/2010/main" xmlns="" val="231691560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528637" y="933450"/>
            <a:ext cx="8086725" cy="4991100"/>
          </a:xfrm>
          <a:prstGeom prst="rect">
            <a:avLst/>
          </a:prstGeom>
        </p:spPr>
      </p:pic>
      <p:sp>
        <p:nvSpPr>
          <p:cNvPr id="6" name="Vertical Scroll 5"/>
          <p:cNvSpPr/>
          <p:nvPr/>
        </p:nvSpPr>
        <p:spPr bwMode="auto">
          <a:xfrm>
            <a:off x="5220072" y="116632"/>
            <a:ext cx="3779912" cy="1981914"/>
          </a:xfrm>
          <a:prstGeom prst="verticalScroll">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hu-HU" sz="2400" b="0" i="0" u="none" strike="noStrike" cap="none" normalizeH="0" baseline="0" dirty="0" smtClean="0">
                <a:ln>
                  <a:noFill/>
                </a:ln>
                <a:solidFill>
                  <a:schemeClr val="bg1"/>
                </a:solidFill>
                <a:effectLst/>
                <a:latin typeface="Times New Roman" charset="0"/>
                <a:cs typeface="Times New Roman" charset="0"/>
              </a:rPr>
              <a:t>Contract</a:t>
            </a:r>
          </a:p>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lang="hu-HU" dirty="0"/>
          </a:p>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hu-HU" sz="1800" b="0" i="0" u="none" strike="noStrike" cap="none" normalizeH="0" baseline="0" dirty="0" smtClean="0">
                <a:ln>
                  <a:noFill/>
                </a:ln>
                <a:solidFill>
                  <a:schemeClr val="bg1"/>
                </a:solidFill>
                <a:effectLst/>
                <a:latin typeface="+mj-lt"/>
                <a:cs typeface="Times New Roman" charset="0"/>
              </a:rPr>
              <a:t>desiredCurrent: (2A,</a:t>
            </a:r>
            <a:r>
              <a:rPr kumimoji="0" lang="hu-HU" sz="1800" b="0" i="0" u="none" strike="noStrike" cap="none" normalizeH="0" dirty="0" smtClean="0">
                <a:ln>
                  <a:noFill/>
                </a:ln>
                <a:solidFill>
                  <a:schemeClr val="bg1"/>
                </a:solidFill>
                <a:effectLst/>
                <a:latin typeface="+mj-lt"/>
                <a:cs typeface="Times New Roman" charset="0"/>
              </a:rPr>
              <a:t> 3A)</a:t>
            </a:r>
          </a:p>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lang="hu-HU" sz="1800" baseline="0" dirty="0">
              <a:latin typeface="+mj-lt"/>
            </a:endParaRPr>
          </a:p>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hu-HU" sz="1800" b="0" i="0" u="none" strike="noStrike" cap="none" normalizeH="0" baseline="0" dirty="0" smtClean="0">
                <a:ln>
                  <a:noFill/>
                </a:ln>
                <a:solidFill>
                  <a:schemeClr val="bg1"/>
                </a:solidFill>
                <a:effectLst/>
                <a:latin typeface="+mj-lt"/>
                <a:cs typeface="Times New Roman" charset="0"/>
              </a:rPr>
              <a:t>supportTime</a:t>
            </a:r>
            <a:r>
              <a:rPr lang="hu-HU" sz="1800" dirty="0" smtClean="0">
                <a:latin typeface="+mj-lt"/>
              </a:rPr>
              <a:t>: (&gt;3h)</a:t>
            </a:r>
          </a:p>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hu-HU" sz="1800" b="0" i="0" u="none" strike="noStrike" cap="none" normalizeH="0" baseline="0" dirty="0">
              <a:ln>
                <a:noFill/>
              </a:ln>
              <a:solidFill>
                <a:schemeClr val="bg1"/>
              </a:solidFill>
              <a:effectLst/>
              <a:latin typeface="+mj-lt"/>
              <a:cs typeface="Times New Roman" charset="0"/>
            </a:endParaRPr>
          </a:p>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lang="hu-HU" sz="1800" dirty="0" smtClean="0">
                <a:latin typeface="+mj-lt"/>
              </a:rPr>
              <a:t>desiredCapacity: (6Ah, 9Ah)</a:t>
            </a:r>
            <a:endParaRPr kumimoji="0" lang="en-US" sz="1800" b="0" i="0" u="none" strike="noStrike" cap="none" normalizeH="0" baseline="0" dirty="0" smtClean="0">
              <a:ln>
                <a:noFill/>
              </a:ln>
              <a:solidFill>
                <a:schemeClr val="bg1"/>
              </a:solidFill>
              <a:effectLst/>
              <a:latin typeface="+mj-lt"/>
              <a:cs typeface="Times New Roman" charset="0"/>
            </a:endParaRPr>
          </a:p>
        </p:txBody>
      </p:sp>
      <p:sp>
        <p:nvSpPr>
          <p:cNvPr id="7" name="TextBox 6"/>
          <p:cNvSpPr txBox="1"/>
          <p:nvPr/>
        </p:nvSpPr>
        <p:spPr>
          <a:xfrm>
            <a:off x="2379759" y="306861"/>
            <a:ext cx="2856872" cy="370101"/>
          </a:xfrm>
          <a:prstGeom prst="rect">
            <a:avLst/>
          </a:prstGeom>
          <a:noFill/>
        </p:spPr>
        <p:txBody>
          <a:bodyPr wrap="none" rtlCol="0">
            <a:spAutoFit/>
          </a:bodyPr>
          <a:lstStyle/>
          <a:p>
            <a:r>
              <a:rPr lang="hu-HU" dirty="0" smtClean="0">
                <a:solidFill>
                  <a:schemeClr val="tx1"/>
                </a:solidFill>
                <a:latin typeface="+mj-lt"/>
              </a:rPr>
              <a:t>Reused information</a:t>
            </a:r>
            <a:endParaRPr lang="en-US" dirty="0">
              <a:solidFill>
                <a:schemeClr val="tx1"/>
              </a:solidFill>
              <a:latin typeface="+mj-lt"/>
            </a:endParaRPr>
          </a:p>
        </p:txBody>
      </p:sp>
      <p:cxnSp>
        <p:nvCxnSpPr>
          <p:cNvPr id="9" name="Straight Arrow Connector 8"/>
          <p:cNvCxnSpPr/>
          <p:nvPr/>
        </p:nvCxnSpPr>
        <p:spPr bwMode="auto">
          <a:xfrm>
            <a:off x="5105800" y="557079"/>
            <a:ext cx="474312" cy="829867"/>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sp>
        <p:nvSpPr>
          <p:cNvPr id="10" name="TextBox 9"/>
          <p:cNvSpPr txBox="1"/>
          <p:nvPr/>
        </p:nvSpPr>
        <p:spPr>
          <a:xfrm>
            <a:off x="3059832" y="1756662"/>
            <a:ext cx="1640193" cy="370101"/>
          </a:xfrm>
          <a:prstGeom prst="rect">
            <a:avLst/>
          </a:prstGeom>
          <a:noFill/>
        </p:spPr>
        <p:txBody>
          <a:bodyPr wrap="none" rtlCol="0">
            <a:spAutoFit/>
          </a:bodyPr>
          <a:lstStyle/>
          <a:p>
            <a:r>
              <a:rPr lang="hu-HU" dirty="0" smtClean="0">
                <a:solidFill>
                  <a:schemeClr val="tx1"/>
                </a:solidFill>
                <a:latin typeface="+mj-lt"/>
              </a:rPr>
              <a:t>Generated</a:t>
            </a:r>
            <a:endParaRPr lang="en-US" dirty="0">
              <a:solidFill>
                <a:schemeClr val="tx1"/>
              </a:solidFill>
              <a:latin typeface="+mj-lt"/>
            </a:endParaRPr>
          </a:p>
        </p:txBody>
      </p:sp>
      <p:cxnSp>
        <p:nvCxnSpPr>
          <p:cNvPr id="11" name="Straight Arrow Connector 10"/>
          <p:cNvCxnSpPr>
            <a:stCxn id="10" idx="3"/>
          </p:cNvCxnSpPr>
          <p:nvPr/>
        </p:nvCxnSpPr>
        <p:spPr bwMode="auto">
          <a:xfrm flipV="1">
            <a:off x="4700025" y="1883584"/>
            <a:ext cx="880087" cy="58129"/>
          </a:xfrm>
          <a:prstGeom prst="straightConnector1">
            <a:avLst/>
          </a:prstGeom>
          <a:solidFill>
            <a:srgbClr val="00B8FF"/>
          </a:solidFill>
          <a:ln w="381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xmlns="" val="266890527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Enactment</a:t>
            </a:r>
            <a:endParaRPr lang="en-US" dirty="0"/>
          </a:p>
        </p:txBody>
      </p:sp>
      <p:grpSp>
        <p:nvGrpSpPr>
          <p:cNvPr id="3" name="Group 6"/>
          <p:cNvGrpSpPr/>
          <p:nvPr/>
        </p:nvGrpSpPr>
        <p:grpSpPr>
          <a:xfrm>
            <a:off x="633600" y="2060848"/>
            <a:ext cx="3600400" cy="2768756"/>
            <a:chOff x="1043608" y="2199044"/>
            <a:chExt cx="3600400" cy="2768756"/>
          </a:xfrm>
        </p:grpSpPr>
        <p:pic>
          <p:nvPicPr>
            <p:cNvPr id="4" name="Picture 3"/>
            <p:cNvPicPr>
              <a:picLocks noChangeAspect="1"/>
            </p:cNvPicPr>
            <p:nvPr/>
          </p:nvPicPr>
          <p:blipFill rotWithShape="1">
            <a:blip r:embed="rId2" cstate="print"/>
            <a:srcRect t="22311" r="42894"/>
            <a:stretch/>
          </p:blipFill>
          <p:spPr>
            <a:xfrm>
              <a:off x="1043608" y="2199044"/>
              <a:ext cx="3600400" cy="2507355"/>
            </a:xfrm>
            <a:prstGeom prst="rect">
              <a:avLst/>
            </a:prstGeom>
          </p:spPr>
        </p:pic>
        <p:sp>
          <p:nvSpPr>
            <p:cNvPr id="5" name="Rectangle 4"/>
            <p:cNvSpPr/>
            <p:nvPr/>
          </p:nvSpPr>
          <p:spPr bwMode="auto">
            <a:xfrm>
              <a:off x="2627784" y="2299076"/>
              <a:ext cx="1080120" cy="36004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hu-HU" sz="1600" b="0" i="0" u="none" strike="noStrike" cap="none" normalizeH="0" baseline="0" dirty="0" smtClean="0">
                  <a:ln>
                    <a:noFill/>
                  </a:ln>
                  <a:solidFill>
                    <a:schemeClr val="bg1"/>
                  </a:solidFill>
                  <a:effectLst/>
                  <a:latin typeface="+mj-lt"/>
                  <a:cs typeface="Times New Roman" charset="0"/>
                </a:rPr>
                <a:t>Negotiate</a:t>
              </a:r>
              <a:endParaRPr kumimoji="0" lang="en-US" sz="1600" b="0" i="0" u="none" strike="noStrike" cap="none" normalizeH="0" baseline="0" dirty="0" smtClean="0">
                <a:ln>
                  <a:noFill/>
                </a:ln>
                <a:solidFill>
                  <a:schemeClr val="bg1"/>
                </a:solidFill>
                <a:effectLst/>
                <a:latin typeface="+mj-lt"/>
                <a:cs typeface="Times New Roman" charset="0"/>
              </a:endParaRPr>
            </a:p>
          </p:txBody>
        </p:sp>
        <p:sp>
          <p:nvSpPr>
            <p:cNvPr id="6" name="Rectangle 5"/>
            <p:cNvSpPr/>
            <p:nvPr/>
          </p:nvSpPr>
          <p:spPr bwMode="auto">
            <a:xfrm>
              <a:off x="2267744" y="4607760"/>
              <a:ext cx="2217841" cy="36004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hu-HU" sz="1600" b="0" i="0" u="none" strike="noStrike" cap="none" normalizeH="0" baseline="0" dirty="0" smtClean="0">
                  <a:ln>
                    <a:noFill/>
                  </a:ln>
                  <a:solidFill>
                    <a:schemeClr val="bg1"/>
                  </a:solidFill>
                  <a:effectLst/>
                  <a:latin typeface="+mj-lt"/>
                  <a:cs typeface="Times New Roman" charset="0"/>
                </a:rPr>
                <a:t>Check</a:t>
              </a:r>
              <a:r>
                <a:rPr kumimoji="0" lang="hu-HU" sz="1600" b="0" i="0" u="none" strike="noStrike" cap="none" normalizeH="0" dirty="0" smtClean="0">
                  <a:ln>
                    <a:noFill/>
                  </a:ln>
                  <a:solidFill>
                    <a:schemeClr val="bg1"/>
                  </a:solidFill>
                  <a:effectLst/>
                  <a:latin typeface="+mj-lt"/>
                  <a:cs typeface="Times New Roman" charset="0"/>
                </a:rPr>
                <a:t> contract validity</a:t>
              </a:r>
              <a:endParaRPr kumimoji="0" lang="en-US" sz="1600" b="0" i="0" u="none" strike="noStrike" cap="none" normalizeH="0" baseline="0" dirty="0" smtClean="0">
                <a:ln>
                  <a:noFill/>
                </a:ln>
                <a:solidFill>
                  <a:schemeClr val="bg1"/>
                </a:solidFill>
                <a:effectLst/>
                <a:latin typeface="+mj-lt"/>
                <a:cs typeface="Times New Roman" charset="0"/>
              </a:endParaRPr>
            </a:p>
          </p:txBody>
        </p:sp>
      </p:grpSp>
    </p:spTree>
    <p:extLst>
      <p:ext uri="{BB962C8B-B14F-4D97-AF65-F5344CB8AC3E}">
        <p14:creationId xmlns:p14="http://schemas.microsoft.com/office/powerpoint/2010/main" xmlns="" val="141542939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Enactment</a:t>
            </a:r>
            <a:endParaRPr lang="en-US" dirty="0"/>
          </a:p>
        </p:txBody>
      </p:sp>
      <p:grpSp>
        <p:nvGrpSpPr>
          <p:cNvPr id="3" name="Group 6"/>
          <p:cNvGrpSpPr/>
          <p:nvPr/>
        </p:nvGrpSpPr>
        <p:grpSpPr>
          <a:xfrm>
            <a:off x="633600" y="2060848"/>
            <a:ext cx="3600400" cy="2768756"/>
            <a:chOff x="1043608" y="2199044"/>
            <a:chExt cx="3600400" cy="2768756"/>
          </a:xfrm>
        </p:grpSpPr>
        <p:pic>
          <p:nvPicPr>
            <p:cNvPr id="4" name="Picture 3"/>
            <p:cNvPicPr>
              <a:picLocks noChangeAspect="1"/>
            </p:cNvPicPr>
            <p:nvPr/>
          </p:nvPicPr>
          <p:blipFill rotWithShape="1">
            <a:blip r:embed="rId2" cstate="print"/>
            <a:srcRect t="22311" r="42894"/>
            <a:stretch/>
          </p:blipFill>
          <p:spPr>
            <a:xfrm>
              <a:off x="1043608" y="2199044"/>
              <a:ext cx="3600400" cy="2507355"/>
            </a:xfrm>
            <a:prstGeom prst="rect">
              <a:avLst/>
            </a:prstGeom>
          </p:spPr>
        </p:pic>
        <p:sp>
          <p:nvSpPr>
            <p:cNvPr id="5" name="Rectangle 4"/>
            <p:cNvSpPr/>
            <p:nvPr/>
          </p:nvSpPr>
          <p:spPr bwMode="auto">
            <a:xfrm>
              <a:off x="2627784" y="2299076"/>
              <a:ext cx="1080120" cy="36004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hu-HU" sz="1600" b="0" i="0" u="none" strike="noStrike" cap="none" normalizeH="0" baseline="0" dirty="0" smtClean="0">
                  <a:ln>
                    <a:noFill/>
                  </a:ln>
                  <a:solidFill>
                    <a:schemeClr val="bg1"/>
                  </a:solidFill>
                  <a:effectLst/>
                  <a:latin typeface="+mj-lt"/>
                  <a:cs typeface="Times New Roman" charset="0"/>
                </a:rPr>
                <a:t>Negotiate</a:t>
              </a:r>
              <a:endParaRPr kumimoji="0" lang="en-US" sz="1600" b="0" i="0" u="none" strike="noStrike" cap="none" normalizeH="0" baseline="0" dirty="0" smtClean="0">
                <a:ln>
                  <a:noFill/>
                </a:ln>
                <a:solidFill>
                  <a:schemeClr val="bg1"/>
                </a:solidFill>
                <a:effectLst/>
                <a:latin typeface="+mj-lt"/>
                <a:cs typeface="Times New Roman" charset="0"/>
              </a:endParaRPr>
            </a:p>
          </p:txBody>
        </p:sp>
        <p:sp>
          <p:nvSpPr>
            <p:cNvPr id="6" name="Rectangle 5"/>
            <p:cNvSpPr/>
            <p:nvPr/>
          </p:nvSpPr>
          <p:spPr bwMode="auto">
            <a:xfrm>
              <a:off x="2267744" y="4607760"/>
              <a:ext cx="2217841" cy="36004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hu-HU" sz="1600" b="0" i="0" u="none" strike="noStrike" cap="none" normalizeH="0" baseline="0" dirty="0" smtClean="0">
                  <a:ln>
                    <a:noFill/>
                  </a:ln>
                  <a:solidFill>
                    <a:schemeClr val="bg1"/>
                  </a:solidFill>
                  <a:effectLst/>
                  <a:latin typeface="+mj-lt"/>
                  <a:cs typeface="Times New Roman" charset="0"/>
                </a:rPr>
                <a:t>Check</a:t>
              </a:r>
              <a:r>
                <a:rPr kumimoji="0" lang="hu-HU" sz="1600" b="0" i="0" u="none" strike="noStrike" cap="none" normalizeH="0" dirty="0" smtClean="0">
                  <a:ln>
                    <a:noFill/>
                  </a:ln>
                  <a:solidFill>
                    <a:schemeClr val="bg1"/>
                  </a:solidFill>
                  <a:effectLst/>
                  <a:latin typeface="+mj-lt"/>
                  <a:cs typeface="Times New Roman" charset="0"/>
                </a:rPr>
                <a:t> contract validity</a:t>
              </a:r>
              <a:endParaRPr kumimoji="0" lang="en-US" sz="1600" b="0" i="0" u="none" strike="noStrike" cap="none" normalizeH="0" baseline="0" dirty="0" smtClean="0">
                <a:ln>
                  <a:noFill/>
                </a:ln>
                <a:solidFill>
                  <a:schemeClr val="bg1"/>
                </a:solidFill>
                <a:effectLst/>
                <a:latin typeface="+mj-lt"/>
                <a:cs typeface="Times New Roman" charset="0"/>
              </a:endParaRPr>
            </a:p>
          </p:txBody>
        </p:sp>
      </p:grpSp>
      <p:sp>
        <p:nvSpPr>
          <p:cNvPr id="8" name="Right Arrow 7"/>
          <p:cNvSpPr/>
          <p:nvPr/>
        </p:nvSpPr>
        <p:spPr bwMode="auto">
          <a:xfrm>
            <a:off x="1475656" y="2048878"/>
            <a:ext cx="504056" cy="584044"/>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a:noFill/>
              </a:ln>
              <a:solidFill>
                <a:schemeClr val="bg1"/>
              </a:solidFill>
              <a:effectLst/>
              <a:latin typeface="Times New Roman" charset="0"/>
              <a:cs typeface="Times New Roman" charset="0"/>
            </a:endParaRPr>
          </a:p>
        </p:txBody>
      </p:sp>
      <p:sp>
        <p:nvSpPr>
          <p:cNvPr id="9" name="Content Placeholder 2"/>
          <p:cNvSpPr>
            <a:spLocks noGrp="1"/>
          </p:cNvSpPr>
          <p:nvPr>
            <p:ph idx="1"/>
          </p:nvPr>
        </p:nvSpPr>
        <p:spPr>
          <a:xfrm>
            <a:off x="4644008" y="1883678"/>
            <a:ext cx="4355976" cy="2945926"/>
          </a:xfrm>
        </p:spPr>
        <p:txBody>
          <a:bodyPr/>
          <a:lstStyle/>
          <a:p>
            <a:r>
              <a:rPr lang="hu-HU" dirty="0" smtClean="0"/>
              <a:t>Negotiate a contract based modify-read pairs of intents.</a:t>
            </a:r>
          </a:p>
        </p:txBody>
      </p:sp>
    </p:spTree>
    <p:extLst>
      <p:ext uri="{BB962C8B-B14F-4D97-AF65-F5344CB8AC3E}">
        <p14:creationId xmlns:p14="http://schemas.microsoft.com/office/powerpoint/2010/main" xmlns="" val="278296674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Enactment</a:t>
            </a:r>
            <a:endParaRPr lang="en-US" dirty="0"/>
          </a:p>
        </p:txBody>
      </p:sp>
      <p:grpSp>
        <p:nvGrpSpPr>
          <p:cNvPr id="3" name="Group 6"/>
          <p:cNvGrpSpPr/>
          <p:nvPr/>
        </p:nvGrpSpPr>
        <p:grpSpPr>
          <a:xfrm>
            <a:off x="633600" y="2060848"/>
            <a:ext cx="3600400" cy="2768756"/>
            <a:chOff x="1043608" y="2199044"/>
            <a:chExt cx="3600400" cy="2768756"/>
          </a:xfrm>
        </p:grpSpPr>
        <p:pic>
          <p:nvPicPr>
            <p:cNvPr id="4" name="Picture 3"/>
            <p:cNvPicPr>
              <a:picLocks noChangeAspect="1"/>
            </p:cNvPicPr>
            <p:nvPr/>
          </p:nvPicPr>
          <p:blipFill rotWithShape="1">
            <a:blip r:embed="rId2" cstate="print"/>
            <a:srcRect t="22311" r="42894"/>
            <a:stretch/>
          </p:blipFill>
          <p:spPr>
            <a:xfrm>
              <a:off x="1043608" y="2199044"/>
              <a:ext cx="3600400" cy="2507355"/>
            </a:xfrm>
            <a:prstGeom prst="rect">
              <a:avLst/>
            </a:prstGeom>
          </p:spPr>
        </p:pic>
        <p:sp>
          <p:nvSpPr>
            <p:cNvPr id="5" name="Rectangle 4"/>
            <p:cNvSpPr/>
            <p:nvPr/>
          </p:nvSpPr>
          <p:spPr bwMode="auto">
            <a:xfrm>
              <a:off x="2627784" y="2299076"/>
              <a:ext cx="1080120" cy="36004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hu-HU" sz="1600" b="0" i="0" u="none" strike="noStrike" cap="none" normalizeH="0" baseline="0" dirty="0" smtClean="0">
                  <a:ln>
                    <a:noFill/>
                  </a:ln>
                  <a:solidFill>
                    <a:schemeClr val="bg1"/>
                  </a:solidFill>
                  <a:effectLst/>
                  <a:latin typeface="+mj-lt"/>
                  <a:cs typeface="Times New Roman" charset="0"/>
                </a:rPr>
                <a:t>Negotiate</a:t>
              </a:r>
              <a:endParaRPr kumimoji="0" lang="en-US" sz="1600" b="0" i="0" u="none" strike="noStrike" cap="none" normalizeH="0" baseline="0" dirty="0" smtClean="0">
                <a:ln>
                  <a:noFill/>
                </a:ln>
                <a:solidFill>
                  <a:schemeClr val="bg1"/>
                </a:solidFill>
                <a:effectLst/>
                <a:latin typeface="+mj-lt"/>
                <a:cs typeface="Times New Roman" charset="0"/>
              </a:endParaRPr>
            </a:p>
          </p:txBody>
        </p:sp>
        <p:sp>
          <p:nvSpPr>
            <p:cNvPr id="6" name="Rectangle 5"/>
            <p:cNvSpPr/>
            <p:nvPr/>
          </p:nvSpPr>
          <p:spPr bwMode="auto">
            <a:xfrm>
              <a:off x="2267744" y="4607760"/>
              <a:ext cx="2217841" cy="36004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hu-HU" sz="1600" b="0" i="0" u="none" strike="noStrike" cap="none" normalizeH="0" baseline="0" dirty="0" smtClean="0">
                  <a:ln>
                    <a:noFill/>
                  </a:ln>
                  <a:solidFill>
                    <a:schemeClr val="bg1"/>
                  </a:solidFill>
                  <a:effectLst/>
                  <a:latin typeface="+mj-lt"/>
                  <a:cs typeface="Times New Roman" charset="0"/>
                </a:rPr>
                <a:t>Check</a:t>
              </a:r>
              <a:r>
                <a:rPr kumimoji="0" lang="hu-HU" sz="1600" b="0" i="0" u="none" strike="noStrike" cap="none" normalizeH="0" dirty="0" smtClean="0">
                  <a:ln>
                    <a:noFill/>
                  </a:ln>
                  <a:solidFill>
                    <a:schemeClr val="bg1"/>
                  </a:solidFill>
                  <a:effectLst/>
                  <a:latin typeface="+mj-lt"/>
                  <a:cs typeface="Times New Roman" charset="0"/>
                </a:rPr>
                <a:t> contract validity</a:t>
              </a:r>
              <a:endParaRPr kumimoji="0" lang="en-US" sz="1600" b="0" i="0" u="none" strike="noStrike" cap="none" normalizeH="0" baseline="0" dirty="0" smtClean="0">
                <a:ln>
                  <a:noFill/>
                </a:ln>
                <a:solidFill>
                  <a:schemeClr val="bg1"/>
                </a:solidFill>
                <a:effectLst/>
                <a:latin typeface="+mj-lt"/>
                <a:cs typeface="Times New Roman" charset="0"/>
              </a:endParaRPr>
            </a:p>
          </p:txBody>
        </p:sp>
      </p:grpSp>
      <p:sp>
        <p:nvSpPr>
          <p:cNvPr id="8" name="Right Arrow 7"/>
          <p:cNvSpPr/>
          <p:nvPr/>
        </p:nvSpPr>
        <p:spPr bwMode="auto">
          <a:xfrm>
            <a:off x="158700" y="3022503"/>
            <a:ext cx="504056" cy="584044"/>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a:noFill/>
              </a:ln>
              <a:solidFill>
                <a:schemeClr val="bg1"/>
              </a:solidFill>
              <a:effectLst/>
              <a:latin typeface="Times New Roman" charset="0"/>
              <a:cs typeface="Times New Roman" charset="0"/>
            </a:endParaRPr>
          </a:p>
        </p:txBody>
      </p:sp>
      <p:sp>
        <p:nvSpPr>
          <p:cNvPr id="9" name="Content Placeholder 2"/>
          <p:cNvSpPr>
            <a:spLocks noGrp="1"/>
          </p:cNvSpPr>
          <p:nvPr>
            <p:ph idx="1"/>
          </p:nvPr>
        </p:nvSpPr>
        <p:spPr>
          <a:xfrm>
            <a:off x="4644008" y="1883678"/>
            <a:ext cx="4355976" cy="4209618"/>
          </a:xfrm>
        </p:spPr>
        <p:txBody>
          <a:bodyPr/>
          <a:lstStyle/>
          <a:p>
            <a:r>
              <a:rPr lang="hu-HU" dirty="0" smtClean="0"/>
              <a:t>Negotiate a contract based modify-read pairs of intents.</a:t>
            </a:r>
          </a:p>
          <a:p>
            <a:r>
              <a:rPr lang="hu-HU" dirty="0" smtClean="0"/>
              <a:t>Consistency between the parallel branches is managed by the contract. From the process engine’s point of view, this is a „safe zone”.</a:t>
            </a:r>
          </a:p>
        </p:txBody>
      </p:sp>
      <p:sp>
        <p:nvSpPr>
          <p:cNvPr id="10" name="Right Arrow 9"/>
          <p:cNvSpPr/>
          <p:nvPr/>
        </p:nvSpPr>
        <p:spPr bwMode="auto">
          <a:xfrm>
            <a:off x="2181772" y="3028220"/>
            <a:ext cx="504056" cy="584044"/>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a:noFill/>
              </a:ln>
              <a:solidFill>
                <a:schemeClr val="bg1"/>
              </a:solidFill>
              <a:effectLst/>
              <a:latin typeface="Times New Roman" charset="0"/>
              <a:cs typeface="Times New Roman" charset="0"/>
            </a:endParaRPr>
          </a:p>
        </p:txBody>
      </p:sp>
    </p:spTree>
    <p:extLst>
      <p:ext uri="{BB962C8B-B14F-4D97-AF65-F5344CB8AC3E}">
        <p14:creationId xmlns:p14="http://schemas.microsoft.com/office/powerpoint/2010/main" xmlns="" val="136895101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Enactment</a:t>
            </a:r>
            <a:endParaRPr lang="en-US" dirty="0"/>
          </a:p>
        </p:txBody>
      </p:sp>
      <p:grpSp>
        <p:nvGrpSpPr>
          <p:cNvPr id="3" name="Group 6"/>
          <p:cNvGrpSpPr/>
          <p:nvPr/>
        </p:nvGrpSpPr>
        <p:grpSpPr>
          <a:xfrm>
            <a:off x="633600" y="2060848"/>
            <a:ext cx="3600400" cy="2768756"/>
            <a:chOff x="1043608" y="2199044"/>
            <a:chExt cx="3600400" cy="2768756"/>
          </a:xfrm>
        </p:grpSpPr>
        <p:pic>
          <p:nvPicPr>
            <p:cNvPr id="4" name="Picture 3"/>
            <p:cNvPicPr>
              <a:picLocks noChangeAspect="1"/>
            </p:cNvPicPr>
            <p:nvPr/>
          </p:nvPicPr>
          <p:blipFill rotWithShape="1">
            <a:blip r:embed="rId2" cstate="print"/>
            <a:srcRect t="22311" r="42894"/>
            <a:stretch/>
          </p:blipFill>
          <p:spPr>
            <a:xfrm>
              <a:off x="1043608" y="2199044"/>
              <a:ext cx="3600400" cy="2507355"/>
            </a:xfrm>
            <a:prstGeom prst="rect">
              <a:avLst/>
            </a:prstGeom>
          </p:spPr>
        </p:pic>
        <p:sp>
          <p:nvSpPr>
            <p:cNvPr id="5" name="Rectangle 4"/>
            <p:cNvSpPr/>
            <p:nvPr/>
          </p:nvSpPr>
          <p:spPr bwMode="auto">
            <a:xfrm>
              <a:off x="2627784" y="2299076"/>
              <a:ext cx="1080120" cy="36004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hu-HU" sz="1600" b="0" i="0" u="none" strike="noStrike" cap="none" normalizeH="0" baseline="0" dirty="0" smtClean="0">
                  <a:ln>
                    <a:noFill/>
                  </a:ln>
                  <a:solidFill>
                    <a:schemeClr val="bg1"/>
                  </a:solidFill>
                  <a:effectLst/>
                  <a:latin typeface="+mj-lt"/>
                  <a:cs typeface="Times New Roman" charset="0"/>
                </a:rPr>
                <a:t>Negotiate</a:t>
              </a:r>
              <a:endParaRPr kumimoji="0" lang="en-US" sz="1600" b="0" i="0" u="none" strike="noStrike" cap="none" normalizeH="0" baseline="0" dirty="0" smtClean="0">
                <a:ln>
                  <a:noFill/>
                </a:ln>
                <a:solidFill>
                  <a:schemeClr val="bg1"/>
                </a:solidFill>
                <a:effectLst/>
                <a:latin typeface="+mj-lt"/>
                <a:cs typeface="Times New Roman" charset="0"/>
              </a:endParaRPr>
            </a:p>
          </p:txBody>
        </p:sp>
        <p:sp>
          <p:nvSpPr>
            <p:cNvPr id="6" name="Rectangle 5"/>
            <p:cNvSpPr/>
            <p:nvPr/>
          </p:nvSpPr>
          <p:spPr bwMode="auto">
            <a:xfrm>
              <a:off x="2267744" y="4607760"/>
              <a:ext cx="2217841" cy="36004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hu-HU" sz="1600" b="0" i="0" u="none" strike="noStrike" cap="none" normalizeH="0" baseline="0" dirty="0" smtClean="0">
                  <a:ln>
                    <a:noFill/>
                  </a:ln>
                  <a:solidFill>
                    <a:schemeClr val="bg1"/>
                  </a:solidFill>
                  <a:effectLst/>
                  <a:latin typeface="+mj-lt"/>
                  <a:cs typeface="Times New Roman" charset="0"/>
                </a:rPr>
                <a:t>Check</a:t>
              </a:r>
              <a:r>
                <a:rPr kumimoji="0" lang="hu-HU" sz="1600" b="0" i="0" u="none" strike="noStrike" cap="none" normalizeH="0" dirty="0" smtClean="0">
                  <a:ln>
                    <a:noFill/>
                  </a:ln>
                  <a:solidFill>
                    <a:schemeClr val="bg1"/>
                  </a:solidFill>
                  <a:effectLst/>
                  <a:latin typeface="+mj-lt"/>
                  <a:cs typeface="Times New Roman" charset="0"/>
                </a:rPr>
                <a:t> contract validity</a:t>
              </a:r>
              <a:endParaRPr kumimoji="0" lang="en-US" sz="1600" b="0" i="0" u="none" strike="noStrike" cap="none" normalizeH="0" baseline="0" dirty="0" smtClean="0">
                <a:ln>
                  <a:noFill/>
                </a:ln>
                <a:solidFill>
                  <a:schemeClr val="bg1"/>
                </a:solidFill>
                <a:effectLst/>
                <a:latin typeface="+mj-lt"/>
                <a:cs typeface="Times New Roman" charset="0"/>
              </a:endParaRPr>
            </a:p>
          </p:txBody>
        </p:sp>
      </p:grpSp>
      <p:sp>
        <p:nvSpPr>
          <p:cNvPr id="9" name="Content Placeholder 2"/>
          <p:cNvSpPr>
            <a:spLocks noGrp="1"/>
          </p:cNvSpPr>
          <p:nvPr>
            <p:ph idx="1"/>
          </p:nvPr>
        </p:nvSpPr>
        <p:spPr>
          <a:xfrm>
            <a:off x="4644008" y="1883678"/>
            <a:ext cx="4355976" cy="4209618"/>
          </a:xfrm>
        </p:spPr>
        <p:txBody>
          <a:bodyPr/>
          <a:lstStyle/>
          <a:p>
            <a:r>
              <a:rPr lang="hu-HU" sz="2000" dirty="0" smtClean="0"/>
              <a:t>Negotiate a contract based modify-read pairs of intents.</a:t>
            </a:r>
          </a:p>
          <a:p>
            <a:r>
              <a:rPr lang="hu-HU" sz="2000" dirty="0" smtClean="0"/>
              <a:t>Consistency between the parallel branches is managed by the contract. From the process engine’s point of view, this is a „safe zone”.</a:t>
            </a:r>
          </a:p>
          <a:p>
            <a:r>
              <a:rPr lang="hu-HU" sz="2000" dirty="0" smtClean="0"/>
              <a:t>Upoin joining the branches, the contract is checked.</a:t>
            </a:r>
          </a:p>
        </p:txBody>
      </p:sp>
      <p:sp>
        <p:nvSpPr>
          <p:cNvPr id="10" name="Right Arrow 9"/>
          <p:cNvSpPr/>
          <p:nvPr/>
        </p:nvSpPr>
        <p:spPr bwMode="auto">
          <a:xfrm>
            <a:off x="1174902" y="4276181"/>
            <a:ext cx="504056" cy="584044"/>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a:noFill/>
              </a:ln>
              <a:solidFill>
                <a:schemeClr val="bg1"/>
              </a:solidFill>
              <a:effectLst/>
              <a:latin typeface="Times New Roman" charset="0"/>
              <a:cs typeface="Times New Roman" charset="0"/>
            </a:endParaRPr>
          </a:p>
        </p:txBody>
      </p:sp>
    </p:spTree>
    <p:extLst>
      <p:ext uri="{BB962C8B-B14F-4D97-AF65-F5344CB8AC3E}">
        <p14:creationId xmlns:p14="http://schemas.microsoft.com/office/powerpoint/2010/main" xmlns="" val="215095179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Alternative execution semantics</a:t>
            </a:r>
            <a:endParaRPr lang="en-US" dirty="0"/>
          </a:p>
        </p:txBody>
      </p:sp>
      <p:grpSp>
        <p:nvGrpSpPr>
          <p:cNvPr id="3" name="Group 3"/>
          <p:cNvGrpSpPr/>
          <p:nvPr/>
        </p:nvGrpSpPr>
        <p:grpSpPr>
          <a:xfrm>
            <a:off x="251520" y="1412776"/>
            <a:ext cx="3600400" cy="2768756"/>
            <a:chOff x="1043608" y="2199044"/>
            <a:chExt cx="3600400" cy="2768756"/>
          </a:xfrm>
        </p:grpSpPr>
        <p:pic>
          <p:nvPicPr>
            <p:cNvPr id="5" name="Picture 4"/>
            <p:cNvPicPr>
              <a:picLocks noChangeAspect="1"/>
            </p:cNvPicPr>
            <p:nvPr/>
          </p:nvPicPr>
          <p:blipFill rotWithShape="1">
            <a:blip r:embed="rId2" cstate="print"/>
            <a:srcRect t="22311" r="42894"/>
            <a:stretch/>
          </p:blipFill>
          <p:spPr>
            <a:xfrm>
              <a:off x="1043608" y="2199044"/>
              <a:ext cx="3600400" cy="2507355"/>
            </a:xfrm>
            <a:prstGeom prst="rect">
              <a:avLst/>
            </a:prstGeom>
          </p:spPr>
        </p:pic>
        <p:sp>
          <p:nvSpPr>
            <p:cNvPr id="6" name="Rectangle 5"/>
            <p:cNvSpPr/>
            <p:nvPr/>
          </p:nvSpPr>
          <p:spPr bwMode="auto">
            <a:xfrm>
              <a:off x="2627784" y="2299076"/>
              <a:ext cx="1080120" cy="36004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hu-HU" sz="1600" b="0" i="0" u="none" strike="noStrike" cap="none" normalizeH="0" baseline="0" dirty="0" smtClean="0">
                  <a:ln>
                    <a:noFill/>
                  </a:ln>
                  <a:solidFill>
                    <a:schemeClr val="bg1"/>
                  </a:solidFill>
                  <a:effectLst/>
                  <a:latin typeface="+mj-lt"/>
                  <a:cs typeface="Times New Roman" charset="0"/>
                </a:rPr>
                <a:t>Negotiate</a:t>
              </a:r>
              <a:endParaRPr kumimoji="0" lang="en-US" sz="1600" b="0" i="0" u="none" strike="noStrike" cap="none" normalizeH="0" baseline="0" dirty="0" smtClean="0">
                <a:ln>
                  <a:noFill/>
                </a:ln>
                <a:solidFill>
                  <a:schemeClr val="bg1"/>
                </a:solidFill>
                <a:effectLst/>
                <a:latin typeface="+mj-lt"/>
                <a:cs typeface="Times New Roman" charset="0"/>
              </a:endParaRPr>
            </a:p>
          </p:txBody>
        </p:sp>
        <p:sp>
          <p:nvSpPr>
            <p:cNvPr id="7" name="Rectangle 6"/>
            <p:cNvSpPr/>
            <p:nvPr/>
          </p:nvSpPr>
          <p:spPr bwMode="auto">
            <a:xfrm>
              <a:off x="2267744" y="4607760"/>
              <a:ext cx="2217841" cy="36004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hu-HU" sz="1600" b="0" i="0" u="none" strike="noStrike" cap="none" normalizeH="0" baseline="0" dirty="0" smtClean="0">
                  <a:ln>
                    <a:noFill/>
                  </a:ln>
                  <a:solidFill>
                    <a:schemeClr val="bg1"/>
                  </a:solidFill>
                  <a:effectLst/>
                  <a:latin typeface="+mj-lt"/>
                  <a:cs typeface="Times New Roman" charset="0"/>
                </a:rPr>
                <a:t>Check</a:t>
              </a:r>
              <a:r>
                <a:rPr kumimoji="0" lang="hu-HU" sz="1600" b="0" i="0" u="none" strike="noStrike" cap="none" normalizeH="0" dirty="0" smtClean="0">
                  <a:ln>
                    <a:noFill/>
                  </a:ln>
                  <a:solidFill>
                    <a:schemeClr val="bg1"/>
                  </a:solidFill>
                  <a:effectLst/>
                  <a:latin typeface="+mj-lt"/>
                  <a:cs typeface="Times New Roman" charset="0"/>
                </a:rPr>
                <a:t> contract validity</a:t>
              </a:r>
              <a:endParaRPr kumimoji="0" lang="en-US" sz="1600" b="0" i="0" u="none" strike="noStrike" cap="none" normalizeH="0" baseline="0" dirty="0" smtClean="0">
                <a:ln>
                  <a:noFill/>
                </a:ln>
                <a:solidFill>
                  <a:schemeClr val="bg1"/>
                </a:solidFill>
                <a:effectLst/>
                <a:latin typeface="+mj-lt"/>
                <a:cs typeface="Times New Roman" charset="0"/>
              </a:endParaRPr>
            </a:p>
          </p:txBody>
        </p:sp>
      </p:grpSp>
      <p:sp>
        <p:nvSpPr>
          <p:cNvPr id="8" name="Right Arrow 7"/>
          <p:cNvSpPr/>
          <p:nvPr/>
        </p:nvSpPr>
        <p:spPr bwMode="auto">
          <a:xfrm>
            <a:off x="1093576" y="1400806"/>
            <a:ext cx="504056" cy="584044"/>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a:noFill/>
              </a:ln>
              <a:solidFill>
                <a:schemeClr val="bg1"/>
              </a:solidFill>
              <a:effectLst/>
              <a:latin typeface="Times New Roman" charset="0"/>
              <a:cs typeface="Times New Roman" charset="0"/>
            </a:endParaRPr>
          </a:p>
        </p:txBody>
      </p:sp>
      <p:sp>
        <p:nvSpPr>
          <p:cNvPr id="9" name="Content Placeholder 2"/>
          <p:cNvSpPr>
            <a:spLocks noGrp="1"/>
          </p:cNvSpPr>
          <p:nvPr>
            <p:ph idx="1"/>
          </p:nvPr>
        </p:nvSpPr>
        <p:spPr>
          <a:xfrm>
            <a:off x="4590116" y="1378866"/>
            <a:ext cx="4355976" cy="4209618"/>
          </a:xfrm>
        </p:spPr>
        <p:txBody>
          <a:bodyPr/>
          <a:lstStyle/>
          <a:p>
            <a:r>
              <a:rPr lang="hu-HU" dirty="0" smtClean="0"/>
              <a:t>Negotiate a contract</a:t>
            </a:r>
          </a:p>
          <a:p>
            <a:r>
              <a:rPr lang="hu-HU" dirty="0" smtClean="0"/>
              <a:t>Map its contents to new constraints of the attributes</a:t>
            </a:r>
          </a:p>
        </p:txBody>
      </p:sp>
    </p:spTree>
    <p:extLst>
      <p:ext uri="{BB962C8B-B14F-4D97-AF65-F5344CB8AC3E}">
        <p14:creationId xmlns:p14="http://schemas.microsoft.com/office/powerpoint/2010/main" xmlns="" val="2153969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a:t>
            </a:r>
            <a:endParaRPr lang="nl-BE" dirty="0"/>
          </a:p>
        </p:txBody>
      </p:sp>
      <p:sp>
        <p:nvSpPr>
          <p:cNvPr id="4" name="Cloud Callout 3"/>
          <p:cNvSpPr/>
          <p:nvPr/>
        </p:nvSpPr>
        <p:spPr bwMode="auto">
          <a:xfrm>
            <a:off x="2308402" y="1500174"/>
            <a:ext cx="6192688" cy="2304256"/>
          </a:xfrm>
          <a:prstGeom prst="cloudCallout">
            <a:avLst>
              <a:gd name="adj1" fmla="val -43137"/>
              <a:gd name="adj2" fmla="val 67495"/>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en-GB" sz="3200" b="0" i="0" u="none" strike="noStrike" cap="none" normalizeH="0" baseline="0" dirty="0" smtClean="0">
                <a:ln>
                  <a:noFill/>
                </a:ln>
                <a:solidFill>
                  <a:schemeClr val="bg1"/>
                </a:solidFill>
                <a:effectLst/>
                <a:latin typeface="+mn-lt"/>
                <a:cs typeface="Times New Roman" charset="0"/>
              </a:rPr>
              <a:t>I should code the</a:t>
            </a:r>
            <a:r>
              <a:rPr kumimoji="0" lang="en-GB" sz="3200" b="0" i="0" u="none" strike="noStrike" cap="none" normalizeH="0" dirty="0" smtClean="0">
                <a:ln>
                  <a:noFill/>
                </a:ln>
                <a:solidFill>
                  <a:schemeClr val="bg1"/>
                </a:solidFill>
                <a:effectLst/>
                <a:latin typeface="+mn-lt"/>
                <a:cs typeface="Times New Roman" charset="0"/>
              </a:rPr>
              <a:t> MPM kernel and repository, which is a complex system!</a:t>
            </a:r>
            <a:endParaRPr kumimoji="0" lang="nl-BE" sz="3200" b="0" i="0" u="none" strike="noStrike" cap="none" normalizeH="0" baseline="0" dirty="0" smtClean="0">
              <a:ln>
                <a:noFill/>
              </a:ln>
              <a:solidFill>
                <a:schemeClr val="bg1"/>
              </a:solidFill>
              <a:effectLst/>
              <a:latin typeface="+mn-lt"/>
              <a:cs typeface="Times New Roman" charset="0"/>
            </a:endParaRP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71600" y="4149080"/>
            <a:ext cx="2095500" cy="2095500"/>
          </a:xfrm>
          <a:prstGeom prst="rect">
            <a:avLst/>
          </a:prstGeom>
        </p:spPr>
      </p:pic>
    </p:spTree>
    <p:extLst>
      <p:ext uri="{BB962C8B-B14F-4D97-AF65-F5344CB8AC3E}">
        <p14:creationId xmlns="" xmlns:p14="http://schemas.microsoft.com/office/powerpoint/2010/main" val="189472635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Contributions</a:t>
            </a:r>
            <a:endParaRPr lang="en-US" dirty="0"/>
          </a:p>
        </p:txBody>
      </p:sp>
      <p:sp>
        <p:nvSpPr>
          <p:cNvPr id="3" name="Content Placeholder 2"/>
          <p:cNvSpPr>
            <a:spLocks noGrp="1"/>
          </p:cNvSpPr>
          <p:nvPr>
            <p:ph idx="1"/>
          </p:nvPr>
        </p:nvSpPr>
        <p:spPr>
          <a:xfrm>
            <a:off x="633413" y="1643050"/>
            <a:ext cx="8187059" cy="4500594"/>
          </a:xfrm>
        </p:spPr>
        <p:txBody>
          <a:bodyPr/>
          <a:lstStyle/>
          <a:p>
            <a:r>
              <a:rPr lang="hu-HU" dirty="0" smtClean="0"/>
              <a:t>From the process point of view:</a:t>
            </a:r>
          </a:p>
          <a:p>
            <a:pPr lvl="1"/>
            <a:r>
              <a:rPr lang="hu-HU" dirty="0" smtClean="0"/>
              <a:t>CBCD as an inconsistency management technique</a:t>
            </a:r>
          </a:p>
          <a:p>
            <a:r>
              <a:rPr lang="hu-HU" dirty="0" smtClean="0"/>
              <a:t>From the CBCD point of view:</a:t>
            </a:r>
          </a:p>
          <a:p>
            <a:pPr lvl="1"/>
            <a:r>
              <a:rPr lang="hu-HU" dirty="0" smtClean="0"/>
              <a:t>Less work during contract negotiation, as part of it can be inferred</a:t>
            </a:r>
          </a:p>
          <a:p>
            <a:pPr lvl="1"/>
            <a:r>
              <a:rPr lang="hu-HU" dirty="0" smtClean="0"/>
              <a:t>If sufficient information is provided, the contract can be fully generated</a:t>
            </a:r>
          </a:p>
          <a:p>
            <a:r>
              <a:rPr lang="hu-HU" dirty="0" smtClean="0"/>
              <a:t>Integrated tooling</a:t>
            </a:r>
          </a:p>
          <a:p>
            <a:pPr lvl="1"/>
            <a:r>
              <a:rPr lang="hu-HU" dirty="0" smtClean="0"/>
              <a:t>Process tool + CBCD tool</a:t>
            </a:r>
          </a:p>
        </p:txBody>
      </p:sp>
    </p:spTree>
    <p:extLst>
      <p:ext uri="{BB962C8B-B14F-4D97-AF65-F5344CB8AC3E}">
        <p14:creationId xmlns:p14="http://schemas.microsoft.com/office/powerpoint/2010/main" xmlns="" val="363910718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Roadmap</a:t>
            </a:r>
            <a:endParaRPr lang="en-US" dirty="0"/>
          </a:p>
        </p:txBody>
      </p:sp>
      <p:sp>
        <p:nvSpPr>
          <p:cNvPr id="3" name="Content Placeholder 2"/>
          <p:cNvSpPr>
            <a:spLocks noGrp="1"/>
          </p:cNvSpPr>
          <p:nvPr>
            <p:ph idx="1"/>
          </p:nvPr>
        </p:nvSpPr>
        <p:spPr>
          <a:xfrm>
            <a:off x="633413" y="1643050"/>
            <a:ext cx="8331075" cy="4500594"/>
          </a:xfrm>
        </p:spPr>
        <p:txBody>
          <a:bodyPr/>
          <a:lstStyle/>
          <a:p>
            <a:r>
              <a:rPr lang="hu-HU" dirty="0" smtClean="0"/>
              <a:t>Ongoing research, but the added value to the SOTA is obvious</a:t>
            </a:r>
          </a:p>
          <a:p>
            <a:r>
              <a:rPr lang="hu-HU" dirty="0" smtClean="0"/>
              <a:t>Tasks:</a:t>
            </a:r>
          </a:p>
          <a:p>
            <a:pPr lvl="1"/>
            <a:r>
              <a:rPr lang="hu-HU" dirty="0" smtClean="0"/>
              <a:t>Work out an example </a:t>
            </a:r>
            <a:r>
              <a:rPr lang="en-US" dirty="0" smtClean="0"/>
              <a:t>✔</a:t>
            </a:r>
            <a:endParaRPr lang="hu-HU" dirty="0" smtClean="0"/>
          </a:p>
          <a:p>
            <a:pPr lvl="1"/>
            <a:r>
              <a:rPr lang="hu-HU" dirty="0" smtClean="0"/>
              <a:t>Identify added </a:t>
            </a:r>
            <a:r>
              <a:rPr lang="hu-HU" dirty="0"/>
              <a:t>value vs our previous work on </a:t>
            </a:r>
            <a:endParaRPr lang="hu-HU" dirty="0" smtClean="0"/>
          </a:p>
          <a:p>
            <a:pPr lvl="2"/>
            <a:r>
              <a:rPr lang="hu-HU" dirty="0" smtClean="0"/>
              <a:t>processes, and</a:t>
            </a:r>
          </a:p>
          <a:p>
            <a:pPr lvl="2"/>
            <a:r>
              <a:rPr lang="hu-HU" dirty="0" smtClean="0"/>
              <a:t>contract-based design.</a:t>
            </a:r>
          </a:p>
          <a:p>
            <a:pPr lvl="1"/>
            <a:r>
              <a:rPr lang="hu-HU" dirty="0" smtClean="0"/>
              <a:t>Provide tooling</a:t>
            </a:r>
          </a:p>
          <a:p>
            <a:r>
              <a:rPr lang="hu-HU" dirty="0" smtClean="0"/>
              <a:t>Target venue: ETAPS/FASE (submission in October)</a:t>
            </a:r>
            <a:endParaRPr lang="en-US" dirty="0"/>
          </a:p>
        </p:txBody>
      </p:sp>
    </p:spTree>
    <p:extLst>
      <p:ext uri="{BB962C8B-B14F-4D97-AF65-F5344CB8AC3E}">
        <p14:creationId xmlns:p14="http://schemas.microsoft.com/office/powerpoint/2010/main" xmlns="" val="11162731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el 1"/>
          <p:cNvSpPr>
            <a:spLocks noGrp="1"/>
          </p:cNvSpPr>
          <p:nvPr>
            <p:ph type="ctrTitle"/>
          </p:nvPr>
        </p:nvSpPr>
        <p:spPr>
          <a:xfrm>
            <a:off x="685800" y="1458913"/>
            <a:ext cx="7772400" cy="1470025"/>
          </a:xfrm>
        </p:spPr>
        <p:txBody>
          <a:bodyPr/>
          <a:lstStyle/>
          <a:p>
            <a:pPr eaLnBrk="1" hangingPunct="1"/>
            <a:r>
              <a:rPr lang="nl-BE" smtClean="0">
                <a:latin typeface="Swis721 Ex BT"/>
              </a:rPr>
              <a:t>Contract-Based Co-Design (CBCD)</a:t>
            </a:r>
          </a:p>
        </p:txBody>
      </p:sp>
      <p:sp>
        <p:nvSpPr>
          <p:cNvPr id="3" name="Ondertitel 2"/>
          <p:cNvSpPr>
            <a:spLocks noGrp="1"/>
          </p:cNvSpPr>
          <p:nvPr>
            <p:ph type="subTitle" idx="1"/>
          </p:nvPr>
        </p:nvSpPr>
        <p:spPr>
          <a:xfrm>
            <a:off x="1371600" y="3390900"/>
            <a:ext cx="6400800" cy="1752600"/>
          </a:xfrm>
        </p:spPr>
        <p:txBody>
          <a:bodyPr/>
          <a:lstStyle/>
          <a:p>
            <a:pPr eaLnBrk="1" hangingPunct="1"/>
            <a:r>
              <a:rPr lang="nl-BE" smtClean="0">
                <a:latin typeface="Swis721 BT"/>
              </a:rPr>
              <a:t>Ing. Ken Vanherpen</a:t>
            </a:r>
          </a:p>
          <a:p>
            <a:pPr eaLnBrk="1" hangingPunct="1"/>
            <a:r>
              <a:rPr lang="nl-BE" smtClean="0">
                <a:solidFill>
                  <a:srgbClr val="2D2DB9"/>
                </a:solidFill>
                <a:latin typeface="Swis721 BT"/>
                <a:hlinkClick r:id="rId2"/>
              </a:rPr>
              <a:t>ken.vanherpen@uantwerpen.be</a:t>
            </a:r>
            <a:endParaRPr lang="nl-BE" smtClean="0">
              <a:solidFill>
                <a:srgbClr val="2D2DB9"/>
              </a:solidFill>
              <a:latin typeface="Swis721 BT"/>
            </a:endParaRPr>
          </a:p>
          <a:p>
            <a:pPr eaLnBrk="1" hangingPunct="1"/>
            <a:r>
              <a:rPr lang="en-US" smtClean="0">
                <a:latin typeface="Swis721 BT"/>
                <a:hlinkClick r:id="rId3"/>
              </a:rPr>
              <a:t>http://msdl.cs.mcgill.ca/people/ken/</a:t>
            </a:r>
            <a:r>
              <a:rPr lang="nl-BE" smtClean="0">
                <a:latin typeface="Swis721 BT"/>
              </a:rPr>
              <a:t> </a:t>
            </a:r>
            <a:endParaRPr lang="en-US" smtClean="0">
              <a:latin typeface="Swis721 BT"/>
            </a:endParaRP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p:txBody>
          <a:bodyPr/>
          <a:lstStyle/>
          <a:p>
            <a:pPr eaLnBrk="1" hangingPunct="1"/>
            <a:r>
              <a:rPr lang="en-US" smtClean="0">
                <a:latin typeface="Swis721 Ex BT"/>
              </a:rPr>
              <a:t>Summary</a:t>
            </a:r>
          </a:p>
        </p:txBody>
      </p:sp>
      <p:pic>
        <p:nvPicPr>
          <p:cNvPr id="5122" name="Picture 131"/>
          <p:cNvPicPr>
            <a:picLocks noChangeAspect="1"/>
          </p:cNvPicPr>
          <p:nvPr/>
        </p:nvPicPr>
        <p:blipFill>
          <a:blip r:embed="rId3" cstate="print"/>
          <a:srcRect/>
          <a:stretch>
            <a:fillRect/>
          </a:stretch>
        </p:blipFill>
        <p:spPr bwMode="auto">
          <a:xfrm>
            <a:off x="7816850" y="3746500"/>
            <a:ext cx="1192213" cy="488950"/>
          </a:xfrm>
          <a:prstGeom prst="rect">
            <a:avLst/>
          </a:prstGeom>
          <a:noFill/>
          <a:ln w="9525">
            <a:noFill/>
            <a:miter lim="800000"/>
            <a:headEnd/>
            <a:tailEnd/>
          </a:ln>
        </p:spPr>
      </p:pic>
      <p:pic>
        <p:nvPicPr>
          <p:cNvPr id="5123" name="Picture 132"/>
          <p:cNvPicPr>
            <a:picLocks noChangeAspect="1"/>
          </p:cNvPicPr>
          <p:nvPr/>
        </p:nvPicPr>
        <p:blipFill>
          <a:blip r:embed="rId4" cstate="print"/>
          <a:srcRect/>
          <a:stretch>
            <a:fillRect/>
          </a:stretch>
        </p:blipFill>
        <p:spPr bwMode="auto">
          <a:xfrm>
            <a:off x="7823200" y="2593975"/>
            <a:ext cx="1123950" cy="803275"/>
          </a:xfrm>
          <a:prstGeom prst="rect">
            <a:avLst/>
          </a:prstGeom>
          <a:noFill/>
          <a:ln w="9525">
            <a:noFill/>
            <a:miter lim="800000"/>
            <a:headEnd/>
            <a:tailEnd/>
          </a:ln>
        </p:spPr>
      </p:pic>
      <p:grpSp>
        <p:nvGrpSpPr>
          <p:cNvPr id="2" name="Group 135"/>
          <p:cNvGrpSpPr>
            <a:grpSpLocks noChangeAspect="1"/>
          </p:cNvGrpSpPr>
          <p:nvPr/>
        </p:nvGrpSpPr>
        <p:grpSpPr bwMode="auto">
          <a:xfrm>
            <a:off x="52388" y="2897188"/>
            <a:ext cx="1184275" cy="439737"/>
            <a:chOff x="961134" y="5527984"/>
            <a:chExt cx="2409805" cy="895357"/>
          </a:xfrm>
        </p:grpSpPr>
        <p:pic>
          <p:nvPicPr>
            <p:cNvPr id="5128" name="Picture 133"/>
            <p:cNvPicPr>
              <a:picLocks noChangeAspect="1"/>
            </p:cNvPicPr>
            <p:nvPr/>
          </p:nvPicPr>
          <p:blipFill>
            <a:blip r:embed="rId5" cstate="print"/>
            <a:srcRect/>
            <a:stretch>
              <a:fillRect/>
            </a:stretch>
          </p:blipFill>
          <p:spPr bwMode="auto">
            <a:xfrm>
              <a:off x="961134" y="5661341"/>
              <a:ext cx="1016000" cy="762000"/>
            </a:xfrm>
            <a:prstGeom prst="rect">
              <a:avLst/>
            </a:prstGeom>
            <a:noFill/>
            <a:ln w="9525">
              <a:noFill/>
              <a:miter lim="800000"/>
              <a:headEnd/>
              <a:tailEnd/>
            </a:ln>
          </p:spPr>
        </p:pic>
        <p:pic>
          <p:nvPicPr>
            <p:cNvPr id="5129" name="Picture 134"/>
            <p:cNvPicPr>
              <a:picLocks noChangeAspect="1"/>
            </p:cNvPicPr>
            <p:nvPr/>
          </p:nvPicPr>
          <p:blipFill>
            <a:blip r:embed="rId6" cstate="print"/>
            <a:srcRect/>
            <a:stretch>
              <a:fillRect/>
            </a:stretch>
          </p:blipFill>
          <p:spPr bwMode="auto">
            <a:xfrm>
              <a:off x="2012039" y="5527984"/>
              <a:ext cx="1358900" cy="787400"/>
            </a:xfrm>
            <a:prstGeom prst="rect">
              <a:avLst/>
            </a:prstGeom>
            <a:noFill/>
            <a:ln w="9525">
              <a:noFill/>
              <a:miter lim="800000"/>
              <a:headEnd/>
              <a:tailEnd/>
            </a:ln>
          </p:spPr>
        </p:pic>
      </p:grpSp>
      <p:pic>
        <p:nvPicPr>
          <p:cNvPr id="5125" name="Picture 136"/>
          <p:cNvPicPr>
            <a:picLocks noChangeAspect="1"/>
          </p:cNvPicPr>
          <p:nvPr/>
        </p:nvPicPr>
        <p:blipFill>
          <a:blip r:embed="rId7" cstate="print"/>
          <a:srcRect/>
          <a:stretch>
            <a:fillRect/>
          </a:stretch>
        </p:blipFill>
        <p:spPr bwMode="auto">
          <a:xfrm>
            <a:off x="-3175" y="2328863"/>
            <a:ext cx="1273175" cy="352425"/>
          </a:xfrm>
          <a:prstGeom prst="rect">
            <a:avLst/>
          </a:prstGeom>
          <a:noFill/>
          <a:ln w="9525">
            <a:noFill/>
            <a:miter lim="800000"/>
            <a:headEnd/>
            <a:tailEnd/>
          </a:ln>
        </p:spPr>
      </p:pic>
      <p:pic>
        <p:nvPicPr>
          <p:cNvPr id="5126" name="Picture 25"/>
          <p:cNvPicPr>
            <a:picLocks noChangeAspect="1"/>
          </p:cNvPicPr>
          <p:nvPr/>
        </p:nvPicPr>
        <p:blipFill>
          <a:blip r:embed="rId8" cstate="print"/>
          <a:srcRect/>
          <a:stretch>
            <a:fillRect/>
          </a:stretch>
        </p:blipFill>
        <p:spPr bwMode="auto">
          <a:xfrm>
            <a:off x="1343025" y="1647825"/>
            <a:ext cx="6480175" cy="3554413"/>
          </a:xfrm>
          <a:prstGeom prst="rect">
            <a:avLst/>
          </a:prstGeom>
          <a:noFill/>
          <a:ln w="9525">
            <a:noFill/>
            <a:miter lim="800000"/>
            <a:headEnd/>
            <a:tailEnd/>
          </a:ln>
        </p:spPr>
      </p:pic>
      <p:sp>
        <p:nvSpPr>
          <p:cNvPr id="13" name="TextBox 12"/>
          <p:cNvSpPr txBox="1"/>
          <p:nvPr/>
        </p:nvSpPr>
        <p:spPr>
          <a:xfrm>
            <a:off x="457200" y="5915025"/>
            <a:ext cx="8229600" cy="231775"/>
          </a:xfrm>
          <a:prstGeom prst="rect">
            <a:avLst/>
          </a:prstGeom>
          <a:noFill/>
        </p:spPr>
        <p:txBody>
          <a:bodyPr>
            <a:spAutoFit/>
          </a:bodyPr>
          <a:lstStyle/>
          <a:p>
            <a:pPr>
              <a:lnSpc>
                <a:spcPct val="75000"/>
              </a:lnSpc>
              <a:buClr>
                <a:srgbClr val="000000"/>
              </a:buClr>
              <a:buSzPct val="100000"/>
              <a:buFont typeface="Times New Roman" charset="0"/>
              <a:buNone/>
              <a:defRPr/>
            </a:pPr>
            <a:r>
              <a:rPr lang="en-US" sz="1200" kern="0" dirty="0">
                <a:solidFill>
                  <a:schemeClr val="tx1"/>
                </a:solidFill>
                <a:latin typeface="Times New Roman" charset="0"/>
                <a:ea typeface="+mn-ea"/>
                <a:cs typeface="Times New Roman" charset="0"/>
              </a:rPr>
              <a:t>K. </a:t>
            </a:r>
            <a:r>
              <a:rPr lang="en-US" sz="1200" dirty="0">
                <a:solidFill>
                  <a:schemeClr val="tx1"/>
                </a:solidFill>
                <a:latin typeface="Times New Roman" charset="0"/>
                <a:ea typeface="+mn-ea"/>
                <a:cs typeface="Times New Roman" charset="0"/>
              </a:rPr>
              <a:t>Vanherpen et al. Ontological Reasoning as an Enabler of Contract-Based Co-Design. </a:t>
            </a:r>
            <a:r>
              <a:rPr lang="en-US" sz="1200" dirty="0" err="1">
                <a:solidFill>
                  <a:schemeClr val="tx1"/>
                </a:solidFill>
                <a:latin typeface="Times New Roman" charset="0"/>
                <a:ea typeface="+mn-ea"/>
                <a:cs typeface="Times New Roman" charset="0"/>
              </a:rPr>
              <a:t>CyPhy</a:t>
            </a:r>
            <a:r>
              <a:rPr lang="en-US" sz="1200" dirty="0">
                <a:solidFill>
                  <a:schemeClr val="tx1"/>
                </a:solidFill>
                <a:latin typeface="Times New Roman" charset="0"/>
                <a:ea typeface="+mn-ea"/>
                <a:cs typeface="Times New Roman" charset="0"/>
              </a:rPr>
              <a:t>, 2016.</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pPr eaLnBrk="1" hangingPunct="1"/>
            <a:r>
              <a:rPr lang="en-US" smtClean="0">
                <a:latin typeface="Swis721 Ex BT"/>
              </a:rPr>
              <a:t>Problem Statement</a:t>
            </a:r>
          </a:p>
        </p:txBody>
      </p:sp>
      <p:pic>
        <p:nvPicPr>
          <p:cNvPr id="7170" name="Content Placeholder 3"/>
          <p:cNvPicPr>
            <a:picLocks noGrp="1" noChangeAspect="1"/>
          </p:cNvPicPr>
          <p:nvPr>
            <p:ph idx="1"/>
          </p:nvPr>
        </p:nvPicPr>
        <p:blipFill>
          <a:blip r:embed="rId3" cstate="print"/>
          <a:srcRect/>
          <a:stretch>
            <a:fillRect/>
          </a:stretch>
        </p:blipFill>
        <p:spPr>
          <a:xfrm>
            <a:off x="33338" y="1628775"/>
            <a:ext cx="5399087" cy="3352800"/>
          </a:xfrm>
        </p:spPr>
      </p:pic>
      <p:pic>
        <p:nvPicPr>
          <p:cNvPr id="7171" name="Picture 4"/>
          <p:cNvPicPr>
            <a:picLocks noChangeAspect="1"/>
          </p:cNvPicPr>
          <p:nvPr/>
        </p:nvPicPr>
        <p:blipFill>
          <a:blip r:embed="rId4" cstate="print"/>
          <a:srcRect/>
          <a:stretch>
            <a:fillRect/>
          </a:stretch>
        </p:blipFill>
        <p:spPr bwMode="auto">
          <a:xfrm>
            <a:off x="4356100" y="3125788"/>
            <a:ext cx="2879725" cy="1860550"/>
          </a:xfrm>
          <a:prstGeom prst="rect">
            <a:avLst/>
          </a:prstGeom>
          <a:noFill/>
          <a:ln w="19050">
            <a:solidFill>
              <a:srgbClr val="00B0F0"/>
            </a:solidFill>
            <a:miter lim="800000"/>
            <a:headEnd/>
            <a:tailEnd/>
          </a:ln>
        </p:spPr>
      </p:pic>
      <p:sp>
        <p:nvSpPr>
          <p:cNvPr id="7172" name="Oval 5"/>
          <p:cNvSpPr>
            <a:spLocks noChangeArrowheads="1"/>
          </p:cNvSpPr>
          <p:nvPr/>
        </p:nvSpPr>
        <p:spPr bwMode="auto">
          <a:xfrm>
            <a:off x="2290763" y="4005263"/>
            <a:ext cx="406400" cy="431800"/>
          </a:xfrm>
          <a:prstGeom prst="ellipse">
            <a:avLst/>
          </a:prstGeom>
          <a:noFill/>
          <a:ln w="38100">
            <a:solidFill>
              <a:srgbClr val="00B0F0"/>
            </a:solidFill>
            <a:round/>
            <a:headEnd/>
            <a:tailEnd/>
          </a:ln>
        </p:spPr>
        <p:txBody>
          <a:bodyPr/>
          <a:lstStyle/>
          <a:p>
            <a:pPr defTabSz="457200">
              <a:lnSpc>
                <a:spcPct val="75000"/>
              </a:lnSpc>
              <a:buClr>
                <a:srgbClr val="000000"/>
              </a:buClr>
              <a:buSzPct val="100000"/>
              <a:buFont typeface="Times New Roman" pitchFamily="18" charset="0"/>
              <a:buNone/>
            </a:pPr>
            <a:endParaRPr lang="en-US"/>
          </a:p>
        </p:txBody>
      </p:sp>
      <p:cxnSp>
        <p:nvCxnSpPr>
          <p:cNvPr id="7173" name="Straight Connector 7"/>
          <p:cNvCxnSpPr>
            <a:cxnSpLocks noChangeShapeType="1"/>
            <a:stCxn id="7172" idx="0"/>
          </p:cNvCxnSpPr>
          <p:nvPr/>
        </p:nvCxnSpPr>
        <p:spPr bwMode="auto">
          <a:xfrm flipV="1">
            <a:off x="2493963" y="3125788"/>
            <a:ext cx="1862137" cy="879475"/>
          </a:xfrm>
          <a:prstGeom prst="line">
            <a:avLst/>
          </a:prstGeom>
          <a:noFill/>
          <a:ln w="25400">
            <a:solidFill>
              <a:srgbClr val="00B0F0"/>
            </a:solidFill>
            <a:round/>
            <a:headEnd/>
            <a:tailEnd/>
          </a:ln>
        </p:spPr>
      </p:cxnSp>
      <p:cxnSp>
        <p:nvCxnSpPr>
          <p:cNvPr id="7174" name="Straight Connector 9"/>
          <p:cNvCxnSpPr>
            <a:cxnSpLocks noChangeShapeType="1"/>
            <a:stCxn id="7172" idx="4"/>
          </p:cNvCxnSpPr>
          <p:nvPr/>
        </p:nvCxnSpPr>
        <p:spPr bwMode="auto">
          <a:xfrm>
            <a:off x="2493963" y="4437063"/>
            <a:ext cx="1862137" cy="544512"/>
          </a:xfrm>
          <a:prstGeom prst="line">
            <a:avLst/>
          </a:prstGeom>
          <a:noFill/>
          <a:ln w="25400">
            <a:solidFill>
              <a:srgbClr val="00B0F0"/>
            </a:solidFill>
            <a:round/>
            <a:headEnd/>
            <a:tailEnd/>
          </a:ln>
        </p:spPr>
      </p:cxnSp>
      <p:pic>
        <p:nvPicPr>
          <p:cNvPr id="7175" name="Picture 10"/>
          <p:cNvPicPr>
            <a:picLocks noChangeAspect="1"/>
          </p:cNvPicPr>
          <p:nvPr/>
        </p:nvPicPr>
        <p:blipFill>
          <a:blip r:embed="rId5" cstate="print"/>
          <a:srcRect t="9799"/>
          <a:stretch>
            <a:fillRect/>
          </a:stretch>
        </p:blipFill>
        <p:spPr bwMode="auto">
          <a:xfrm>
            <a:off x="7381875" y="5119688"/>
            <a:ext cx="1800225" cy="1233487"/>
          </a:xfrm>
          <a:prstGeom prst="rect">
            <a:avLst/>
          </a:prstGeom>
          <a:noFill/>
          <a:ln w="9525">
            <a:noFill/>
            <a:miter lim="800000"/>
            <a:headEnd/>
            <a:tailEnd/>
          </a:ln>
        </p:spPr>
      </p:pic>
      <p:cxnSp>
        <p:nvCxnSpPr>
          <p:cNvPr id="7176" name="Straight Arrow Connector 16"/>
          <p:cNvCxnSpPr>
            <a:cxnSpLocks noChangeShapeType="1"/>
            <a:stCxn id="0" idx="2"/>
            <a:endCxn id="0" idx="0"/>
          </p:cNvCxnSpPr>
          <p:nvPr/>
        </p:nvCxnSpPr>
        <p:spPr bwMode="auto">
          <a:xfrm>
            <a:off x="8281988" y="4114800"/>
            <a:ext cx="0" cy="1004888"/>
          </a:xfrm>
          <a:prstGeom prst="straightConnector1">
            <a:avLst/>
          </a:prstGeom>
          <a:noFill/>
          <a:ln w="9525">
            <a:solidFill>
              <a:schemeClr val="tx1"/>
            </a:solidFill>
            <a:prstDash val="dash"/>
            <a:round/>
            <a:headEnd/>
            <a:tailEnd type="triangle" w="med" len="med"/>
          </a:ln>
        </p:spPr>
      </p:cxnSp>
      <p:pic>
        <p:nvPicPr>
          <p:cNvPr id="7177" name="Picture 17"/>
          <p:cNvPicPr>
            <a:picLocks noChangeAspect="1"/>
          </p:cNvPicPr>
          <p:nvPr/>
        </p:nvPicPr>
        <p:blipFill>
          <a:blip r:embed="rId6" cstate="print"/>
          <a:srcRect/>
          <a:stretch>
            <a:fillRect/>
          </a:stretch>
        </p:blipFill>
        <p:spPr bwMode="auto">
          <a:xfrm>
            <a:off x="7778750" y="2136775"/>
            <a:ext cx="1004888" cy="1001713"/>
          </a:xfrm>
          <a:prstGeom prst="rect">
            <a:avLst/>
          </a:prstGeom>
          <a:noFill/>
          <a:ln w="9525">
            <a:noFill/>
            <a:miter lim="800000"/>
            <a:headEnd/>
            <a:tailEnd/>
          </a:ln>
        </p:spPr>
      </p:pic>
      <p:pic>
        <p:nvPicPr>
          <p:cNvPr id="7178" name="Picture 18"/>
          <p:cNvPicPr>
            <a:picLocks noChangeAspect="1"/>
          </p:cNvPicPr>
          <p:nvPr/>
        </p:nvPicPr>
        <p:blipFill>
          <a:blip r:embed="rId7" cstate="print"/>
          <a:srcRect/>
          <a:stretch>
            <a:fillRect/>
          </a:stretch>
        </p:blipFill>
        <p:spPr bwMode="auto">
          <a:xfrm>
            <a:off x="6632575" y="5237163"/>
            <a:ext cx="1004888" cy="1000125"/>
          </a:xfrm>
          <a:prstGeom prst="rect">
            <a:avLst/>
          </a:prstGeom>
          <a:noFill/>
          <a:ln w="9525">
            <a:noFill/>
            <a:miter lim="800000"/>
            <a:headEnd/>
            <a:tailEnd/>
          </a:ln>
        </p:spPr>
      </p:pic>
      <p:pic>
        <p:nvPicPr>
          <p:cNvPr id="7179" name="Picture 19"/>
          <p:cNvPicPr>
            <a:picLocks noChangeAspect="1"/>
          </p:cNvPicPr>
          <p:nvPr/>
        </p:nvPicPr>
        <p:blipFill>
          <a:blip r:embed="rId8" cstate="print"/>
          <a:srcRect/>
          <a:stretch>
            <a:fillRect/>
          </a:stretch>
        </p:blipFill>
        <p:spPr bwMode="auto">
          <a:xfrm>
            <a:off x="5578475" y="2136775"/>
            <a:ext cx="1004888" cy="1004888"/>
          </a:xfrm>
          <a:prstGeom prst="rect">
            <a:avLst/>
          </a:prstGeom>
          <a:noFill/>
          <a:ln w="9525">
            <a:noFill/>
            <a:miter lim="800000"/>
            <a:headEnd/>
            <a:tailEnd/>
          </a:ln>
        </p:spPr>
      </p:pic>
      <p:pic>
        <p:nvPicPr>
          <p:cNvPr id="7180" name="Picture 23"/>
          <p:cNvPicPr>
            <a:picLocks noChangeAspect="1"/>
          </p:cNvPicPr>
          <p:nvPr/>
        </p:nvPicPr>
        <p:blipFill>
          <a:blip r:embed="rId9" cstate="print"/>
          <a:srcRect b="13300"/>
          <a:stretch>
            <a:fillRect/>
          </a:stretch>
        </p:blipFill>
        <p:spPr bwMode="auto">
          <a:xfrm>
            <a:off x="7381875" y="3016250"/>
            <a:ext cx="1800225" cy="1098550"/>
          </a:xfrm>
          <a:prstGeom prst="rect">
            <a:avLst/>
          </a:prstGeom>
          <a:noFill/>
          <a:ln w="9525">
            <a:noFill/>
            <a:miter lim="800000"/>
            <a:headEnd/>
            <a:tailEnd/>
          </a:ln>
        </p:spPr>
      </p:pic>
      <p:sp>
        <p:nvSpPr>
          <p:cNvPr id="7181" name="Freeform 28"/>
          <p:cNvSpPr>
            <a:spLocks/>
          </p:cNvSpPr>
          <p:nvPr/>
        </p:nvSpPr>
        <p:spPr bwMode="auto">
          <a:xfrm>
            <a:off x="6670675" y="3381375"/>
            <a:ext cx="968375" cy="2598738"/>
          </a:xfrm>
          <a:custGeom>
            <a:avLst/>
            <a:gdLst>
              <a:gd name="T0" fmla="*/ 0 w 967136"/>
              <a:gd name="T1" fmla="*/ 121501 h 2598380"/>
              <a:gd name="T2" fmla="*/ 263580 w 967136"/>
              <a:gd name="T3" fmla="*/ 16463 h 2598380"/>
              <a:gd name="T4" fmla="*/ 593461 w 967136"/>
              <a:gd name="T5" fmla="*/ 35287 h 2598380"/>
              <a:gd name="T6" fmla="*/ 712402 w 967136"/>
              <a:gd name="T7" fmla="*/ 344120 h 2598380"/>
              <a:gd name="T8" fmla="*/ 746020 w 967136"/>
              <a:gd name="T9" fmla="*/ 1101529 h 2598380"/>
              <a:gd name="T10" fmla="*/ 790739 w 967136"/>
              <a:gd name="T11" fmla="*/ 2495816 h 2598380"/>
              <a:gd name="T12" fmla="*/ 969616 w 967136"/>
              <a:gd name="T13" fmla="*/ 2495816 h 25983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67136" h="2598380">
                <a:moveTo>
                  <a:pt x="0" y="121467"/>
                </a:moveTo>
                <a:cubicBezTo>
                  <a:pt x="105937" y="99164"/>
                  <a:pt x="164249" y="30824"/>
                  <a:pt x="262906" y="16459"/>
                </a:cubicBezTo>
                <a:cubicBezTo>
                  <a:pt x="361563" y="2094"/>
                  <a:pt x="517332" y="-19317"/>
                  <a:pt x="591944" y="35277"/>
                </a:cubicBezTo>
                <a:cubicBezTo>
                  <a:pt x="666556" y="89871"/>
                  <a:pt x="685220" y="166368"/>
                  <a:pt x="710581" y="344026"/>
                </a:cubicBezTo>
                <a:cubicBezTo>
                  <a:pt x="735942" y="521684"/>
                  <a:pt x="731089" y="742708"/>
                  <a:pt x="744112" y="1101225"/>
                </a:cubicBezTo>
                <a:cubicBezTo>
                  <a:pt x="757135" y="1459742"/>
                  <a:pt x="751546" y="2262811"/>
                  <a:pt x="788717" y="2495128"/>
                </a:cubicBezTo>
                <a:cubicBezTo>
                  <a:pt x="825888" y="2727445"/>
                  <a:pt x="967136" y="2495128"/>
                  <a:pt x="967136" y="2495128"/>
                </a:cubicBezTo>
              </a:path>
            </a:pathLst>
          </a:custGeom>
          <a:noFill/>
          <a:ln w="19050" cap="flat" cmpd="sng">
            <a:solidFill>
              <a:schemeClr val="tx1"/>
            </a:solidFill>
            <a:prstDash val="solid"/>
            <a:round/>
            <a:headEnd type="none" w="med" len="med"/>
            <a:tailEnd type="none" w="med" len="med"/>
          </a:ln>
        </p:spPr>
        <p:txBody>
          <a:bodyPr/>
          <a:lstStyle/>
          <a:p>
            <a:endParaRPr lang="en-US"/>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pPr eaLnBrk="1" hangingPunct="1"/>
            <a:r>
              <a:rPr lang="en-US" smtClean="0">
                <a:latin typeface="Swis721 Ex BT"/>
              </a:rPr>
              <a:t>Contract-Based Co-Design (CBCD)</a:t>
            </a:r>
          </a:p>
        </p:txBody>
      </p:sp>
      <p:pic>
        <p:nvPicPr>
          <p:cNvPr id="9218" name="Picture 17"/>
          <p:cNvPicPr>
            <a:picLocks noChangeAspect="1"/>
          </p:cNvPicPr>
          <p:nvPr/>
        </p:nvPicPr>
        <p:blipFill>
          <a:blip r:embed="rId3" cstate="print"/>
          <a:srcRect/>
          <a:stretch>
            <a:fillRect/>
          </a:stretch>
        </p:blipFill>
        <p:spPr bwMode="auto">
          <a:xfrm>
            <a:off x="7778750" y="2136775"/>
            <a:ext cx="1004888" cy="1001713"/>
          </a:xfrm>
          <a:prstGeom prst="rect">
            <a:avLst/>
          </a:prstGeom>
          <a:noFill/>
          <a:ln w="9525">
            <a:noFill/>
            <a:miter lim="800000"/>
            <a:headEnd/>
            <a:tailEnd/>
          </a:ln>
        </p:spPr>
      </p:pic>
      <p:pic>
        <p:nvPicPr>
          <p:cNvPr id="9219" name="Picture 18"/>
          <p:cNvPicPr>
            <a:picLocks noChangeAspect="1"/>
          </p:cNvPicPr>
          <p:nvPr/>
        </p:nvPicPr>
        <p:blipFill>
          <a:blip r:embed="rId4" cstate="print"/>
          <a:srcRect/>
          <a:stretch>
            <a:fillRect/>
          </a:stretch>
        </p:blipFill>
        <p:spPr bwMode="auto">
          <a:xfrm>
            <a:off x="6632575" y="5237163"/>
            <a:ext cx="1004888" cy="1000125"/>
          </a:xfrm>
          <a:prstGeom prst="rect">
            <a:avLst/>
          </a:prstGeom>
          <a:noFill/>
          <a:ln w="9525">
            <a:noFill/>
            <a:miter lim="800000"/>
            <a:headEnd/>
            <a:tailEnd/>
          </a:ln>
        </p:spPr>
      </p:pic>
      <p:pic>
        <p:nvPicPr>
          <p:cNvPr id="9220" name="Picture 19"/>
          <p:cNvPicPr>
            <a:picLocks noChangeAspect="1"/>
          </p:cNvPicPr>
          <p:nvPr/>
        </p:nvPicPr>
        <p:blipFill>
          <a:blip r:embed="rId5" cstate="print"/>
          <a:srcRect/>
          <a:stretch>
            <a:fillRect/>
          </a:stretch>
        </p:blipFill>
        <p:spPr bwMode="auto">
          <a:xfrm>
            <a:off x="5578475" y="2136775"/>
            <a:ext cx="1004888" cy="1004888"/>
          </a:xfrm>
          <a:prstGeom prst="rect">
            <a:avLst/>
          </a:prstGeom>
          <a:noFill/>
          <a:ln w="9525">
            <a:noFill/>
            <a:miter lim="800000"/>
            <a:headEnd/>
            <a:tailEnd/>
          </a:ln>
        </p:spPr>
      </p:pic>
      <p:cxnSp>
        <p:nvCxnSpPr>
          <p:cNvPr id="9221" name="Straight Connector 15"/>
          <p:cNvCxnSpPr>
            <a:cxnSpLocks noChangeShapeType="1"/>
            <a:stCxn id="0" idx="1"/>
            <a:endCxn id="0" idx="3"/>
          </p:cNvCxnSpPr>
          <p:nvPr/>
        </p:nvCxnSpPr>
        <p:spPr bwMode="auto">
          <a:xfrm flipH="1">
            <a:off x="6583363" y="2636838"/>
            <a:ext cx="1195387" cy="1587"/>
          </a:xfrm>
          <a:prstGeom prst="line">
            <a:avLst/>
          </a:prstGeom>
          <a:noFill/>
          <a:ln w="19050">
            <a:solidFill>
              <a:srgbClr val="C00000"/>
            </a:solidFill>
            <a:round/>
            <a:headEnd type="triangle" w="med" len="med"/>
            <a:tailEnd type="triangle" w="med" len="med"/>
          </a:ln>
        </p:spPr>
      </p:cxnSp>
      <p:cxnSp>
        <p:nvCxnSpPr>
          <p:cNvPr id="9222" name="Straight Connector 20"/>
          <p:cNvCxnSpPr>
            <a:cxnSpLocks noChangeShapeType="1"/>
            <a:stCxn id="0" idx="2"/>
            <a:endCxn id="0" idx="0"/>
          </p:cNvCxnSpPr>
          <p:nvPr/>
        </p:nvCxnSpPr>
        <p:spPr bwMode="auto">
          <a:xfrm flipH="1">
            <a:off x="7135813" y="3138488"/>
            <a:ext cx="1146175" cy="2098675"/>
          </a:xfrm>
          <a:prstGeom prst="line">
            <a:avLst/>
          </a:prstGeom>
          <a:noFill/>
          <a:ln w="19050">
            <a:solidFill>
              <a:srgbClr val="C00000"/>
            </a:solidFill>
            <a:round/>
            <a:headEnd type="triangle" w="med" len="med"/>
            <a:tailEnd type="triangle" w="med" len="med"/>
          </a:ln>
        </p:spPr>
      </p:cxnSp>
      <p:cxnSp>
        <p:nvCxnSpPr>
          <p:cNvPr id="9223" name="Straight Connector 24"/>
          <p:cNvCxnSpPr>
            <a:cxnSpLocks noChangeShapeType="1"/>
            <a:stCxn id="0" idx="2"/>
            <a:endCxn id="0" idx="0"/>
          </p:cNvCxnSpPr>
          <p:nvPr/>
        </p:nvCxnSpPr>
        <p:spPr bwMode="auto">
          <a:xfrm>
            <a:off x="6081713" y="3141663"/>
            <a:ext cx="1054100" cy="2095500"/>
          </a:xfrm>
          <a:prstGeom prst="line">
            <a:avLst/>
          </a:prstGeom>
          <a:noFill/>
          <a:ln w="19050">
            <a:solidFill>
              <a:srgbClr val="C00000"/>
            </a:solidFill>
            <a:round/>
            <a:headEnd type="triangle" w="med" len="med"/>
            <a:tailEnd type="triangle" w="med" len="med"/>
          </a:ln>
        </p:spPr>
      </p:cxnSp>
      <p:sp>
        <p:nvSpPr>
          <p:cNvPr id="9224" name="TextBox 26"/>
          <p:cNvSpPr txBox="1">
            <a:spLocks noChangeArrowheads="1"/>
          </p:cNvSpPr>
          <p:nvPr/>
        </p:nvSpPr>
        <p:spPr bwMode="auto">
          <a:xfrm>
            <a:off x="6353175" y="2119313"/>
            <a:ext cx="1614488" cy="509587"/>
          </a:xfrm>
          <a:prstGeom prst="rect">
            <a:avLst/>
          </a:prstGeom>
          <a:noFill/>
          <a:ln w="9525">
            <a:noFill/>
            <a:miter lim="800000"/>
            <a:headEnd/>
            <a:tailEnd/>
          </a:ln>
        </p:spPr>
        <p:txBody>
          <a:bodyPr>
            <a:spAutoFit/>
          </a:bodyPr>
          <a:lstStyle/>
          <a:p>
            <a:pPr algn="ctr">
              <a:lnSpc>
                <a:spcPct val="75000"/>
              </a:lnSpc>
              <a:buClr>
                <a:srgbClr val="000000"/>
              </a:buClr>
              <a:buSzPct val="100000"/>
              <a:buFont typeface="Times New Roman" pitchFamily="18" charset="0"/>
              <a:buNone/>
            </a:pPr>
            <a:r>
              <a:rPr lang="en-US" sz="1800">
                <a:solidFill>
                  <a:srgbClr val="C00000"/>
                </a:solidFill>
              </a:rPr>
              <a:t>Horizontal (in)consistency</a:t>
            </a:r>
          </a:p>
        </p:txBody>
      </p:sp>
      <p:sp>
        <p:nvSpPr>
          <p:cNvPr id="9225" name="TextBox 27"/>
          <p:cNvSpPr txBox="1">
            <a:spLocks noChangeArrowheads="1"/>
          </p:cNvSpPr>
          <p:nvPr/>
        </p:nvSpPr>
        <p:spPr bwMode="auto">
          <a:xfrm>
            <a:off x="7535863" y="4135438"/>
            <a:ext cx="1614487" cy="509587"/>
          </a:xfrm>
          <a:prstGeom prst="rect">
            <a:avLst/>
          </a:prstGeom>
          <a:noFill/>
          <a:ln w="9525">
            <a:noFill/>
            <a:miter lim="800000"/>
            <a:headEnd/>
            <a:tailEnd/>
          </a:ln>
        </p:spPr>
        <p:txBody>
          <a:bodyPr>
            <a:spAutoFit/>
          </a:bodyPr>
          <a:lstStyle/>
          <a:p>
            <a:pPr algn="ctr">
              <a:lnSpc>
                <a:spcPct val="75000"/>
              </a:lnSpc>
              <a:buClr>
                <a:srgbClr val="000000"/>
              </a:buClr>
              <a:buSzPct val="100000"/>
              <a:buFont typeface="Times New Roman" pitchFamily="18" charset="0"/>
              <a:buNone/>
            </a:pPr>
            <a:r>
              <a:rPr lang="en-US" sz="1800">
                <a:solidFill>
                  <a:srgbClr val="C00000"/>
                </a:solidFill>
              </a:rPr>
              <a:t>Vertical (in)consistency</a:t>
            </a:r>
          </a:p>
        </p:txBody>
      </p:sp>
      <p:cxnSp>
        <p:nvCxnSpPr>
          <p:cNvPr id="9226" name="Straight Arrow Connector 29"/>
          <p:cNvCxnSpPr>
            <a:cxnSpLocks noChangeShapeType="1"/>
          </p:cNvCxnSpPr>
          <p:nvPr/>
        </p:nvCxnSpPr>
        <p:spPr bwMode="auto">
          <a:xfrm>
            <a:off x="576263" y="1916113"/>
            <a:ext cx="0" cy="4105275"/>
          </a:xfrm>
          <a:prstGeom prst="straightConnector1">
            <a:avLst/>
          </a:prstGeom>
          <a:noFill/>
          <a:ln w="19050">
            <a:solidFill>
              <a:schemeClr val="tx1"/>
            </a:solidFill>
            <a:round/>
            <a:headEnd/>
            <a:tailEnd type="triangle" w="med" len="med"/>
          </a:ln>
        </p:spPr>
      </p:cxnSp>
      <p:sp>
        <p:nvSpPr>
          <p:cNvPr id="9227" name="TextBox 30"/>
          <p:cNvSpPr txBox="1">
            <a:spLocks noChangeArrowheads="1"/>
          </p:cNvSpPr>
          <p:nvPr/>
        </p:nvSpPr>
        <p:spPr bwMode="auto">
          <a:xfrm rot="-5400000">
            <a:off x="-831056" y="3575844"/>
            <a:ext cx="2393950" cy="373062"/>
          </a:xfrm>
          <a:prstGeom prst="rect">
            <a:avLst/>
          </a:prstGeom>
          <a:noFill/>
          <a:ln w="9525">
            <a:noFill/>
            <a:miter lim="800000"/>
            <a:headEnd/>
            <a:tailEnd/>
          </a:ln>
        </p:spPr>
        <p:txBody>
          <a:bodyPr wrap="none">
            <a:spAutoFit/>
          </a:bodyPr>
          <a:lstStyle/>
          <a:p>
            <a:pPr>
              <a:lnSpc>
                <a:spcPct val="75000"/>
              </a:lnSpc>
              <a:buClr>
                <a:srgbClr val="000000"/>
              </a:buClr>
              <a:buSzPct val="100000"/>
              <a:buFont typeface="Times New Roman" pitchFamily="18" charset="0"/>
              <a:buNone/>
            </a:pPr>
            <a:r>
              <a:rPr lang="en-US">
                <a:solidFill>
                  <a:schemeClr val="tx1"/>
                </a:solidFill>
              </a:rPr>
              <a:t>Abstraction Level</a:t>
            </a:r>
          </a:p>
        </p:txBody>
      </p:sp>
      <p:pic>
        <p:nvPicPr>
          <p:cNvPr id="9228" name="Picture 31"/>
          <p:cNvPicPr>
            <a:picLocks noChangeAspect="1"/>
          </p:cNvPicPr>
          <p:nvPr/>
        </p:nvPicPr>
        <p:blipFill>
          <a:blip r:embed="rId3" cstate="print"/>
          <a:srcRect/>
          <a:stretch>
            <a:fillRect/>
          </a:stretch>
        </p:blipFill>
        <p:spPr bwMode="auto">
          <a:xfrm>
            <a:off x="3027363" y="2136775"/>
            <a:ext cx="1004887" cy="1001713"/>
          </a:xfrm>
          <a:prstGeom prst="rect">
            <a:avLst/>
          </a:prstGeom>
          <a:noFill/>
          <a:ln w="9525">
            <a:noFill/>
            <a:miter lim="800000"/>
            <a:headEnd/>
            <a:tailEnd/>
          </a:ln>
        </p:spPr>
      </p:pic>
      <p:pic>
        <p:nvPicPr>
          <p:cNvPr id="9229" name="Picture 32"/>
          <p:cNvPicPr>
            <a:picLocks noChangeAspect="1"/>
          </p:cNvPicPr>
          <p:nvPr/>
        </p:nvPicPr>
        <p:blipFill>
          <a:blip r:embed="rId4" cstate="print"/>
          <a:srcRect/>
          <a:stretch>
            <a:fillRect/>
          </a:stretch>
        </p:blipFill>
        <p:spPr bwMode="auto">
          <a:xfrm>
            <a:off x="1881188" y="5237163"/>
            <a:ext cx="1004887" cy="1000125"/>
          </a:xfrm>
          <a:prstGeom prst="rect">
            <a:avLst/>
          </a:prstGeom>
          <a:noFill/>
          <a:ln w="9525">
            <a:noFill/>
            <a:miter lim="800000"/>
            <a:headEnd/>
            <a:tailEnd/>
          </a:ln>
        </p:spPr>
      </p:pic>
      <p:pic>
        <p:nvPicPr>
          <p:cNvPr id="9230" name="Picture 33"/>
          <p:cNvPicPr>
            <a:picLocks noChangeAspect="1"/>
          </p:cNvPicPr>
          <p:nvPr/>
        </p:nvPicPr>
        <p:blipFill>
          <a:blip r:embed="rId5" cstate="print"/>
          <a:srcRect/>
          <a:stretch>
            <a:fillRect/>
          </a:stretch>
        </p:blipFill>
        <p:spPr bwMode="auto">
          <a:xfrm>
            <a:off x="827088" y="2136775"/>
            <a:ext cx="1004887" cy="1004888"/>
          </a:xfrm>
          <a:prstGeom prst="rect">
            <a:avLst/>
          </a:prstGeom>
          <a:noFill/>
          <a:ln w="9525">
            <a:noFill/>
            <a:miter lim="800000"/>
            <a:headEnd/>
            <a:tailEnd/>
          </a:ln>
        </p:spPr>
      </p:pic>
      <p:cxnSp>
        <p:nvCxnSpPr>
          <p:cNvPr id="9231" name="Straight Connector 34"/>
          <p:cNvCxnSpPr>
            <a:cxnSpLocks noChangeShapeType="1"/>
          </p:cNvCxnSpPr>
          <p:nvPr/>
        </p:nvCxnSpPr>
        <p:spPr bwMode="auto">
          <a:xfrm flipH="1">
            <a:off x="1831975" y="2636838"/>
            <a:ext cx="1195388" cy="1587"/>
          </a:xfrm>
          <a:prstGeom prst="line">
            <a:avLst/>
          </a:prstGeom>
          <a:noFill/>
          <a:ln w="19050">
            <a:solidFill>
              <a:srgbClr val="FF9300"/>
            </a:solidFill>
            <a:round/>
            <a:headEnd type="triangle" w="med" len="med"/>
            <a:tailEnd type="triangle" w="med" len="med"/>
          </a:ln>
        </p:spPr>
      </p:cxnSp>
      <p:cxnSp>
        <p:nvCxnSpPr>
          <p:cNvPr id="9232" name="Straight Connector 35"/>
          <p:cNvCxnSpPr>
            <a:cxnSpLocks noChangeShapeType="1"/>
          </p:cNvCxnSpPr>
          <p:nvPr/>
        </p:nvCxnSpPr>
        <p:spPr bwMode="auto">
          <a:xfrm flipH="1">
            <a:off x="2384425" y="3138488"/>
            <a:ext cx="1146175" cy="2098675"/>
          </a:xfrm>
          <a:prstGeom prst="line">
            <a:avLst/>
          </a:prstGeom>
          <a:noFill/>
          <a:ln w="19050">
            <a:solidFill>
              <a:srgbClr val="00B050"/>
            </a:solidFill>
            <a:round/>
            <a:headEnd type="triangle" w="med" len="med"/>
            <a:tailEnd type="triangle" w="med" len="med"/>
          </a:ln>
        </p:spPr>
      </p:cxnSp>
      <p:cxnSp>
        <p:nvCxnSpPr>
          <p:cNvPr id="9233" name="Straight Connector 36"/>
          <p:cNvCxnSpPr>
            <a:cxnSpLocks noChangeShapeType="1"/>
          </p:cNvCxnSpPr>
          <p:nvPr/>
        </p:nvCxnSpPr>
        <p:spPr bwMode="auto">
          <a:xfrm>
            <a:off x="1330325" y="3141663"/>
            <a:ext cx="1054100" cy="2095500"/>
          </a:xfrm>
          <a:prstGeom prst="line">
            <a:avLst/>
          </a:prstGeom>
          <a:noFill/>
          <a:ln w="19050">
            <a:solidFill>
              <a:srgbClr val="00B050"/>
            </a:solidFill>
            <a:round/>
            <a:headEnd type="triangle" w="med" len="med"/>
            <a:tailEnd type="triangle" w="med" len="med"/>
          </a:ln>
        </p:spPr>
      </p:cxnSp>
      <p:sp>
        <p:nvSpPr>
          <p:cNvPr id="9234" name="TextBox 37"/>
          <p:cNvSpPr txBox="1">
            <a:spLocks noChangeArrowheads="1"/>
          </p:cNvSpPr>
          <p:nvPr/>
        </p:nvSpPr>
        <p:spPr bwMode="auto">
          <a:xfrm>
            <a:off x="1601788" y="2119313"/>
            <a:ext cx="1614487" cy="509587"/>
          </a:xfrm>
          <a:prstGeom prst="rect">
            <a:avLst/>
          </a:prstGeom>
          <a:noFill/>
          <a:ln w="9525">
            <a:noFill/>
            <a:miter lim="800000"/>
            <a:headEnd/>
            <a:tailEnd/>
          </a:ln>
        </p:spPr>
        <p:txBody>
          <a:bodyPr>
            <a:spAutoFit/>
          </a:bodyPr>
          <a:lstStyle/>
          <a:p>
            <a:pPr algn="ctr">
              <a:lnSpc>
                <a:spcPct val="75000"/>
              </a:lnSpc>
              <a:buClr>
                <a:srgbClr val="000000"/>
              </a:buClr>
              <a:buSzPct val="100000"/>
              <a:buFont typeface="Times New Roman" pitchFamily="18" charset="0"/>
              <a:buNone/>
            </a:pPr>
            <a:r>
              <a:rPr lang="en-US" sz="1800">
                <a:solidFill>
                  <a:srgbClr val="FF9300"/>
                </a:solidFill>
              </a:rPr>
              <a:t>Contract-Based</a:t>
            </a:r>
          </a:p>
          <a:p>
            <a:pPr algn="ctr">
              <a:lnSpc>
                <a:spcPct val="75000"/>
              </a:lnSpc>
              <a:buClr>
                <a:srgbClr val="000000"/>
              </a:buClr>
              <a:buSzPct val="100000"/>
              <a:buFont typeface="Times New Roman" pitchFamily="18" charset="0"/>
              <a:buNone/>
            </a:pPr>
            <a:r>
              <a:rPr lang="en-US" sz="1800">
                <a:solidFill>
                  <a:srgbClr val="FF9300"/>
                </a:solidFill>
              </a:rPr>
              <a:t>Design</a:t>
            </a:r>
          </a:p>
        </p:txBody>
      </p:sp>
      <p:sp>
        <p:nvSpPr>
          <p:cNvPr id="9235" name="TextBox 38"/>
          <p:cNvSpPr txBox="1">
            <a:spLocks noChangeArrowheads="1"/>
          </p:cNvSpPr>
          <p:nvPr/>
        </p:nvSpPr>
        <p:spPr bwMode="auto">
          <a:xfrm>
            <a:off x="2957513" y="4135438"/>
            <a:ext cx="1614487" cy="509587"/>
          </a:xfrm>
          <a:prstGeom prst="rect">
            <a:avLst/>
          </a:prstGeom>
          <a:noFill/>
          <a:ln w="9525">
            <a:noFill/>
            <a:miter lim="800000"/>
            <a:headEnd/>
            <a:tailEnd/>
          </a:ln>
        </p:spPr>
        <p:txBody>
          <a:bodyPr>
            <a:spAutoFit/>
          </a:bodyPr>
          <a:lstStyle/>
          <a:p>
            <a:pPr algn="ctr">
              <a:lnSpc>
                <a:spcPct val="75000"/>
              </a:lnSpc>
              <a:buClr>
                <a:srgbClr val="000000"/>
              </a:buClr>
              <a:buSzPct val="100000"/>
              <a:buFont typeface="Times New Roman" pitchFamily="18" charset="0"/>
              <a:buNone/>
            </a:pPr>
            <a:r>
              <a:rPr lang="en-US" sz="1800">
                <a:solidFill>
                  <a:srgbClr val="00B050"/>
                </a:solidFill>
              </a:rPr>
              <a:t>Contract-Based</a:t>
            </a:r>
          </a:p>
          <a:p>
            <a:pPr algn="ctr">
              <a:lnSpc>
                <a:spcPct val="75000"/>
              </a:lnSpc>
              <a:buClr>
                <a:srgbClr val="000000"/>
              </a:buClr>
              <a:buSzPct val="100000"/>
              <a:buFont typeface="Times New Roman" pitchFamily="18" charset="0"/>
              <a:buNone/>
            </a:pPr>
            <a:r>
              <a:rPr lang="en-US" sz="1800">
                <a:solidFill>
                  <a:srgbClr val="00B050"/>
                </a:solidFill>
              </a:rPr>
              <a:t>Co-Design</a:t>
            </a:r>
          </a:p>
        </p:txBody>
      </p:sp>
      <p:cxnSp>
        <p:nvCxnSpPr>
          <p:cNvPr id="9236" name="Curved Connector 45"/>
          <p:cNvCxnSpPr>
            <a:cxnSpLocks noChangeShapeType="1"/>
            <a:stCxn id="9224" idx="0"/>
            <a:endCxn id="9234" idx="0"/>
          </p:cNvCxnSpPr>
          <p:nvPr/>
        </p:nvCxnSpPr>
        <p:spPr bwMode="auto">
          <a:xfrm rot="16200000" flipV="1">
            <a:off x="4783932" y="-256381"/>
            <a:ext cx="12700" cy="4751387"/>
          </a:xfrm>
          <a:prstGeom prst="curvedConnector3">
            <a:avLst>
              <a:gd name="adj1" fmla="val 1800000"/>
            </a:avLst>
          </a:prstGeom>
          <a:noFill/>
          <a:ln w="9525">
            <a:solidFill>
              <a:schemeClr val="tx1"/>
            </a:solidFill>
            <a:round/>
            <a:headEnd/>
            <a:tailEnd type="triangle" w="med" len="med"/>
          </a:ln>
        </p:spPr>
      </p:cxnSp>
      <p:cxnSp>
        <p:nvCxnSpPr>
          <p:cNvPr id="9237" name="Curved Connector 48"/>
          <p:cNvCxnSpPr>
            <a:cxnSpLocks noChangeShapeType="1"/>
            <a:stCxn id="9225" idx="0"/>
            <a:endCxn id="9235" idx="0"/>
          </p:cNvCxnSpPr>
          <p:nvPr/>
        </p:nvCxnSpPr>
        <p:spPr bwMode="auto">
          <a:xfrm rot="16200000" flipV="1">
            <a:off x="6053932" y="1845469"/>
            <a:ext cx="12700" cy="4579937"/>
          </a:xfrm>
          <a:prstGeom prst="curvedConnector3">
            <a:avLst>
              <a:gd name="adj1" fmla="val 1800000"/>
            </a:avLst>
          </a:prstGeom>
          <a:noFill/>
          <a:ln w="9525">
            <a:solidFill>
              <a:schemeClr val="tx1"/>
            </a:solidFill>
            <a:round/>
            <a:headEnd/>
            <a:tailEnd type="triangle" w="med" len="med"/>
          </a:ln>
        </p:spPr>
      </p:cxnSp>
      <p:sp>
        <p:nvSpPr>
          <p:cNvPr id="9238" name="TextBox 49"/>
          <p:cNvSpPr txBox="1">
            <a:spLocks noChangeArrowheads="1"/>
          </p:cNvSpPr>
          <p:nvPr/>
        </p:nvSpPr>
        <p:spPr bwMode="auto">
          <a:xfrm>
            <a:off x="4398963" y="1616075"/>
            <a:ext cx="965200" cy="373063"/>
          </a:xfrm>
          <a:prstGeom prst="rect">
            <a:avLst/>
          </a:prstGeom>
          <a:noFill/>
          <a:ln w="9525">
            <a:noFill/>
            <a:miter lim="800000"/>
            <a:headEnd/>
            <a:tailEnd/>
          </a:ln>
        </p:spPr>
        <p:txBody>
          <a:bodyPr wrap="none">
            <a:spAutoFit/>
          </a:bodyPr>
          <a:lstStyle/>
          <a:p>
            <a:pPr>
              <a:lnSpc>
                <a:spcPct val="75000"/>
              </a:lnSpc>
              <a:buClr>
                <a:srgbClr val="000000"/>
              </a:buClr>
              <a:buSzPct val="100000"/>
              <a:buFont typeface="Times New Roman" pitchFamily="18" charset="0"/>
              <a:buNone/>
            </a:pPr>
            <a:r>
              <a:rPr lang="en-US">
                <a:solidFill>
                  <a:schemeClr val="tx1"/>
                </a:solidFill>
              </a:rPr>
              <a:t>SOTA</a:t>
            </a:r>
          </a:p>
        </p:txBody>
      </p:sp>
      <p:sp>
        <p:nvSpPr>
          <p:cNvPr id="9239" name="TextBox 50"/>
          <p:cNvSpPr txBox="1">
            <a:spLocks noChangeArrowheads="1"/>
          </p:cNvSpPr>
          <p:nvPr/>
        </p:nvSpPr>
        <p:spPr bwMode="auto">
          <a:xfrm>
            <a:off x="4584700" y="3568700"/>
            <a:ext cx="1755775" cy="373063"/>
          </a:xfrm>
          <a:prstGeom prst="rect">
            <a:avLst/>
          </a:prstGeom>
          <a:noFill/>
          <a:ln w="9525">
            <a:noFill/>
            <a:miter lim="800000"/>
            <a:headEnd/>
            <a:tailEnd/>
          </a:ln>
        </p:spPr>
        <p:txBody>
          <a:bodyPr wrap="none">
            <a:spAutoFit/>
          </a:bodyPr>
          <a:lstStyle/>
          <a:p>
            <a:pPr>
              <a:lnSpc>
                <a:spcPct val="75000"/>
              </a:lnSpc>
              <a:buClr>
                <a:srgbClr val="000000"/>
              </a:buClr>
              <a:buSzPct val="100000"/>
              <a:buFont typeface="Times New Roman" pitchFamily="18" charset="0"/>
              <a:buNone/>
            </a:pPr>
            <a:r>
              <a:rPr lang="en-US">
                <a:solidFill>
                  <a:schemeClr val="tx1"/>
                </a:solidFill>
              </a:rPr>
              <a:t>Contribution</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0"/>
          <p:cNvSpPr>
            <a:spLocks noGrp="1"/>
          </p:cNvSpPr>
          <p:nvPr>
            <p:ph type="title"/>
          </p:nvPr>
        </p:nvSpPr>
        <p:spPr/>
        <p:txBody>
          <a:bodyPr/>
          <a:lstStyle/>
          <a:p>
            <a:pPr eaLnBrk="1" hangingPunct="1"/>
            <a:r>
              <a:rPr lang="en-US" smtClean="0">
                <a:latin typeface="Swis721 Ex BT"/>
              </a:rPr>
              <a:t>CBCD Theory</a:t>
            </a:r>
          </a:p>
        </p:txBody>
      </p:sp>
      <p:sp>
        <p:nvSpPr>
          <p:cNvPr id="11266" name="Slide Number Placeholder 1"/>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lstStyle/>
          <a:p>
            <a:pPr>
              <a:lnSpc>
                <a:spcPct val="75000"/>
              </a:lnSpc>
              <a:buClr>
                <a:srgbClr val="000000"/>
              </a:buClr>
              <a:buSzPct val="100000"/>
              <a:buFont typeface="Times New Roman" pitchFamily="18" charset="0"/>
              <a:buNone/>
            </a:pPr>
            <a:fld id="{728ED343-70AA-4B9A-B678-488F8F3AB9A5}" type="slidenum">
              <a:rPr lang="nl-NL"/>
              <a:pPr>
                <a:lnSpc>
                  <a:spcPct val="75000"/>
                </a:lnSpc>
                <a:buClr>
                  <a:srgbClr val="000000"/>
                </a:buClr>
                <a:buSzPct val="100000"/>
                <a:buFont typeface="Times New Roman" pitchFamily="18" charset="0"/>
                <a:buNone/>
              </a:pPr>
              <a:t>176</a:t>
            </a:fld>
            <a:endParaRPr lang="nl-NL"/>
          </a:p>
        </p:txBody>
      </p:sp>
      <p:sp>
        <p:nvSpPr>
          <p:cNvPr id="3" name="Rectangle 2"/>
          <p:cNvSpPr/>
          <p:nvPr/>
        </p:nvSpPr>
        <p:spPr>
          <a:xfrm>
            <a:off x="1116013" y="1544638"/>
            <a:ext cx="1943100" cy="1152525"/>
          </a:xfrm>
          <a:prstGeom prst="rect">
            <a:avLst/>
          </a:prstGeom>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75000"/>
              </a:lnSpc>
              <a:buClr>
                <a:srgbClr val="000000"/>
              </a:buClr>
              <a:buSzPct val="100000"/>
              <a:buFont typeface="Times New Roman" charset="0"/>
              <a:buNone/>
              <a:defRPr/>
            </a:pPr>
            <a:r>
              <a:rPr lang="en-US" dirty="0">
                <a:solidFill>
                  <a:schemeClr val="bg1"/>
                </a:solidFill>
              </a:rPr>
              <a:t>Contract-Based</a:t>
            </a:r>
          </a:p>
          <a:p>
            <a:pPr algn="ctr">
              <a:lnSpc>
                <a:spcPct val="75000"/>
              </a:lnSpc>
              <a:buClr>
                <a:srgbClr val="000000"/>
              </a:buClr>
              <a:buSzPct val="100000"/>
              <a:buFont typeface="Times New Roman" charset="0"/>
              <a:buNone/>
              <a:defRPr/>
            </a:pPr>
            <a:r>
              <a:rPr lang="en-US" dirty="0">
                <a:solidFill>
                  <a:schemeClr val="bg1"/>
                </a:solidFill>
              </a:rPr>
              <a:t>Design</a:t>
            </a:r>
          </a:p>
        </p:txBody>
      </p:sp>
      <p:sp>
        <p:nvSpPr>
          <p:cNvPr id="4" name="Rectangle 3"/>
          <p:cNvSpPr/>
          <p:nvPr/>
        </p:nvSpPr>
        <p:spPr>
          <a:xfrm>
            <a:off x="5867400" y="1544638"/>
            <a:ext cx="1944688" cy="1152525"/>
          </a:xfrm>
          <a:prstGeom prst="rect">
            <a:avLst/>
          </a:prstGeom>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75000"/>
              </a:lnSpc>
              <a:buClr>
                <a:srgbClr val="000000"/>
              </a:buClr>
              <a:buSzPct val="100000"/>
              <a:buFont typeface="Times New Roman" charset="0"/>
              <a:buNone/>
              <a:defRPr/>
            </a:pPr>
            <a:r>
              <a:rPr lang="en-US" dirty="0">
                <a:solidFill>
                  <a:schemeClr val="bg1"/>
                </a:solidFill>
              </a:rPr>
              <a:t>Ontological Reasoning</a:t>
            </a:r>
          </a:p>
        </p:txBody>
      </p:sp>
      <p:sp>
        <p:nvSpPr>
          <p:cNvPr id="5" name="Rectangle 4"/>
          <p:cNvSpPr/>
          <p:nvPr/>
        </p:nvSpPr>
        <p:spPr>
          <a:xfrm>
            <a:off x="3419475" y="4941888"/>
            <a:ext cx="1944688" cy="1150937"/>
          </a:xfrm>
          <a:prstGeom prst="rect">
            <a:avLst/>
          </a:prstGeom>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75000"/>
              </a:lnSpc>
              <a:buClr>
                <a:srgbClr val="000000"/>
              </a:buClr>
              <a:buSzPct val="100000"/>
              <a:buFont typeface="Times New Roman" charset="0"/>
              <a:buNone/>
              <a:defRPr/>
            </a:pPr>
            <a:r>
              <a:rPr lang="en-US" dirty="0">
                <a:solidFill>
                  <a:schemeClr val="bg1"/>
                </a:solidFill>
              </a:rPr>
              <a:t>Contract-Based Co-Design</a:t>
            </a:r>
          </a:p>
        </p:txBody>
      </p:sp>
      <p:sp>
        <p:nvSpPr>
          <p:cNvPr id="6" name="Right Arrow 5"/>
          <p:cNvSpPr/>
          <p:nvPr/>
        </p:nvSpPr>
        <p:spPr>
          <a:xfrm rot="2700000">
            <a:off x="2159794" y="3258344"/>
            <a:ext cx="2124075" cy="1008063"/>
          </a:xfrm>
          <a:prstGeom prst="rightArrow">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lnSpc>
                <a:spcPct val="75000"/>
              </a:lnSpc>
              <a:buClr>
                <a:srgbClr val="000000"/>
              </a:buClr>
              <a:buSzPct val="100000"/>
              <a:buFont typeface="Times New Roman" pitchFamily="18" charset="0"/>
              <a:buNone/>
            </a:pPr>
            <a:endParaRPr lang="en-US">
              <a:solidFill>
                <a:srgbClr val="FFFFFF"/>
              </a:solidFill>
            </a:endParaRPr>
          </a:p>
        </p:txBody>
      </p:sp>
      <p:sp>
        <p:nvSpPr>
          <p:cNvPr id="7" name="Right Arrow 6"/>
          <p:cNvSpPr/>
          <p:nvPr/>
        </p:nvSpPr>
        <p:spPr>
          <a:xfrm rot="8100000">
            <a:off x="4670425" y="3257550"/>
            <a:ext cx="2124075" cy="1008063"/>
          </a:xfrm>
          <a:prstGeom prst="rightArrow">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lnSpc>
                <a:spcPct val="75000"/>
              </a:lnSpc>
              <a:buClr>
                <a:srgbClr val="000000"/>
              </a:buClr>
              <a:buSzPct val="100000"/>
              <a:buFont typeface="Times New Roman" pitchFamily="18" charset="0"/>
              <a:buNone/>
            </a:pP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0"/>
          <p:cNvSpPr>
            <a:spLocks noGrp="1"/>
          </p:cNvSpPr>
          <p:nvPr>
            <p:ph type="title"/>
          </p:nvPr>
        </p:nvSpPr>
        <p:spPr/>
        <p:txBody>
          <a:bodyPr/>
          <a:lstStyle/>
          <a:p>
            <a:pPr eaLnBrk="1" hangingPunct="1"/>
            <a:r>
              <a:rPr lang="en-US" smtClean="0">
                <a:latin typeface="Swis721 Ex BT"/>
              </a:rPr>
              <a:t>CBCD Theory</a:t>
            </a:r>
          </a:p>
        </p:txBody>
      </p:sp>
      <p:sp>
        <p:nvSpPr>
          <p:cNvPr id="12290" name="Slide Number Placeholder 1"/>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lstStyle/>
          <a:p>
            <a:pPr>
              <a:lnSpc>
                <a:spcPct val="75000"/>
              </a:lnSpc>
              <a:buClr>
                <a:srgbClr val="000000"/>
              </a:buClr>
              <a:buSzPct val="100000"/>
              <a:buFont typeface="Times New Roman" pitchFamily="18" charset="0"/>
              <a:buNone/>
            </a:pPr>
            <a:fld id="{70B4B165-D89F-4F32-8B09-F9A19972957E}" type="slidenum">
              <a:rPr lang="nl-NL"/>
              <a:pPr>
                <a:lnSpc>
                  <a:spcPct val="75000"/>
                </a:lnSpc>
                <a:buClr>
                  <a:srgbClr val="000000"/>
                </a:buClr>
                <a:buSzPct val="100000"/>
                <a:buFont typeface="Times New Roman" pitchFamily="18" charset="0"/>
                <a:buNone/>
              </a:pPr>
              <a:t>177</a:t>
            </a:fld>
            <a:endParaRPr lang="nl-NL"/>
          </a:p>
        </p:txBody>
      </p:sp>
      <p:sp>
        <p:nvSpPr>
          <p:cNvPr id="3" name="Rectangle 2"/>
          <p:cNvSpPr/>
          <p:nvPr/>
        </p:nvSpPr>
        <p:spPr>
          <a:xfrm>
            <a:off x="1116013" y="1544638"/>
            <a:ext cx="1943100" cy="1152525"/>
          </a:xfrm>
          <a:prstGeom prst="rect">
            <a:avLst/>
          </a:prstGeom>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75000"/>
              </a:lnSpc>
              <a:buClr>
                <a:srgbClr val="000000"/>
              </a:buClr>
              <a:buSzPct val="100000"/>
              <a:buFont typeface="Times New Roman" charset="0"/>
              <a:buNone/>
              <a:defRPr/>
            </a:pPr>
            <a:r>
              <a:rPr lang="en-US" dirty="0">
                <a:solidFill>
                  <a:schemeClr val="bg1"/>
                </a:solidFill>
              </a:rPr>
              <a:t>Contract-Based</a:t>
            </a:r>
          </a:p>
          <a:p>
            <a:pPr algn="ctr">
              <a:lnSpc>
                <a:spcPct val="75000"/>
              </a:lnSpc>
              <a:buClr>
                <a:srgbClr val="000000"/>
              </a:buClr>
              <a:buSzPct val="100000"/>
              <a:buFont typeface="Times New Roman" charset="0"/>
              <a:buNone/>
              <a:defRPr/>
            </a:pPr>
            <a:r>
              <a:rPr lang="en-US" dirty="0">
                <a:solidFill>
                  <a:schemeClr val="bg1"/>
                </a:solidFill>
              </a:rPr>
              <a:t>Design</a:t>
            </a:r>
          </a:p>
        </p:txBody>
      </p:sp>
      <p:sp>
        <p:nvSpPr>
          <p:cNvPr id="4" name="Rectangle 3"/>
          <p:cNvSpPr/>
          <p:nvPr/>
        </p:nvSpPr>
        <p:spPr>
          <a:xfrm>
            <a:off x="5867400" y="1544638"/>
            <a:ext cx="1944688" cy="1152525"/>
          </a:xfrm>
          <a:prstGeom prst="rect">
            <a:avLst/>
          </a:prstGeom>
          <a:solidFill>
            <a:srgbClr val="0070C0">
              <a:alpha val="25000"/>
            </a:srgbClr>
          </a:solidFill>
          <a:ln>
            <a:solidFill>
              <a:schemeClr val="accent6">
                <a:shade val="50000"/>
                <a:alpha val="25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75000"/>
              </a:lnSpc>
              <a:buClr>
                <a:srgbClr val="000000"/>
              </a:buClr>
              <a:buSzPct val="100000"/>
              <a:buFont typeface="Times New Roman" charset="0"/>
              <a:buNone/>
              <a:defRPr/>
            </a:pPr>
            <a:r>
              <a:rPr lang="en-US" dirty="0">
                <a:solidFill>
                  <a:schemeClr val="bg1"/>
                </a:solidFill>
              </a:rPr>
              <a:t>Ontological Reasoning</a:t>
            </a:r>
          </a:p>
        </p:txBody>
      </p:sp>
      <p:sp>
        <p:nvSpPr>
          <p:cNvPr id="5" name="Rectangle 4"/>
          <p:cNvSpPr/>
          <p:nvPr/>
        </p:nvSpPr>
        <p:spPr>
          <a:xfrm>
            <a:off x="3419475" y="4941888"/>
            <a:ext cx="1944688" cy="1150937"/>
          </a:xfrm>
          <a:prstGeom prst="rect">
            <a:avLst/>
          </a:prstGeom>
          <a:solidFill>
            <a:srgbClr val="0070C0">
              <a:alpha val="25000"/>
            </a:srgbClr>
          </a:solidFill>
          <a:ln>
            <a:solidFill>
              <a:schemeClr val="accent6">
                <a:shade val="50000"/>
                <a:alpha val="25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75000"/>
              </a:lnSpc>
              <a:buClr>
                <a:srgbClr val="000000"/>
              </a:buClr>
              <a:buSzPct val="100000"/>
              <a:buFont typeface="Times New Roman" charset="0"/>
              <a:buNone/>
              <a:defRPr/>
            </a:pPr>
            <a:r>
              <a:rPr lang="en-US" dirty="0">
                <a:solidFill>
                  <a:schemeClr val="bg1"/>
                </a:solidFill>
              </a:rPr>
              <a:t>Contract-Based Co-Design</a:t>
            </a:r>
          </a:p>
        </p:txBody>
      </p:sp>
      <p:sp>
        <p:nvSpPr>
          <p:cNvPr id="6" name="Right Arrow 5"/>
          <p:cNvSpPr/>
          <p:nvPr/>
        </p:nvSpPr>
        <p:spPr>
          <a:xfrm rot="2700000">
            <a:off x="2159794" y="3258344"/>
            <a:ext cx="2124075" cy="1008063"/>
          </a:xfrm>
          <a:prstGeom prst="rightArrow">
            <a:avLst/>
          </a:prstGeom>
          <a:noFill/>
          <a:ln>
            <a:solidFill>
              <a:srgbClr val="C00000">
                <a:alpha val="25000"/>
              </a:srgb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lnSpc>
                <a:spcPct val="75000"/>
              </a:lnSpc>
              <a:buClr>
                <a:srgbClr val="000000"/>
              </a:buClr>
              <a:buSzPct val="100000"/>
              <a:buFont typeface="Times New Roman" pitchFamily="18" charset="0"/>
              <a:buNone/>
            </a:pPr>
            <a:endParaRPr lang="en-US">
              <a:solidFill>
                <a:srgbClr val="FFFFFF"/>
              </a:solidFill>
            </a:endParaRPr>
          </a:p>
        </p:txBody>
      </p:sp>
      <p:sp>
        <p:nvSpPr>
          <p:cNvPr id="7" name="Right Arrow 6"/>
          <p:cNvSpPr/>
          <p:nvPr/>
        </p:nvSpPr>
        <p:spPr>
          <a:xfrm rot="8100000">
            <a:off x="4670425" y="3257550"/>
            <a:ext cx="2124075" cy="1008063"/>
          </a:xfrm>
          <a:prstGeom prst="rightArrow">
            <a:avLst/>
          </a:prstGeom>
          <a:noFill/>
          <a:ln>
            <a:solidFill>
              <a:srgbClr val="C00000">
                <a:alpha val="25000"/>
              </a:srgb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lnSpc>
                <a:spcPct val="75000"/>
              </a:lnSpc>
              <a:buClr>
                <a:srgbClr val="000000"/>
              </a:buClr>
              <a:buSzPct val="100000"/>
              <a:buFont typeface="Times New Roman" pitchFamily="18" charset="0"/>
              <a:buNone/>
            </a:pP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pPr eaLnBrk="1" hangingPunct="1"/>
            <a:r>
              <a:rPr lang="en-US" smtClean="0">
                <a:latin typeface="Swis721 Ex BT"/>
              </a:rPr>
              <a:t>CBCD Tool – Contract Definition</a:t>
            </a:r>
          </a:p>
        </p:txBody>
      </p:sp>
      <p:pic>
        <p:nvPicPr>
          <p:cNvPr id="13314" name="Picture 131"/>
          <p:cNvPicPr>
            <a:picLocks noChangeAspect="1"/>
          </p:cNvPicPr>
          <p:nvPr/>
        </p:nvPicPr>
        <p:blipFill>
          <a:blip r:embed="rId3" cstate="print"/>
          <a:srcRect/>
          <a:stretch>
            <a:fillRect/>
          </a:stretch>
        </p:blipFill>
        <p:spPr bwMode="auto">
          <a:xfrm>
            <a:off x="7816850" y="3746500"/>
            <a:ext cx="1192213" cy="488950"/>
          </a:xfrm>
          <a:prstGeom prst="rect">
            <a:avLst/>
          </a:prstGeom>
          <a:noFill/>
          <a:ln w="9525">
            <a:noFill/>
            <a:miter lim="800000"/>
            <a:headEnd/>
            <a:tailEnd/>
          </a:ln>
        </p:spPr>
      </p:pic>
      <p:pic>
        <p:nvPicPr>
          <p:cNvPr id="13315" name="Picture 132"/>
          <p:cNvPicPr>
            <a:picLocks noChangeAspect="1"/>
          </p:cNvPicPr>
          <p:nvPr/>
        </p:nvPicPr>
        <p:blipFill>
          <a:blip r:embed="rId4" cstate="print"/>
          <a:srcRect/>
          <a:stretch>
            <a:fillRect/>
          </a:stretch>
        </p:blipFill>
        <p:spPr bwMode="auto">
          <a:xfrm>
            <a:off x="7823200" y="2593975"/>
            <a:ext cx="1123950" cy="803275"/>
          </a:xfrm>
          <a:prstGeom prst="rect">
            <a:avLst/>
          </a:prstGeom>
          <a:noFill/>
          <a:ln w="9525">
            <a:noFill/>
            <a:miter lim="800000"/>
            <a:headEnd/>
            <a:tailEnd/>
          </a:ln>
        </p:spPr>
      </p:pic>
      <p:grpSp>
        <p:nvGrpSpPr>
          <p:cNvPr id="2" name="Group 135"/>
          <p:cNvGrpSpPr>
            <a:grpSpLocks noChangeAspect="1"/>
          </p:cNvGrpSpPr>
          <p:nvPr/>
        </p:nvGrpSpPr>
        <p:grpSpPr bwMode="auto">
          <a:xfrm>
            <a:off x="52388" y="2897188"/>
            <a:ext cx="1184275" cy="439737"/>
            <a:chOff x="961134" y="5527984"/>
            <a:chExt cx="2409805" cy="895357"/>
          </a:xfrm>
        </p:grpSpPr>
        <p:pic>
          <p:nvPicPr>
            <p:cNvPr id="13320" name="Picture 133"/>
            <p:cNvPicPr>
              <a:picLocks noChangeAspect="1"/>
            </p:cNvPicPr>
            <p:nvPr/>
          </p:nvPicPr>
          <p:blipFill>
            <a:blip r:embed="rId5" cstate="print"/>
            <a:srcRect/>
            <a:stretch>
              <a:fillRect/>
            </a:stretch>
          </p:blipFill>
          <p:spPr bwMode="auto">
            <a:xfrm>
              <a:off x="961134" y="5661341"/>
              <a:ext cx="1016000" cy="762000"/>
            </a:xfrm>
            <a:prstGeom prst="rect">
              <a:avLst/>
            </a:prstGeom>
            <a:noFill/>
            <a:ln w="9525">
              <a:noFill/>
              <a:miter lim="800000"/>
              <a:headEnd/>
              <a:tailEnd/>
            </a:ln>
          </p:spPr>
        </p:pic>
        <p:pic>
          <p:nvPicPr>
            <p:cNvPr id="13321" name="Picture 134"/>
            <p:cNvPicPr>
              <a:picLocks noChangeAspect="1"/>
            </p:cNvPicPr>
            <p:nvPr/>
          </p:nvPicPr>
          <p:blipFill>
            <a:blip r:embed="rId6" cstate="print"/>
            <a:srcRect/>
            <a:stretch>
              <a:fillRect/>
            </a:stretch>
          </p:blipFill>
          <p:spPr bwMode="auto">
            <a:xfrm>
              <a:off x="2012039" y="5527984"/>
              <a:ext cx="1358900" cy="787400"/>
            </a:xfrm>
            <a:prstGeom prst="rect">
              <a:avLst/>
            </a:prstGeom>
            <a:noFill/>
            <a:ln w="9525">
              <a:noFill/>
              <a:miter lim="800000"/>
              <a:headEnd/>
              <a:tailEnd/>
            </a:ln>
          </p:spPr>
        </p:pic>
      </p:grpSp>
      <p:pic>
        <p:nvPicPr>
          <p:cNvPr id="13317" name="Picture 136"/>
          <p:cNvPicPr>
            <a:picLocks noChangeAspect="1"/>
          </p:cNvPicPr>
          <p:nvPr/>
        </p:nvPicPr>
        <p:blipFill>
          <a:blip r:embed="rId7" cstate="print"/>
          <a:srcRect/>
          <a:stretch>
            <a:fillRect/>
          </a:stretch>
        </p:blipFill>
        <p:spPr bwMode="auto">
          <a:xfrm>
            <a:off x="-3175" y="2328863"/>
            <a:ext cx="1273175" cy="352425"/>
          </a:xfrm>
          <a:prstGeom prst="rect">
            <a:avLst/>
          </a:prstGeom>
          <a:noFill/>
          <a:ln w="9525">
            <a:noFill/>
            <a:miter lim="800000"/>
            <a:headEnd/>
            <a:tailEnd/>
          </a:ln>
        </p:spPr>
      </p:pic>
      <p:pic>
        <p:nvPicPr>
          <p:cNvPr id="13318" name="Picture 25"/>
          <p:cNvPicPr>
            <a:picLocks noChangeAspect="1"/>
          </p:cNvPicPr>
          <p:nvPr/>
        </p:nvPicPr>
        <p:blipFill>
          <a:blip r:embed="rId8" cstate="print"/>
          <a:srcRect/>
          <a:stretch>
            <a:fillRect/>
          </a:stretch>
        </p:blipFill>
        <p:spPr bwMode="auto">
          <a:xfrm>
            <a:off x="1343025" y="1647825"/>
            <a:ext cx="6480175" cy="3554413"/>
          </a:xfrm>
          <a:prstGeom prst="rect">
            <a:avLst/>
          </a:prstGeom>
          <a:noFill/>
          <a:ln w="9525">
            <a:noFill/>
            <a:miter lim="800000"/>
            <a:headEnd/>
            <a:tailEnd/>
          </a:ln>
        </p:spPr>
      </p:pic>
      <p:sp>
        <p:nvSpPr>
          <p:cNvPr id="13319" name="Rectangle 2"/>
          <p:cNvSpPr>
            <a:spLocks noChangeArrowheads="1"/>
          </p:cNvSpPr>
          <p:nvPr/>
        </p:nvSpPr>
        <p:spPr bwMode="auto">
          <a:xfrm>
            <a:off x="4151313" y="2565400"/>
            <a:ext cx="925512" cy="503238"/>
          </a:xfrm>
          <a:prstGeom prst="rect">
            <a:avLst/>
          </a:prstGeom>
          <a:noFill/>
          <a:ln w="28575">
            <a:solidFill>
              <a:srgbClr val="FF0000"/>
            </a:solidFill>
            <a:round/>
            <a:headEnd/>
            <a:tailEnd/>
          </a:ln>
        </p:spPr>
        <p:txBody>
          <a:bodyPr/>
          <a:lstStyle/>
          <a:p>
            <a:pPr defTabSz="457200">
              <a:lnSpc>
                <a:spcPct val="75000"/>
              </a:lnSpc>
              <a:buClr>
                <a:srgbClr val="000000"/>
              </a:buClr>
              <a:buSzPct val="100000"/>
              <a:buFont typeface="Times New Roman" pitchFamily="18" charset="0"/>
              <a:buNone/>
            </a:pPr>
            <a:endParaRPr lang="en-US"/>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Content Placeholder 4"/>
          <p:cNvPicPr>
            <a:picLocks noGrp="1" noChangeAspect="1"/>
          </p:cNvPicPr>
          <p:nvPr>
            <p:ph idx="1"/>
          </p:nvPr>
        </p:nvPicPr>
        <p:blipFill>
          <a:blip r:embed="rId2" cstate="print"/>
          <a:srcRect b="5067"/>
          <a:stretch>
            <a:fillRect/>
          </a:stretch>
        </p:blipFill>
        <p:spPr>
          <a:xfrm>
            <a:off x="925513" y="1628775"/>
            <a:ext cx="7283450" cy="4319588"/>
          </a:xfrm>
        </p:spPr>
      </p:pic>
      <p:sp>
        <p:nvSpPr>
          <p:cNvPr id="6" name="Rectangle 5"/>
          <p:cNvSpPr/>
          <p:nvPr/>
        </p:nvSpPr>
        <p:spPr>
          <a:xfrm>
            <a:off x="3114675" y="5106988"/>
            <a:ext cx="736600" cy="654050"/>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lnSpc>
                <a:spcPct val="75000"/>
              </a:lnSpc>
              <a:buClr>
                <a:srgbClr val="000000"/>
              </a:buClr>
              <a:buSzPct val="100000"/>
              <a:buFont typeface="Times New Roman" pitchFamily="18" charset="0"/>
              <a:buNone/>
            </a:pPr>
            <a:endParaRPr lang="en-US" sz="1800">
              <a:solidFill>
                <a:srgbClr val="000000"/>
              </a:solidFill>
            </a:endParaRPr>
          </a:p>
        </p:txBody>
      </p:sp>
      <p:sp>
        <p:nvSpPr>
          <p:cNvPr id="15363" name="Title 1"/>
          <p:cNvSpPr>
            <a:spLocks noGrp="1"/>
          </p:cNvSpPr>
          <p:nvPr>
            <p:ph type="title"/>
          </p:nvPr>
        </p:nvSpPr>
        <p:spPr/>
        <p:txBody>
          <a:bodyPr/>
          <a:lstStyle/>
          <a:p>
            <a:pPr eaLnBrk="1" hangingPunct="1"/>
            <a:r>
              <a:rPr lang="en-US" smtClean="0">
                <a:latin typeface="Swis721 Ex BT"/>
              </a:rPr>
              <a:t>CBCD Tool – Contract Definition</a:t>
            </a:r>
          </a:p>
        </p:txBody>
      </p:sp>
      <p:sp>
        <p:nvSpPr>
          <p:cNvPr id="15364" name="TextBox 2"/>
          <p:cNvSpPr txBox="1">
            <a:spLocks noChangeArrowheads="1"/>
          </p:cNvSpPr>
          <p:nvPr/>
        </p:nvSpPr>
        <p:spPr bwMode="auto">
          <a:xfrm>
            <a:off x="2389188" y="2665413"/>
            <a:ext cx="1390650" cy="303212"/>
          </a:xfrm>
          <a:prstGeom prst="rect">
            <a:avLst/>
          </a:prstGeom>
          <a:solidFill>
            <a:srgbClr val="FFFFFF"/>
          </a:solidFill>
          <a:ln w="9525">
            <a:noFill/>
            <a:miter lim="800000"/>
            <a:headEnd/>
            <a:tailEnd/>
          </a:ln>
        </p:spPr>
        <p:txBody>
          <a:bodyPr wrap="none">
            <a:spAutoFit/>
          </a:bodyPr>
          <a:lstStyle/>
          <a:p>
            <a:pPr>
              <a:lnSpc>
                <a:spcPct val="75000"/>
              </a:lnSpc>
              <a:buClr>
                <a:srgbClr val="000000"/>
              </a:buClr>
              <a:buSzPct val="100000"/>
              <a:buFont typeface="Times New Roman" pitchFamily="18" charset="0"/>
              <a:buNone/>
            </a:pPr>
            <a:r>
              <a:rPr lang="en-US" sz="1800">
                <a:solidFill>
                  <a:schemeClr val="tx1"/>
                </a:solidFill>
              </a:rPr>
              <a:t>Assumptions</a:t>
            </a:r>
          </a:p>
        </p:txBody>
      </p:sp>
      <p:sp>
        <p:nvSpPr>
          <p:cNvPr id="15365" name="Left Brace 1"/>
          <p:cNvSpPr>
            <a:spLocks/>
          </p:cNvSpPr>
          <p:nvPr/>
        </p:nvSpPr>
        <p:spPr bwMode="auto">
          <a:xfrm>
            <a:off x="3708400" y="2492375"/>
            <a:ext cx="142875" cy="649288"/>
          </a:xfrm>
          <a:prstGeom prst="leftBrace">
            <a:avLst>
              <a:gd name="adj1" fmla="val 8416"/>
              <a:gd name="adj2" fmla="val 50000"/>
            </a:avLst>
          </a:prstGeom>
          <a:noFill/>
          <a:ln w="9525">
            <a:solidFill>
              <a:schemeClr val="tx1"/>
            </a:solidFill>
            <a:round/>
            <a:headEnd/>
            <a:tailEnd/>
          </a:ln>
        </p:spPr>
        <p:txBody>
          <a:bodyPr/>
          <a:lstStyle/>
          <a:p>
            <a:pPr defTabSz="457200">
              <a:lnSpc>
                <a:spcPct val="75000"/>
              </a:lnSpc>
              <a:buClr>
                <a:srgbClr val="000000"/>
              </a:buClr>
              <a:buSzPct val="100000"/>
              <a:buFont typeface="Times New Roman" pitchFamily="18" charset="0"/>
              <a:buNone/>
            </a:pPr>
            <a:endParaRPr lang="en-US"/>
          </a:p>
        </p:txBody>
      </p:sp>
      <p:sp>
        <p:nvSpPr>
          <p:cNvPr id="15366" name="TextBox 6"/>
          <p:cNvSpPr txBox="1">
            <a:spLocks noChangeArrowheads="1"/>
          </p:cNvSpPr>
          <p:nvPr/>
        </p:nvSpPr>
        <p:spPr bwMode="auto">
          <a:xfrm>
            <a:off x="2555875" y="3313113"/>
            <a:ext cx="1223963" cy="303212"/>
          </a:xfrm>
          <a:prstGeom prst="rect">
            <a:avLst/>
          </a:prstGeom>
          <a:solidFill>
            <a:srgbClr val="FFFFFF"/>
          </a:solidFill>
          <a:ln w="9525">
            <a:noFill/>
            <a:miter lim="800000"/>
            <a:headEnd/>
            <a:tailEnd/>
          </a:ln>
        </p:spPr>
        <p:txBody>
          <a:bodyPr wrap="none">
            <a:spAutoFit/>
          </a:bodyPr>
          <a:lstStyle/>
          <a:p>
            <a:pPr>
              <a:lnSpc>
                <a:spcPct val="75000"/>
              </a:lnSpc>
              <a:buClr>
                <a:srgbClr val="000000"/>
              </a:buClr>
              <a:buSzPct val="100000"/>
              <a:buFont typeface="Times New Roman" pitchFamily="18" charset="0"/>
              <a:buNone/>
            </a:pPr>
            <a:r>
              <a:rPr lang="en-US" sz="1800">
                <a:solidFill>
                  <a:schemeClr val="tx1"/>
                </a:solidFill>
              </a:rPr>
              <a:t>Guarantees</a:t>
            </a:r>
          </a:p>
        </p:txBody>
      </p:sp>
      <p:sp>
        <p:nvSpPr>
          <p:cNvPr id="15367" name="Left Brace 7"/>
          <p:cNvSpPr>
            <a:spLocks/>
          </p:cNvSpPr>
          <p:nvPr/>
        </p:nvSpPr>
        <p:spPr bwMode="auto">
          <a:xfrm>
            <a:off x="3708400" y="3141663"/>
            <a:ext cx="142875" cy="647700"/>
          </a:xfrm>
          <a:prstGeom prst="leftBrace">
            <a:avLst>
              <a:gd name="adj1" fmla="val 8395"/>
              <a:gd name="adj2" fmla="val 50000"/>
            </a:avLst>
          </a:prstGeom>
          <a:noFill/>
          <a:ln w="9525">
            <a:solidFill>
              <a:schemeClr val="tx1"/>
            </a:solidFill>
            <a:round/>
            <a:headEnd/>
            <a:tailEnd/>
          </a:ln>
        </p:spPr>
        <p:txBody>
          <a:bodyPr/>
          <a:lstStyle/>
          <a:p>
            <a:pPr defTabSz="457200">
              <a:lnSpc>
                <a:spcPct val="75000"/>
              </a:lnSpc>
              <a:buClr>
                <a:srgbClr val="000000"/>
              </a:buClr>
              <a:buSzPct val="100000"/>
              <a:buFont typeface="Times New Roman" pitchFamily="18" charset="0"/>
              <a:buNone/>
            </a:pP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a:t>
            </a:r>
            <a:endParaRPr lang="nl-BE" dirty="0"/>
          </a:p>
        </p:txBody>
      </p:sp>
      <p:sp>
        <p:nvSpPr>
          <p:cNvPr id="4" name="Cloud Callout 3"/>
          <p:cNvSpPr/>
          <p:nvPr/>
        </p:nvSpPr>
        <p:spPr bwMode="auto">
          <a:xfrm>
            <a:off x="2308402" y="1500174"/>
            <a:ext cx="6192688" cy="2304256"/>
          </a:xfrm>
          <a:prstGeom prst="cloudCallout">
            <a:avLst>
              <a:gd name="adj1" fmla="val -43137"/>
              <a:gd name="adj2" fmla="val 67495"/>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en-GB" sz="3200" b="0" i="0" u="none" strike="noStrike" cap="none" normalizeH="0" baseline="0" dirty="0" smtClean="0">
                <a:ln>
                  <a:noFill/>
                </a:ln>
                <a:solidFill>
                  <a:schemeClr val="bg1"/>
                </a:solidFill>
                <a:effectLst/>
                <a:latin typeface="+mn-lt"/>
                <a:cs typeface="Times New Roman" charset="0"/>
              </a:rPr>
              <a:t>I should code the</a:t>
            </a:r>
            <a:r>
              <a:rPr kumimoji="0" lang="en-GB" sz="3200" b="0" i="0" u="none" strike="noStrike" cap="none" normalizeH="0" dirty="0" smtClean="0">
                <a:ln>
                  <a:noFill/>
                </a:ln>
                <a:solidFill>
                  <a:schemeClr val="bg1"/>
                </a:solidFill>
                <a:effectLst/>
                <a:latin typeface="+mn-lt"/>
                <a:cs typeface="Times New Roman" charset="0"/>
              </a:rPr>
              <a:t> MPM kernel and repository, which is a complex system!</a:t>
            </a:r>
            <a:endParaRPr kumimoji="0" lang="nl-BE" sz="3200" b="0" i="0" u="none" strike="noStrike" cap="none" normalizeH="0" baseline="0" dirty="0" smtClean="0">
              <a:ln>
                <a:noFill/>
              </a:ln>
              <a:solidFill>
                <a:schemeClr val="bg1"/>
              </a:solidFill>
              <a:effectLst/>
              <a:latin typeface="+mn-lt"/>
              <a:cs typeface="Times New Roman" charset="0"/>
            </a:endParaRP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71600" y="4149080"/>
            <a:ext cx="2095500" cy="2095500"/>
          </a:xfrm>
          <a:prstGeom prst="rect">
            <a:avLst/>
          </a:prstGeom>
        </p:spPr>
      </p:pic>
      <p:sp>
        <p:nvSpPr>
          <p:cNvPr id="3" name="Multiply 2"/>
          <p:cNvSpPr/>
          <p:nvPr/>
        </p:nvSpPr>
        <p:spPr bwMode="auto">
          <a:xfrm>
            <a:off x="1759033" y="1268760"/>
            <a:ext cx="5616624" cy="4183732"/>
          </a:xfrm>
          <a:prstGeom prst="mathMultiply">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nl-BE" sz="2400" b="0" i="0" u="none" strike="noStrike" cap="none" normalizeH="0" baseline="0" smtClean="0">
              <a:ln>
                <a:noFill/>
              </a:ln>
              <a:solidFill>
                <a:schemeClr val="bg1"/>
              </a:solidFill>
              <a:effectLst/>
              <a:latin typeface="Times New Roman" charset="0"/>
              <a:cs typeface="Times New Roman" charset="0"/>
            </a:endParaRPr>
          </a:p>
        </p:txBody>
      </p:sp>
    </p:spTree>
    <p:extLst>
      <p:ext uri="{BB962C8B-B14F-4D97-AF65-F5344CB8AC3E}">
        <p14:creationId xmlns="" xmlns:p14="http://schemas.microsoft.com/office/powerpoint/2010/main" val="261226205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0"/>
          <p:cNvSpPr>
            <a:spLocks noGrp="1"/>
          </p:cNvSpPr>
          <p:nvPr>
            <p:ph type="title"/>
          </p:nvPr>
        </p:nvSpPr>
        <p:spPr/>
        <p:txBody>
          <a:bodyPr/>
          <a:lstStyle/>
          <a:p>
            <a:pPr eaLnBrk="1" hangingPunct="1"/>
            <a:r>
              <a:rPr lang="en-US" smtClean="0">
                <a:latin typeface="Swis721 Ex BT"/>
              </a:rPr>
              <a:t>CBCD Theory – Ontological Reasoning</a:t>
            </a:r>
          </a:p>
        </p:txBody>
      </p:sp>
      <p:sp>
        <p:nvSpPr>
          <p:cNvPr id="16386" name="Slide Number Placeholder 1"/>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lstStyle/>
          <a:p>
            <a:pPr>
              <a:lnSpc>
                <a:spcPct val="75000"/>
              </a:lnSpc>
              <a:buClr>
                <a:srgbClr val="000000"/>
              </a:buClr>
              <a:buSzPct val="100000"/>
              <a:buFont typeface="Times New Roman" pitchFamily="18" charset="0"/>
              <a:buNone/>
            </a:pPr>
            <a:fld id="{6964B739-0DA5-407A-8998-7CAC7780036E}" type="slidenum">
              <a:rPr lang="nl-NL"/>
              <a:pPr>
                <a:lnSpc>
                  <a:spcPct val="75000"/>
                </a:lnSpc>
                <a:buClr>
                  <a:srgbClr val="000000"/>
                </a:buClr>
                <a:buSzPct val="100000"/>
                <a:buFont typeface="Times New Roman" pitchFamily="18" charset="0"/>
                <a:buNone/>
              </a:pPr>
              <a:t>180</a:t>
            </a:fld>
            <a:endParaRPr lang="nl-NL"/>
          </a:p>
        </p:txBody>
      </p:sp>
      <p:sp>
        <p:nvSpPr>
          <p:cNvPr id="3" name="Rectangle 2"/>
          <p:cNvSpPr/>
          <p:nvPr/>
        </p:nvSpPr>
        <p:spPr>
          <a:xfrm>
            <a:off x="1116013" y="1544638"/>
            <a:ext cx="1943100" cy="1152525"/>
          </a:xfrm>
          <a:prstGeom prst="rect">
            <a:avLst/>
          </a:prstGeom>
          <a:solidFill>
            <a:srgbClr val="0070C0">
              <a:alpha val="25000"/>
            </a:srgbClr>
          </a:solidFill>
          <a:ln>
            <a:solidFill>
              <a:schemeClr val="accent6">
                <a:shade val="50000"/>
                <a:alpha val="25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75000"/>
              </a:lnSpc>
              <a:buClr>
                <a:srgbClr val="000000"/>
              </a:buClr>
              <a:buSzPct val="100000"/>
              <a:buFont typeface="Times New Roman" charset="0"/>
              <a:buNone/>
              <a:defRPr/>
            </a:pPr>
            <a:r>
              <a:rPr lang="en-US" dirty="0">
                <a:solidFill>
                  <a:schemeClr val="bg1"/>
                </a:solidFill>
              </a:rPr>
              <a:t>Contract-Based</a:t>
            </a:r>
          </a:p>
          <a:p>
            <a:pPr algn="ctr">
              <a:lnSpc>
                <a:spcPct val="75000"/>
              </a:lnSpc>
              <a:buClr>
                <a:srgbClr val="000000"/>
              </a:buClr>
              <a:buSzPct val="100000"/>
              <a:buFont typeface="Times New Roman" charset="0"/>
              <a:buNone/>
              <a:defRPr/>
            </a:pPr>
            <a:r>
              <a:rPr lang="en-US" dirty="0">
                <a:solidFill>
                  <a:schemeClr val="bg1"/>
                </a:solidFill>
              </a:rPr>
              <a:t>Design</a:t>
            </a:r>
          </a:p>
        </p:txBody>
      </p:sp>
      <p:sp>
        <p:nvSpPr>
          <p:cNvPr id="4" name="Rectangle 3"/>
          <p:cNvSpPr/>
          <p:nvPr/>
        </p:nvSpPr>
        <p:spPr>
          <a:xfrm>
            <a:off x="5867400" y="1544638"/>
            <a:ext cx="1944688" cy="1152525"/>
          </a:xfrm>
          <a:prstGeom prst="rect">
            <a:avLst/>
          </a:prstGeom>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75000"/>
              </a:lnSpc>
              <a:buClr>
                <a:srgbClr val="000000"/>
              </a:buClr>
              <a:buSzPct val="100000"/>
              <a:buFont typeface="Times New Roman" charset="0"/>
              <a:buNone/>
              <a:defRPr/>
            </a:pPr>
            <a:r>
              <a:rPr lang="en-US" dirty="0">
                <a:solidFill>
                  <a:schemeClr val="bg1"/>
                </a:solidFill>
              </a:rPr>
              <a:t>Ontological Reasoning</a:t>
            </a:r>
          </a:p>
        </p:txBody>
      </p:sp>
      <p:sp>
        <p:nvSpPr>
          <p:cNvPr id="5" name="Rectangle 4"/>
          <p:cNvSpPr/>
          <p:nvPr/>
        </p:nvSpPr>
        <p:spPr>
          <a:xfrm>
            <a:off x="3419475" y="4941888"/>
            <a:ext cx="1944688" cy="1150937"/>
          </a:xfrm>
          <a:prstGeom prst="rect">
            <a:avLst/>
          </a:prstGeom>
          <a:solidFill>
            <a:srgbClr val="0070C0">
              <a:alpha val="25000"/>
            </a:srgbClr>
          </a:solidFill>
          <a:ln>
            <a:solidFill>
              <a:schemeClr val="accent6">
                <a:shade val="50000"/>
                <a:alpha val="25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75000"/>
              </a:lnSpc>
              <a:buClr>
                <a:srgbClr val="000000"/>
              </a:buClr>
              <a:buSzPct val="100000"/>
              <a:buFont typeface="Times New Roman" charset="0"/>
              <a:buNone/>
              <a:defRPr/>
            </a:pPr>
            <a:r>
              <a:rPr lang="en-US" dirty="0">
                <a:solidFill>
                  <a:schemeClr val="bg1"/>
                </a:solidFill>
              </a:rPr>
              <a:t>Contract-Based Co-Design</a:t>
            </a:r>
          </a:p>
        </p:txBody>
      </p:sp>
      <p:sp>
        <p:nvSpPr>
          <p:cNvPr id="6" name="Right Arrow 5"/>
          <p:cNvSpPr/>
          <p:nvPr/>
        </p:nvSpPr>
        <p:spPr>
          <a:xfrm rot="2700000">
            <a:off x="2159794" y="3258344"/>
            <a:ext cx="2124075" cy="1008063"/>
          </a:xfrm>
          <a:prstGeom prst="rightArrow">
            <a:avLst/>
          </a:prstGeom>
          <a:noFill/>
          <a:ln>
            <a:solidFill>
              <a:srgbClr val="C00000">
                <a:alpha val="25000"/>
              </a:srgb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lnSpc>
                <a:spcPct val="75000"/>
              </a:lnSpc>
              <a:buClr>
                <a:srgbClr val="000000"/>
              </a:buClr>
              <a:buSzPct val="100000"/>
              <a:buFont typeface="Times New Roman" pitchFamily="18" charset="0"/>
              <a:buNone/>
            </a:pPr>
            <a:endParaRPr lang="en-US">
              <a:solidFill>
                <a:srgbClr val="FFFFFF"/>
              </a:solidFill>
            </a:endParaRPr>
          </a:p>
        </p:txBody>
      </p:sp>
      <p:sp>
        <p:nvSpPr>
          <p:cNvPr id="7" name="Right Arrow 6"/>
          <p:cNvSpPr/>
          <p:nvPr/>
        </p:nvSpPr>
        <p:spPr>
          <a:xfrm rot="8100000">
            <a:off x="4670425" y="3257550"/>
            <a:ext cx="2124075" cy="1008063"/>
          </a:xfrm>
          <a:prstGeom prst="rightArrow">
            <a:avLst/>
          </a:prstGeom>
          <a:noFill/>
          <a:ln>
            <a:solidFill>
              <a:srgbClr val="C00000">
                <a:alpha val="25000"/>
              </a:srgb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lnSpc>
                <a:spcPct val="75000"/>
              </a:lnSpc>
              <a:buClr>
                <a:srgbClr val="000000"/>
              </a:buClr>
              <a:buSzPct val="100000"/>
              <a:buFont typeface="Times New Roman" pitchFamily="18" charset="0"/>
              <a:buNone/>
            </a:pP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smtClean="0">
                <a:latin typeface="Swis721 Ex BT"/>
              </a:rPr>
              <a:t>CBCD Theory – Ontological Reasoning</a:t>
            </a:r>
          </a:p>
        </p:txBody>
      </p:sp>
      <p:sp>
        <p:nvSpPr>
          <p:cNvPr id="17410" name="Slide Number Placeholder 3"/>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lstStyle/>
          <a:p>
            <a:pPr>
              <a:lnSpc>
                <a:spcPct val="75000"/>
              </a:lnSpc>
              <a:buClr>
                <a:srgbClr val="000000"/>
              </a:buClr>
              <a:buSzPct val="100000"/>
              <a:buFont typeface="Times New Roman" pitchFamily="18" charset="0"/>
              <a:buNone/>
            </a:pPr>
            <a:fld id="{23DAF3ED-0CCA-4CA2-B0C4-D8E5C209E73B}" type="slidenum">
              <a:rPr lang="nl-NL"/>
              <a:pPr>
                <a:lnSpc>
                  <a:spcPct val="75000"/>
                </a:lnSpc>
                <a:buClr>
                  <a:srgbClr val="000000"/>
                </a:buClr>
                <a:buSzPct val="100000"/>
                <a:buFont typeface="Times New Roman" pitchFamily="18" charset="0"/>
                <a:buNone/>
              </a:pPr>
              <a:t>181</a:t>
            </a:fld>
            <a:endParaRPr lang="nl-NL"/>
          </a:p>
        </p:txBody>
      </p:sp>
      <p:pic>
        <p:nvPicPr>
          <p:cNvPr id="17411" name="Picture Placeholder 1"/>
          <p:cNvPicPr>
            <a:picLocks noChangeAspect="1"/>
          </p:cNvPicPr>
          <p:nvPr/>
        </p:nvPicPr>
        <p:blipFill>
          <a:blip r:embed="rId2" cstate="print"/>
          <a:srcRect/>
          <a:stretch>
            <a:fillRect/>
          </a:stretch>
        </p:blipFill>
        <p:spPr bwMode="auto">
          <a:xfrm>
            <a:off x="360363" y="1784350"/>
            <a:ext cx="8423275" cy="3760788"/>
          </a:xfrm>
          <a:prstGeom prst="rect">
            <a:avLst/>
          </a:prstGeom>
          <a:noFill/>
          <a:ln w="9525">
            <a:noFill/>
            <a:miter lim="800000"/>
            <a:headEnd/>
            <a:tailEnd/>
          </a:ln>
        </p:spPr>
      </p:pic>
      <p:sp>
        <p:nvSpPr>
          <p:cNvPr id="7" name="TextBox 6"/>
          <p:cNvSpPr txBox="1"/>
          <p:nvPr/>
        </p:nvSpPr>
        <p:spPr>
          <a:xfrm>
            <a:off x="457200" y="5927725"/>
            <a:ext cx="8229600" cy="233363"/>
          </a:xfrm>
          <a:prstGeom prst="rect">
            <a:avLst/>
          </a:prstGeom>
          <a:noFill/>
        </p:spPr>
        <p:txBody>
          <a:bodyPr>
            <a:spAutoFit/>
          </a:bodyPr>
          <a:lstStyle/>
          <a:p>
            <a:pPr>
              <a:lnSpc>
                <a:spcPct val="75000"/>
              </a:lnSpc>
              <a:buClr>
                <a:srgbClr val="000000"/>
              </a:buClr>
              <a:buSzPct val="100000"/>
              <a:buFont typeface="Times New Roman" charset="0"/>
              <a:buNone/>
              <a:defRPr/>
            </a:pPr>
            <a:r>
              <a:rPr lang="en-US" sz="1200" kern="0" dirty="0">
                <a:solidFill>
                  <a:schemeClr val="tx1"/>
                </a:solidFill>
                <a:latin typeface="Times New Roman" charset="0"/>
                <a:ea typeface="+mn-ea"/>
                <a:cs typeface="Times New Roman" charset="0"/>
              </a:rPr>
              <a:t>K. </a:t>
            </a:r>
            <a:r>
              <a:rPr lang="en-US" sz="1200" dirty="0">
                <a:solidFill>
                  <a:schemeClr val="tx1"/>
                </a:solidFill>
                <a:latin typeface="Times New Roman" charset="0"/>
                <a:ea typeface="+mn-ea"/>
                <a:cs typeface="Times New Roman" charset="0"/>
              </a:rPr>
              <a:t>Vanherpen et al. Ontological Reasoning for Consistency in the Design of Cyber-Physical Systems. CPPS, 2016.</a:t>
            </a:r>
          </a:p>
        </p:txBody>
      </p:sp>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5"/>
          <p:cNvPicPr>
            <a:picLocks noChangeAspect="1"/>
          </p:cNvPicPr>
          <p:nvPr/>
        </p:nvPicPr>
        <p:blipFill>
          <a:blip r:embed="rId2" cstate="print"/>
          <a:srcRect/>
          <a:stretch>
            <a:fillRect/>
          </a:stretch>
        </p:blipFill>
        <p:spPr bwMode="auto">
          <a:xfrm>
            <a:off x="2141538" y="1828800"/>
            <a:ext cx="4862512" cy="3914775"/>
          </a:xfrm>
          <a:prstGeom prst="rect">
            <a:avLst/>
          </a:prstGeom>
          <a:noFill/>
          <a:ln w="9525">
            <a:noFill/>
            <a:miter lim="800000"/>
            <a:headEnd/>
            <a:tailEnd/>
          </a:ln>
        </p:spPr>
      </p:pic>
      <p:sp>
        <p:nvSpPr>
          <p:cNvPr id="18434" name="Title 1"/>
          <p:cNvSpPr>
            <a:spLocks noGrp="1"/>
          </p:cNvSpPr>
          <p:nvPr>
            <p:ph type="title"/>
          </p:nvPr>
        </p:nvSpPr>
        <p:spPr/>
        <p:txBody>
          <a:bodyPr/>
          <a:lstStyle/>
          <a:p>
            <a:pPr eaLnBrk="1" hangingPunct="1"/>
            <a:r>
              <a:rPr lang="en-US" smtClean="0">
                <a:latin typeface="Swis721 Ex BT"/>
              </a:rPr>
              <a:t>CBCD Theory – Ontological Reasoning</a:t>
            </a:r>
          </a:p>
        </p:txBody>
      </p:sp>
      <p:sp>
        <p:nvSpPr>
          <p:cNvPr id="5" name="TextBox 4"/>
          <p:cNvSpPr txBox="1"/>
          <p:nvPr/>
        </p:nvSpPr>
        <p:spPr>
          <a:xfrm>
            <a:off x="457200" y="5915025"/>
            <a:ext cx="8229600" cy="231775"/>
          </a:xfrm>
          <a:prstGeom prst="rect">
            <a:avLst/>
          </a:prstGeom>
          <a:noFill/>
        </p:spPr>
        <p:txBody>
          <a:bodyPr>
            <a:spAutoFit/>
          </a:bodyPr>
          <a:lstStyle/>
          <a:p>
            <a:pPr>
              <a:lnSpc>
                <a:spcPct val="75000"/>
              </a:lnSpc>
              <a:buClr>
                <a:srgbClr val="000000"/>
              </a:buClr>
              <a:buSzPct val="100000"/>
              <a:buFont typeface="Times New Roman" charset="0"/>
              <a:buNone/>
              <a:defRPr/>
            </a:pPr>
            <a:r>
              <a:rPr lang="en-US" sz="1200" kern="0" dirty="0">
                <a:solidFill>
                  <a:schemeClr val="tx1"/>
                </a:solidFill>
                <a:latin typeface="Times New Roman" charset="0"/>
                <a:ea typeface="+mn-ea"/>
                <a:cs typeface="Times New Roman" charset="0"/>
              </a:rPr>
              <a:t>K. </a:t>
            </a:r>
            <a:r>
              <a:rPr lang="en-US" sz="1200" dirty="0">
                <a:solidFill>
                  <a:schemeClr val="tx1"/>
                </a:solidFill>
                <a:latin typeface="Times New Roman" charset="0"/>
                <a:ea typeface="+mn-ea"/>
                <a:cs typeface="Times New Roman" charset="0"/>
              </a:rPr>
              <a:t>Vanherpen et al. Ontological Reasoning as an Enabler of Contract-Based Co-Design. </a:t>
            </a:r>
            <a:r>
              <a:rPr lang="en-US" sz="1200" dirty="0" err="1">
                <a:solidFill>
                  <a:schemeClr val="tx1"/>
                </a:solidFill>
                <a:latin typeface="Times New Roman" charset="0"/>
                <a:ea typeface="+mn-ea"/>
                <a:cs typeface="Times New Roman" charset="0"/>
              </a:rPr>
              <a:t>CyPhy</a:t>
            </a:r>
            <a:r>
              <a:rPr lang="en-US" sz="1200" dirty="0">
                <a:solidFill>
                  <a:schemeClr val="tx1"/>
                </a:solidFill>
                <a:latin typeface="Times New Roman" charset="0"/>
                <a:ea typeface="+mn-ea"/>
                <a:cs typeface="Times New Roman" charset="0"/>
              </a:rPr>
              <a:t>, 2016.</a:t>
            </a:r>
          </a:p>
        </p:txBody>
      </p:sp>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eaLnBrk="1" hangingPunct="1"/>
            <a:r>
              <a:rPr lang="en-US" smtClean="0">
                <a:latin typeface="Swis721 Ex BT"/>
              </a:rPr>
              <a:t>CBCD Tool – Ontology</a:t>
            </a:r>
          </a:p>
        </p:txBody>
      </p:sp>
      <p:pic>
        <p:nvPicPr>
          <p:cNvPr id="19458" name="Picture 131"/>
          <p:cNvPicPr>
            <a:picLocks noChangeAspect="1"/>
          </p:cNvPicPr>
          <p:nvPr/>
        </p:nvPicPr>
        <p:blipFill>
          <a:blip r:embed="rId3" cstate="print"/>
          <a:srcRect/>
          <a:stretch>
            <a:fillRect/>
          </a:stretch>
        </p:blipFill>
        <p:spPr bwMode="auto">
          <a:xfrm>
            <a:off x="7816850" y="3746500"/>
            <a:ext cx="1192213" cy="488950"/>
          </a:xfrm>
          <a:prstGeom prst="rect">
            <a:avLst/>
          </a:prstGeom>
          <a:noFill/>
          <a:ln w="9525">
            <a:noFill/>
            <a:miter lim="800000"/>
            <a:headEnd/>
            <a:tailEnd/>
          </a:ln>
        </p:spPr>
      </p:pic>
      <p:pic>
        <p:nvPicPr>
          <p:cNvPr id="19459" name="Picture 132"/>
          <p:cNvPicPr>
            <a:picLocks noChangeAspect="1"/>
          </p:cNvPicPr>
          <p:nvPr/>
        </p:nvPicPr>
        <p:blipFill>
          <a:blip r:embed="rId4" cstate="print"/>
          <a:srcRect/>
          <a:stretch>
            <a:fillRect/>
          </a:stretch>
        </p:blipFill>
        <p:spPr bwMode="auto">
          <a:xfrm>
            <a:off x="7823200" y="2593975"/>
            <a:ext cx="1123950" cy="803275"/>
          </a:xfrm>
          <a:prstGeom prst="rect">
            <a:avLst/>
          </a:prstGeom>
          <a:noFill/>
          <a:ln w="9525">
            <a:noFill/>
            <a:miter lim="800000"/>
            <a:headEnd/>
            <a:tailEnd/>
          </a:ln>
        </p:spPr>
      </p:pic>
      <p:grpSp>
        <p:nvGrpSpPr>
          <p:cNvPr id="2" name="Group 135"/>
          <p:cNvGrpSpPr>
            <a:grpSpLocks noChangeAspect="1"/>
          </p:cNvGrpSpPr>
          <p:nvPr/>
        </p:nvGrpSpPr>
        <p:grpSpPr bwMode="auto">
          <a:xfrm>
            <a:off x="52388" y="2897188"/>
            <a:ext cx="1184275" cy="439737"/>
            <a:chOff x="961134" y="5527984"/>
            <a:chExt cx="2409805" cy="895357"/>
          </a:xfrm>
        </p:grpSpPr>
        <p:pic>
          <p:nvPicPr>
            <p:cNvPr id="19464" name="Picture 133"/>
            <p:cNvPicPr>
              <a:picLocks noChangeAspect="1"/>
            </p:cNvPicPr>
            <p:nvPr/>
          </p:nvPicPr>
          <p:blipFill>
            <a:blip r:embed="rId5" cstate="print"/>
            <a:srcRect/>
            <a:stretch>
              <a:fillRect/>
            </a:stretch>
          </p:blipFill>
          <p:spPr bwMode="auto">
            <a:xfrm>
              <a:off x="961134" y="5661341"/>
              <a:ext cx="1016000" cy="762000"/>
            </a:xfrm>
            <a:prstGeom prst="rect">
              <a:avLst/>
            </a:prstGeom>
            <a:noFill/>
            <a:ln w="9525">
              <a:noFill/>
              <a:miter lim="800000"/>
              <a:headEnd/>
              <a:tailEnd/>
            </a:ln>
          </p:spPr>
        </p:pic>
        <p:pic>
          <p:nvPicPr>
            <p:cNvPr id="19465" name="Picture 134"/>
            <p:cNvPicPr>
              <a:picLocks noChangeAspect="1"/>
            </p:cNvPicPr>
            <p:nvPr/>
          </p:nvPicPr>
          <p:blipFill>
            <a:blip r:embed="rId6" cstate="print"/>
            <a:srcRect/>
            <a:stretch>
              <a:fillRect/>
            </a:stretch>
          </p:blipFill>
          <p:spPr bwMode="auto">
            <a:xfrm>
              <a:off x="2012039" y="5527984"/>
              <a:ext cx="1358900" cy="787400"/>
            </a:xfrm>
            <a:prstGeom prst="rect">
              <a:avLst/>
            </a:prstGeom>
            <a:noFill/>
            <a:ln w="9525">
              <a:noFill/>
              <a:miter lim="800000"/>
              <a:headEnd/>
              <a:tailEnd/>
            </a:ln>
          </p:spPr>
        </p:pic>
      </p:grpSp>
      <p:pic>
        <p:nvPicPr>
          <p:cNvPr id="19461" name="Picture 136"/>
          <p:cNvPicPr>
            <a:picLocks noChangeAspect="1"/>
          </p:cNvPicPr>
          <p:nvPr/>
        </p:nvPicPr>
        <p:blipFill>
          <a:blip r:embed="rId7" cstate="print"/>
          <a:srcRect/>
          <a:stretch>
            <a:fillRect/>
          </a:stretch>
        </p:blipFill>
        <p:spPr bwMode="auto">
          <a:xfrm>
            <a:off x="-3175" y="2328863"/>
            <a:ext cx="1273175" cy="352425"/>
          </a:xfrm>
          <a:prstGeom prst="rect">
            <a:avLst/>
          </a:prstGeom>
          <a:noFill/>
          <a:ln w="9525">
            <a:noFill/>
            <a:miter lim="800000"/>
            <a:headEnd/>
            <a:tailEnd/>
          </a:ln>
        </p:spPr>
      </p:pic>
      <p:pic>
        <p:nvPicPr>
          <p:cNvPr id="19462" name="Picture 25"/>
          <p:cNvPicPr>
            <a:picLocks noChangeAspect="1"/>
          </p:cNvPicPr>
          <p:nvPr/>
        </p:nvPicPr>
        <p:blipFill>
          <a:blip r:embed="rId8" cstate="print"/>
          <a:srcRect/>
          <a:stretch>
            <a:fillRect/>
          </a:stretch>
        </p:blipFill>
        <p:spPr bwMode="auto">
          <a:xfrm>
            <a:off x="1343025" y="1647825"/>
            <a:ext cx="6480175" cy="3554413"/>
          </a:xfrm>
          <a:prstGeom prst="rect">
            <a:avLst/>
          </a:prstGeom>
          <a:noFill/>
          <a:ln w="9525">
            <a:noFill/>
            <a:miter lim="800000"/>
            <a:headEnd/>
            <a:tailEnd/>
          </a:ln>
        </p:spPr>
      </p:pic>
      <p:sp>
        <p:nvSpPr>
          <p:cNvPr id="19463" name="Rectangle 2"/>
          <p:cNvSpPr>
            <a:spLocks noChangeArrowheads="1"/>
          </p:cNvSpPr>
          <p:nvPr/>
        </p:nvSpPr>
        <p:spPr bwMode="auto">
          <a:xfrm>
            <a:off x="5076825" y="2565400"/>
            <a:ext cx="923925" cy="331788"/>
          </a:xfrm>
          <a:prstGeom prst="rect">
            <a:avLst/>
          </a:prstGeom>
          <a:noFill/>
          <a:ln w="28575">
            <a:solidFill>
              <a:srgbClr val="FF0000"/>
            </a:solidFill>
            <a:round/>
            <a:headEnd/>
            <a:tailEnd/>
          </a:ln>
        </p:spPr>
        <p:txBody>
          <a:bodyPr/>
          <a:lstStyle/>
          <a:p>
            <a:pPr defTabSz="457200">
              <a:lnSpc>
                <a:spcPct val="75000"/>
              </a:lnSpc>
              <a:buClr>
                <a:srgbClr val="000000"/>
              </a:buClr>
              <a:buSzPct val="100000"/>
              <a:buFont typeface="Times New Roman" pitchFamily="18" charset="0"/>
              <a:buNone/>
            </a:pPr>
            <a:endParaRPr lang="en-US"/>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Content Placeholder 5"/>
          <p:cNvPicPr>
            <a:picLocks noGrp="1" noChangeAspect="1"/>
          </p:cNvPicPr>
          <p:nvPr>
            <p:ph idx="1"/>
          </p:nvPr>
        </p:nvPicPr>
        <p:blipFill>
          <a:blip r:embed="rId2" cstate="print"/>
          <a:srcRect/>
          <a:stretch>
            <a:fillRect/>
          </a:stretch>
        </p:blipFill>
        <p:spPr>
          <a:xfrm>
            <a:off x="1839913" y="1657350"/>
            <a:ext cx="5672137" cy="4319588"/>
          </a:xfrm>
        </p:spPr>
      </p:pic>
      <p:cxnSp>
        <p:nvCxnSpPr>
          <p:cNvPr id="8" name="Straight Connector 7"/>
          <p:cNvCxnSpPr/>
          <p:nvPr/>
        </p:nvCxnSpPr>
        <p:spPr>
          <a:xfrm flipH="1" flipV="1">
            <a:off x="2060575" y="3144838"/>
            <a:ext cx="5232400" cy="0"/>
          </a:xfrm>
          <a:prstGeom prst="line">
            <a:avLst/>
          </a:prstGeom>
          <a:ln w="19050">
            <a:solidFill>
              <a:srgbClr val="FF0000"/>
            </a:solidFill>
            <a:prstDash val="dash"/>
          </a:ln>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flipH="1" flipV="1">
            <a:off x="2060575" y="4049713"/>
            <a:ext cx="5232400" cy="0"/>
          </a:xfrm>
          <a:prstGeom prst="line">
            <a:avLst/>
          </a:prstGeom>
          <a:ln w="19050">
            <a:solidFill>
              <a:srgbClr val="FF0000"/>
            </a:solidFill>
            <a:prstDash val="dash"/>
          </a:ln>
        </p:spPr>
        <p:style>
          <a:lnRef idx="1">
            <a:schemeClr val="accent2"/>
          </a:lnRef>
          <a:fillRef idx="0">
            <a:schemeClr val="accent2"/>
          </a:fillRef>
          <a:effectRef idx="0">
            <a:schemeClr val="accent2"/>
          </a:effectRef>
          <a:fontRef idx="minor">
            <a:schemeClr val="tx1"/>
          </a:fontRef>
        </p:style>
      </p:cxnSp>
      <p:sp>
        <p:nvSpPr>
          <p:cNvPr id="26628" name="TextBox 14"/>
          <p:cNvSpPr txBox="1">
            <a:spLocks noChangeArrowheads="1"/>
          </p:cNvSpPr>
          <p:nvPr/>
        </p:nvSpPr>
        <p:spPr bwMode="auto">
          <a:xfrm>
            <a:off x="2058988" y="3144838"/>
            <a:ext cx="671512"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Clr>
                <a:srgbClr val="000000"/>
              </a:buClr>
              <a:buSzPct val="100000"/>
              <a:buFontTx/>
              <a:buNone/>
              <a:defRPr/>
            </a:pPr>
            <a:r>
              <a:rPr lang="en-US" altLang="x-none" sz="1050">
                <a:solidFill>
                  <a:srgbClr val="FF0000"/>
                </a:solidFill>
                <a:ea typeface="+mn-ea"/>
                <a:cs typeface="Times New Roman" charset="0"/>
              </a:rPr>
              <a:t>Mapping</a:t>
            </a:r>
          </a:p>
        </p:txBody>
      </p:sp>
      <p:sp>
        <p:nvSpPr>
          <p:cNvPr id="26629" name="TextBox 15"/>
          <p:cNvSpPr txBox="1">
            <a:spLocks noChangeArrowheads="1"/>
          </p:cNvSpPr>
          <p:nvPr/>
        </p:nvSpPr>
        <p:spPr bwMode="auto">
          <a:xfrm>
            <a:off x="2058988" y="3817938"/>
            <a:ext cx="671512"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Clr>
                <a:srgbClr val="000000"/>
              </a:buClr>
              <a:buSzPct val="100000"/>
              <a:buFontTx/>
              <a:buNone/>
              <a:defRPr/>
            </a:pPr>
            <a:r>
              <a:rPr lang="en-US" altLang="x-none" sz="1050">
                <a:solidFill>
                  <a:srgbClr val="FF0000"/>
                </a:solidFill>
                <a:ea typeface="+mn-ea"/>
                <a:cs typeface="Times New Roman" charset="0"/>
              </a:rPr>
              <a:t>Mapping</a:t>
            </a:r>
          </a:p>
        </p:txBody>
      </p:sp>
      <p:sp>
        <p:nvSpPr>
          <p:cNvPr id="26630" name="TextBox 16"/>
          <p:cNvSpPr txBox="1">
            <a:spLocks noChangeArrowheads="1"/>
          </p:cNvSpPr>
          <p:nvPr/>
        </p:nvSpPr>
        <p:spPr bwMode="auto">
          <a:xfrm>
            <a:off x="2058988" y="2913063"/>
            <a:ext cx="5905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Clr>
                <a:srgbClr val="000000"/>
              </a:buClr>
              <a:buSzPct val="100000"/>
              <a:buFontTx/>
              <a:buNone/>
              <a:defRPr/>
            </a:pPr>
            <a:r>
              <a:rPr lang="en-US" altLang="x-none" sz="1050">
                <a:solidFill>
                  <a:srgbClr val="FF0000"/>
                </a:solidFill>
                <a:ea typeface="+mn-ea"/>
                <a:cs typeface="Times New Roman" charset="0"/>
              </a:rPr>
              <a:t>Control</a:t>
            </a:r>
          </a:p>
        </p:txBody>
      </p:sp>
      <p:sp>
        <p:nvSpPr>
          <p:cNvPr id="26631" name="TextBox 17"/>
          <p:cNvSpPr txBox="1">
            <a:spLocks noChangeArrowheads="1"/>
          </p:cNvSpPr>
          <p:nvPr/>
        </p:nvSpPr>
        <p:spPr bwMode="auto">
          <a:xfrm>
            <a:off x="2060575" y="4048125"/>
            <a:ext cx="722313"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Clr>
                <a:srgbClr val="000000"/>
              </a:buClr>
              <a:buSzPct val="100000"/>
              <a:buFontTx/>
              <a:buNone/>
              <a:defRPr/>
            </a:pPr>
            <a:r>
              <a:rPr lang="en-US" altLang="x-none" sz="1050">
                <a:solidFill>
                  <a:srgbClr val="FF0000"/>
                </a:solidFill>
                <a:ea typeface="+mn-ea"/>
                <a:cs typeface="Times New Roman" charset="0"/>
              </a:rPr>
              <a:t>Hardware</a:t>
            </a:r>
          </a:p>
        </p:txBody>
      </p:sp>
      <p:sp>
        <p:nvSpPr>
          <p:cNvPr id="21512" name="Title 1"/>
          <p:cNvSpPr>
            <a:spLocks noGrp="1"/>
          </p:cNvSpPr>
          <p:nvPr>
            <p:ph type="title"/>
          </p:nvPr>
        </p:nvSpPr>
        <p:spPr/>
        <p:txBody>
          <a:bodyPr/>
          <a:lstStyle/>
          <a:p>
            <a:pPr eaLnBrk="1" hangingPunct="1"/>
            <a:r>
              <a:rPr lang="en-US" smtClean="0">
                <a:latin typeface="Swis721 Ex BT"/>
              </a:rPr>
              <a:t>CBCD Tool – Ontology</a:t>
            </a: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Content Placeholder 4"/>
          <p:cNvPicPr>
            <a:picLocks noGrp="1" noChangeAspect="1"/>
          </p:cNvPicPr>
          <p:nvPr>
            <p:ph idx="1"/>
          </p:nvPr>
        </p:nvPicPr>
        <p:blipFill>
          <a:blip r:embed="rId2" cstate="print"/>
          <a:srcRect b="4446"/>
          <a:stretch>
            <a:fillRect/>
          </a:stretch>
        </p:blipFill>
        <p:spPr>
          <a:xfrm>
            <a:off x="952500" y="1628775"/>
            <a:ext cx="7229475" cy="4321175"/>
          </a:xfrm>
        </p:spPr>
      </p:pic>
      <p:sp>
        <p:nvSpPr>
          <p:cNvPr id="22530" name="Title 1"/>
          <p:cNvSpPr>
            <a:spLocks noGrp="1"/>
          </p:cNvSpPr>
          <p:nvPr>
            <p:ph type="title"/>
          </p:nvPr>
        </p:nvSpPr>
        <p:spPr/>
        <p:txBody>
          <a:bodyPr/>
          <a:lstStyle/>
          <a:p>
            <a:pPr eaLnBrk="1" hangingPunct="1"/>
            <a:r>
              <a:rPr lang="en-US" smtClean="0">
                <a:latin typeface="Swis721 Ex BT"/>
              </a:rPr>
              <a:t>CBCD Tool – Ontology</a:t>
            </a:r>
          </a:p>
        </p:txBody>
      </p:sp>
      <p:sp>
        <p:nvSpPr>
          <p:cNvPr id="13" name="Rectangle 12"/>
          <p:cNvSpPr/>
          <p:nvPr/>
        </p:nvSpPr>
        <p:spPr>
          <a:xfrm>
            <a:off x="1258888" y="4221163"/>
            <a:ext cx="1296987" cy="107950"/>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lnSpc>
                <a:spcPct val="75000"/>
              </a:lnSpc>
              <a:buClr>
                <a:srgbClr val="000000"/>
              </a:buClr>
              <a:buSzPct val="100000"/>
              <a:buFont typeface="Times New Roman" pitchFamily="18" charset="0"/>
              <a:buNone/>
            </a:pPr>
            <a:endParaRPr lang="en-US" sz="1800">
              <a:solidFill>
                <a:srgbClr val="000000"/>
              </a:solidFill>
            </a:endParaRPr>
          </a:p>
        </p:txBody>
      </p:sp>
      <p:sp>
        <p:nvSpPr>
          <p:cNvPr id="14" name="Rectangle 13"/>
          <p:cNvSpPr/>
          <p:nvPr/>
        </p:nvSpPr>
        <p:spPr>
          <a:xfrm>
            <a:off x="3779838" y="4054475"/>
            <a:ext cx="2232025" cy="166688"/>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lnSpc>
                <a:spcPct val="75000"/>
              </a:lnSpc>
              <a:buClr>
                <a:srgbClr val="000000"/>
              </a:buClr>
              <a:buSzPct val="100000"/>
              <a:buFont typeface="Times New Roman" pitchFamily="18" charset="0"/>
              <a:buNone/>
            </a:pPr>
            <a:endParaRPr lang="en-US" sz="1800">
              <a:solidFill>
                <a:srgbClr val="000000"/>
              </a:solidFill>
            </a:endParaRPr>
          </a:p>
        </p:txBody>
      </p:sp>
      <p:sp>
        <p:nvSpPr>
          <p:cNvPr id="6" name="Rectangle 5"/>
          <p:cNvSpPr/>
          <p:nvPr/>
        </p:nvSpPr>
        <p:spPr>
          <a:xfrm>
            <a:off x="3779838" y="4267200"/>
            <a:ext cx="2232025" cy="457200"/>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lnSpc>
                <a:spcPct val="75000"/>
              </a:lnSpc>
              <a:buClr>
                <a:srgbClr val="000000"/>
              </a:buClr>
              <a:buSzPct val="100000"/>
              <a:buFont typeface="Times New Roman" pitchFamily="18" charset="0"/>
              <a:buNone/>
            </a:pPr>
            <a:endParaRPr lang="en-US" sz="1800">
              <a:solidFill>
                <a:srgbClr val="000000"/>
              </a:solidFill>
            </a:endParaRPr>
          </a:p>
        </p:txBody>
      </p:sp>
      <p:sp>
        <p:nvSpPr>
          <p:cNvPr id="22534" name="TextBox 1"/>
          <p:cNvSpPr txBox="1">
            <a:spLocks noChangeArrowheads="1"/>
          </p:cNvSpPr>
          <p:nvPr/>
        </p:nvSpPr>
        <p:spPr bwMode="auto">
          <a:xfrm>
            <a:off x="6011863" y="4022725"/>
            <a:ext cx="919162" cy="220663"/>
          </a:xfrm>
          <a:prstGeom prst="rect">
            <a:avLst/>
          </a:prstGeom>
          <a:noFill/>
          <a:ln w="9525">
            <a:noFill/>
            <a:miter lim="800000"/>
            <a:headEnd/>
            <a:tailEnd/>
          </a:ln>
        </p:spPr>
        <p:txBody>
          <a:bodyPr wrap="none">
            <a:spAutoFit/>
          </a:bodyPr>
          <a:lstStyle/>
          <a:p>
            <a:pPr>
              <a:lnSpc>
                <a:spcPct val="75000"/>
              </a:lnSpc>
              <a:buClr>
                <a:srgbClr val="000000"/>
              </a:buClr>
              <a:buSzPct val="100000"/>
              <a:buFont typeface="Times New Roman" pitchFamily="18" charset="0"/>
              <a:buNone/>
            </a:pPr>
            <a:r>
              <a:rPr lang="en-US" sz="1100">
                <a:solidFill>
                  <a:srgbClr val="FF0000"/>
                </a:solidFill>
              </a:rPr>
              <a:t>User-defined</a:t>
            </a:r>
          </a:p>
        </p:txBody>
      </p:sp>
      <p:sp>
        <p:nvSpPr>
          <p:cNvPr id="22535" name="TextBox 7"/>
          <p:cNvSpPr txBox="1">
            <a:spLocks noChangeArrowheads="1"/>
          </p:cNvSpPr>
          <p:nvPr/>
        </p:nvSpPr>
        <p:spPr bwMode="auto">
          <a:xfrm>
            <a:off x="6034088" y="4386263"/>
            <a:ext cx="708025" cy="220662"/>
          </a:xfrm>
          <a:prstGeom prst="rect">
            <a:avLst/>
          </a:prstGeom>
          <a:noFill/>
          <a:ln w="9525">
            <a:noFill/>
            <a:miter lim="800000"/>
            <a:headEnd/>
            <a:tailEnd/>
          </a:ln>
        </p:spPr>
        <p:txBody>
          <a:bodyPr wrap="none">
            <a:spAutoFit/>
          </a:bodyPr>
          <a:lstStyle/>
          <a:p>
            <a:pPr>
              <a:lnSpc>
                <a:spcPct val="75000"/>
              </a:lnSpc>
              <a:buClr>
                <a:srgbClr val="000000"/>
              </a:buClr>
              <a:buSzPct val="100000"/>
              <a:buFont typeface="Times New Roman" pitchFamily="18" charset="0"/>
              <a:buNone/>
            </a:pPr>
            <a:r>
              <a:rPr lang="en-US" sz="1100">
                <a:solidFill>
                  <a:srgbClr val="FF0000"/>
                </a:solidFill>
              </a:rPr>
              <a:t>Reasoner</a:t>
            </a: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0"/>
          <p:cNvSpPr>
            <a:spLocks noGrp="1"/>
          </p:cNvSpPr>
          <p:nvPr>
            <p:ph type="title"/>
          </p:nvPr>
        </p:nvSpPr>
        <p:spPr/>
        <p:txBody>
          <a:bodyPr/>
          <a:lstStyle/>
          <a:p>
            <a:pPr eaLnBrk="1" hangingPunct="1"/>
            <a:r>
              <a:rPr lang="en-US" smtClean="0">
                <a:latin typeface="Swis721 Ex BT"/>
              </a:rPr>
              <a:t>CBCD Theory</a:t>
            </a:r>
          </a:p>
        </p:txBody>
      </p:sp>
      <p:sp>
        <p:nvSpPr>
          <p:cNvPr id="23554" name="Slide Number Placeholder 1"/>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lstStyle/>
          <a:p>
            <a:pPr>
              <a:lnSpc>
                <a:spcPct val="75000"/>
              </a:lnSpc>
              <a:buClr>
                <a:srgbClr val="000000"/>
              </a:buClr>
              <a:buSzPct val="100000"/>
              <a:buFont typeface="Times New Roman" pitchFamily="18" charset="0"/>
              <a:buNone/>
            </a:pPr>
            <a:fld id="{26DB06C2-C3FE-4EDA-9676-E7B6B433F5E8}" type="slidenum">
              <a:rPr lang="nl-NL"/>
              <a:pPr>
                <a:lnSpc>
                  <a:spcPct val="75000"/>
                </a:lnSpc>
                <a:buClr>
                  <a:srgbClr val="000000"/>
                </a:buClr>
                <a:buSzPct val="100000"/>
                <a:buFont typeface="Times New Roman" pitchFamily="18" charset="0"/>
                <a:buNone/>
              </a:pPr>
              <a:t>186</a:t>
            </a:fld>
            <a:endParaRPr lang="nl-NL"/>
          </a:p>
        </p:txBody>
      </p:sp>
      <p:sp>
        <p:nvSpPr>
          <p:cNvPr id="3" name="Rectangle 2"/>
          <p:cNvSpPr/>
          <p:nvPr/>
        </p:nvSpPr>
        <p:spPr>
          <a:xfrm>
            <a:off x="1116013" y="1544638"/>
            <a:ext cx="1943100" cy="1152525"/>
          </a:xfrm>
          <a:prstGeom prst="rect">
            <a:avLst/>
          </a:prstGeom>
          <a:solidFill>
            <a:srgbClr val="0070C0">
              <a:alpha val="60000"/>
            </a:srgbClr>
          </a:solidFill>
          <a:ln>
            <a:solidFill>
              <a:schemeClr val="accent6">
                <a:alpha val="60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75000"/>
              </a:lnSpc>
              <a:buClr>
                <a:srgbClr val="000000"/>
              </a:buClr>
              <a:buSzPct val="100000"/>
              <a:buFont typeface="Times New Roman" charset="0"/>
              <a:buNone/>
              <a:defRPr/>
            </a:pPr>
            <a:r>
              <a:rPr lang="en-US" dirty="0">
                <a:solidFill>
                  <a:schemeClr val="bg1"/>
                </a:solidFill>
              </a:rPr>
              <a:t>Contract-Based</a:t>
            </a:r>
          </a:p>
          <a:p>
            <a:pPr algn="ctr">
              <a:lnSpc>
                <a:spcPct val="75000"/>
              </a:lnSpc>
              <a:buClr>
                <a:srgbClr val="000000"/>
              </a:buClr>
              <a:buSzPct val="100000"/>
              <a:buFont typeface="Times New Roman" charset="0"/>
              <a:buNone/>
              <a:defRPr/>
            </a:pPr>
            <a:r>
              <a:rPr lang="en-US" dirty="0">
                <a:solidFill>
                  <a:schemeClr val="bg1"/>
                </a:solidFill>
              </a:rPr>
              <a:t>Design</a:t>
            </a:r>
          </a:p>
        </p:txBody>
      </p:sp>
      <p:sp>
        <p:nvSpPr>
          <p:cNvPr id="4" name="Rectangle 3"/>
          <p:cNvSpPr/>
          <p:nvPr/>
        </p:nvSpPr>
        <p:spPr>
          <a:xfrm>
            <a:off x="5867400" y="1544638"/>
            <a:ext cx="1944688" cy="1152525"/>
          </a:xfrm>
          <a:prstGeom prst="rect">
            <a:avLst/>
          </a:prstGeom>
          <a:solidFill>
            <a:srgbClr val="0070C0">
              <a:alpha val="60000"/>
            </a:srgbClr>
          </a:solidFill>
          <a:ln>
            <a:solidFill>
              <a:schemeClr val="accent6">
                <a:alpha val="60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75000"/>
              </a:lnSpc>
              <a:buClr>
                <a:srgbClr val="000000"/>
              </a:buClr>
              <a:buSzPct val="100000"/>
              <a:buFont typeface="Times New Roman" charset="0"/>
              <a:buNone/>
              <a:defRPr/>
            </a:pPr>
            <a:r>
              <a:rPr lang="en-US" dirty="0">
                <a:solidFill>
                  <a:schemeClr val="bg1"/>
                </a:solidFill>
              </a:rPr>
              <a:t>Ontological Reasoning</a:t>
            </a:r>
          </a:p>
        </p:txBody>
      </p:sp>
      <p:sp>
        <p:nvSpPr>
          <p:cNvPr id="5" name="Rectangle 4"/>
          <p:cNvSpPr/>
          <p:nvPr/>
        </p:nvSpPr>
        <p:spPr>
          <a:xfrm>
            <a:off x="3419475" y="4941888"/>
            <a:ext cx="1944688" cy="1150937"/>
          </a:xfrm>
          <a:prstGeom prst="rect">
            <a:avLst/>
          </a:prstGeom>
          <a:solidFill>
            <a:srgbClr val="0070C0"/>
          </a:solidFill>
          <a:ln>
            <a:solidFill>
              <a:schemeClr val="accent6">
                <a:shade val="50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75000"/>
              </a:lnSpc>
              <a:buClr>
                <a:srgbClr val="000000"/>
              </a:buClr>
              <a:buSzPct val="100000"/>
              <a:buFont typeface="Times New Roman" charset="0"/>
              <a:buNone/>
              <a:defRPr/>
            </a:pPr>
            <a:r>
              <a:rPr lang="en-US" dirty="0">
                <a:solidFill>
                  <a:schemeClr val="bg1"/>
                </a:solidFill>
              </a:rPr>
              <a:t>Contract-Based Co-Design</a:t>
            </a:r>
          </a:p>
        </p:txBody>
      </p:sp>
      <p:sp>
        <p:nvSpPr>
          <p:cNvPr id="6" name="Right Arrow 5"/>
          <p:cNvSpPr/>
          <p:nvPr/>
        </p:nvSpPr>
        <p:spPr>
          <a:xfrm rot="2700000">
            <a:off x="2159794" y="3258344"/>
            <a:ext cx="2124075" cy="1008063"/>
          </a:xfrm>
          <a:prstGeom prst="rightArrow">
            <a:avLst/>
          </a:prstGeom>
          <a:noFill/>
          <a:ln>
            <a:solidFill>
              <a:srgbClr val="C00000">
                <a:alpha val="60000"/>
              </a:srgb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lnSpc>
                <a:spcPct val="75000"/>
              </a:lnSpc>
              <a:buClr>
                <a:srgbClr val="000000"/>
              </a:buClr>
              <a:buSzPct val="100000"/>
              <a:buFont typeface="Times New Roman" pitchFamily="18" charset="0"/>
              <a:buNone/>
            </a:pPr>
            <a:endParaRPr lang="en-US">
              <a:solidFill>
                <a:srgbClr val="FFFFFF"/>
              </a:solidFill>
            </a:endParaRPr>
          </a:p>
        </p:txBody>
      </p:sp>
      <p:sp>
        <p:nvSpPr>
          <p:cNvPr id="7" name="Right Arrow 6"/>
          <p:cNvSpPr/>
          <p:nvPr/>
        </p:nvSpPr>
        <p:spPr>
          <a:xfrm rot="8100000">
            <a:off x="4670425" y="3257550"/>
            <a:ext cx="2124075" cy="1008063"/>
          </a:xfrm>
          <a:prstGeom prst="rightArrow">
            <a:avLst/>
          </a:prstGeom>
          <a:noFill/>
          <a:ln>
            <a:solidFill>
              <a:srgbClr val="C00000">
                <a:alpha val="60000"/>
              </a:srgb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lnSpc>
                <a:spcPct val="75000"/>
              </a:lnSpc>
              <a:buClr>
                <a:srgbClr val="000000"/>
              </a:buClr>
              <a:buSzPct val="100000"/>
              <a:buFont typeface="Times New Roman" pitchFamily="18" charset="0"/>
              <a:buNone/>
            </a:pP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r>
              <a:rPr lang="en-US" smtClean="0">
                <a:latin typeface="Swis721 Ex BT"/>
              </a:rPr>
              <a:t>CBCD Tool – Contract Definition</a:t>
            </a:r>
          </a:p>
        </p:txBody>
      </p:sp>
      <p:pic>
        <p:nvPicPr>
          <p:cNvPr id="24578" name="Picture 131"/>
          <p:cNvPicPr>
            <a:picLocks noChangeAspect="1"/>
          </p:cNvPicPr>
          <p:nvPr/>
        </p:nvPicPr>
        <p:blipFill>
          <a:blip r:embed="rId3" cstate="print"/>
          <a:srcRect/>
          <a:stretch>
            <a:fillRect/>
          </a:stretch>
        </p:blipFill>
        <p:spPr bwMode="auto">
          <a:xfrm>
            <a:off x="7816850" y="3746500"/>
            <a:ext cx="1192213" cy="488950"/>
          </a:xfrm>
          <a:prstGeom prst="rect">
            <a:avLst/>
          </a:prstGeom>
          <a:noFill/>
          <a:ln w="9525">
            <a:noFill/>
            <a:miter lim="800000"/>
            <a:headEnd/>
            <a:tailEnd/>
          </a:ln>
        </p:spPr>
      </p:pic>
      <p:pic>
        <p:nvPicPr>
          <p:cNvPr id="24579" name="Picture 132"/>
          <p:cNvPicPr>
            <a:picLocks noChangeAspect="1"/>
          </p:cNvPicPr>
          <p:nvPr/>
        </p:nvPicPr>
        <p:blipFill>
          <a:blip r:embed="rId4" cstate="print"/>
          <a:srcRect/>
          <a:stretch>
            <a:fillRect/>
          </a:stretch>
        </p:blipFill>
        <p:spPr bwMode="auto">
          <a:xfrm>
            <a:off x="7823200" y="2593975"/>
            <a:ext cx="1123950" cy="803275"/>
          </a:xfrm>
          <a:prstGeom prst="rect">
            <a:avLst/>
          </a:prstGeom>
          <a:noFill/>
          <a:ln w="9525">
            <a:noFill/>
            <a:miter lim="800000"/>
            <a:headEnd/>
            <a:tailEnd/>
          </a:ln>
        </p:spPr>
      </p:pic>
      <p:grpSp>
        <p:nvGrpSpPr>
          <p:cNvPr id="2" name="Group 135"/>
          <p:cNvGrpSpPr>
            <a:grpSpLocks noChangeAspect="1"/>
          </p:cNvGrpSpPr>
          <p:nvPr/>
        </p:nvGrpSpPr>
        <p:grpSpPr bwMode="auto">
          <a:xfrm>
            <a:off x="52388" y="2897188"/>
            <a:ext cx="1184275" cy="439737"/>
            <a:chOff x="961134" y="5527984"/>
            <a:chExt cx="2409805" cy="895357"/>
          </a:xfrm>
        </p:grpSpPr>
        <p:pic>
          <p:nvPicPr>
            <p:cNvPr id="24584" name="Picture 133"/>
            <p:cNvPicPr>
              <a:picLocks noChangeAspect="1"/>
            </p:cNvPicPr>
            <p:nvPr/>
          </p:nvPicPr>
          <p:blipFill>
            <a:blip r:embed="rId5" cstate="print"/>
            <a:srcRect/>
            <a:stretch>
              <a:fillRect/>
            </a:stretch>
          </p:blipFill>
          <p:spPr bwMode="auto">
            <a:xfrm>
              <a:off x="961134" y="5661341"/>
              <a:ext cx="1016000" cy="762000"/>
            </a:xfrm>
            <a:prstGeom prst="rect">
              <a:avLst/>
            </a:prstGeom>
            <a:noFill/>
            <a:ln w="9525">
              <a:noFill/>
              <a:miter lim="800000"/>
              <a:headEnd/>
              <a:tailEnd/>
            </a:ln>
          </p:spPr>
        </p:pic>
        <p:pic>
          <p:nvPicPr>
            <p:cNvPr id="24585" name="Picture 134"/>
            <p:cNvPicPr>
              <a:picLocks noChangeAspect="1"/>
            </p:cNvPicPr>
            <p:nvPr/>
          </p:nvPicPr>
          <p:blipFill>
            <a:blip r:embed="rId6" cstate="print"/>
            <a:srcRect/>
            <a:stretch>
              <a:fillRect/>
            </a:stretch>
          </p:blipFill>
          <p:spPr bwMode="auto">
            <a:xfrm>
              <a:off x="2012039" y="5527984"/>
              <a:ext cx="1358900" cy="787400"/>
            </a:xfrm>
            <a:prstGeom prst="rect">
              <a:avLst/>
            </a:prstGeom>
            <a:noFill/>
            <a:ln w="9525">
              <a:noFill/>
              <a:miter lim="800000"/>
              <a:headEnd/>
              <a:tailEnd/>
            </a:ln>
          </p:spPr>
        </p:pic>
      </p:grpSp>
      <p:pic>
        <p:nvPicPr>
          <p:cNvPr id="24581" name="Picture 136"/>
          <p:cNvPicPr>
            <a:picLocks noChangeAspect="1"/>
          </p:cNvPicPr>
          <p:nvPr/>
        </p:nvPicPr>
        <p:blipFill>
          <a:blip r:embed="rId7" cstate="print"/>
          <a:srcRect/>
          <a:stretch>
            <a:fillRect/>
          </a:stretch>
        </p:blipFill>
        <p:spPr bwMode="auto">
          <a:xfrm>
            <a:off x="-3175" y="2328863"/>
            <a:ext cx="1273175" cy="352425"/>
          </a:xfrm>
          <a:prstGeom prst="rect">
            <a:avLst/>
          </a:prstGeom>
          <a:noFill/>
          <a:ln w="9525">
            <a:noFill/>
            <a:miter lim="800000"/>
            <a:headEnd/>
            <a:tailEnd/>
          </a:ln>
        </p:spPr>
      </p:pic>
      <p:pic>
        <p:nvPicPr>
          <p:cNvPr id="24582" name="Picture 25"/>
          <p:cNvPicPr>
            <a:picLocks noChangeAspect="1"/>
          </p:cNvPicPr>
          <p:nvPr/>
        </p:nvPicPr>
        <p:blipFill>
          <a:blip r:embed="rId8" cstate="print"/>
          <a:srcRect/>
          <a:stretch>
            <a:fillRect/>
          </a:stretch>
        </p:blipFill>
        <p:spPr bwMode="auto">
          <a:xfrm>
            <a:off x="1343025" y="1647825"/>
            <a:ext cx="6480175" cy="3554413"/>
          </a:xfrm>
          <a:prstGeom prst="rect">
            <a:avLst/>
          </a:prstGeom>
          <a:noFill/>
          <a:ln w="9525">
            <a:noFill/>
            <a:miter lim="800000"/>
            <a:headEnd/>
            <a:tailEnd/>
          </a:ln>
        </p:spPr>
      </p:pic>
      <p:sp>
        <p:nvSpPr>
          <p:cNvPr id="24583" name="Rectangle 2"/>
          <p:cNvSpPr>
            <a:spLocks noChangeArrowheads="1"/>
          </p:cNvSpPr>
          <p:nvPr/>
        </p:nvSpPr>
        <p:spPr bwMode="auto">
          <a:xfrm>
            <a:off x="4151313" y="2565400"/>
            <a:ext cx="925512" cy="503238"/>
          </a:xfrm>
          <a:prstGeom prst="rect">
            <a:avLst/>
          </a:prstGeom>
          <a:noFill/>
          <a:ln w="28575">
            <a:solidFill>
              <a:srgbClr val="FF0000"/>
            </a:solidFill>
            <a:round/>
            <a:headEnd/>
            <a:tailEnd/>
          </a:ln>
        </p:spPr>
        <p:txBody>
          <a:bodyPr/>
          <a:lstStyle/>
          <a:p>
            <a:pPr defTabSz="457200">
              <a:lnSpc>
                <a:spcPct val="75000"/>
              </a:lnSpc>
              <a:buClr>
                <a:srgbClr val="000000"/>
              </a:buClr>
              <a:buSzPct val="100000"/>
              <a:buFont typeface="Times New Roman" pitchFamily="18" charset="0"/>
              <a:buNone/>
            </a:pPr>
            <a:endParaRPr lang="en-US"/>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Content Placeholder 4"/>
          <p:cNvPicPr>
            <a:picLocks noGrp="1" noChangeAspect="1"/>
          </p:cNvPicPr>
          <p:nvPr>
            <p:ph idx="1"/>
          </p:nvPr>
        </p:nvPicPr>
        <p:blipFill>
          <a:blip r:embed="rId2" cstate="print"/>
          <a:srcRect b="5415"/>
          <a:stretch>
            <a:fillRect/>
          </a:stretch>
        </p:blipFill>
        <p:spPr>
          <a:xfrm>
            <a:off x="912813" y="1628775"/>
            <a:ext cx="7308850" cy="4319588"/>
          </a:xfrm>
        </p:spPr>
      </p:pic>
      <p:sp>
        <p:nvSpPr>
          <p:cNvPr id="26626" name="Title 1"/>
          <p:cNvSpPr>
            <a:spLocks noGrp="1"/>
          </p:cNvSpPr>
          <p:nvPr>
            <p:ph type="title"/>
          </p:nvPr>
        </p:nvSpPr>
        <p:spPr/>
        <p:txBody>
          <a:bodyPr/>
          <a:lstStyle/>
          <a:p>
            <a:pPr eaLnBrk="1" hangingPunct="1"/>
            <a:r>
              <a:rPr lang="en-US" smtClean="0">
                <a:latin typeface="Swis721 Ex BT"/>
              </a:rPr>
              <a:t>CBCD Tool – Mapping Contract</a:t>
            </a:r>
          </a:p>
        </p:txBody>
      </p:sp>
      <p:sp>
        <p:nvSpPr>
          <p:cNvPr id="8" name="Rectangle 7"/>
          <p:cNvSpPr/>
          <p:nvPr/>
        </p:nvSpPr>
        <p:spPr>
          <a:xfrm>
            <a:off x="3132138" y="5106988"/>
            <a:ext cx="736600" cy="554037"/>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lnSpc>
                <a:spcPct val="75000"/>
              </a:lnSpc>
              <a:buClr>
                <a:srgbClr val="000000"/>
              </a:buClr>
              <a:buSzPct val="100000"/>
              <a:buFont typeface="Times New Roman" pitchFamily="18" charset="0"/>
              <a:buNone/>
            </a:pPr>
            <a:endParaRPr lang="en-US" sz="1800">
              <a:solidFill>
                <a:srgbClr val="000000"/>
              </a:solidFill>
            </a:endParaRPr>
          </a:p>
        </p:txBody>
      </p:sp>
      <p:sp>
        <p:nvSpPr>
          <p:cNvPr id="26628" name="Right Brace 1"/>
          <p:cNvSpPr>
            <a:spLocks/>
          </p:cNvSpPr>
          <p:nvPr/>
        </p:nvSpPr>
        <p:spPr bwMode="auto">
          <a:xfrm>
            <a:off x="3995738" y="2420938"/>
            <a:ext cx="144462" cy="863600"/>
          </a:xfrm>
          <a:prstGeom prst="rightBrace">
            <a:avLst>
              <a:gd name="adj1" fmla="val 8303"/>
              <a:gd name="adj2" fmla="val 50000"/>
            </a:avLst>
          </a:prstGeom>
          <a:noFill/>
          <a:ln w="9525">
            <a:solidFill>
              <a:schemeClr val="tx1"/>
            </a:solidFill>
            <a:round/>
            <a:headEnd/>
            <a:tailEnd/>
          </a:ln>
        </p:spPr>
        <p:txBody>
          <a:bodyPr/>
          <a:lstStyle/>
          <a:p>
            <a:pPr defTabSz="457200">
              <a:lnSpc>
                <a:spcPct val="75000"/>
              </a:lnSpc>
              <a:buClr>
                <a:srgbClr val="000000"/>
              </a:buClr>
              <a:buSzPct val="100000"/>
              <a:buFont typeface="Times New Roman" pitchFamily="18" charset="0"/>
              <a:buNone/>
            </a:pPr>
            <a:endParaRPr lang="en-US"/>
          </a:p>
        </p:txBody>
      </p:sp>
      <p:sp>
        <p:nvSpPr>
          <p:cNvPr id="26629" name="Left Brace 2"/>
          <p:cNvSpPr>
            <a:spLocks/>
          </p:cNvSpPr>
          <p:nvPr/>
        </p:nvSpPr>
        <p:spPr bwMode="auto">
          <a:xfrm>
            <a:off x="4859338" y="2420938"/>
            <a:ext cx="144462" cy="863600"/>
          </a:xfrm>
          <a:prstGeom prst="leftBrace">
            <a:avLst>
              <a:gd name="adj1" fmla="val 8303"/>
              <a:gd name="adj2" fmla="val 50000"/>
            </a:avLst>
          </a:prstGeom>
          <a:noFill/>
          <a:ln w="9525">
            <a:solidFill>
              <a:schemeClr val="tx1"/>
            </a:solidFill>
            <a:round/>
            <a:headEnd/>
            <a:tailEnd/>
          </a:ln>
        </p:spPr>
        <p:txBody>
          <a:bodyPr/>
          <a:lstStyle/>
          <a:p>
            <a:pPr defTabSz="457200">
              <a:lnSpc>
                <a:spcPct val="75000"/>
              </a:lnSpc>
              <a:buClr>
                <a:srgbClr val="000000"/>
              </a:buClr>
              <a:buSzPct val="100000"/>
              <a:buFont typeface="Times New Roman" pitchFamily="18" charset="0"/>
              <a:buNone/>
            </a:pPr>
            <a:endParaRPr lang="en-US"/>
          </a:p>
        </p:txBody>
      </p:sp>
      <p:sp>
        <p:nvSpPr>
          <p:cNvPr id="26630" name="TextBox 3"/>
          <p:cNvSpPr txBox="1">
            <a:spLocks noChangeArrowheads="1"/>
          </p:cNvSpPr>
          <p:nvPr/>
        </p:nvSpPr>
        <p:spPr bwMode="auto">
          <a:xfrm rot="-5400000">
            <a:off x="3937794" y="2713832"/>
            <a:ext cx="1258887" cy="279400"/>
          </a:xfrm>
          <a:prstGeom prst="rect">
            <a:avLst/>
          </a:prstGeom>
          <a:solidFill>
            <a:schemeClr val="bg1"/>
          </a:solidFill>
          <a:ln w="9525">
            <a:noFill/>
            <a:miter lim="800000"/>
            <a:headEnd/>
            <a:tailEnd/>
          </a:ln>
        </p:spPr>
        <p:txBody>
          <a:bodyPr wrap="none">
            <a:spAutoFit/>
          </a:bodyPr>
          <a:lstStyle/>
          <a:p>
            <a:pPr>
              <a:lnSpc>
                <a:spcPct val="75000"/>
              </a:lnSpc>
              <a:buClr>
                <a:srgbClr val="000000"/>
              </a:buClr>
              <a:buSzPct val="100000"/>
              <a:buFont typeface="Times New Roman" pitchFamily="18" charset="0"/>
              <a:buNone/>
            </a:pPr>
            <a:r>
              <a:rPr lang="en-US" sz="1600">
                <a:solidFill>
                  <a:schemeClr val="tx1"/>
                </a:solidFill>
              </a:rPr>
              <a:t>Assumptions</a:t>
            </a: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eaLnBrk="1" hangingPunct="1"/>
            <a:r>
              <a:rPr lang="en-US" smtClean="0">
                <a:latin typeface="Swis721 Ex BT"/>
              </a:rPr>
              <a:t>CBCD Tool – Contract Validation Analysis</a:t>
            </a:r>
          </a:p>
        </p:txBody>
      </p:sp>
      <p:pic>
        <p:nvPicPr>
          <p:cNvPr id="27650" name="Picture 131"/>
          <p:cNvPicPr>
            <a:picLocks noChangeAspect="1"/>
          </p:cNvPicPr>
          <p:nvPr/>
        </p:nvPicPr>
        <p:blipFill>
          <a:blip r:embed="rId3" cstate="print"/>
          <a:srcRect/>
          <a:stretch>
            <a:fillRect/>
          </a:stretch>
        </p:blipFill>
        <p:spPr bwMode="auto">
          <a:xfrm>
            <a:off x="7816850" y="3746500"/>
            <a:ext cx="1192213" cy="488950"/>
          </a:xfrm>
          <a:prstGeom prst="rect">
            <a:avLst/>
          </a:prstGeom>
          <a:noFill/>
          <a:ln w="9525">
            <a:noFill/>
            <a:miter lim="800000"/>
            <a:headEnd/>
            <a:tailEnd/>
          </a:ln>
        </p:spPr>
      </p:pic>
      <p:pic>
        <p:nvPicPr>
          <p:cNvPr id="27651" name="Picture 132"/>
          <p:cNvPicPr>
            <a:picLocks noChangeAspect="1"/>
          </p:cNvPicPr>
          <p:nvPr/>
        </p:nvPicPr>
        <p:blipFill>
          <a:blip r:embed="rId4" cstate="print"/>
          <a:srcRect/>
          <a:stretch>
            <a:fillRect/>
          </a:stretch>
        </p:blipFill>
        <p:spPr bwMode="auto">
          <a:xfrm>
            <a:off x="7823200" y="2593975"/>
            <a:ext cx="1123950" cy="803275"/>
          </a:xfrm>
          <a:prstGeom prst="rect">
            <a:avLst/>
          </a:prstGeom>
          <a:noFill/>
          <a:ln w="9525">
            <a:noFill/>
            <a:miter lim="800000"/>
            <a:headEnd/>
            <a:tailEnd/>
          </a:ln>
        </p:spPr>
      </p:pic>
      <p:grpSp>
        <p:nvGrpSpPr>
          <p:cNvPr id="2" name="Group 135"/>
          <p:cNvGrpSpPr>
            <a:grpSpLocks noChangeAspect="1"/>
          </p:cNvGrpSpPr>
          <p:nvPr/>
        </p:nvGrpSpPr>
        <p:grpSpPr bwMode="auto">
          <a:xfrm>
            <a:off x="52388" y="2897188"/>
            <a:ext cx="1184275" cy="439737"/>
            <a:chOff x="961134" y="5527984"/>
            <a:chExt cx="2409805" cy="895357"/>
          </a:xfrm>
        </p:grpSpPr>
        <p:pic>
          <p:nvPicPr>
            <p:cNvPr id="27656" name="Picture 133"/>
            <p:cNvPicPr>
              <a:picLocks noChangeAspect="1"/>
            </p:cNvPicPr>
            <p:nvPr/>
          </p:nvPicPr>
          <p:blipFill>
            <a:blip r:embed="rId5" cstate="print"/>
            <a:srcRect/>
            <a:stretch>
              <a:fillRect/>
            </a:stretch>
          </p:blipFill>
          <p:spPr bwMode="auto">
            <a:xfrm>
              <a:off x="961134" y="5661341"/>
              <a:ext cx="1016000" cy="762000"/>
            </a:xfrm>
            <a:prstGeom prst="rect">
              <a:avLst/>
            </a:prstGeom>
            <a:noFill/>
            <a:ln w="9525">
              <a:noFill/>
              <a:miter lim="800000"/>
              <a:headEnd/>
              <a:tailEnd/>
            </a:ln>
          </p:spPr>
        </p:pic>
        <p:pic>
          <p:nvPicPr>
            <p:cNvPr id="27657" name="Picture 134"/>
            <p:cNvPicPr>
              <a:picLocks noChangeAspect="1"/>
            </p:cNvPicPr>
            <p:nvPr/>
          </p:nvPicPr>
          <p:blipFill>
            <a:blip r:embed="rId6" cstate="print"/>
            <a:srcRect/>
            <a:stretch>
              <a:fillRect/>
            </a:stretch>
          </p:blipFill>
          <p:spPr bwMode="auto">
            <a:xfrm>
              <a:off x="2012039" y="5527984"/>
              <a:ext cx="1358900" cy="787400"/>
            </a:xfrm>
            <a:prstGeom prst="rect">
              <a:avLst/>
            </a:prstGeom>
            <a:noFill/>
            <a:ln w="9525">
              <a:noFill/>
              <a:miter lim="800000"/>
              <a:headEnd/>
              <a:tailEnd/>
            </a:ln>
          </p:spPr>
        </p:pic>
      </p:grpSp>
      <p:pic>
        <p:nvPicPr>
          <p:cNvPr id="27653" name="Picture 136"/>
          <p:cNvPicPr>
            <a:picLocks noChangeAspect="1"/>
          </p:cNvPicPr>
          <p:nvPr/>
        </p:nvPicPr>
        <p:blipFill>
          <a:blip r:embed="rId7" cstate="print"/>
          <a:srcRect/>
          <a:stretch>
            <a:fillRect/>
          </a:stretch>
        </p:blipFill>
        <p:spPr bwMode="auto">
          <a:xfrm>
            <a:off x="-3175" y="2328863"/>
            <a:ext cx="1273175" cy="352425"/>
          </a:xfrm>
          <a:prstGeom prst="rect">
            <a:avLst/>
          </a:prstGeom>
          <a:noFill/>
          <a:ln w="9525">
            <a:noFill/>
            <a:miter lim="800000"/>
            <a:headEnd/>
            <a:tailEnd/>
          </a:ln>
        </p:spPr>
      </p:pic>
      <p:pic>
        <p:nvPicPr>
          <p:cNvPr id="27654" name="Picture 25"/>
          <p:cNvPicPr>
            <a:picLocks noChangeAspect="1"/>
          </p:cNvPicPr>
          <p:nvPr/>
        </p:nvPicPr>
        <p:blipFill>
          <a:blip r:embed="rId8" cstate="print"/>
          <a:srcRect/>
          <a:stretch>
            <a:fillRect/>
          </a:stretch>
        </p:blipFill>
        <p:spPr bwMode="auto">
          <a:xfrm>
            <a:off x="1343025" y="1647825"/>
            <a:ext cx="6480175" cy="3554413"/>
          </a:xfrm>
          <a:prstGeom prst="rect">
            <a:avLst/>
          </a:prstGeom>
          <a:noFill/>
          <a:ln w="9525">
            <a:noFill/>
            <a:miter lim="800000"/>
            <a:headEnd/>
            <a:tailEnd/>
          </a:ln>
        </p:spPr>
      </p:pic>
      <p:sp>
        <p:nvSpPr>
          <p:cNvPr id="27655" name="Rectangle 2"/>
          <p:cNvSpPr>
            <a:spLocks noChangeArrowheads="1"/>
          </p:cNvSpPr>
          <p:nvPr/>
        </p:nvSpPr>
        <p:spPr bwMode="auto">
          <a:xfrm>
            <a:off x="5003800" y="3297238"/>
            <a:ext cx="925513" cy="449262"/>
          </a:xfrm>
          <a:prstGeom prst="rect">
            <a:avLst/>
          </a:prstGeom>
          <a:noFill/>
          <a:ln w="28575">
            <a:solidFill>
              <a:srgbClr val="FF0000"/>
            </a:solidFill>
            <a:round/>
            <a:headEnd/>
            <a:tailEnd/>
          </a:ln>
        </p:spPr>
        <p:txBody>
          <a:bodyPr/>
          <a:lstStyle/>
          <a:p>
            <a:pPr defTabSz="457200">
              <a:lnSpc>
                <a:spcPct val="75000"/>
              </a:lnSpc>
              <a:buClr>
                <a:srgbClr val="000000"/>
              </a:buClr>
              <a:buSzPct val="100000"/>
              <a:buFont typeface="Times New Roman" pitchFamily="18" charset="0"/>
              <a:buNone/>
            </a:pP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a:t>
            </a:r>
            <a:endParaRPr lang="nl-BE"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56287" y="1500174"/>
            <a:ext cx="7222115" cy="2612530"/>
          </a:xfrm>
          <a:prstGeom prst="rect">
            <a:avLst/>
          </a:prstGeom>
        </p:spPr>
      </p:pic>
      <p:sp>
        <p:nvSpPr>
          <p:cNvPr id="3" name="TextBox 2"/>
          <p:cNvSpPr txBox="1"/>
          <p:nvPr/>
        </p:nvSpPr>
        <p:spPr>
          <a:xfrm>
            <a:off x="251520" y="4293096"/>
            <a:ext cx="3051156" cy="1754326"/>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GB" dirty="0" smtClean="0">
                <a:solidFill>
                  <a:schemeClr val="tx1"/>
                </a:solidFill>
                <a:latin typeface="Swis721 BT" panose="020B0504020202020204" pitchFamily="34" charset="0"/>
              </a:rPr>
              <a:t>Protocols</a:t>
            </a:r>
          </a:p>
          <a:p>
            <a:pPr marL="342900" indent="-342900">
              <a:lnSpc>
                <a:spcPct val="150000"/>
              </a:lnSpc>
              <a:buFont typeface="Arial" panose="020B0604020202020204" pitchFamily="34" charset="0"/>
              <a:buChar char="•"/>
            </a:pPr>
            <a:r>
              <a:rPr lang="en-GB" dirty="0" smtClean="0">
                <a:solidFill>
                  <a:schemeClr val="tx1"/>
                </a:solidFill>
                <a:latin typeface="Swis721 BT" panose="020B0504020202020204" pitchFamily="34" charset="0"/>
              </a:rPr>
              <a:t>Performance</a:t>
            </a:r>
          </a:p>
          <a:p>
            <a:pPr marL="342900" indent="-342900">
              <a:lnSpc>
                <a:spcPct val="150000"/>
              </a:lnSpc>
              <a:buFont typeface="Arial" panose="020B0604020202020204" pitchFamily="34" charset="0"/>
              <a:buChar char="•"/>
            </a:pPr>
            <a:r>
              <a:rPr lang="en-GB" dirty="0" smtClean="0">
                <a:solidFill>
                  <a:schemeClr val="tx1"/>
                </a:solidFill>
                <a:latin typeface="Swis721 BT" panose="020B0504020202020204" pitchFamily="34" charset="0"/>
              </a:rPr>
              <a:t>Task management</a:t>
            </a:r>
            <a:endParaRPr lang="nl-BE" dirty="0">
              <a:solidFill>
                <a:schemeClr val="tx1"/>
              </a:solidFill>
              <a:latin typeface="Swis721 BT" panose="020B0504020202020204" pitchFamily="34" charset="0"/>
            </a:endParaRPr>
          </a:p>
        </p:txBody>
      </p:sp>
      <p:sp>
        <p:nvSpPr>
          <p:cNvPr id="5" name="TextBox 4"/>
          <p:cNvSpPr txBox="1"/>
          <p:nvPr/>
        </p:nvSpPr>
        <p:spPr>
          <a:xfrm>
            <a:off x="3260979" y="4293096"/>
            <a:ext cx="2864887" cy="1754326"/>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GB" dirty="0" smtClean="0">
                <a:solidFill>
                  <a:schemeClr val="tx1"/>
                </a:solidFill>
                <a:latin typeface="Swis721 BT" panose="020B0504020202020204" pitchFamily="34" charset="0"/>
              </a:rPr>
              <a:t>Action Language</a:t>
            </a:r>
          </a:p>
          <a:p>
            <a:pPr marL="342900" indent="-342900">
              <a:lnSpc>
                <a:spcPct val="150000"/>
              </a:lnSpc>
              <a:buFont typeface="Arial" panose="020B0604020202020204" pitchFamily="34" charset="0"/>
              <a:buChar char="•"/>
            </a:pPr>
            <a:r>
              <a:rPr lang="en-GB" dirty="0" smtClean="0">
                <a:solidFill>
                  <a:schemeClr val="tx1"/>
                </a:solidFill>
                <a:latin typeface="Swis721 BT" panose="020B0504020202020204" pitchFamily="34" charset="0"/>
              </a:rPr>
              <a:t>Conformance</a:t>
            </a:r>
          </a:p>
          <a:p>
            <a:pPr marL="342900" indent="-342900">
              <a:lnSpc>
                <a:spcPct val="150000"/>
              </a:lnSpc>
              <a:buFont typeface="Arial" panose="020B0604020202020204" pitchFamily="34" charset="0"/>
              <a:buChar char="•"/>
            </a:pPr>
            <a:r>
              <a:rPr lang="en-GB" dirty="0" smtClean="0">
                <a:solidFill>
                  <a:schemeClr val="tx1"/>
                </a:solidFill>
                <a:latin typeface="Swis721 BT" panose="020B0504020202020204" pitchFamily="34" charset="0"/>
              </a:rPr>
              <a:t>Services</a:t>
            </a:r>
            <a:endParaRPr lang="nl-BE" dirty="0">
              <a:solidFill>
                <a:schemeClr val="tx1"/>
              </a:solidFill>
              <a:latin typeface="Swis721 BT" panose="020B0504020202020204" pitchFamily="34" charset="0"/>
            </a:endParaRPr>
          </a:p>
        </p:txBody>
      </p:sp>
      <p:sp>
        <p:nvSpPr>
          <p:cNvPr id="6" name="TextBox 5"/>
          <p:cNvSpPr txBox="1"/>
          <p:nvPr/>
        </p:nvSpPr>
        <p:spPr>
          <a:xfrm>
            <a:off x="6084168" y="4293096"/>
            <a:ext cx="2738314" cy="1754326"/>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GB" dirty="0" smtClean="0">
                <a:solidFill>
                  <a:schemeClr val="tx1"/>
                </a:solidFill>
                <a:latin typeface="Swis721 BT" panose="020B0504020202020204" pitchFamily="34" charset="0"/>
              </a:rPr>
              <a:t>Concrete syntax</a:t>
            </a:r>
          </a:p>
          <a:p>
            <a:pPr marL="342900" indent="-342900">
              <a:lnSpc>
                <a:spcPct val="150000"/>
              </a:lnSpc>
              <a:buFont typeface="Arial" panose="020B0604020202020204" pitchFamily="34" charset="0"/>
              <a:buChar char="•"/>
            </a:pPr>
            <a:r>
              <a:rPr lang="en-GB" dirty="0" smtClean="0">
                <a:solidFill>
                  <a:schemeClr val="tx1"/>
                </a:solidFill>
                <a:latin typeface="Swis721 BT" panose="020B0504020202020204" pitchFamily="34" charset="0"/>
              </a:rPr>
              <a:t>Data</a:t>
            </a:r>
          </a:p>
          <a:p>
            <a:pPr marL="342900" indent="-342900">
              <a:lnSpc>
                <a:spcPct val="150000"/>
              </a:lnSpc>
              <a:buFont typeface="Arial" panose="020B0604020202020204" pitchFamily="34" charset="0"/>
              <a:buChar char="•"/>
            </a:pPr>
            <a:r>
              <a:rPr lang="en-GB" dirty="0" smtClean="0">
                <a:solidFill>
                  <a:schemeClr val="tx1"/>
                </a:solidFill>
                <a:latin typeface="Swis721 BT" panose="020B0504020202020204" pitchFamily="34" charset="0"/>
              </a:rPr>
              <a:t>Transformations</a:t>
            </a:r>
            <a:endParaRPr lang="nl-BE" dirty="0">
              <a:solidFill>
                <a:schemeClr val="tx1"/>
              </a:solidFill>
              <a:latin typeface="Swis721 BT" panose="020B0504020202020204" pitchFamily="34" charset="0"/>
            </a:endParaRPr>
          </a:p>
        </p:txBody>
      </p:sp>
    </p:spTree>
    <p:extLst>
      <p:ext uri="{BB962C8B-B14F-4D97-AF65-F5344CB8AC3E}">
        <p14:creationId xmlns="" xmlns:p14="http://schemas.microsoft.com/office/powerpoint/2010/main" val="109838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500"/>
                                        <p:tgtEl>
                                          <p:spTgt spid="5">
                                            <p:txEl>
                                              <p:pRg st="1" end="1"/>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500"/>
                                        <p:tgtEl>
                                          <p:spTgt spid="6">
                                            <p:txEl>
                                              <p:pRg st="0" end="0"/>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fade">
                                      <p:cBhvr>
                                        <p:cTn id="35" dur="500"/>
                                        <p:tgtEl>
                                          <p:spTgt spid="6">
                                            <p:txEl>
                                              <p:pRg st="1" end="1"/>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Content Placeholder 4"/>
          <p:cNvPicPr>
            <a:picLocks noGrp="1" noChangeAspect="1"/>
          </p:cNvPicPr>
          <p:nvPr>
            <p:ph idx="1"/>
          </p:nvPr>
        </p:nvPicPr>
        <p:blipFill>
          <a:blip r:embed="rId3" cstate="print"/>
          <a:srcRect b="4916"/>
          <a:stretch>
            <a:fillRect/>
          </a:stretch>
        </p:blipFill>
        <p:spPr>
          <a:xfrm>
            <a:off x="933450" y="1700213"/>
            <a:ext cx="7267575" cy="4321175"/>
          </a:xfrm>
        </p:spPr>
      </p:pic>
      <p:sp>
        <p:nvSpPr>
          <p:cNvPr id="6" name="Rectangle 5"/>
          <p:cNvSpPr/>
          <p:nvPr/>
        </p:nvSpPr>
        <p:spPr>
          <a:xfrm>
            <a:off x="3132138" y="3316288"/>
            <a:ext cx="1944687" cy="142875"/>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lnSpc>
                <a:spcPct val="75000"/>
              </a:lnSpc>
              <a:buClr>
                <a:srgbClr val="000000"/>
              </a:buClr>
              <a:buSzPct val="100000"/>
              <a:buFont typeface="Times New Roman" pitchFamily="18" charset="0"/>
              <a:buNone/>
            </a:pPr>
            <a:endParaRPr lang="en-US" sz="1800">
              <a:solidFill>
                <a:srgbClr val="000000"/>
              </a:solidFill>
            </a:endParaRPr>
          </a:p>
        </p:txBody>
      </p:sp>
      <p:sp>
        <p:nvSpPr>
          <p:cNvPr id="7" name="Rectangle 6"/>
          <p:cNvSpPr/>
          <p:nvPr/>
        </p:nvSpPr>
        <p:spPr>
          <a:xfrm>
            <a:off x="2771775" y="5346700"/>
            <a:ext cx="3168650" cy="314325"/>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lnSpc>
                <a:spcPct val="75000"/>
              </a:lnSpc>
              <a:buClr>
                <a:srgbClr val="000000"/>
              </a:buClr>
              <a:buSzPct val="100000"/>
              <a:buFont typeface="Times New Roman" pitchFamily="18" charset="0"/>
              <a:buNone/>
            </a:pPr>
            <a:endParaRPr lang="en-US" sz="1800">
              <a:solidFill>
                <a:srgbClr val="000000"/>
              </a:solidFill>
            </a:endParaRPr>
          </a:p>
        </p:txBody>
      </p:sp>
      <p:sp>
        <p:nvSpPr>
          <p:cNvPr id="29700" name="Title 1"/>
          <p:cNvSpPr>
            <a:spLocks noGrp="1"/>
          </p:cNvSpPr>
          <p:nvPr>
            <p:ph type="title"/>
          </p:nvPr>
        </p:nvSpPr>
        <p:spPr/>
        <p:txBody>
          <a:bodyPr/>
          <a:lstStyle/>
          <a:p>
            <a:pPr eaLnBrk="1" hangingPunct="1"/>
            <a:r>
              <a:rPr lang="en-US" smtClean="0">
                <a:latin typeface="Swis721 Ex BT"/>
              </a:rPr>
              <a:t>CBCD Tool – Contract Validation Analysis</a:t>
            </a: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eaLnBrk="1" hangingPunct="1"/>
            <a:r>
              <a:rPr lang="en-US" smtClean="0">
                <a:latin typeface="Swis721 Ex BT"/>
              </a:rPr>
              <a:t>CBCD Tool – (DSE) Mapping</a:t>
            </a:r>
          </a:p>
        </p:txBody>
      </p:sp>
      <p:pic>
        <p:nvPicPr>
          <p:cNvPr id="31746" name="Picture 131"/>
          <p:cNvPicPr>
            <a:picLocks noChangeAspect="1"/>
          </p:cNvPicPr>
          <p:nvPr/>
        </p:nvPicPr>
        <p:blipFill>
          <a:blip r:embed="rId3" cstate="print"/>
          <a:srcRect/>
          <a:stretch>
            <a:fillRect/>
          </a:stretch>
        </p:blipFill>
        <p:spPr bwMode="auto">
          <a:xfrm>
            <a:off x="7816850" y="3746500"/>
            <a:ext cx="1192213" cy="488950"/>
          </a:xfrm>
          <a:prstGeom prst="rect">
            <a:avLst/>
          </a:prstGeom>
          <a:noFill/>
          <a:ln w="9525">
            <a:noFill/>
            <a:miter lim="800000"/>
            <a:headEnd/>
            <a:tailEnd/>
          </a:ln>
        </p:spPr>
      </p:pic>
      <p:pic>
        <p:nvPicPr>
          <p:cNvPr id="31747" name="Picture 132"/>
          <p:cNvPicPr>
            <a:picLocks noChangeAspect="1"/>
          </p:cNvPicPr>
          <p:nvPr/>
        </p:nvPicPr>
        <p:blipFill>
          <a:blip r:embed="rId4" cstate="print"/>
          <a:srcRect/>
          <a:stretch>
            <a:fillRect/>
          </a:stretch>
        </p:blipFill>
        <p:spPr bwMode="auto">
          <a:xfrm>
            <a:off x="7823200" y="2593975"/>
            <a:ext cx="1123950" cy="803275"/>
          </a:xfrm>
          <a:prstGeom prst="rect">
            <a:avLst/>
          </a:prstGeom>
          <a:noFill/>
          <a:ln w="9525">
            <a:noFill/>
            <a:miter lim="800000"/>
            <a:headEnd/>
            <a:tailEnd/>
          </a:ln>
        </p:spPr>
      </p:pic>
      <p:grpSp>
        <p:nvGrpSpPr>
          <p:cNvPr id="2" name="Group 135"/>
          <p:cNvGrpSpPr>
            <a:grpSpLocks noChangeAspect="1"/>
          </p:cNvGrpSpPr>
          <p:nvPr/>
        </p:nvGrpSpPr>
        <p:grpSpPr bwMode="auto">
          <a:xfrm>
            <a:off x="52388" y="2897188"/>
            <a:ext cx="1184275" cy="439737"/>
            <a:chOff x="961134" y="5527984"/>
            <a:chExt cx="2409805" cy="895357"/>
          </a:xfrm>
        </p:grpSpPr>
        <p:pic>
          <p:nvPicPr>
            <p:cNvPr id="31752" name="Picture 133"/>
            <p:cNvPicPr>
              <a:picLocks noChangeAspect="1"/>
            </p:cNvPicPr>
            <p:nvPr/>
          </p:nvPicPr>
          <p:blipFill>
            <a:blip r:embed="rId5" cstate="print"/>
            <a:srcRect/>
            <a:stretch>
              <a:fillRect/>
            </a:stretch>
          </p:blipFill>
          <p:spPr bwMode="auto">
            <a:xfrm>
              <a:off x="961134" y="5661341"/>
              <a:ext cx="1016000" cy="762000"/>
            </a:xfrm>
            <a:prstGeom prst="rect">
              <a:avLst/>
            </a:prstGeom>
            <a:noFill/>
            <a:ln w="9525">
              <a:noFill/>
              <a:miter lim="800000"/>
              <a:headEnd/>
              <a:tailEnd/>
            </a:ln>
          </p:spPr>
        </p:pic>
        <p:pic>
          <p:nvPicPr>
            <p:cNvPr id="31753" name="Picture 134"/>
            <p:cNvPicPr>
              <a:picLocks noChangeAspect="1"/>
            </p:cNvPicPr>
            <p:nvPr/>
          </p:nvPicPr>
          <p:blipFill>
            <a:blip r:embed="rId6" cstate="print"/>
            <a:srcRect/>
            <a:stretch>
              <a:fillRect/>
            </a:stretch>
          </p:blipFill>
          <p:spPr bwMode="auto">
            <a:xfrm>
              <a:off x="2012039" y="5527984"/>
              <a:ext cx="1358900" cy="787400"/>
            </a:xfrm>
            <a:prstGeom prst="rect">
              <a:avLst/>
            </a:prstGeom>
            <a:noFill/>
            <a:ln w="9525">
              <a:noFill/>
              <a:miter lim="800000"/>
              <a:headEnd/>
              <a:tailEnd/>
            </a:ln>
          </p:spPr>
        </p:pic>
      </p:grpSp>
      <p:pic>
        <p:nvPicPr>
          <p:cNvPr id="31749" name="Picture 136"/>
          <p:cNvPicPr>
            <a:picLocks noChangeAspect="1"/>
          </p:cNvPicPr>
          <p:nvPr/>
        </p:nvPicPr>
        <p:blipFill>
          <a:blip r:embed="rId7" cstate="print"/>
          <a:srcRect/>
          <a:stretch>
            <a:fillRect/>
          </a:stretch>
        </p:blipFill>
        <p:spPr bwMode="auto">
          <a:xfrm>
            <a:off x="-3175" y="2328863"/>
            <a:ext cx="1273175" cy="352425"/>
          </a:xfrm>
          <a:prstGeom prst="rect">
            <a:avLst/>
          </a:prstGeom>
          <a:noFill/>
          <a:ln w="9525">
            <a:noFill/>
            <a:miter lim="800000"/>
            <a:headEnd/>
            <a:tailEnd/>
          </a:ln>
        </p:spPr>
      </p:pic>
      <p:pic>
        <p:nvPicPr>
          <p:cNvPr id="31750" name="Picture 25"/>
          <p:cNvPicPr>
            <a:picLocks noChangeAspect="1"/>
          </p:cNvPicPr>
          <p:nvPr/>
        </p:nvPicPr>
        <p:blipFill>
          <a:blip r:embed="rId8" cstate="print"/>
          <a:srcRect/>
          <a:stretch>
            <a:fillRect/>
          </a:stretch>
        </p:blipFill>
        <p:spPr bwMode="auto">
          <a:xfrm>
            <a:off x="1343025" y="1647825"/>
            <a:ext cx="6480175" cy="3554413"/>
          </a:xfrm>
          <a:prstGeom prst="rect">
            <a:avLst/>
          </a:prstGeom>
          <a:noFill/>
          <a:ln w="9525">
            <a:noFill/>
            <a:miter lim="800000"/>
            <a:headEnd/>
            <a:tailEnd/>
          </a:ln>
        </p:spPr>
      </p:pic>
      <p:sp>
        <p:nvSpPr>
          <p:cNvPr id="31751" name="Rectangle 2"/>
          <p:cNvSpPr>
            <a:spLocks noChangeArrowheads="1"/>
          </p:cNvSpPr>
          <p:nvPr/>
        </p:nvSpPr>
        <p:spPr bwMode="auto">
          <a:xfrm>
            <a:off x="3132138" y="2565400"/>
            <a:ext cx="923925" cy="1079500"/>
          </a:xfrm>
          <a:prstGeom prst="rect">
            <a:avLst/>
          </a:prstGeom>
          <a:noFill/>
          <a:ln w="28575">
            <a:solidFill>
              <a:srgbClr val="FF0000"/>
            </a:solidFill>
            <a:round/>
            <a:headEnd/>
            <a:tailEnd/>
          </a:ln>
        </p:spPr>
        <p:txBody>
          <a:bodyPr/>
          <a:lstStyle/>
          <a:p>
            <a:pPr defTabSz="457200">
              <a:lnSpc>
                <a:spcPct val="75000"/>
              </a:lnSpc>
              <a:buClr>
                <a:srgbClr val="000000"/>
              </a:buClr>
              <a:buSzPct val="100000"/>
              <a:buFont typeface="Times New Roman" pitchFamily="18" charset="0"/>
              <a:buNone/>
            </a:pPr>
            <a:endParaRPr lang="en-US"/>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Content Placeholder 4"/>
          <p:cNvPicPr>
            <a:picLocks noGrp="1" noChangeAspect="1"/>
          </p:cNvPicPr>
          <p:nvPr>
            <p:ph idx="1"/>
          </p:nvPr>
        </p:nvPicPr>
        <p:blipFill>
          <a:blip r:embed="rId2" cstate="print"/>
          <a:srcRect b="4912"/>
          <a:stretch>
            <a:fillRect/>
          </a:stretch>
        </p:blipFill>
        <p:spPr>
          <a:xfrm>
            <a:off x="933450" y="1628775"/>
            <a:ext cx="7267575" cy="4319588"/>
          </a:xfrm>
        </p:spPr>
      </p:pic>
      <p:sp>
        <p:nvSpPr>
          <p:cNvPr id="33794" name="Title 1"/>
          <p:cNvSpPr>
            <a:spLocks noGrp="1"/>
          </p:cNvSpPr>
          <p:nvPr>
            <p:ph type="title"/>
          </p:nvPr>
        </p:nvSpPr>
        <p:spPr/>
        <p:txBody>
          <a:bodyPr/>
          <a:lstStyle/>
          <a:p>
            <a:pPr eaLnBrk="1" hangingPunct="1"/>
            <a:r>
              <a:rPr lang="en-US" smtClean="0">
                <a:latin typeface="Swis721 Ex BT"/>
              </a:rPr>
              <a:t>CBCD Tool – (DSE) Mapping</a:t>
            </a: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pPr eaLnBrk="1" hangingPunct="1"/>
            <a:r>
              <a:rPr lang="en-US" smtClean="0">
                <a:latin typeface="Swis721 Ex BT"/>
              </a:rPr>
              <a:t>CBCD Tool – Schedulability Analysis</a:t>
            </a:r>
          </a:p>
        </p:txBody>
      </p:sp>
      <p:pic>
        <p:nvPicPr>
          <p:cNvPr id="34818" name="Picture 131"/>
          <p:cNvPicPr>
            <a:picLocks noChangeAspect="1"/>
          </p:cNvPicPr>
          <p:nvPr/>
        </p:nvPicPr>
        <p:blipFill>
          <a:blip r:embed="rId3" cstate="print"/>
          <a:srcRect/>
          <a:stretch>
            <a:fillRect/>
          </a:stretch>
        </p:blipFill>
        <p:spPr bwMode="auto">
          <a:xfrm>
            <a:off x="7816850" y="3746500"/>
            <a:ext cx="1192213" cy="488950"/>
          </a:xfrm>
          <a:prstGeom prst="rect">
            <a:avLst/>
          </a:prstGeom>
          <a:noFill/>
          <a:ln w="9525">
            <a:noFill/>
            <a:miter lim="800000"/>
            <a:headEnd/>
            <a:tailEnd/>
          </a:ln>
        </p:spPr>
      </p:pic>
      <p:pic>
        <p:nvPicPr>
          <p:cNvPr id="34819" name="Picture 132"/>
          <p:cNvPicPr>
            <a:picLocks noChangeAspect="1"/>
          </p:cNvPicPr>
          <p:nvPr/>
        </p:nvPicPr>
        <p:blipFill>
          <a:blip r:embed="rId4" cstate="print"/>
          <a:srcRect/>
          <a:stretch>
            <a:fillRect/>
          </a:stretch>
        </p:blipFill>
        <p:spPr bwMode="auto">
          <a:xfrm>
            <a:off x="7823200" y="2593975"/>
            <a:ext cx="1123950" cy="803275"/>
          </a:xfrm>
          <a:prstGeom prst="rect">
            <a:avLst/>
          </a:prstGeom>
          <a:noFill/>
          <a:ln w="9525">
            <a:noFill/>
            <a:miter lim="800000"/>
            <a:headEnd/>
            <a:tailEnd/>
          </a:ln>
        </p:spPr>
      </p:pic>
      <p:grpSp>
        <p:nvGrpSpPr>
          <p:cNvPr id="2" name="Group 135"/>
          <p:cNvGrpSpPr>
            <a:grpSpLocks noChangeAspect="1"/>
          </p:cNvGrpSpPr>
          <p:nvPr/>
        </p:nvGrpSpPr>
        <p:grpSpPr bwMode="auto">
          <a:xfrm>
            <a:off x="52388" y="2897188"/>
            <a:ext cx="1184275" cy="439737"/>
            <a:chOff x="961134" y="5527984"/>
            <a:chExt cx="2409805" cy="895357"/>
          </a:xfrm>
        </p:grpSpPr>
        <p:pic>
          <p:nvPicPr>
            <p:cNvPr id="34824" name="Picture 133"/>
            <p:cNvPicPr>
              <a:picLocks noChangeAspect="1"/>
            </p:cNvPicPr>
            <p:nvPr/>
          </p:nvPicPr>
          <p:blipFill>
            <a:blip r:embed="rId5" cstate="print"/>
            <a:srcRect/>
            <a:stretch>
              <a:fillRect/>
            </a:stretch>
          </p:blipFill>
          <p:spPr bwMode="auto">
            <a:xfrm>
              <a:off x="961134" y="5661341"/>
              <a:ext cx="1016000" cy="762000"/>
            </a:xfrm>
            <a:prstGeom prst="rect">
              <a:avLst/>
            </a:prstGeom>
            <a:noFill/>
            <a:ln w="9525">
              <a:noFill/>
              <a:miter lim="800000"/>
              <a:headEnd/>
              <a:tailEnd/>
            </a:ln>
          </p:spPr>
        </p:pic>
        <p:pic>
          <p:nvPicPr>
            <p:cNvPr id="34825" name="Picture 134"/>
            <p:cNvPicPr>
              <a:picLocks noChangeAspect="1"/>
            </p:cNvPicPr>
            <p:nvPr/>
          </p:nvPicPr>
          <p:blipFill>
            <a:blip r:embed="rId6" cstate="print"/>
            <a:srcRect/>
            <a:stretch>
              <a:fillRect/>
            </a:stretch>
          </p:blipFill>
          <p:spPr bwMode="auto">
            <a:xfrm>
              <a:off x="2012039" y="5527984"/>
              <a:ext cx="1358900" cy="787400"/>
            </a:xfrm>
            <a:prstGeom prst="rect">
              <a:avLst/>
            </a:prstGeom>
            <a:noFill/>
            <a:ln w="9525">
              <a:noFill/>
              <a:miter lim="800000"/>
              <a:headEnd/>
              <a:tailEnd/>
            </a:ln>
          </p:spPr>
        </p:pic>
      </p:grpSp>
      <p:pic>
        <p:nvPicPr>
          <p:cNvPr id="34821" name="Picture 136"/>
          <p:cNvPicPr>
            <a:picLocks noChangeAspect="1"/>
          </p:cNvPicPr>
          <p:nvPr/>
        </p:nvPicPr>
        <p:blipFill>
          <a:blip r:embed="rId7" cstate="print"/>
          <a:srcRect/>
          <a:stretch>
            <a:fillRect/>
          </a:stretch>
        </p:blipFill>
        <p:spPr bwMode="auto">
          <a:xfrm>
            <a:off x="-3175" y="2328863"/>
            <a:ext cx="1273175" cy="352425"/>
          </a:xfrm>
          <a:prstGeom prst="rect">
            <a:avLst/>
          </a:prstGeom>
          <a:noFill/>
          <a:ln w="9525">
            <a:noFill/>
            <a:miter lim="800000"/>
            <a:headEnd/>
            <a:tailEnd/>
          </a:ln>
        </p:spPr>
      </p:pic>
      <p:pic>
        <p:nvPicPr>
          <p:cNvPr id="34822" name="Picture 25"/>
          <p:cNvPicPr>
            <a:picLocks noChangeAspect="1"/>
          </p:cNvPicPr>
          <p:nvPr/>
        </p:nvPicPr>
        <p:blipFill>
          <a:blip r:embed="rId8" cstate="print"/>
          <a:srcRect/>
          <a:stretch>
            <a:fillRect/>
          </a:stretch>
        </p:blipFill>
        <p:spPr bwMode="auto">
          <a:xfrm>
            <a:off x="1343025" y="1647825"/>
            <a:ext cx="6480175" cy="3554413"/>
          </a:xfrm>
          <a:prstGeom prst="rect">
            <a:avLst/>
          </a:prstGeom>
          <a:noFill/>
          <a:ln w="9525">
            <a:noFill/>
            <a:miter lim="800000"/>
            <a:headEnd/>
            <a:tailEnd/>
          </a:ln>
        </p:spPr>
      </p:pic>
      <p:sp>
        <p:nvSpPr>
          <p:cNvPr id="34823" name="Rectangle 2"/>
          <p:cNvSpPr>
            <a:spLocks noChangeArrowheads="1"/>
          </p:cNvSpPr>
          <p:nvPr/>
        </p:nvSpPr>
        <p:spPr bwMode="auto">
          <a:xfrm>
            <a:off x="4140200" y="3297238"/>
            <a:ext cx="925513" cy="449262"/>
          </a:xfrm>
          <a:prstGeom prst="rect">
            <a:avLst/>
          </a:prstGeom>
          <a:noFill/>
          <a:ln w="28575">
            <a:solidFill>
              <a:srgbClr val="FF0000"/>
            </a:solidFill>
            <a:round/>
            <a:headEnd/>
            <a:tailEnd/>
          </a:ln>
        </p:spPr>
        <p:txBody>
          <a:bodyPr/>
          <a:lstStyle/>
          <a:p>
            <a:pPr defTabSz="457200">
              <a:lnSpc>
                <a:spcPct val="75000"/>
              </a:lnSpc>
              <a:buClr>
                <a:srgbClr val="000000"/>
              </a:buClr>
              <a:buSzPct val="100000"/>
              <a:buFont typeface="Times New Roman" pitchFamily="18" charset="0"/>
              <a:buNone/>
            </a:pPr>
            <a:endParaRPr lang="en-US"/>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Content Placeholder 9"/>
          <p:cNvPicPr>
            <a:picLocks noGrp="1" noChangeAspect="1"/>
          </p:cNvPicPr>
          <p:nvPr>
            <p:ph idx="1"/>
          </p:nvPr>
        </p:nvPicPr>
        <p:blipFill>
          <a:blip r:embed="rId2" cstate="print"/>
          <a:srcRect b="5132"/>
          <a:stretch>
            <a:fillRect/>
          </a:stretch>
        </p:blipFill>
        <p:spPr>
          <a:xfrm>
            <a:off x="923925" y="1700213"/>
            <a:ext cx="7286625" cy="4321175"/>
          </a:xfrm>
        </p:spPr>
      </p:pic>
      <p:sp>
        <p:nvSpPr>
          <p:cNvPr id="8" name="Rectangle 7"/>
          <p:cNvSpPr/>
          <p:nvPr/>
        </p:nvSpPr>
        <p:spPr>
          <a:xfrm>
            <a:off x="2987675" y="4724400"/>
            <a:ext cx="2305050" cy="127000"/>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lnSpc>
                <a:spcPct val="75000"/>
              </a:lnSpc>
              <a:buClr>
                <a:srgbClr val="000000"/>
              </a:buClr>
              <a:buSzPct val="100000"/>
              <a:buFont typeface="Times New Roman" pitchFamily="18" charset="0"/>
              <a:buNone/>
            </a:pPr>
            <a:endParaRPr lang="en-US" sz="1800">
              <a:solidFill>
                <a:srgbClr val="FF0000"/>
              </a:solidFill>
            </a:endParaRPr>
          </a:p>
        </p:txBody>
      </p:sp>
      <p:sp>
        <p:nvSpPr>
          <p:cNvPr id="11" name="Rectangle 10"/>
          <p:cNvSpPr/>
          <p:nvPr/>
        </p:nvSpPr>
        <p:spPr>
          <a:xfrm>
            <a:off x="3203575" y="5516563"/>
            <a:ext cx="946150" cy="325437"/>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lnSpc>
                <a:spcPct val="75000"/>
              </a:lnSpc>
              <a:buClr>
                <a:srgbClr val="000000"/>
              </a:buClr>
              <a:buSzPct val="100000"/>
              <a:buFont typeface="Times New Roman" pitchFamily="18" charset="0"/>
              <a:buNone/>
            </a:pPr>
            <a:endParaRPr lang="en-US" sz="1800">
              <a:solidFill>
                <a:srgbClr val="FF0000"/>
              </a:solidFill>
            </a:endParaRPr>
          </a:p>
        </p:txBody>
      </p:sp>
      <p:sp>
        <p:nvSpPr>
          <p:cNvPr id="12" name="Oval 11"/>
          <p:cNvSpPr>
            <a:spLocks noChangeAspect="1"/>
          </p:cNvSpPr>
          <p:nvPr/>
        </p:nvSpPr>
        <p:spPr>
          <a:xfrm>
            <a:off x="5472113" y="4670425"/>
            <a:ext cx="242887" cy="242888"/>
          </a:xfrm>
          <a:prstGeom prst="ellipse">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lnSpc>
                <a:spcPct val="75000"/>
              </a:lnSpc>
              <a:spcBef>
                <a:spcPts val="0"/>
              </a:spcBef>
              <a:spcAft>
                <a:spcPts val="0"/>
              </a:spcAft>
              <a:buClr>
                <a:srgbClr val="000000"/>
              </a:buClr>
              <a:buSzPct val="100000"/>
              <a:buFont typeface="Times New Roman" charset="0"/>
              <a:buNone/>
              <a:defRPr/>
            </a:pPr>
            <a:r>
              <a:rPr lang="en-US" sz="1800" dirty="0">
                <a:solidFill>
                  <a:srgbClr val="FF0000"/>
                </a:solidFill>
              </a:rPr>
              <a:t>1</a:t>
            </a:r>
          </a:p>
        </p:txBody>
      </p:sp>
      <p:sp>
        <p:nvSpPr>
          <p:cNvPr id="50181" name="TextBox 12"/>
          <p:cNvSpPr txBox="1">
            <a:spLocks noChangeArrowheads="1"/>
          </p:cNvSpPr>
          <p:nvPr/>
        </p:nvSpPr>
        <p:spPr bwMode="auto">
          <a:xfrm>
            <a:off x="5795963" y="4652963"/>
            <a:ext cx="2090737" cy="3000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Clr>
                <a:srgbClr val="000000"/>
              </a:buClr>
              <a:buSzPct val="100000"/>
              <a:buFontTx/>
              <a:buNone/>
              <a:defRPr/>
            </a:pPr>
            <a:r>
              <a:rPr lang="en-US" altLang="x-none" sz="1350">
                <a:solidFill>
                  <a:srgbClr val="FF0000"/>
                </a:solidFill>
                <a:ea typeface="+mn-ea"/>
                <a:cs typeface="Times New Roman" charset="0"/>
              </a:rPr>
              <a:t>Run </a:t>
            </a:r>
            <a:r>
              <a:rPr lang="en-US" altLang="x-none" sz="1350" dirty="0" err="1">
                <a:solidFill>
                  <a:srgbClr val="FF0000"/>
                </a:solidFill>
                <a:ea typeface="+mn-ea"/>
                <a:cs typeface="Times New Roman" charset="0"/>
              </a:rPr>
              <a:t>Schedulability</a:t>
            </a:r>
            <a:r>
              <a:rPr lang="en-US" altLang="x-none" sz="1350" dirty="0">
                <a:solidFill>
                  <a:srgbClr val="FF0000"/>
                </a:solidFill>
                <a:ea typeface="+mn-ea"/>
                <a:cs typeface="Times New Roman" charset="0"/>
              </a:rPr>
              <a:t> Analysis</a:t>
            </a:r>
          </a:p>
        </p:txBody>
      </p:sp>
      <p:sp>
        <p:nvSpPr>
          <p:cNvPr id="14" name="Oval 13"/>
          <p:cNvSpPr>
            <a:spLocks noChangeAspect="1"/>
          </p:cNvSpPr>
          <p:nvPr/>
        </p:nvSpPr>
        <p:spPr>
          <a:xfrm>
            <a:off x="4321175" y="5543550"/>
            <a:ext cx="242888" cy="242888"/>
          </a:xfrm>
          <a:prstGeom prst="ellipse">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lnSpc>
                <a:spcPct val="75000"/>
              </a:lnSpc>
              <a:spcBef>
                <a:spcPts val="0"/>
              </a:spcBef>
              <a:spcAft>
                <a:spcPts val="0"/>
              </a:spcAft>
              <a:buClr>
                <a:srgbClr val="000000"/>
              </a:buClr>
              <a:buSzPct val="100000"/>
              <a:buFont typeface="Times New Roman" charset="0"/>
              <a:buNone/>
              <a:defRPr/>
            </a:pPr>
            <a:r>
              <a:rPr lang="en-US" sz="1800" dirty="0">
                <a:solidFill>
                  <a:srgbClr val="FF0000"/>
                </a:solidFill>
              </a:rPr>
              <a:t>2</a:t>
            </a:r>
          </a:p>
        </p:txBody>
      </p:sp>
      <p:sp>
        <p:nvSpPr>
          <p:cNvPr id="36871" name="TextBox 14"/>
          <p:cNvSpPr txBox="1">
            <a:spLocks noChangeArrowheads="1"/>
          </p:cNvSpPr>
          <p:nvPr/>
        </p:nvSpPr>
        <p:spPr bwMode="auto">
          <a:xfrm>
            <a:off x="4643438" y="5526088"/>
            <a:ext cx="2808287" cy="300037"/>
          </a:xfrm>
          <a:prstGeom prst="rect">
            <a:avLst/>
          </a:prstGeom>
          <a:solidFill>
            <a:schemeClr val="bg1"/>
          </a:solidFill>
          <a:ln w="9525">
            <a:noFill/>
            <a:miter lim="800000"/>
            <a:headEnd/>
            <a:tailEnd/>
          </a:ln>
        </p:spPr>
        <p:txBody>
          <a:bodyPr wrap="none">
            <a:spAutoFit/>
          </a:bodyPr>
          <a:lstStyle/>
          <a:p>
            <a:pPr eaLnBrk="1" hangingPunct="1">
              <a:buClr>
                <a:srgbClr val="000000"/>
              </a:buClr>
              <a:buSzPct val="100000"/>
            </a:pPr>
            <a:r>
              <a:rPr lang="en-US" sz="1300">
                <a:solidFill>
                  <a:srgbClr val="FF0000"/>
                </a:solidFill>
                <a:latin typeface="Calibri" pitchFamily="34" charset="0"/>
                <a:cs typeface="Times New Roman" pitchFamily="18" charset="0"/>
              </a:rPr>
              <a:t>Model is annotated with the results</a:t>
            </a:r>
            <a:r>
              <a:rPr lang="is-IS" sz="1300">
                <a:solidFill>
                  <a:srgbClr val="FF0000"/>
                </a:solidFill>
                <a:latin typeface="Calibri" pitchFamily="34" charset="0"/>
                <a:cs typeface="Times New Roman" pitchFamily="18" charset="0"/>
              </a:rPr>
              <a:t>…</a:t>
            </a:r>
            <a:endParaRPr lang="en-US" sz="1300">
              <a:solidFill>
                <a:srgbClr val="FF0000"/>
              </a:solidFill>
              <a:latin typeface="Calibri" pitchFamily="34" charset="0"/>
              <a:cs typeface="Times New Roman" pitchFamily="18" charset="0"/>
            </a:endParaRPr>
          </a:p>
        </p:txBody>
      </p:sp>
      <p:sp>
        <p:nvSpPr>
          <p:cNvPr id="36872" name="Title 1"/>
          <p:cNvSpPr>
            <a:spLocks noGrp="1"/>
          </p:cNvSpPr>
          <p:nvPr>
            <p:ph type="title"/>
          </p:nvPr>
        </p:nvSpPr>
        <p:spPr/>
        <p:txBody>
          <a:bodyPr/>
          <a:lstStyle/>
          <a:p>
            <a:pPr eaLnBrk="1" hangingPunct="1"/>
            <a:r>
              <a:rPr lang="en-US" smtClean="0">
                <a:latin typeface="Swis721 Ex BT"/>
              </a:rPr>
              <a:t>CBCD Tool – Schedulability Analysis</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Content Placeholder 4"/>
          <p:cNvPicPr>
            <a:picLocks noGrp="1" noChangeAspect="1"/>
          </p:cNvPicPr>
          <p:nvPr>
            <p:ph idx="1"/>
          </p:nvPr>
        </p:nvPicPr>
        <p:blipFill>
          <a:blip r:embed="rId2" cstate="print"/>
          <a:srcRect b="5132"/>
          <a:stretch>
            <a:fillRect/>
          </a:stretch>
        </p:blipFill>
        <p:spPr>
          <a:xfrm>
            <a:off x="923925" y="1700213"/>
            <a:ext cx="7286625" cy="4321175"/>
          </a:xfrm>
        </p:spPr>
      </p:pic>
      <p:sp>
        <p:nvSpPr>
          <p:cNvPr id="11" name="Rectangle 10"/>
          <p:cNvSpPr/>
          <p:nvPr/>
        </p:nvSpPr>
        <p:spPr>
          <a:xfrm>
            <a:off x="3170238" y="5186363"/>
            <a:ext cx="969962" cy="619125"/>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lnSpc>
                <a:spcPct val="75000"/>
              </a:lnSpc>
              <a:buClr>
                <a:srgbClr val="000000"/>
              </a:buClr>
              <a:buSzPct val="100000"/>
              <a:buFont typeface="Times New Roman" pitchFamily="18" charset="0"/>
              <a:buNone/>
            </a:pPr>
            <a:endParaRPr lang="en-US" sz="1800">
              <a:solidFill>
                <a:srgbClr val="FF0000"/>
              </a:solidFill>
            </a:endParaRPr>
          </a:p>
        </p:txBody>
      </p:sp>
      <p:sp>
        <p:nvSpPr>
          <p:cNvPr id="14" name="Oval 13"/>
          <p:cNvSpPr>
            <a:spLocks noChangeAspect="1"/>
          </p:cNvSpPr>
          <p:nvPr/>
        </p:nvSpPr>
        <p:spPr>
          <a:xfrm>
            <a:off x="4324350" y="5362575"/>
            <a:ext cx="242888" cy="242888"/>
          </a:xfrm>
          <a:prstGeom prst="ellipse">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lnSpc>
                <a:spcPct val="75000"/>
              </a:lnSpc>
              <a:spcBef>
                <a:spcPts val="0"/>
              </a:spcBef>
              <a:spcAft>
                <a:spcPts val="0"/>
              </a:spcAft>
              <a:buClr>
                <a:srgbClr val="000000"/>
              </a:buClr>
              <a:buSzPct val="100000"/>
              <a:buFont typeface="Times New Roman" charset="0"/>
              <a:buNone/>
              <a:defRPr/>
            </a:pPr>
            <a:r>
              <a:rPr lang="en-US" sz="1800" dirty="0">
                <a:solidFill>
                  <a:srgbClr val="FF0000"/>
                </a:solidFill>
              </a:rPr>
              <a:t>2</a:t>
            </a:r>
          </a:p>
        </p:txBody>
      </p:sp>
      <p:sp>
        <p:nvSpPr>
          <p:cNvPr id="37892" name="TextBox 14"/>
          <p:cNvSpPr txBox="1">
            <a:spLocks noChangeArrowheads="1"/>
          </p:cNvSpPr>
          <p:nvPr/>
        </p:nvSpPr>
        <p:spPr bwMode="auto">
          <a:xfrm>
            <a:off x="4643438" y="5345113"/>
            <a:ext cx="1138237" cy="300037"/>
          </a:xfrm>
          <a:prstGeom prst="rect">
            <a:avLst/>
          </a:prstGeom>
          <a:solidFill>
            <a:schemeClr val="bg1"/>
          </a:solidFill>
          <a:ln w="9525">
            <a:noFill/>
            <a:miter lim="800000"/>
            <a:headEnd/>
            <a:tailEnd/>
          </a:ln>
        </p:spPr>
        <p:txBody>
          <a:bodyPr wrap="none">
            <a:spAutoFit/>
          </a:bodyPr>
          <a:lstStyle/>
          <a:p>
            <a:pPr eaLnBrk="1" hangingPunct="1">
              <a:buClr>
                <a:srgbClr val="000000"/>
              </a:buClr>
              <a:buSzPct val="100000"/>
            </a:pPr>
            <a:r>
              <a:rPr lang="is-IS" sz="1300">
                <a:solidFill>
                  <a:srgbClr val="FF0000"/>
                </a:solidFill>
                <a:latin typeface="Calibri" pitchFamily="34" charset="0"/>
                <a:cs typeface="Times New Roman" pitchFamily="18" charset="0"/>
              </a:rPr>
              <a:t>…at all levels!</a:t>
            </a:r>
            <a:endParaRPr lang="en-US" sz="1300">
              <a:solidFill>
                <a:srgbClr val="FF0000"/>
              </a:solidFill>
              <a:latin typeface="Calibri" pitchFamily="34" charset="0"/>
              <a:cs typeface="Times New Roman" pitchFamily="18" charset="0"/>
            </a:endParaRPr>
          </a:p>
        </p:txBody>
      </p:sp>
      <p:sp>
        <p:nvSpPr>
          <p:cNvPr id="37893" name="Title 1"/>
          <p:cNvSpPr>
            <a:spLocks noGrp="1"/>
          </p:cNvSpPr>
          <p:nvPr>
            <p:ph type="title"/>
          </p:nvPr>
        </p:nvSpPr>
        <p:spPr/>
        <p:txBody>
          <a:bodyPr/>
          <a:lstStyle/>
          <a:p>
            <a:pPr eaLnBrk="1" hangingPunct="1"/>
            <a:r>
              <a:rPr lang="en-US" smtClean="0">
                <a:latin typeface="Swis721 Ex BT"/>
              </a:rPr>
              <a:t>CBCD Tool – Schedulability Analysis</a:t>
            </a:r>
          </a:p>
        </p:txBody>
      </p:sp>
      <p:sp>
        <p:nvSpPr>
          <p:cNvPr id="10" name="Rectangle 9"/>
          <p:cNvSpPr/>
          <p:nvPr/>
        </p:nvSpPr>
        <p:spPr>
          <a:xfrm>
            <a:off x="4049713" y="3492500"/>
            <a:ext cx="360362" cy="179388"/>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lnSpc>
                <a:spcPct val="75000"/>
              </a:lnSpc>
              <a:buClr>
                <a:srgbClr val="000000"/>
              </a:buClr>
              <a:buSzPct val="100000"/>
              <a:buFont typeface="Times New Roman" pitchFamily="18" charset="0"/>
              <a:buNone/>
            </a:pPr>
            <a:endParaRPr lang="en-US" sz="1800">
              <a:solidFill>
                <a:srgbClr val="000000"/>
              </a:solidFill>
            </a:endParaRP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eaLnBrk="1" hangingPunct="1"/>
            <a:r>
              <a:rPr lang="en-US" smtClean="0">
                <a:latin typeface="Swis721 Ex BT"/>
              </a:rPr>
              <a:t>CBCD Tool – Export (Control) View</a:t>
            </a:r>
          </a:p>
        </p:txBody>
      </p:sp>
      <p:pic>
        <p:nvPicPr>
          <p:cNvPr id="38914" name="Picture 131"/>
          <p:cNvPicPr>
            <a:picLocks noChangeAspect="1"/>
          </p:cNvPicPr>
          <p:nvPr/>
        </p:nvPicPr>
        <p:blipFill>
          <a:blip r:embed="rId3" cstate="print"/>
          <a:srcRect/>
          <a:stretch>
            <a:fillRect/>
          </a:stretch>
        </p:blipFill>
        <p:spPr bwMode="auto">
          <a:xfrm>
            <a:off x="7816850" y="3746500"/>
            <a:ext cx="1192213" cy="488950"/>
          </a:xfrm>
          <a:prstGeom prst="rect">
            <a:avLst/>
          </a:prstGeom>
          <a:noFill/>
          <a:ln w="9525">
            <a:noFill/>
            <a:miter lim="800000"/>
            <a:headEnd/>
            <a:tailEnd/>
          </a:ln>
        </p:spPr>
      </p:pic>
      <p:pic>
        <p:nvPicPr>
          <p:cNvPr id="38915" name="Picture 132"/>
          <p:cNvPicPr>
            <a:picLocks noChangeAspect="1"/>
          </p:cNvPicPr>
          <p:nvPr/>
        </p:nvPicPr>
        <p:blipFill>
          <a:blip r:embed="rId4" cstate="print"/>
          <a:srcRect/>
          <a:stretch>
            <a:fillRect/>
          </a:stretch>
        </p:blipFill>
        <p:spPr bwMode="auto">
          <a:xfrm>
            <a:off x="7823200" y="2593975"/>
            <a:ext cx="1123950" cy="803275"/>
          </a:xfrm>
          <a:prstGeom prst="rect">
            <a:avLst/>
          </a:prstGeom>
          <a:noFill/>
          <a:ln w="9525">
            <a:noFill/>
            <a:miter lim="800000"/>
            <a:headEnd/>
            <a:tailEnd/>
          </a:ln>
        </p:spPr>
      </p:pic>
      <p:grpSp>
        <p:nvGrpSpPr>
          <p:cNvPr id="2" name="Group 135"/>
          <p:cNvGrpSpPr>
            <a:grpSpLocks noChangeAspect="1"/>
          </p:cNvGrpSpPr>
          <p:nvPr/>
        </p:nvGrpSpPr>
        <p:grpSpPr bwMode="auto">
          <a:xfrm>
            <a:off x="52388" y="2897188"/>
            <a:ext cx="1184275" cy="439737"/>
            <a:chOff x="961134" y="5527984"/>
            <a:chExt cx="2409805" cy="895357"/>
          </a:xfrm>
        </p:grpSpPr>
        <p:pic>
          <p:nvPicPr>
            <p:cNvPr id="38920" name="Picture 133"/>
            <p:cNvPicPr>
              <a:picLocks noChangeAspect="1"/>
            </p:cNvPicPr>
            <p:nvPr/>
          </p:nvPicPr>
          <p:blipFill>
            <a:blip r:embed="rId5" cstate="print"/>
            <a:srcRect/>
            <a:stretch>
              <a:fillRect/>
            </a:stretch>
          </p:blipFill>
          <p:spPr bwMode="auto">
            <a:xfrm>
              <a:off x="961134" y="5661341"/>
              <a:ext cx="1016000" cy="762000"/>
            </a:xfrm>
            <a:prstGeom prst="rect">
              <a:avLst/>
            </a:prstGeom>
            <a:noFill/>
            <a:ln w="9525">
              <a:noFill/>
              <a:miter lim="800000"/>
              <a:headEnd/>
              <a:tailEnd/>
            </a:ln>
          </p:spPr>
        </p:pic>
        <p:pic>
          <p:nvPicPr>
            <p:cNvPr id="38921" name="Picture 134"/>
            <p:cNvPicPr>
              <a:picLocks noChangeAspect="1"/>
            </p:cNvPicPr>
            <p:nvPr/>
          </p:nvPicPr>
          <p:blipFill>
            <a:blip r:embed="rId6" cstate="print"/>
            <a:srcRect/>
            <a:stretch>
              <a:fillRect/>
            </a:stretch>
          </p:blipFill>
          <p:spPr bwMode="auto">
            <a:xfrm>
              <a:off x="2012039" y="5527984"/>
              <a:ext cx="1358900" cy="787400"/>
            </a:xfrm>
            <a:prstGeom prst="rect">
              <a:avLst/>
            </a:prstGeom>
            <a:noFill/>
            <a:ln w="9525">
              <a:noFill/>
              <a:miter lim="800000"/>
              <a:headEnd/>
              <a:tailEnd/>
            </a:ln>
          </p:spPr>
        </p:pic>
      </p:grpSp>
      <p:pic>
        <p:nvPicPr>
          <p:cNvPr id="38917" name="Picture 136"/>
          <p:cNvPicPr>
            <a:picLocks noChangeAspect="1"/>
          </p:cNvPicPr>
          <p:nvPr/>
        </p:nvPicPr>
        <p:blipFill>
          <a:blip r:embed="rId7" cstate="print"/>
          <a:srcRect/>
          <a:stretch>
            <a:fillRect/>
          </a:stretch>
        </p:blipFill>
        <p:spPr bwMode="auto">
          <a:xfrm>
            <a:off x="-3175" y="2328863"/>
            <a:ext cx="1273175" cy="352425"/>
          </a:xfrm>
          <a:prstGeom prst="rect">
            <a:avLst/>
          </a:prstGeom>
          <a:noFill/>
          <a:ln w="9525">
            <a:noFill/>
            <a:miter lim="800000"/>
            <a:headEnd/>
            <a:tailEnd/>
          </a:ln>
        </p:spPr>
      </p:pic>
      <p:pic>
        <p:nvPicPr>
          <p:cNvPr id="38918" name="Picture 25"/>
          <p:cNvPicPr>
            <a:picLocks noChangeAspect="1"/>
          </p:cNvPicPr>
          <p:nvPr/>
        </p:nvPicPr>
        <p:blipFill>
          <a:blip r:embed="rId8" cstate="print"/>
          <a:srcRect/>
          <a:stretch>
            <a:fillRect/>
          </a:stretch>
        </p:blipFill>
        <p:spPr bwMode="auto">
          <a:xfrm>
            <a:off x="1343025" y="1647825"/>
            <a:ext cx="6480175" cy="3554413"/>
          </a:xfrm>
          <a:prstGeom prst="rect">
            <a:avLst/>
          </a:prstGeom>
          <a:noFill/>
          <a:ln w="9525">
            <a:noFill/>
            <a:miter lim="800000"/>
            <a:headEnd/>
            <a:tailEnd/>
          </a:ln>
        </p:spPr>
      </p:pic>
      <p:sp>
        <p:nvSpPr>
          <p:cNvPr id="38919" name="Rectangle 2"/>
          <p:cNvSpPr>
            <a:spLocks noChangeArrowheads="1"/>
          </p:cNvSpPr>
          <p:nvPr/>
        </p:nvSpPr>
        <p:spPr bwMode="auto">
          <a:xfrm>
            <a:off x="6100763" y="3305175"/>
            <a:ext cx="1795462" cy="1039813"/>
          </a:xfrm>
          <a:prstGeom prst="rect">
            <a:avLst/>
          </a:prstGeom>
          <a:noFill/>
          <a:ln w="28575">
            <a:solidFill>
              <a:srgbClr val="FF0000"/>
            </a:solidFill>
            <a:round/>
            <a:headEnd/>
            <a:tailEnd/>
          </a:ln>
        </p:spPr>
        <p:txBody>
          <a:bodyPr/>
          <a:lstStyle/>
          <a:p>
            <a:pPr defTabSz="457200">
              <a:lnSpc>
                <a:spcPct val="75000"/>
              </a:lnSpc>
              <a:buClr>
                <a:srgbClr val="000000"/>
              </a:buClr>
              <a:buSzPct val="100000"/>
              <a:buFont typeface="Times New Roman" pitchFamily="18" charset="0"/>
              <a:buNone/>
            </a:pPr>
            <a:endParaRPr lang="en-US"/>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Content Placeholder 4"/>
          <p:cNvPicPr>
            <a:picLocks noGrp="1" noChangeAspect="1"/>
          </p:cNvPicPr>
          <p:nvPr>
            <p:ph idx="1"/>
          </p:nvPr>
        </p:nvPicPr>
        <p:blipFill>
          <a:blip r:embed="rId2" cstate="print"/>
          <a:srcRect b="5092"/>
          <a:stretch>
            <a:fillRect/>
          </a:stretch>
        </p:blipFill>
        <p:spPr>
          <a:xfrm>
            <a:off x="936625" y="1628775"/>
            <a:ext cx="7280275" cy="4319588"/>
          </a:xfrm>
        </p:spPr>
      </p:pic>
      <p:sp>
        <p:nvSpPr>
          <p:cNvPr id="6" name="Rectangle 5"/>
          <p:cNvSpPr/>
          <p:nvPr/>
        </p:nvSpPr>
        <p:spPr>
          <a:xfrm>
            <a:off x="2354263" y="2565400"/>
            <a:ext cx="4449762" cy="647700"/>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lnSpc>
                <a:spcPct val="75000"/>
              </a:lnSpc>
              <a:buClr>
                <a:srgbClr val="000000"/>
              </a:buClr>
              <a:buSzPct val="100000"/>
              <a:buFont typeface="Times New Roman" pitchFamily="18" charset="0"/>
              <a:buNone/>
            </a:pPr>
            <a:endParaRPr lang="en-US" sz="1800">
              <a:solidFill>
                <a:srgbClr val="000000"/>
              </a:solidFill>
            </a:endParaRPr>
          </a:p>
        </p:txBody>
      </p:sp>
      <p:sp>
        <p:nvSpPr>
          <p:cNvPr id="40963" name="Title 1"/>
          <p:cNvSpPr>
            <a:spLocks noGrp="1"/>
          </p:cNvSpPr>
          <p:nvPr>
            <p:ph type="title"/>
          </p:nvPr>
        </p:nvSpPr>
        <p:spPr/>
        <p:txBody>
          <a:bodyPr/>
          <a:lstStyle/>
          <a:p>
            <a:pPr eaLnBrk="1" hangingPunct="1"/>
            <a:r>
              <a:rPr lang="en-US" smtClean="0">
                <a:latin typeface="Swis721 Ex BT"/>
              </a:rPr>
              <a:t>CBCD Tool – Export (Control) View</a:t>
            </a:r>
          </a:p>
        </p:txBody>
      </p:sp>
      <p:sp>
        <p:nvSpPr>
          <p:cNvPr id="40964" name="TextBox 1"/>
          <p:cNvSpPr txBox="1">
            <a:spLocks noChangeArrowheads="1"/>
          </p:cNvSpPr>
          <p:nvPr/>
        </p:nvSpPr>
        <p:spPr bwMode="auto">
          <a:xfrm>
            <a:off x="2343150" y="3213100"/>
            <a:ext cx="4448175" cy="301625"/>
          </a:xfrm>
          <a:prstGeom prst="rect">
            <a:avLst/>
          </a:prstGeom>
          <a:solidFill>
            <a:srgbClr val="FFFFFF"/>
          </a:solidFill>
          <a:ln w="9525">
            <a:noFill/>
            <a:miter lim="800000"/>
            <a:headEnd/>
            <a:tailEnd/>
          </a:ln>
        </p:spPr>
        <p:txBody>
          <a:bodyPr wrap="none">
            <a:spAutoFit/>
          </a:bodyPr>
          <a:lstStyle/>
          <a:p>
            <a:pPr>
              <a:lnSpc>
                <a:spcPct val="75000"/>
              </a:lnSpc>
              <a:buClr>
                <a:srgbClr val="000000"/>
              </a:buClr>
              <a:buSzPct val="100000"/>
              <a:buFont typeface="Times New Roman" pitchFamily="18" charset="0"/>
              <a:buNone/>
            </a:pPr>
            <a:r>
              <a:rPr lang="en-US" sz="1800">
                <a:solidFill>
                  <a:srgbClr val="FF0000"/>
                </a:solidFill>
              </a:rPr>
              <a:t>Automatically set based on contract definition</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Content Placeholder 2"/>
          <p:cNvSpPr>
            <a:spLocks noGrp="1"/>
          </p:cNvSpPr>
          <p:nvPr>
            <p:ph idx="1"/>
          </p:nvPr>
        </p:nvSpPr>
        <p:spPr>
          <a:xfrm>
            <a:off x="628650" y="1754188"/>
            <a:ext cx="7886700" cy="3673475"/>
          </a:xfrm>
        </p:spPr>
        <p:txBody>
          <a:bodyPr/>
          <a:lstStyle/>
          <a:p>
            <a:pPr marL="0" indent="0" eaLnBrk="1" hangingPunct="1">
              <a:spcBef>
                <a:spcPct val="0"/>
              </a:spcBef>
              <a:buFont typeface="Swis721 Lt BT"/>
              <a:buNone/>
            </a:pPr>
            <a:r>
              <a:rPr lang="en-US" smtClean="0">
                <a:latin typeface="Swis721 BT"/>
              </a:rPr>
              <a:t>Annotating/updating a Simulink model with hardware properties:</a:t>
            </a:r>
          </a:p>
        </p:txBody>
      </p:sp>
      <p:sp>
        <p:nvSpPr>
          <p:cNvPr id="41986" name="Slide Number Placeholder 3"/>
          <p:cNvSpPr>
            <a:spLocks noGrp="1"/>
          </p:cNvSpPr>
          <p:nvPr>
            <p:ph type="sldNum" sz="quarter" idx="4294967295"/>
          </p:nvPr>
        </p:nvSpPr>
        <p:spPr bwMode="auto">
          <a:xfrm>
            <a:off x="6457950" y="5624513"/>
            <a:ext cx="2057400" cy="274637"/>
          </a:xfrm>
          <a:prstGeom prst="rect">
            <a:avLst/>
          </a:prstGeom>
          <a:noFill/>
          <a:ln>
            <a:miter lim="800000"/>
            <a:headEnd/>
            <a:tailEnd/>
          </a:ln>
        </p:spPr>
        <p:txBody>
          <a:bodyPr/>
          <a:lstStyle/>
          <a:p>
            <a:pPr>
              <a:buClr>
                <a:srgbClr val="000000"/>
              </a:buClr>
              <a:buSzPct val="100000"/>
            </a:pPr>
            <a:fld id="{ACC57D44-73AF-4BC4-8E5C-68D83C334C5A}" type="slidenum">
              <a:rPr lang="nl-BE" sz="900">
                <a:latin typeface="Calibri" pitchFamily="34" charset="0"/>
              </a:rPr>
              <a:pPr>
                <a:buClr>
                  <a:srgbClr val="000000"/>
                </a:buClr>
                <a:buSzPct val="100000"/>
              </a:pPr>
              <a:t>198</a:t>
            </a:fld>
            <a:endParaRPr lang="nl-BE" sz="900">
              <a:latin typeface="Calibri" pitchFamily="34" charset="0"/>
            </a:endParaRPr>
          </a:p>
        </p:txBody>
      </p:sp>
      <p:pic>
        <p:nvPicPr>
          <p:cNvPr id="41987" name="Picture 5"/>
          <p:cNvPicPr>
            <a:picLocks noChangeAspect="1"/>
          </p:cNvPicPr>
          <p:nvPr/>
        </p:nvPicPr>
        <p:blipFill>
          <a:blip r:embed="rId3" cstate="print"/>
          <a:srcRect l="185" b="2525"/>
          <a:stretch>
            <a:fillRect/>
          </a:stretch>
        </p:blipFill>
        <p:spPr bwMode="auto">
          <a:xfrm>
            <a:off x="1882775" y="2863850"/>
            <a:ext cx="5389563" cy="1062038"/>
          </a:xfrm>
          <a:prstGeom prst="rect">
            <a:avLst/>
          </a:prstGeom>
          <a:noFill/>
          <a:ln w="9525">
            <a:noFill/>
            <a:miter lim="800000"/>
            <a:headEnd/>
            <a:tailEnd/>
          </a:ln>
        </p:spPr>
      </p:pic>
      <p:sp>
        <p:nvSpPr>
          <p:cNvPr id="7" name="Oval 6"/>
          <p:cNvSpPr/>
          <p:nvPr/>
        </p:nvSpPr>
        <p:spPr>
          <a:xfrm>
            <a:off x="3260725" y="2894013"/>
            <a:ext cx="2490788" cy="116998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75000"/>
              </a:lnSpc>
              <a:buClr>
                <a:srgbClr val="000000"/>
              </a:buClr>
              <a:buSzPct val="100000"/>
              <a:buFont typeface="Times New Roman" pitchFamily="18" charset="0"/>
              <a:buNone/>
            </a:pPr>
            <a:endParaRPr lang="en-US" sz="1800">
              <a:solidFill>
                <a:srgbClr val="FFFFFF"/>
              </a:solidFill>
            </a:endParaRPr>
          </a:p>
        </p:txBody>
      </p:sp>
      <p:sp>
        <p:nvSpPr>
          <p:cNvPr id="8" name="TextBox 7"/>
          <p:cNvSpPr txBox="1">
            <a:spLocks noChangeArrowheads="1"/>
          </p:cNvSpPr>
          <p:nvPr/>
        </p:nvSpPr>
        <p:spPr bwMode="auto">
          <a:xfrm>
            <a:off x="3856038" y="4106863"/>
            <a:ext cx="1354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Clr>
                <a:srgbClr val="000000"/>
              </a:buClr>
              <a:buSzPct val="100000"/>
              <a:buFontTx/>
              <a:buNone/>
              <a:defRPr/>
            </a:pPr>
            <a:r>
              <a:rPr lang="en-US" altLang="x-none" sz="1350">
                <a:solidFill>
                  <a:schemeClr val="tx2"/>
                </a:solidFill>
                <a:ea typeface="+mn-ea"/>
                <a:cs typeface="Times New Roman" charset="0"/>
              </a:rPr>
              <a:t>Lifted properties</a:t>
            </a:r>
          </a:p>
        </p:txBody>
      </p:sp>
      <p:sp>
        <p:nvSpPr>
          <p:cNvPr id="41990" name="Title 1"/>
          <p:cNvSpPr>
            <a:spLocks noGrp="1"/>
          </p:cNvSpPr>
          <p:nvPr>
            <p:ph type="title"/>
          </p:nvPr>
        </p:nvSpPr>
        <p:spPr/>
        <p:txBody>
          <a:bodyPr/>
          <a:lstStyle/>
          <a:p>
            <a:pPr eaLnBrk="1" hangingPunct="1"/>
            <a:r>
              <a:rPr lang="en-US" smtClean="0">
                <a:latin typeface="Swis721 Ex BT"/>
              </a:rPr>
              <a:t>CBCD Tool – Export (Control) View</a:t>
            </a:r>
          </a:p>
        </p:txBody>
      </p:sp>
      <p:sp>
        <p:nvSpPr>
          <p:cNvPr id="10" name="TextBox 9"/>
          <p:cNvSpPr txBox="1"/>
          <p:nvPr/>
        </p:nvSpPr>
        <p:spPr>
          <a:xfrm>
            <a:off x="457200" y="5927725"/>
            <a:ext cx="8229600" cy="371475"/>
          </a:xfrm>
          <a:prstGeom prst="rect">
            <a:avLst/>
          </a:prstGeom>
          <a:noFill/>
        </p:spPr>
        <p:txBody>
          <a:bodyPr>
            <a:spAutoFit/>
          </a:bodyPr>
          <a:lstStyle/>
          <a:p>
            <a:pPr eaLnBrk="1" fontAlgn="auto" hangingPunct="1">
              <a:lnSpc>
                <a:spcPct val="75000"/>
              </a:lnSpc>
              <a:spcBef>
                <a:spcPts val="0"/>
              </a:spcBef>
              <a:spcAft>
                <a:spcPts val="0"/>
              </a:spcAft>
              <a:buClr>
                <a:srgbClr val="000000"/>
              </a:buClr>
              <a:buSzPct val="100000"/>
              <a:buFont typeface="Times New Roman" charset="0"/>
              <a:buNone/>
              <a:defRPr/>
            </a:pPr>
            <a:r>
              <a:rPr lang="en-US" sz="1200" kern="0" dirty="0">
                <a:solidFill>
                  <a:schemeClr val="tx1"/>
                </a:solidFill>
                <a:latin typeface="Times New Roman" charset="0"/>
                <a:ea typeface="+mn-ea"/>
                <a:cs typeface="Times New Roman" charset="0"/>
              </a:rPr>
              <a:t>K. </a:t>
            </a:r>
            <a:r>
              <a:rPr lang="en-US" sz="1200" dirty="0">
                <a:solidFill>
                  <a:schemeClr val="tx1"/>
                </a:solidFill>
                <a:latin typeface="Times New Roman" charset="0"/>
                <a:ea typeface="+mn-ea"/>
                <a:cs typeface="Times New Roman" charset="0"/>
              </a:rPr>
              <a:t>Vanherpen, J. </a:t>
            </a:r>
            <a:r>
              <a:rPr lang="en-US" sz="1200" dirty="0" err="1">
                <a:solidFill>
                  <a:schemeClr val="tx1"/>
                </a:solidFill>
                <a:latin typeface="Times New Roman" charset="0"/>
                <a:ea typeface="+mn-ea"/>
                <a:cs typeface="Times New Roman" charset="0"/>
              </a:rPr>
              <a:t>Denil</a:t>
            </a:r>
            <a:r>
              <a:rPr lang="en-US" sz="1200" dirty="0">
                <a:solidFill>
                  <a:schemeClr val="tx1"/>
                </a:solidFill>
                <a:latin typeface="Times New Roman" charset="0"/>
                <a:ea typeface="+mn-ea"/>
                <a:cs typeface="Times New Roman" charset="0"/>
              </a:rPr>
              <a:t>, H. </a:t>
            </a:r>
            <a:r>
              <a:rPr lang="en-US" sz="1200" dirty="0" err="1">
                <a:solidFill>
                  <a:schemeClr val="tx1"/>
                </a:solidFill>
                <a:latin typeface="Times New Roman" charset="0"/>
                <a:ea typeface="+mn-ea"/>
                <a:cs typeface="Times New Roman" charset="0"/>
              </a:rPr>
              <a:t>Vangheluwe</a:t>
            </a:r>
            <a:r>
              <a:rPr lang="en-US" sz="1200" dirty="0">
                <a:solidFill>
                  <a:schemeClr val="tx1"/>
                </a:solidFill>
                <a:latin typeface="Times New Roman" charset="0"/>
                <a:ea typeface="+mn-ea"/>
                <a:cs typeface="Times New Roman" charset="0"/>
              </a:rPr>
              <a:t>, P. De </a:t>
            </a:r>
            <a:r>
              <a:rPr lang="en-US" sz="1200" dirty="0" err="1">
                <a:solidFill>
                  <a:schemeClr val="tx1"/>
                </a:solidFill>
                <a:latin typeface="Times New Roman" charset="0"/>
                <a:ea typeface="+mn-ea"/>
                <a:cs typeface="Times New Roman" charset="0"/>
              </a:rPr>
              <a:t>Meulenaere</a:t>
            </a:r>
            <a:r>
              <a:rPr lang="en-US" sz="1200" dirty="0">
                <a:solidFill>
                  <a:schemeClr val="tx1"/>
                </a:solidFill>
                <a:latin typeface="Times New Roman" charset="0"/>
                <a:ea typeface="+mn-ea"/>
                <a:cs typeface="Times New Roman" charset="0"/>
              </a:rPr>
              <a:t>, Model Transformations for Round-Trip Engineering in Control-Deployment Co-Design. Mod4Sim, 2015.</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pPr eaLnBrk="1" hangingPunct="1"/>
            <a:r>
              <a:rPr lang="en-US" smtClean="0">
                <a:latin typeface="Swis721 Ex BT"/>
              </a:rPr>
              <a:t>CBCD Tool – Import (Control) View</a:t>
            </a:r>
          </a:p>
        </p:txBody>
      </p:sp>
      <p:pic>
        <p:nvPicPr>
          <p:cNvPr id="44034" name="Picture 131"/>
          <p:cNvPicPr>
            <a:picLocks noChangeAspect="1"/>
          </p:cNvPicPr>
          <p:nvPr/>
        </p:nvPicPr>
        <p:blipFill>
          <a:blip r:embed="rId3" cstate="print"/>
          <a:srcRect/>
          <a:stretch>
            <a:fillRect/>
          </a:stretch>
        </p:blipFill>
        <p:spPr bwMode="auto">
          <a:xfrm>
            <a:off x="7816850" y="3746500"/>
            <a:ext cx="1192213" cy="488950"/>
          </a:xfrm>
          <a:prstGeom prst="rect">
            <a:avLst/>
          </a:prstGeom>
          <a:noFill/>
          <a:ln w="9525">
            <a:noFill/>
            <a:miter lim="800000"/>
            <a:headEnd/>
            <a:tailEnd/>
          </a:ln>
        </p:spPr>
      </p:pic>
      <p:pic>
        <p:nvPicPr>
          <p:cNvPr id="44035" name="Picture 132"/>
          <p:cNvPicPr>
            <a:picLocks noChangeAspect="1"/>
          </p:cNvPicPr>
          <p:nvPr/>
        </p:nvPicPr>
        <p:blipFill>
          <a:blip r:embed="rId4" cstate="print"/>
          <a:srcRect/>
          <a:stretch>
            <a:fillRect/>
          </a:stretch>
        </p:blipFill>
        <p:spPr bwMode="auto">
          <a:xfrm>
            <a:off x="7823200" y="2593975"/>
            <a:ext cx="1123950" cy="803275"/>
          </a:xfrm>
          <a:prstGeom prst="rect">
            <a:avLst/>
          </a:prstGeom>
          <a:noFill/>
          <a:ln w="9525">
            <a:noFill/>
            <a:miter lim="800000"/>
            <a:headEnd/>
            <a:tailEnd/>
          </a:ln>
        </p:spPr>
      </p:pic>
      <p:grpSp>
        <p:nvGrpSpPr>
          <p:cNvPr id="2" name="Group 135"/>
          <p:cNvGrpSpPr>
            <a:grpSpLocks noChangeAspect="1"/>
          </p:cNvGrpSpPr>
          <p:nvPr/>
        </p:nvGrpSpPr>
        <p:grpSpPr bwMode="auto">
          <a:xfrm>
            <a:off x="52388" y="2897188"/>
            <a:ext cx="1184275" cy="439737"/>
            <a:chOff x="961134" y="5527984"/>
            <a:chExt cx="2409805" cy="895357"/>
          </a:xfrm>
        </p:grpSpPr>
        <p:pic>
          <p:nvPicPr>
            <p:cNvPr id="44040" name="Picture 133"/>
            <p:cNvPicPr>
              <a:picLocks noChangeAspect="1"/>
            </p:cNvPicPr>
            <p:nvPr/>
          </p:nvPicPr>
          <p:blipFill>
            <a:blip r:embed="rId5" cstate="print"/>
            <a:srcRect/>
            <a:stretch>
              <a:fillRect/>
            </a:stretch>
          </p:blipFill>
          <p:spPr bwMode="auto">
            <a:xfrm>
              <a:off x="961134" y="5661341"/>
              <a:ext cx="1016000" cy="762000"/>
            </a:xfrm>
            <a:prstGeom prst="rect">
              <a:avLst/>
            </a:prstGeom>
            <a:noFill/>
            <a:ln w="9525">
              <a:noFill/>
              <a:miter lim="800000"/>
              <a:headEnd/>
              <a:tailEnd/>
            </a:ln>
          </p:spPr>
        </p:pic>
        <p:pic>
          <p:nvPicPr>
            <p:cNvPr id="44041" name="Picture 134"/>
            <p:cNvPicPr>
              <a:picLocks noChangeAspect="1"/>
            </p:cNvPicPr>
            <p:nvPr/>
          </p:nvPicPr>
          <p:blipFill>
            <a:blip r:embed="rId6" cstate="print"/>
            <a:srcRect/>
            <a:stretch>
              <a:fillRect/>
            </a:stretch>
          </p:blipFill>
          <p:spPr bwMode="auto">
            <a:xfrm>
              <a:off x="2012039" y="5527984"/>
              <a:ext cx="1358900" cy="787400"/>
            </a:xfrm>
            <a:prstGeom prst="rect">
              <a:avLst/>
            </a:prstGeom>
            <a:noFill/>
            <a:ln w="9525">
              <a:noFill/>
              <a:miter lim="800000"/>
              <a:headEnd/>
              <a:tailEnd/>
            </a:ln>
          </p:spPr>
        </p:pic>
      </p:grpSp>
      <p:pic>
        <p:nvPicPr>
          <p:cNvPr id="44037" name="Picture 136"/>
          <p:cNvPicPr>
            <a:picLocks noChangeAspect="1"/>
          </p:cNvPicPr>
          <p:nvPr/>
        </p:nvPicPr>
        <p:blipFill>
          <a:blip r:embed="rId7" cstate="print"/>
          <a:srcRect/>
          <a:stretch>
            <a:fillRect/>
          </a:stretch>
        </p:blipFill>
        <p:spPr bwMode="auto">
          <a:xfrm>
            <a:off x="-3175" y="2328863"/>
            <a:ext cx="1273175" cy="352425"/>
          </a:xfrm>
          <a:prstGeom prst="rect">
            <a:avLst/>
          </a:prstGeom>
          <a:noFill/>
          <a:ln w="9525">
            <a:noFill/>
            <a:miter lim="800000"/>
            <a:headEnd/>
            <a:tailEnd/>
          </a:ln>
        </p:spPr>
      </p:pic>
      <p:pic>
        <p:nvPicPr>
          <p:cNvPr id="44038" name="Picture 25"/>
          <p:cNvPicPr>
            <a:picLocks noChangeAspect="1"/>
          </p:cNvPicPr>
          <p:nvPr/>
        </p:nvPicPr>
        <p:blipFill>
          <a:blip r:embed="rId8" cstate="print"/>
          <a:srcRect/>
          <a:stretch>
            <a:fillRect/>
          </a:stretch>
        </p:blipFill>
        <p:spPr bwMode="auto">
          <a:xfrm>
            <a:off x="1343025" y="1647825"/>
            <a:ext cx="6480175" cy="3554413"/>
          </a:xfrm>
          <a:prstGeom prst="rect">
            <a:avLst/>
          </a:prstGeom>
          <a:noFill/>
          <a:ln w="9525">
            <a:noFill/>
            <a:miter lim="800000"/>
            <a:headEnd/>
            <a:tailEnd/>
          </a:ln>
        </p:spPr>
      </p:pic>
      <p:sp>
        <p:nvSpPr>
          <p:cNvPr id="44039" name="Rectangle 2"/>
          <p:cNvSpPr>
            <a:spLocks noChangeArrowheads="1"/>
          </p:cNvSpPr>
          <p:nvPr/>
        </p:nvSpPr>
        <p:spPr bwMode="auto">
          <a:xfrm>
            <a:off x="1254125" y="2109788"/>
            <a:ext cx="1014413" cy="1227137"/>
          </a:xfrm>
          <a:prstGeom prst="rect">
            <a:avLst/>
          </a:prstGeom>
          <a:noFill/>
          <a:ln w="28575">
            <a:solidFill>
              <a:srgbClr val="FF0000"/>
            </a:solidFill>
            <a:round/>
            <a:headEnd/>
            <a:tailEnd/>
          </a:ln>
        </p:spPr>
        <p:txBody>
          <a:bodyPr/>
          <a:lstStyle/>
          <a:p>
            <a:pPr defTabSz="457200">
              <a:lnSpc>
                <a:spcPct val="75000"/>
              </a:lnSpc>
              <a:buClr>
                <a:srgbClr val="000000"/>
              </a:buClr>
              <a:buSzPct val="100000"/>
              <a:buFont typeface="Times New Roman" pitchFamily="18" charset="0"/>
              <a:buNone/>
            </a:pP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alphaModFix/>
            <a:lum/>
          </a:blip>
          <a:srcRect/>
          <a:stretch>
            <a:fillRect/>
          </a:stretch>
        </p:blipFill>
        <p:spPr>
          <a:xfrm>
            <a:off x="0" y="-827999"/>
            <a:ext cx="9144360" cy="6174000"/>
          </a:xfrm>
          <a:prstGeom prst="rect">
            <a:avLst/>
          </a:prstGeom>
          <a:noFill/>
          <a:ln>
            <a:noFill/>
          </a:ln>
        </p:spPr>
      </p:pic>
      <p:sp>
        <p:nvSpPr>
          <p:cNvPr id="3" name="TextBox 2"/>
          <p:cNvSpPr txBox="1"/>
          <p:nvPr/>
        </p:nvSpPr>
        <p:spPr>
          <a:xfrm>
            <a:off x="-658080" y="2888639"/>
            <a:ext cx="10380960" cy="2468519"/>
          </a:xfrm>
          <a:prstGeom prst="rect">
            <a:avLst/>
          </a:prstGeom>
          <a:noFill/>
          <a:ln>
            <a:noFill/>
          </a:ln>
        </p:spPr>
        <p:txBody>
          <a:bodyPr vert="horz" wrap="none" lIns="90000" tIns="45000" rIns="90000" bIns="4500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0">
              <a:lnSpc>
                <a:spcPct val="100000"/>
              </a:lnSpc>
              <a:spcBef>
                <a:spcPts val="0"/>
              </a:spcBef>
              <a:spcAft>
                <a:spcPts val="0"/>
              </a:spcAft>
              <a:buNone/>
              <a:tabLst/>
              <a:defRPr sz="2400"/>
            </a:pPr>
            <a:r>
              <a:rPr lang="en-CA" sz="2400" b="1" i="0" u="none" strike="noStrike" kern="1200">
                <a:ln>
                  <a:noFill/>
                </a:ln>
                <a:solidFill>
                  <a:srgbClr val="000000"/>
                </a:solidFill>
                <a:effectLst>
                  <a:outerShdw dist="17961" dir="2700000">
                    <a:scrgbClr r="0" g="0" b="0"/>
                  </a:outerShdw>
                </a:effectLst>
                <a:latin typeface="Liberation Sans" pitchFamily="18"/>
                <a:ea typeface="WenQuanYi Zen Hei Sharp" pitchFamily="2"/>
                <a:cs typeface="Lohit Devanagari" pitchFamily="2"/>
              </a:rPr>
              <a:t>at the most appropriate level(s) of abstraction</a:t>
            </a:r>
          </a:p>
          <a:p>
            <a:pPr marL="0" marR="0" lvl="0" indent="0" algn="ctr" rtl="0" hangingPunct="0">
              <a:lnSpc>
                <a:spcPct val="100000"/>
              </a:lnSpc>
              <a:spcBef>
                <a:spcPts val="0"/>
              </a:spcBef>
              <a:spcAft>
                <a:spcPts val="0"/>
              </a:spcAft>
              <a:buNone/>
              <a:tabLst/>
              <a:defRPr sz="2400"/>
            </a:pPr>
            <a:r>
              <a:rPr lang="en-CA" sz="2400" b="1" i="0" u="none" strike="noStrike" kern="1200">
                <a:ln>
                  <a:noFill/>
                </a:ln>
                <a:solidFill>
                  <a:srgbClr val="000000"/>
                </a:solidFill>
                <a:effectLst>
                  <a:outerShdw dist="17961" dir="2700000">
                    <a:scrgbClr r="0" g="0" b="0"/>
                  </a:outerShdw>
                </a:effectLst>
                <a:latin typeface="Liberation Sans" pitchFamily="18"/>
                <a:ea typeface="WenQuanYi Zen Hei Sharp" pitchFamily="2"/>
                <a:cs typeface="Lohit Devanagari" pitchFamily="2"/>
              </a:rPr>
              <a:t>using the most appropriate formalism(s)</a:t>
            </a:r>
          </a:p>
          <a:p>
            <a:pPr marL="0" marR="0" lvl="0" indent="0" algn="ctr" rtl="0" hangingPunct="0">
              <a:lnSpc>
                <a:spcPct val="100000"/>
              </a:lnSpc>
              <a:spcBef>
                <a:spcPts val="0"/>
              </a:spcBef>
              <a:spcAft>
                <a:spcPts val="0"/>
              </a:spcAft>
              <a:buNone/>
              <a:tabLst/>
              <a:defRPr sz="2400"/>
            </a:pPr>
            <a:r>
              <a:rPr lang="en-CA" sz="2400" b="1" i="0" u="none" strike="noStrike" kern="1200">
                <a:ln>
                  <a:noFill/>
                </a:ln>
                <a:solidFill>
                  <a:srgbClr val="000000"/>
                </a:solidFill>
                <a:effectLst>
                  <a:outerShdw dist="17961" dir="2700000">
                    <a:scrgbClr r="0" g="0" b="0"/>
                  </a:outerShdw>
                </a:effectLst>
                <a:latin typeface="Liberation Sans" pitchFamily="18"/>
                <a:ea typeface="WenQuanYi Zen Hei Sharp" pitchFamily="2"/>
                <a:cs typeface="Lohit Devanagari" pitchFamily="2"/>
              </a:rPr>
              <a:t>explicitly modelling processes</a:t>
            </a:r>
          </a:p>
          <a:p>
            <a:pPr marL="0" marR="0" lvl="0" indent="0" algn="ctr" rtl="0" hangingPunct="0">
              <a:lnSpc>
                <a:spcPct val="100000"/>
              </a:lnSpc>
              <a:spcBef>
                <a:spcPts val="0"/>
              </a:spcBef>
              <a:spcAft>
                <a:spcPts val="0"/>
              </a:spcAft>
              <a:buNone/>
              <a:tabLst/>
              <a:defRPr sz="2400"/>
            </a:pPr>
            <a:endParaRPr lang="en-CA" sz="2400" b="1" i="0" u="none" strike="noStrike" kern="1200">
              <a:ln>
                <a:noFill/>
              </a:ln>
              <a:solidFill>
                <a:srgbClr val="000000"/>
              </a:solidFill>
              <a:effectLst>
                <a:outerShdw dist="17961" dir="2700000">
                  <a:scrgbClr r="0" g="0" b="0"/>
                </a:outerShdw>
              </a:effectLst>
              <a:latin typeface="Liberation Sans" pitchFamily="18"/>
              <a:ea typeface="WenQuanYi Zen Hei Sharp" pitchFamily="2"/>
              <a:cs typeface="Lohit Devanagari" pitchFamily="2"/>
            </a:endParaRPr>
          </a:p>
          <a:p>
            <a:pPr marL="0" marR="0" lvl="0" indent="0" algn="ctr" rtl="0" hangingPunct="0">
              <a:lnSpc>
                <a:spcPct val="100000"/>
              </a:lnSpc>
              <a:spcBef>
                <a:spcPts val="0"/>
              </a:spcBef>
              <a:spcAft>
                <a:spcPts val="0"/>
              </a:spcAft>
              <a:buNone/>
              <a:tabLst/>
              <a:defRPr sz="2400"/>
            </a:pPr>
            <a:r>
              <a:rPr lang="en-CA" sz="2400" b="1" i="0" u="none" strike="noStrike" kern="1200">
                <a:ln>
                  <a:noFill/>
                </a:ln>
                <a:solidFill>
                  <a:srgbClr val="000000"/>
                </a:solidFill>
                <a:effectLst>
                  <a:outerShdw dist="17961" dir="2700000">
                    <a:scrgbClr r="0" g="0" b="0"/>
                  </a:outerShdw>
                </a:effectLst>
                <a:latin typeface="Liberation Sans" pitchFamily="18"/>
                <a:ea typeface="WenQuanYi Zen Hei Sharp" pitchFamily="2"/>
                <a:cs typeface="Lohit Devanagari" pitchFamily="2"/>
              </a:rPr>
              <a:t>Enabler: (domain-specific) modelling language engineering,</a:t>
            </a:r>
          </a:p>
          <a:p>
            <a:pPr marL="0" marR="0" lvl="0" indent="0" algn="ctr" rtl="0" hangingPunct="0">
              <a:lnSpc>
                <a:spcPct val="100000"/>
              </a:lnSpc>
              <a:spcBef>
                <a:spcPts val="0"/>
              </a:spcBef>
              <a:spcAft>
                <a:spcPts val="0"/>
              </a:spcAft>
              <a:buNone/>
              <a:tabLst/>
              <a:defRPr sz="2400"/>
            </a:pPr>
            <a:r>
              <a:rPr lang="en-CA" sz="2400" b="1" i="0" u="none" strike="noStrike" kern="1200">
                <a:ln>
                  <a:noFill/>
                </a:ln>
                <a:solidFill>
                  <a:srgbClr val="000000"/>
                </a:solidFill>
                <a:effectLst>
                  <a:outerShdw dist="17961" dir="2700000">
                    <a:scrgbClr r="0" g="0" b="0"/>
                  </a:outerShdw>
                </a:effectLst>
                <a:latin typeface="Liberation Sans" pitchFamily="18"/>
                <a:ea typeface="WenQuanYi Zen Hei Sharp" pitchFamily="2"/>
                <a:cs typeface="Lohit Devanagari" pitchFamily="2"/>
              </a:rPr>
              <a:t>including model transformation</a:t>
            </a:r>
          </a:p>
        </p:txBody>
      </p:sp>
      <p:sp>
        <p:nvSpPr>
          <p:cNvPr id="4" name="TextBox 3"/>
          <p:cNvSpPr txBox="1"/>
          <p:nvPr/>
        </p:nvSpPr>
        <p:spPr>
          <a:xfrm>
            <a:off x="3693600" y="5505840"/>
            <a:ext cx="2964959" cy="1174680"/>
          </a:xfrm>
          <a:prstGeom prst="rect">
            <a:avLst/>
          </a:prstGeom>
          <a:noFill/>
          <a:ln>
            <a:noFill/>
          </a:ln>
        </p:spPr>
        <p:txBody>
          <a:bodyPr vert="horz" wrap="none" lIns="90000" tIns="45000" rIns="90000" bIns="4500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defRPr sz="1000"/>
            </a:pPr>
            <a:r>
              <a:rPr lang="en-CA" sz="1000" b="0" i="0" u="none" strike="noStrike" kern="1200" cap="none" dirty="0">
                <a:ln>
                  <a:noFill/>
                </a:ln>
                <a:latin typeface="XXDDTQ+CMR10" pitchFamily="18"/>
                <a:ea typeface="XXDDTQ+CMR10" pitchFamily="2"/>
                <a:cs typeface="XXDDTQ+CMR10" pitchFamily="2"/>
              </a:rPr>
              <a:t>Pieter J. </a:t>
            </a:r>
            <a:r>
              <a:rPr lang="en-CA" sz="1000" b="0" i="0" u="none" strike="noStrike" kern="1200" cap="none" dirty="0" err="1">
                <a:ln>
                  <a:noFill/>
                </a:ln>
                <a:latin typeface="XXDDTQ+CMR10" pitchFamily="18"/>
                <a:ea typeface="XXDDTQ+CMR10" pitchFamily="2"/>
                <a:cs typeface="XXDDTQ+CMR10" pitchFamily="2"/>
              </a:rPr>
              <a:t>Mosterman</a:t>
            </a:r>
            <a:r>
              <a:rPr lang="en-CA" sz="1000" b="0" i="0" u="none" strike="noStrike" kern="1200" cap="none" dirty="0">
                <a:ln>
                  <a:noFill/>
                </a:ln>
                <a:latin typeface="XXDDTQ+CMR10" pitchFamily="18"/>
                <a:ea typeface="XXDDTQ+CMR10" pitchFamily="2"/>
                <a:cs typeface="XXDDTQ+CMR10" pitchFamily="2"/>
              </a:rPr>
              <a:t> and Hans </a:t>
            </a:r>
            <a:r>
              <a:rPr lang="en-CA" sz="1000" b="0" i="0" u="none" strike="noStrike" kern="1200" cap="none" dirty="0" err="1">
                <a:ln>
                  <a:noFill/>
                </a:ln>
                <a:latin typeface="XXDDTQ+CMR10" pitchFamily="18"/>
                <a:ea typeface="XXDDTQ+CMR10" pitchFamily="2"/>
                <a:cs typeface="XXDDTQ+CMR10" pitchFamily="2"/>
              </a:rPr>
              <a:t>Vangheluwe</a:t>
            </a:r>
            <a:r>
              <a:rPr lang="en-CA" sz="1000" b="0" i="0" u="none" strike="noStrike" kern="1200" cap="none" dirty="0">
                <a:ln>
                  <a:noFill/>
                </a:ln>
                <a:latin typeface="XXDDTQ+CMR10" pitchFamily="18"/>
                <a:ea typeface="XXDDTQ+CMR10" pitchFamily="2"/>
                <a:cs typeface="XXDDTQ+CMR10" pitchFamily="2"/>
              </a:rPr>
              <a:t>. Computer Automated Multi-Paradigm Modeling: An Introduction. </a:t>
            </a:r>
            <a:r>
              <a:rPr lang="en-CA" sz="1000" b="0" i="0" u="none" strike="noStrike" kern="1200" cap="none" dirty="0">
                <a:ln>
                  <a:noFill/>
                </a:ln>
                <a:latin typeface="KJDYMH+CMTI10" pitchFamily="18"/>
                <a:ea typeface="KJDYMH+CMTI10" pitchFamily="2"/>
                <a:cs typeface="KJDYMH+CMTI10" pitchFamily="2"/>
              </a:rPr>
              <a:t>Simulation: Transactions of the Society for Modeling and Simulation International</a:t>
            </a:r>
            <a:r>
              <a:rPr lang="en-CA" sz="1000" b="0" i="0" u="none" strike="noStrike" kern="1200" cap="none" dirty="0">
                <a:ln>
                  <a:noFill/>
                </a:ln>
                <a:latin typeface="XXDDTQ+CMR10" pitchFamily="18"/>
                <a:ea typeface="XXDDTQ+CMR10" pitchFamily="2"/>
                <a:cs typeface="XXDDTQ+CMR10" pitchFamily="2"/>
              </a:rPr>
              <a:t> , 80(9):433- 450, September 2004. Special Issue: Grand Challenges for Modeling and Simulation.</a:t>
            </a:r>
          </a:p>
        </p:txBody>
      </p:sp>
      <p:pic>
        <p:nvPicPr>
          <p:cNvPr id="5" name="Picture 4"/>
          <p:cNvPicPr>
            <a:picLocks noChangeAspect="1"/>
          </p:cNvPicPr>
          <p:nvPr/>
        </p:nvPicPr>
        <p:blipFill>
          <a:blip r:embed="rId4" cstate="print">
            <a:alphaModFix/>
            <a:lum/>
          </a:blip>
          <a:srcRect/>
          <a:stretch>
            <a:fillRect/>
          </a:stretch>
        </p:blipFill>
        <p:spPr>
          <a:xfrm>
            <a:off x="14400" y="5357160"/>
            <a:ext cx="3774240" cy="1465560"/>
          </a:xfrm>
          <a:prstGeom prst="rect">
            <a:avLst/>
          </a:prstGeom>
          <a:noFill/>
          <a:ln>
            <a:noFill/>
          </a:ln>
        </p:spPr>
      </p:pic>
      <p:pic>
        <p:nvPicPr>
          <p:cNvPr id="6" name="Picture 5"/>
          <p:cNvPicPr>
            <a:picLocks noChangeAspect="1"/>
          </p:cNvPicPr>
          <p:nvPr/>
        </p:nvPicPr>
        <p:blipFill>
          <a:blip r:embed="rId5" cstate="print">
            <a:alphaModFix/>
            <a:lum/>
          </a:blip>
          <a:srcRect/>
          <a:stretch>
            <a:fillRect/>
          </a:stretch>
        </p:blipFill>
        <p:spPr>
          <a:xfrm>
            <a:off x="6631199" y="5394960"/>
            <a:ext cx="2457360" cy="529200"/>
          </a:xfrm>
          <a:prstGeom prst="rect">
            <a:avLst/>
          </a:prstGeom>
          <a:noFill/>
          <a:ln>
            <a:noFill/>
          </a:ln>
        </p:spPr>
      </p:pic>
      <p:pic>
        <p:nvPicPr>
          <p:cNvPr id="7" name="Picture 6"/>
          <p:cNvPicPr>
            <a:picLocks noChangeAspect="1"/>
          </p:cNvPicPr>
          <p:nvPr/>
        </p:nvPicPr>
        <p:blipFill>
          <a:blip r:embed="rId6" cstate="print">
            <a:alphaModFix/>
            <a:lum/>
          </a:blip>
          <a:srcRect/>
          <a:stretch>
            <a:fillRect/>
          </a:stretch>
        </p:blipFill>
        <p:spPr>
          <a:xfrm>
            <a:off x="6640559" y="5924160"/>
            <a:ext cx="2412000" cy="858959"/>
          </a:xfrm>
          <a:prstGeom prst="rect">
            <a:avLst/>
          </a:prstGeom>
          <a:noFill/>
          <a:ln>
            <a:noFill/>
          </a:ln>
        </p:spPr>
      </p:pic>
      <p:pic>
        <p:nvPicPr>
          <p:cNvPr id="8" name="Picture 7"/>
          <p:cNvPicPr>
            <a:picLocks noChangeAspect="1"/>
          </p:cNvPicPr>
          <p:nvPr/>
        </p:nvPicPr>
        <p:blipFill>
          <a:blip r:embed="rId7" cstate="print">
            <a:alphaModFix/>
            <a:lum/>
          </a:blip>
          <a:srcRect/>
          <a:stretch>
            <a:fillRect/>
          </a:stretch>
        </p:blipFill>
        <p:spPr>
          <a:xfrm>
            <a:off x="91440" y="168480"/>
            <a:ext cx="2377439" cy="1585080"/>
          </a:xfrm>
          <a:prstGeom prst="rect">
            <a:avLst/>
          </a:prstGeom>
          <a:noFill/>
          <a:ln>
            <a:noFill/>
          </a:ln>
        </p:spPr>
      </p:pic>
      <p:pic>
        <p:nvPicPr>
          <p:cNvPr id="9" name="Picture 8"/>
          <p:cNvPicPr>
            <a:picLocks noChangeAspect="1"/>
          </p:cNvPicPr>
          <p:nvPr/>
        </p:nvPicPr>
        <p:blipFill>
          <a:blip r:embed="rId8" cstate="print">
            <a:alphaModFix/>
            <a:lum/>
          </a:blip>
          <a:srcRect/>
          <a:stretch>
            <a:fillRect/>
          </a:stretch>
        </p:blipFill>
        <p:spPr>
          <a:xfrm>
            <a:off x="6612840" y="140040"/>
            <a:ext cx="2151720" cy="1613880"/>
          </a:xfrm>
          <a:prstGeom prst="rect">
            <a:avLst/>
          </a:prstGeom>
          <a:noFill/>
          <a:ln>
            <a:noFill/>
          </a:ln>
        </p:spPr>
      </p:pic>
      <p:pic>
        <p:nvPicPr>
          <p:cNvPr id="10" name="Picture 9"/>
          <p:cNvPicPr>
            <a:picLocks noChangeAspect="1"/>
          </p:cNvPicPr>
          <p:nvPr/>
        </p:nvPicPr>
        <p:blipFill>
          <a:blip r:embed="rId9" cstate="print">
            <a:alphaModFix/>
            <a:lum/>
          </a:blip>
          <a:srcRect/>
          <a:stretch>
            <a:fillRect/>
          </a:stretch>
        </p:blipFill>
        <p:spPr>
          <a:xfrm>
            <a:off x="7017840" y="1402559"/>
            <a:ext cx="2034719" cy="1353240"/>
          </a:xfrm>
          <a:prstGeom prst="rect">
            <a:avLst/>
          </a:prstGeom>
          <a:noFill/>
          <a:ln>
            <a:noFill/>
          </a:ln>
        </p:spPr>
      </p:pic>
      <p:sp>
        <p:nvSpPr>
          <p:cNvPr id="11" name="TextBox 10"/>
          <p:cNvSpPr txBox="1"/>
          <p:nvPr/>
        </p:nvSpPr>
        <p:spPr>
          <a:xfrm>
            <a:off x="7103520" y="1428120"/>
            <a:ext cx="1946160" cy="365760"/>
          </a:xfrm>
          <a:prstGeom prst="rect">
            <a:avLst/>
          </a:prstGeom>
          <a:noFill/>
          <a:ln>
            <a:noFill/>
          </a:ln>
        </p:spPr>
        <p:txBody>
          <a:bodyPr vert="horz" wrap="none" lIns="90000" tIns="45000" rIns="90000" bIns="4500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rtl="0" hangingPunct="0">
              <a:lnSpc>
                <a:spcPct val="100000"/>
              </a:lnSpc>
              <a:spcBef>
                <a:spcPts val="0"/>
              </a:spcBef>
              <a:spcAft>
                <a:spcPts val="0"/>
              </a:spcAft>
              <a:buNone/>
              <a:tabLst/>
              <a:defRPr sz="2400"/>
            </a:pPr>
            <a:r>
              <a:rPr lang="en-CA" sz="1800" b="1" i="0" u="none" strike="noStrike" kern="1200">
                <a:ln>
                  <a:noFill/>
                </a:ln>
                <a:solidFill>
                  <a:srgbClr val="FFFFFF"/>
                </a:solidFill>
                <a:effectLst>
                  <a:outerShdw dist="17961" dir="2700000">
                    <a:scrgbClr r="0" g="0" b="0"/>
                  </a:outerShdw>
                </a:effectLst>
                <a:latin typeface="Liberation Sans" pitchFamily="18"/>
                <a:ea typeface="WenQuanYi Zen Hei Sharp" pitchFamily="2"/>
                <a:cs typeface="Lohit Devanagari" pitchFamily="2"/>
              </a:rPr>
              <a:t>Virtual Product</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Roadmap</a:t>
            </a:r>
            <a:endParaRPr lang="nl-BE" dirty="0"/>
          </a:p>
        </p:txBody>
      </p:sp>
      <p:graphicFrame>
        <p:nvGraphicFramePr>
          <p:cNvPr id="8" name="Content Placeholder 7"/>
          <p:cNvGraphicFramePr>
            <a:graphicFrameLocks noGrp="1"/>
          </p:cNvGraphicFramePr>
          <p:nvPr>
            <p:ph idx="1"/>
            <p:extLst>
              <p:ext uri="{D42A27DB-BD31-4B8C-83A1-F6EECF244321}">
                <p14:modId xmlns="" xmlns:p14="http://schemas.microsoft.com/office/powerpoint/2010/main" val="272737419"/>
              </p:ext>
            </p:extLst>
          </p:nvPr>
        </p:nvGraphicFramePr>
        <p:xfrm>
          <a:off x="633413" y="1643063"/>
          <a:ext cx="7864475" cy="4500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078237428"/>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Content Placeholder 7"/>
          <p:cNvPicPr>
            <a:picLocks noGrp="1" noChangeAspect="1"/>
          </p:cNvPicPr>
          <p:nvPr>
            <p:ph idx="1"/>
          </p:nvPr>
        </p:nvPicPr>
        <p:blipFill>
          <a:blip r:embed="rId3" cstate="print"/>
          <a:srcRect b="5145"/>
          <a:stretch>
            <a:fillRect/>
          </a:stretch>
        </p:blipFill>
        <p:spPr>
          <a:xfrm>
            <a:off x="922338" y="1628775"/>
            <a:ext cx="7289800" cy="4319588"/>
          </a:xfrm>
        </p:spPr>
      </p:pic>
      <p:sp>
        <p:nvSpPr>
          <p:cNvPr id="7" name="Rectangle 6"/>
          <p:cNvSpPr/>
          <p:nvPr/>
        </p:nvSpPr>
        <p:spPr>
          <a:xfrm>
            <a:off x="2646363" y="5445125"/>
            <a:ext cx="2501900" cy="107950"/>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lnSpc>
                <a:spcPct val="75000"/>
              </a:lnSpc>
              <a:buClr>
                <a:srgbClr val="000000"/>
              </a:buClr>
              <a:buSzPct val="100000"/>
              <a:buFont typeface="Times New Roman" pitchFamily="18" charset="0"/>
              <a:buNone/>
            </a:pPr>
            <a:endParaRPr lang="en-US" sz="1800">
              <a:solidFill>
                <a:srgbClr val="000000"/>
              </a:solidFill>
            </a:endParaRPr>
          </a:p>
        </p:txBody>
      </p:sp>
      <p:sp>
        <p:nvSpPr>
          <p:cNvPr id="15" name="Rectangle 14"/>
          <p:cNvSpPr/>
          <p:nvPr/>
        </p:nvSpPr>
        <p:spPr>
          <a:xfrm>
            <a:off x="2938463" y="2176463"/>
            <a:ext cx="769937" cy="100012"/>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lnSpc>
                <a:spcPct val="75000"/>
              </a:lnSpc>
              <a:buClr>
                <a:srgbClr val="000000"/>
              </a:buClr>
              <a:buSzPct val="100000"/>
              <a:buFont typeface="Times New Roman" pitchFamily="18" charset="0"/>
              <a:buNone/>
            </a:pPr>
            <a:endParaRPr lang="en-US" sz="1800">
              <a:solidFill>
                <a:srgbClr val="000000"/>
              </a:solidFill>
            </a:endParaRPr>
          </a:p>
        </p:txBody>
      </p:sp>
      <p:sp>
        <p:nvSpPr>
          <p:cNvPr id="11" name="Rectangle 10"/>
          <p:cNvSpPr/>
          <p:nvPr/>
        </p:nvSpPr>
        <p:spPr>
          <a:xfrm>
            <a:off x="1220788" y="3933825"/>
            <a:ext cx="830262" cy="131763"/>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lnSpc>
                <a:spcPct val="75000"/>
              </a:lnSpc>
              <a:buClr>
                <a:srgbClr val="000000"/>
              </a:buClr>
              <a:buSzPct val="100000"/>
              <a:buFont typeface="Times New Roman" pitchFamily="18" charset="0"/>
              <a:buNone/>
            </a:pPr>
            <a:endParaRPr lang="en-US" sz="1800">
              <a:solidFill>
                <a:srgbClr val="FF0000"/>
              </a:solidFill>
            </a:endParaRPr>
          </a:p>
        </p:txBody>
      </p:sp>
      <p:sp>
        <p:nvSpPr>
          <p:cNvPr id="46085" name="Title 1"/>
          <p:cNvSpPr>
            <a:spLocks noGrp="1"/>
          </p:cNvSpPr>
          <p:nvPr>
            <p:ph type="title"/>
          </p:nvPr>
        </p:nvSpPr>
        <p:spPr/>
        <p:txBody>
          <a:bodyPr/>
          <a:lstStyle/>
          <a:p>
            <a:pPr eaLnBrk="1" hangingPunct="1"/>
            <a:r>
              <a:rPr lang="en-US" smtClean="0">
                <a:latin typeface="Swis721 Ex BT"/>
              </a:rPr>
              <a:t>CBCD Tool – Model Validation Analysis</a:t>
            </a: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pPr eaLnBrk="1" hangingPunct="1"/>
            <a:r>
              <a:rPr lang="en-US" smtClean="0">
                <a:latin typeface="Swis721 Ex BT"/>
              </a:rPr>
              <a:t>Roadmap</a:t>
            </a:r>
          </a:p>
        </p:txBody>
      </p:sp>
      <p:sp>
        <p:nvSpPr>
          <p:cNvPr id="48130" name="Content Placeholder 2"/>
          <p:cNvSpPr>
            <a:spLocks noGrp="1"/>
          </p:cNvSpPr>
          <p:nvPr>
            <p:ph idx="1"/>
          </p:nvPr>
        </p:nvSpPr>
        <p:spPr/>
        <p:txBody>
          <a:bodyPr/>
          <a:lstStyle/>
          <a:p>
            <a:pPr eaLnBrk="1" hangingPunct="1">
              <a:buFont typeface="Wingdings" pitchFamily="2" charset="2"/>
              <a:buChar char="Ø"/>
            </a:pPr>
            <a:r>
              <a:rPr lang="en-US" dirty="0" smtClean="0">
                <a:latin typeface="Swis721 BT"/>
              </a:rPr>
              <a:t>Support for horizontal contracts</a:t>
            </a:r>
          </a:p>
          <a:p>
            <a:pPr eaLnBrk="1" hangingPunct="1">
              <a:buFont typeface="Wingdings" pitchFamily="2" charset="2"/>
              <a:buChar char="Ø"/>
            </a:pPr>
            <a:r>
              <a:rPr lang="en-US" dirty="0" smtClean="0">
                <a:latin typeface="Swis721 BT"/>
              </a:rPr>
              <a:t>Enable composition and conjunction of contracts</a:t>
            </a:r>
          </a:p>
          <a:p>
            <a:pPr eaLnBrk="1" hangingPunct="1">
              <a:buFont typeface="Wingdings" pitchFamily="2" charset="2"/>
              <a:buChar char="Ø"/>
            </a:pPr>
            <a:r>
              <a:rPr lang="en-US" dirty="0" smtClean="0">
                <a:latin typeface="Swis721 BT"/>
              </a:rPr>
              <a:t>Inconsistency Management combined with Contract-Based Design</a:t>
            </a:r>
          </a:p>
          <a:p>
            <a:pPr eaLnBrk="1" hangingPunct="1">
              <a:buFont typeface="Wingdings" pitchFamily="2" charset="2"/>
              <a:buChar char="Ø"/>
            </a:pPr>
            <a:r>
              <a:rPr lang="en-US" dirty="0" smtClean="0">
                <a:latin typeface="Swis721 BT"/>
              </a:rPr>
              <a:t>RTE for embedded co-design view</a:t>
            </a:r>
          </a:p>
          <a:p>
            <a:pPr eaLnBrk="1" hangingPunct="1">
              <a:buFont typeface="Wingdings" pitchFamily="2" charset="2"/>
              <a:buChar char="Ø"/>
            </a:pPr>
            <a:r>
              <a:rPr lang="en-US" dirty="0" smtClean="0">
                <a:latin typeface="Swis721 BT"/>
              </a:rPr>
              <a:t>Sensitivity Analysis</a:t>
            </a:r>
          </a:p>
          <a:p>
            <a:pPr eaLnBrk="1" hangingPunct="1">
              <a:buFont typeface="Wingdings" pitchFamily="2" charset="2"/>
              <a:buChar char="Ø"/>
            </a:pPr>
            <a:r>
              <a:rPr lang="en-US" dirty="0" smtClean="0">
                <a:latin typeface="Swis721 BT"/>
              </a:rPr>
              <a:t>Contract Management</a:t>
            </a:r>
          </a:p>
          <a:p>
            <a:pPr eaLnBrk="1" hangingPunct="1">
              <a:buFont typeface="Wingdings" pitchFamily="2" charset="2"/>
              <a:buChar char="Ø"/>
            </a:pPr>
            <a:r>
              <a:rPr lang="en-US" dirty="0" smtClean="0">
                <a:latin typeface="Swis721 BT"/>
              </a:rPr>
              <a:t>Link with validity frames</a:t>
            </a:r>
          </a:p>
          <a:p>
            <a:pPr eaLnBrk="1" hangingPunct="1">
              <a:buFont typeface="Wingdings" pitchFamily="2" charset="2"/>
              <a:buChar char="Ø"/>
            </a:pPr>
            <a:r>
              <a:rPr lang="is-IS" dirty="0" smtClean="0">
                <a:latin typeface="Swis721 BT"/>
              </a:rPr>
              <a:t>…</a:t>
            </a:r>
            <a:endParaRPr lang="en-US" dirty="0" smtClean="0">
              <a:latin typeface="Swis721 BT"/>
            </a:endParaRP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Variability for Controller Design</a:t>
            </a:r>
            <a:endParaRPr lang="nl-BE" dirty="0"/>
          </a:p>
        </p:txBody>
      </p:sp>
      <p:sp>
        <p:nvSpPr>
          <p:cNvPr id="7" name="Subtitle 6"/>
          <p:cNvSpPr>
            <a:spLocks noGrp="1"/>
          </p:cNvSpPr>
          <p:nvPr>
            <p:ph type="subTitle" idx="1"/>
          </p:nvPr>
        </p:nvSpPr>
        <p:spPr/>
        <p:txBody>
          <a:bodyPr/>
          <a:lstStyle/>
          <a:p>
            <a:r>
              <a:rPr lang="en-US" dirty="0"/>
              <a:t>Bart Meyers</a:t>
            </a:r>
            <a:r>
              <a:rPr lang="nl-BE" dirty="0"/>
              <a:t/>
            </a:r>
            <a:br>
              <a:rPr lang="nl-BE" dirty="0"/>
            </a:br>
            <a:r>
              <a:rPr lang="nl-BE" dirty="0"/>
              <a:t>Universiteit Antwerpen</a:t>
            </a:r>
            <a:br>
              <a:rPr lang="nl-BE" dirty="0"/>
            </a:br>
            <a:r>
              <a:rPr lang="nl-BE" dirty="0"/>
              <a:t>bart.meyers@uantwerpen.be</a:t>
            </a:r>
          </a:p>
        </p:txBody>
      </p:sp>
    </p:spTree>
    <p:extLst>
      <p:ext uri="{BB962C8B-B14F-4D97-AF65-F5344CB8AC3E}">
        <p14:creationId xmlns="" xmlns:p14="http://schemas.microsoft.com/office/powerpoint/2010/main" val="237960372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Summary</a:t>
            </a:r>
          </a:p>
        </p:txBody>
      </p:sp>
      <p:pic>
        <p:nvPicPr>
          <p:cNvPr id="45" name="Afbeelding 44"/>
          <p:cNvPicPr>
            <a:picLocks noChangeAspect="1"/>
          </p:cNvPicPr>
          <p:nvPr/>
        </p:nvPicPr>
        <p:blipFill>
          <a:blip r:embed="rId2" cstate="print"/>
          <a:stretch>
            <a:fillRect/>
          </a:stretch>
        </p:blipFill>
        <p:spPr>
          <a:xfrm>
            <a:off x="589002" y="3350914"/>
            <a:ext cx="7894320" cy="2792730"/>
          </a:xfrm>
          <a:prstGeom prst="rect">
            <a:avLst/>
          </a:prstGeom>
        </p:spPr>
      </p:pic>
      <p:grpSp>
        <p:nvGrpSpPr>
          <p:cNvPr id="3" name="Groep 45"/>
          <p:cNvGrpSpPr/>
          <p:nvPr/>
        </p:nvGrpSpPr>
        <p:grpSpPr>
          <a:xfrm>
            <a:off x="4860032" y="1215429"/>
            <a:ext cx="2064777" cy="1936772"/>
            <a:chOff x="-1535430" y="2758440"/>
            <a:chExt cx="1258811" cy="875811"/>
          </a:xfrm>
        </p:grpSpPr>
        <p:sp>
          <p:nvSpPr>
            <p:cNvPr id="47" name="Tekstvak 46"/>
            <p:cNvSpPr txBox="1"/>
            <p:nvPr/>
          </p:nvSpPr>
          <p:spPr>
            <a:xfrm>
              <a:off x="-1417421" y="2863238"/>
              <a:ext cx="428051" cy="125259"/>
            </a:xfrm>
            <a:prstGeom prst="rect">
              <a:avLst/>
            </a:prstGeom>
            <a:noFill/>
          </p:spPr>
          <p:txBody>
            <a:bodyPr wrap="none" lIns="0" tIns="0" rIns="0" bIns="0" rtlCol="0">
              <a:spAutoFit/>
            </a:bodyPr>
            <a:lstStyle/>
            <a:p>
              <a:r>
                <a:rPr lang="en-US" dirty="0">
                  <a:solidFill>
                    <a:srgbClr val="FF0000"/>
                  </a:solidFill>
                </a:rPr>
                <a:t>CVM</a:t>
              </a:r>
            </a:p>
          </p:txBody>
        </p:sp>
        <p:sp>
          <p:nvSpPr>
            <p:cNvPr id="48" name="Tekstvak 47"/>
            <p:cNvSpPr txBox="1"/>
            <p:nvPr/>
          </p:nvSpPr>
          <p:spPr>
            <a:xfrm>
              <a:off x="-863805" y="2863238"/>
              <a:ext cx="567803" cy="125259"/>
            </a:xfrm>
            <a:prstGeom prst="rect">
              <a:avLst/>
            </a:prstGeom>
            <a:noFill/>
          </p:spPr>
          <p:txBody>
            <a:bodyPr wrap="none" lIns="0" tIns="0" rIns="0" bIns="0" rtlCol="0">
              <a:spAutoFit/>
            </a:bodyPr>
            <a:lstStyle/>
            <a:p>
              <a:r>
                <a:rPr lang="en-US" dirty="0">
                  <a:solidFill>
                    <a:srgbClr val="FF0000"/>
                  </a:solidFill>
                </a:rPr>
                <a:t>Config.</a:t>
              </a:r>
            </a:p>
          </p:txBody>
        </p:sp>
        <p:cxnSp>
          <p:nvCxnSpPr>
            <p:cNvPr id="49" name="Rechte verbindingslijn 48"/>
            <p:cNvCxnSpPr/>
            <p:nvPr/>
          </p:nvCxnSpPr>
          <p:spPr>
            <a:xfrm>
              <a:off x="-1535430" y="3191215"/>
              <a:ext cx="1207770" cy="0"/>
            </a:xfrm>
            <a:prstGeom prst="line">
              <a:avLst/>
            </a:prstGeom>
            <a:ln/>
          </p:spPr>
          <p:style>
            <a:lnRef idx="3">
              <a:schemeClr val="dk1"/>
            </a:lnRef>
            <a:fillRef idx="0">
              <a:schemeClr val="dk1"/>
            </a:fillRef>
            <a:effectRef idx="2">
              <a:schemeClr val="dk1"/>
            </a:effectRef>
            <a:fontRef idx="minor">
              <a:schemeClr val="tx1"/>
            </a:fontRef>
          </p:style>
        </p:cxnSp>
        <p:cxnSp>
          <p:nvCxnSpPr>
            <p:cNvPr id="50" name="Rechte verbindingslijn 49"/>
            <p:cNvCxnSpPr/>
            <p:nvPr/>
          </p:nvCxnSpPr>
          <p:spPr>
            <a:xfrm>
              <a:off x="-949314" y="2758440"/>
              <a:ext cx="0" cy="875811"/>
            </a:xfrm>
            <a:prstGeom prst="line">
              <a:avLst/>
            </a:prstGeom>
            <a:ln/>
          </p:spPr>
          <p:style>
            <a:lnRef idx="3">
              <a:schemeClr val="dk1"/>
            </a:lnRef>
            <a:fillRef idx="0">
              <a:schemeClr val="dk1"/>
            </a:fillRef>
            <a:effectRef idx="2">
              <a:schemeClr val="dk1"/>
            </a:effectRef>
            <a:fontRef idx="minor">
              <a:schemeClr val="tx1"/>
            </a:fontRef>
          </p:style>
        </p:cxnSp>
        <p:sp>
          <p:nvSpPr>
            <p:cNvPr id="51" name="Tekstvak 50"/>
            <p:cNvSpPr txBox="1"/>
            <p:nvPr/>
          </p:nvSpPr>
          <p:spPr>
            <a:xfrm>
              <a:off x="-1526450" y="3272822"/>
              <a:ext cx="530667" cy="250519"/>
            </a:xfrm>
            <a:prstGeom prst="rect">
              <a:avLst/>
            </a:prstGeom>
            <a:noFill/>
          </p:spPr>
          <p:txBody>
            <a:bodyPr wrap="none" lIns="0" tIns="0" rIns="0" bIns="0" rtlCol="0">
              <a:spAutoFit/>
            </a:bodyPr>
            <a:lstStyle/>
            <a:p>
              <a:r>
                <a:rPr lang="en-US" dirty="0">
                  <a:solidFill>
                    <a:srgbClr val="FF0000"/>
                  </a:solidFill>
                </a:rPr>
                <a:t>Family</a:t>
              </a:r>
            </a:p>
            <a:p>
              <a:r>
                <a:rPr lang="en-US" dirty="0">
                  <a:solidFill>
                    <a:srgbClr val="FF0000"/>
                  </a:solidFill>
                </a:rPr>
                <a:t>Model</a:t>
              </a:r>
            </a:p>
          </p:txBody>
        </p:sp>
        <p:sp>
          <p:nvSpPr>
            <p:cNvPr id="52" name="Tekstvak 51"/>
            <p:cNvSpPr txBox="1"/>
            <p:nvPr/>
          </p:nvSpPr>
          <p:spPr>
            <a:xfrm>
              <a:off x="-884843" y="3352607"/>
              <a:ext cx="608224" cy="126564"/>
            </a:xfrm>
            <a:prstGeom prst="rect">
              <a:avLst/>
            </a:prstGeom>
            <a:noFill/>
          </p:spPr>
          <p:txBody>
            <a:bodyPr wrap="none" lIns="0" tIns="0" rIns="0" bIns="0" rtlCol="0">
              <a:spAutoFit/>
            </a:bodyPr>
            <a:lstStyle/>
            <a:p>
              <a:r>
                <a:rPr lang="en-US" b="1" dirty="0">
                  <a:solidFill>
                    <a:srgbClr val="FF0000"/>
                  </a:solidFill>
                </a:rPr>
                <a:t>Variant</a:t>
              </a:r>
            </a:p>
          </p:txBody>
        </p:sp>
      </p:grpSp>
      <p:sp>
        <p:nvSpPr>
          <p:cNvPr id="54" name="Tekstvak 53"/>
          <p:cNvSpPr txBox="1"/>
          <p:nvPr/>
        </p:nvSpPr>
        <p:spPr>
          <a:xfrm>
            <a:off x="616537" y="1052736"/>
            <a:ext cx="3815789" cy="2046714"/>
          </a:xfrm>
          <a:prstGeom prst="rect">
            <a:avLst/>
          </a:prstGeom>
          <a:noFill/>
        </p:spPr>
        <p:txBody>
          <a:bodyPr wrap="square" rtlCol="0">
            <a:spAutoFit/>
          </a:bodyPr>
          <a:lstStyle/>
          <a:p>
            <a:pPr>
              <a:lnSpc>
                <a:spcPct val="100000"/>
              </a:lnSpc>
              <a:spcAft>
                <a:spcPts val="300"/>
              </a:spcAft>
            </a:pPr>
            <a:r>
              <a:rPr lang="en-US" sz="1400" dirty="0">
                <a:solidFill>
                  <a:schemeClr val="tx1"/>
                </a:solidFill>
                <a:latin typeface="+mn-lt"/>
              </a:rPr>
              <a:t>Variants in controller design</a:t>
            </a:r>
          </a:p>
          <a:p>
            <a:pPr>
              <a:lnSpc>
                <a:spcPct val="100000"/>
              </a:lnSpc>
              <a:spcAft>
                <a:spcPts val="300"/>
              </a:spcAft>
            </a:pPr>
            <a:r>
              <a:rPr lang="en-US" sz="1400" dirty="0">
                <a:solidFill>
                  <a:schemeClr val="tx1"/>
                </a:solidFill>
                <a:latin typeface="+mn-lt"/>
              </a:rPr>
              <a:t>Ultimate goal:</a:t>
            </a:r>
          </a:p>
          <a:p>
            <a:pPr marL="285750" indent="-285750">
              <a:lnSpc>
                <a:spcPct val="100000"/>
              </a:lnSpc>
              <a:spcAft>
                <a:spcPts val="300"/>
              </a:spcAft>
              <a:buFontTx/>
              <a:buChar char="-"/>
            </a:pPr>
            <a:r>
              <a:rPr lang="en-US" sz="1400" dirty="0">
                <a:solidFill>
                  <a:schemeClr val="tx1"/>
                </a:solidFill>
                <a:latin typeface="+mn-lt"/>
              </a:rPr>
              <a:t>Generation of variants from:</a:t>
            </a:r>
          </a:p>
          <a:p>
            <a:pPr marL="742950" lvl="1" indent="-285750">
              <a:lnSpc>
                <a:spcPct val="100000"/>
              </a:lnSpc>
              <a:spcAft>
                <a:spcPts val="300"/>
              </a:spcAft>
              <a:buFontTx/>
              <a:buChar char="-"/>
            </a:pPr>
            <a:r>
              <a:rPr lang="en-US" sz="1400" dirty="0">
                <a:solidFill>
                  <a:schemeClr val="tx1"/>
                </a:solidFill>
                <a:latin typeface="+mn-lt"/>
              </a:rPr>
              <a:t>Central variability model</a:t>
            </a:r>
          </a:p>
          <a:p>
            <a:pPr marL="742950" lvl="1" indent="-285750">
              <a:lnSpc>
                <a:spcPct val="100000"/>
              </a:lnSpc>
              <a:spcAft>
                <a:spcPts val="300"/>
              </a:spcAft>
              <a:buFontTx/>
              <a:buChar char="-"/>
            </a:pPr>
            <a:r>
              <a:rPr lang="en-US" sz="1400" dirty="0">
                <a:solidFill>
                  <a:schemeClr val="tx1"/>
                </a:solidFill>
                <a:latin typeface="+mn-lt"/>
              </a:rPr>
              <a:t>Configuration</a:t>
            </a:r>
          </a:p>
          <a:p>
            <a:pPr marL="742950" lvl="1" indent="-285750">
              <a:lnSpc>
                <a:spcPct val="100000"/>
              </a:lnSpc>
              <a:spcAft>
                <a:spcPts val="300"/>
              </a:spcAft>
              <a:buFontTx/>
              <a:buChar char="-"/>
            </a:pPr>
            <a:r>
              <a:rPr lang="en-US" sz="1400" dirty="0">
                <a:solidFill>
                  <a:schemeClr val="tx1"/>
                </a:solidFill>
                <a:latin typeface="+mn-lt"/>
              </a:rPr>
              <a:t>Family model</a:t>
            </a:r>
          </a:p>
          <a:p>
            <a:pPr marL="285750" indent="-285750">
              <a:lnSpc>
                <a:spcPct val="100000"/>
              </a:lnSpc>
              <a:spcAft>
                <a:spcPts val="300"/>
              </a:spcAft>
              <a:buFontTx/>
              <a:buChar char="-"/>
            </a:pPr>
            <a:r>
              <a:rPr lang="en-US" sz="1400" dirty="0">
                <a:solidFill>
                  <a:schemeClr val="tx1"/>
                </a:solidFill>
                <a:latin typeface="+mn-lt"/>
              </a:rPr>
              <a:t>Traceability tool to link all artefacts:</a:t>
            </a:r>
          </a:p>
        </p:txBody>
      </p:sp>
    </p:spTree>
    <p:extLst>
      <p:ext uri="{BB962C8B-B14F-4D97-AF65-F5344CB8AC3E}">
        <p14:creationId xmlns="" xmlns:p14="http://schemas.microsoft.com/office/powerpoint/2010/main" val="230630524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Variability</a:t>
            </a:r>
          </a:p>
        </p:txBody>
      </p:sp>
      <p:sp>
        <p:nvSpPr>
          <p:cNvPr id="4" name="Tekstvak 3"/>
          <p:cNvSpPr txBox="1"/>
          <p:nvPr/>
        </p:nvSpPr>
        <p:spPr>
          <a:xfrm>
            <a:off x="2551198" y="2186823"/>
            <a:ext cx="636713" cy="369332"/>
          </a:xfrm>
          <a:prstGeom prst="rect">
            <a:avLst/>
          </a:prstGeom>
          <a:noFill/>
        </p:spPr>
        <p:txBody>
          <a:bodyPr wrap="none" rtlCol="0">
            <a:spAutoFit/>
          </a:bodyPr>
          <a:lstStyle/>
          <a:p>
            <a:r>
              <a:rPr lang="en-US" dirty="0">
                <a:solidFill>
                  <a:srgbClr val="FF0000"/>
                </a:solidFill>
              </a:rPr>
              <a:t>CVM</a:t>
            </a:r>
          </a:p>
        </p:txBody>
      </p:sp>
      <p:sp>
        <p:nvSpPr>
          <p:cNvPr id="5" name="Tekstvak 4"/>
          <p:cNvSpPr txBox="1"/>
          <p:nvPr/>
        </p:nvSpPr>
        <p:spPr>
          <a:xfrm>
            <a:off x="5933337" y="2186823"/>
            <a:ext cx="1462067" cy="369332"/>
          </a:xfrm>
          <a:prstGeom prst="rect">
            <a:avLst/>
          </a:prstGeom>
          <a:noFill/>
        </p:spPr>
        <p:txBody>
          <a:bodyPr wrap="none" rtlCol="0">
            <a:spAutoFit/>
          </a:bodyPr>
          <a:lstStyle/>
          <a:p>
            <a:r>
              <a:rPr lang="en-US" dirty="0">
                <a:solidFill>
                  <a:srgbClr val="FF0000"/>
                </a:solidFill>
              </a:rPr>
              <a:t>Configuration</a:t>
            </a:r>
          </a:p>
        </p:txBody>
      </p:sp>
      <p:cxnSp>
        <p:nvCxnSpPr>
          <p:cNvPr id="6" name="Rechte verbindingslijn 5"/>
          <p:cNvCxnSpPr/>
          <p:nvPr/>
        </p:nvCxnSpPr>
        <p:spPr>
          <a:xfrm>
            <a:off x="267207" y="3819840"/>
            <a:ext cx="8398589" cy="0"/>
          </a:xfrm>
          <a:prstGeom prst="line">
            <a:avLst/>
          </a:prstGeom>
          <a:ln/>
        </p:spPr>
        <p:style>
          <a:lnRef idx="3">
            <a:schemeClr val="dk1"/>
          </a:lnRef>
          <a:fillRef idx="0">
            <a:schemeClr val="dk1"/>
          </a:fillRef>
          <a:effectRef idx="2">
            <a:schemeClr val="dk1"/>
          </a:effectRef>
          <a:fontRef idx="minor">
            <a:schemeClr val="tx1"/>
          </a:fontRef>
        </p:style>
      </p:cxnSp>
      <p:cxnSp>
        <p:nvCxnSpPr>
          <p:cNvPr id="7" name="Rechte verbindingslijn 6"/>
          <p:cNvCxnSpPr/>
          <p:nvPr/>
        </p:nvCxnSpPr>
        <p:spPr>
          <a:xfrm>
            <a:off x="4514516" y="1771980"/>
            <a:ext cx="14444" cy="3745408"/>
          </a:xfrm>
          <a:prstGeom prst="line">
            <a:avLst/>
          </a:prstGeom>
          <a:ln/>
        </p:spPr>
        <p:style>
          <a:lnRef idx="3">
            <a:schemeClr val="dk1"/>
          </a:lnRef>
          <a:fillRef idx="0">
            <a:schemeClr val="dk1"/>
          </a:fillRef>
          <a:effectRef idx="2">
            <a:schemeClr val="dk1"/>
          </a:effectRef>
          <a:fontRef idx="minor">
            <a:schemeClr val="tx1"/>
          </a:fontRef>
        </p:style>
      </p:cxnSp>
      <p:cxnSp>
        <p:nvCxnSpPr>
          <p:cNvPr id="8" name="Rechte verbindingslijn 7"/>
          <p:cNvCxnSpPr/>
          <p:nvPr/>
        </p:nvCxnSpPr>
        <p:spPr>
          <a:xfrm>
            <a:off x="1043608" y="1772816"/>
            <a:ext cx="14440" cy="3744572"/>
          </a:xfrm>
          <a:prstGeom prst="line">
            <a:avLst/>
          </a:prstGeom>
          <a:ln/>
        </p:spPr>
        <p:style>
          <a:lnRef idx="3">
            <a:schemeClr val="dk1"/>
          </a:lnRef>
          <a:fillRef idx="0">
            <a:schemeClr val="dk1"/>
          </a:fillRef>
          <a:effectRef idx="2">
            <a:schemeClr val="dk1"/>
          </a:effectRef>
          <a:fontRef idx="minor">
            <a:schemeClr val="tx1"/>
          </a:fontRef>
        </p:style>
      </p:cxnSp>
      <p:cxnSp>
        <p:nvCxnSpPr>
          <p:cNvPr id="9" name="Rechte verbindingslijn 8"/>
          <p:cNvCxnSpPr/>
          <p:nvPr/>
        </p:nvCxnSpPr>
        <p:spPr>
          <a:xfrm flipV="1">
            <a:off x="300775" y="2100333"/>
            <a:ext cx="8365021" cy="28960"/>
          </a:xfrm>
          <a:prstGeom prst="line">
            <a:avLst/>
          </a:prstGeom>
          <a:ln/>
        </p:spPr>
        <p:style>
          <a:lnRef idx="3">
            <a:schemeClr val="dk1"/>
          </a:lnRef>
          <a:fillRef idx="0">
            <a:schemeClr val="dk1"/>
          </a:fillRef>
          <a:effectRef idx="2">
            <a:schemeClr val="dk1"/>
          </a:effectRef>
          <a:fontRef idx="minor">
            <a:schemeClr val="tx1"/>
          </a:fontRef>
        </p:style>
      </p:cxnSp>
      <p:sp>
        <p:nvSpPr>
          <p:cNvPr id="10" name="Tekstvak 9"/>
          <p:cNvSpPr txBox="1"/>
          <p:nvPr/>
        </p:nvSpPr>
        <p:spPr>
          <a:xfrm>
            <a:off x="1843405" y="1744354"/>
            <a:ext cx="1663148" cy="400110"/>
          </a:xfrm>
          <a:prstGeom prst="rect">
            <a:avLst/>
          </a:prstGeom>
          <a:noFill/>
        </p:spPr>
        <p:txBody>
          <a:bodyPr wrap="none" rtlCol="0">
            <a:spAutoFit/>
          </a:bodyPr>
          <a:lstStyle/>
          <a:p>
            <a:r>
              <a:rPr lang="en-US" sz="2000" dirty="0">
                <a:solidFill>
                  <a:srgbClr val="60565E"/>
                </a:solidFill>
              </a:rPr>
              <a:t>Variant Family</a:t>
            </a:r>
          </a:p>
        </p:txBody>
      </p:sp>
      <p:sp>
        <p:nvSpPr>
          <p:cNvPr id="11" name="Tekstvak 10"/>
          <p:cNvSpPr txBox="1"/>
          <p:nvPr/>
        </p:nvSpPr>
        <p:spPr>
          <a:xfrm>
            <a:off x="5695282" y="1750181"/>
            <a:ext cx="1936236" cy="400110"/>
          </a:xfrm>
          <a:prstGeom prst="rect">
            <a:avLst/>
          </a:prstGeom>
          <a:noFill/>
        </p:spPr>
        <p:txBody>
          <a:bodyPr wrap="none" rtlCol="0">
            <a:spAutoFit/>
          </a:bodyPr>
          <a:lstStyle/>
          <a:p>
            <a:r>
              <a:rPr lang="en-US" sz="2000" dirty="0">
                <a:solidFill>
                  <a:srgbClr val="60565E"/>
                </a:solidFill>
              </a:rPr>
              <a:t>Variant Instance</a:t>
            </a:r>
          </a:p>
        </p:txBody>
      </p:sp>
      <p:sp>
        <p:nvSpPr>
          <p:cNvPr id="12" name="Tekstvak 11"/>
          <p:cNvSpPr txBox="1"/>
          <p:nvPr/>
        </p:nvSpPr>
        <p:spPr>
          <a:xfrm>
            <a:off x="163950" y="2218968"/>
            <a:ext cx="800219" cy="1433277"/>
          </a:xfrm>
          <a:prstGeom prst="rect">
            <a:avLst/>
          </a:prstGeom>
          <a:noFill/>
        </p:spPr>
        <p:txBody>
          <a:bodyPr vert="vert270" wrap="none" rtlCol="0">
            <a:spAutoFit/>
          </a:bodyPr>
          <a:lstStyle/>
          <a:p>
            <a:pPr algn="ctr"/>
            <a:r>
              <a:rPr lang="en-US" sz="2000" dirty="0">
                <a:solidFill>
                  <a:srgbClr val="60565E"/>
                </a:solidFill>
              </a:rPr>
              <a:t>Platform</a:t>
            </a:r>
          </a:p>
          <a:p>
            <a:pPr algn="ctr"/>
            <a:r>
              <a:rPr lang="en-US" sz="2000" dirty="0">
                <a:solidFill>
                  <a:srgbClr val="60565E"/>
                </a:solidFill>
              </a:rPr>
              <a:t>Independent</a:t>
            </a:r>
          </a:p>
        </p:txBody>
      </p:sp>
      <p:sp>
        <p:nvSpPr>
          <p:cNvPr id="13" name="Tekstvak 12"/>
          <p:cNvSpPr txBox="1"/>
          <p:nvPr/>
        </p:nvSpPr>
        <p:spPr>
          <a:xfrm>
            <a:off x="160290" y="4010068"/>
            <a:ext cx="800219" cy="995081"/>
          </a:xfrm>
          <a:prstGeom prst="rect">
            <a:avLst/>
          </a:prstGeom>
          <a:noFill/>
        </p:spPr>
        <p:txBody>
          <a:bodyPr vert="vert270" wrap="none" rtlCol="0">
            <a:spAutoFit/>
          </a:bodyPr>
          <a:lstStyle/>
          <a:p>
            <a:pPr algn="ctr"/>
            <a:r>
              <a:rPr lang="en-US" sz="2000" dirty="0">
                <a:solidFill>
                  <a:srgbClr val="60565E"/>
                </a:solidFill>
              </a:rPr>
              <a:t>Platform</a:t>
            </a:r>
          </a:p>
          <a:p>
            <a:pPr algn="ctr"/>
            <a:r>
              <a:rPr lang="en-US" sz="2000" dirty="0">
                <a:solidFill>
                  <a:srgbClr val="60565E"/>
                </a:solidFill>
              </a:rPr>
              <a:t>Specific</a:t>
            </a:r>
          </a:p>
        </p:txBody>
      </p:sp>
      <p:pic>
        <p:nvPicPr>
          <p:cNvPr id="15" name="Picture 4" descr="Afbeeldingsresultaat voor simulink logo"/>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13638" y="4368539"/>
            <a:ext cx="801236" cy="801236"/>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6" descr="Afbeeldingsresultaat voor simscape log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58961" y="4459522"/>
            <a:ext cx="1094055" cy="615406"/>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8" descr="Afbeeldingsresultaat voor amesim logo"/>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98687" y="4482714"/>
            <a:ext cx="545443" cy="545443"/>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0" descr="Afbeeldingsresultaat voor exam test automation logo"/>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32147" t="19344" r="33404" b="18495"/>
          <a:stretch/>
        </p:blipFill>
        <p:spPr bwMode="auto">
          <a:xfrm>
            <a:off x="3803290" y="4541678"/>
            <a:ext cx="592942" cy="486479"/>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Tekstvak 18"/>
          <p:cNvSpPr txBox="1"/>
          <p:nvPr/>
        </p:nvSpPr>
        <p:spPr>
          <a:xfrm>
            <a:off x="2231041" y="3923764"/>
            <a:ext cx="1451231" cy="369332"/>
          </a:xfrm>
          <a:prstGeom prst="rect">
            <a:avLst/>
          </a:prstGeom>
          <a:noFill/>
        </p:spPr>
        <p:txBody>
          <a:bodyPr wrap="none" rtlCol="0">
            <a:spAutoFit/>
          </a:bodyPr>
          <a:lstStyle/>
          <a:p>
            <a:r>
              <a:rPr lang="en-US" dirty="0">
                <a:solidFill>
                  <a:srgbClr val="FF0000"/>
                </a:solidFill>
              </a:rPr>
              <a:t>Family Model</a:t>
            </a:r>
          </a:p>
        </p:txBody>
      </p:sp>
      <p:pic>
        <p:nvPicPr>
          <p:cNvPr id="20" name="Tijdelijke aanduiding voor inhoud 4"/>
          <p:cNvPicPr>
            <a:picLocks noChangeAspect="1"/>
          </p:cNvPicPr>
          <p:nvPr/>
        </p:nvPicPr>
        <p:blipFill rotWithShape="1">
          <a:blip r:embed="rId6" cstate="print"/>
          <a:srcRect l="498"/>
          <a:stretch/>
        </p:blipFill>
        <p:spPr>
          <a:xfrm>
            <a:off x="4697959" y="2806654"/>
            <a:ext cx="3967837" cy="774218"/>
          </a:xfrm>
          <a:prstGeom prst="rect">
            <a:avLst/>
          </a:prstGeom>
        </p:spPr>
      </p:pic>
      <p:pic>
        <p:nvPicPr>
          <p:cNvPr id="21" name="Picture 12" descr="Afbeeldingsresultaat voor c code icon"/>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944727" y="4444637"/>
            <a:ext cx="497271" cy="497271"/>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4" descr="Afbeeldingsresultaat voor simulink logo"/>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62133" y="4282290"/>
            <a:ext cx="801236" cy="801236"/>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6" descr="Afbeeldingsresultaat voor simscape log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07456" y="4373273"/>
            <a:ext cx="1094055" cy="615406"/>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8" descr="Afbeeldingsresultaat voor amesim logo"/>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47182" y="4396465"/>
            <a:ext cx="545443" cy="545443"/>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10" descr="Afbeeldingsresultaat voor exam test automation logo"/>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32147" t="19344" r="33404" b="18495"/>
          <a:stretch/>
        </p:blipFill>
        <p:spPr bwMode="auto">
          <a:xfrm>
            <a:off x="7351785" y="4455429"/>
            <a:ext cx="592942" cy="486479"/>
          </a:xfrm>
          <a:prstGeom prst="rect">
            <a:avLst/>
          </a:prstGeom>
          <a:noFill/>
          <a:extLst>
            <a:ext uri="{909E8E84-426E-40DD-AFC4-6F175D3DCCD1}">
              <a14:hiddenFill xmlns="" xmlns:a14="http://schemas.microsoft.com/office/drawing/2010/main">
                <a:solidFill>
                  <a:srgbClr val="FFFFFF"/>
                </a:solidFill>
              </a14:hiddenFill>
            </a:ext>
          </a:extLst>
        </p:spPr>
      </p:pic>
      <p:sp>
        <p:nvSpPr>
          <p:cNvPr id="26" name="Pijl: gestreept rechts 25"/>
          <p:cNvSpPr/>
          <p:nvPr/>
        </p:nvSpPr>
        <p:spPr>
          <a:xfrm>
            <a:off x="4264026" y="3830180"/>
            <a:ext cx="883148" cy="992051"/>
          </a:xfrm>
          <a:prstGeom prst="stripedRightArrow">
            <a:avLst/>
          </a:prstGeom>
          <a:solidFill>
            <a:srgbClr val="0098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gen</a:t>
            </a:r>
          </a:p>
        </p:txBody>
      </p:sp>
      <p:sp>
        <p:nvSpPr>
          <p:cNvPr id="27" name="Pijl: gestreept rechts 26"/>
          <p:cNvSpPr/>
          <p:nvPr/>
        </p:nvSpPr>
        <p:spPr>
          <a:xfrm rot="5400000">
            <a:off x="5004224" y="3413772"/>
            <a:ext cx="883148" cy="992051"/>
          </a:xfrm>
          <a:prstGeom prst="stripedRightArrow">
            <a:avLst/>
          </a:prstGeom>
          <a:solidFill>
            <a:srgbClr val="0098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dirty="0"/>
              <a:t>gen</a:t>
            </a:r>
          </a:p>
        </p:txBody>
      </p:sp>
      <p:sp>
        <p:nvSpPr>
          <p:cNvPr id="28" name="Tekstvak 27"/>
          <p:cNvSpPr txBox="1"/>
          <p:nvPr/>
        </p:nvSpPr>
        <p:spPr>
          <a:xfrm>
            <a:off x="6176131" y="3902427"/>
            <a:ext cx="854208" cy="369332"/>
          </a:xfrm>
          <a:prstGeom prst="rect">
            <a:avLst/>
          </a:prstGeom>
          <a:noFill/>
        </p:spPr>
        <p:txBody>
          <a:bodyPr wrap="none" rtlCol="0">
            <a:spAutoFit/>
          </a:bodyPr>
          <a:lstStyle/>
          <a:p>
            <a:r>
              <a:rPr lang="en-US" dirty="0">
                <a:solidFill>
                  <a:srgbClr val="FF0000"/>
                </a:solidFill>
              </a:rPr>
              <a:t>Variant</a:t>
            </a:r>
          </a:p>
        </p:txBody>
      </p:sp>
      <p:pic>
        <p:nvPicPr>
          <p:cNvPr id="29" name="Afbeelding 28"/>
          <p:cNvPicPr>
            <a:picLocks noChangeAspect="1"/>
          </p:cNvPicPr>
          <p:nvPr/>
        </p:nvPicPr>
        <p:blipFill>
          <a:blip r:embed="rId8" cstate="print"/>
          <a:stretch>
            <a:fillRect/>
          </a:stretch>
        </p:blipFill>
        <p:spPr>
          <a:xfrm>
            <a:off x="1136040" y="2468885"/>
            <a:ext cx="3327187" cy="1290918"/>
          </a:xfrm>
          <a:prstGeom prst="rect">
            <a:avLst/>
          </a:prstGeom>
        </p:spPr>
      </p:pic>
    </p:spTree>
    <p:extLst>
      <p:ext uri="{BB962C8B-B14F-4D97-AF65-F5344CB8AC3E}">
        <p14:creationId xmlns="" xmlns:p14="http://schemas.microsoft.com/office/powerpoint/2010/main" val="351223556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UA Tasks in </a:t>
            </a:r>
            <a:r>
              <a:rPr lang="en-US" dirty="0" err="1"/>
              <a:t>ECoVaDeVa</a:t>
            </a:r>
            <a:r>
              <a:rPr lang="en-US" dirty="0"/>
              <a:t> Project</a:t>
            </a:r>
          </a:p>
        </p:txBody>
      </p:sp>
      <p:sp>
        <p:nvSpPr>
          <p:cNvPr id="3" name="Tijdelijke aanduiding voor inhoud 2"/>
          <p:cNvSpPr>
            <a:spLocks noGrp="1"/>
          </p:cNvSpPr>
          <p:nvPr>
            <p:ph idx="1"/>
          </p:nvPr>
        </p:nvSpPr>
        <p:spPr/>
        <p:txBody>
          <a:bodyPr/>
          <a:lstStyle/>
          <a:p>
            <a:pPr lvl="1"/>
            <a:r>
              <a:rPr lang="en-US" sz="1600" dirty="0"/>
              <a:t>Variability modeling in </a:t>
            </a:r>
            <a:r>
              <a:rPr lang="en-US" sz="1600" dirty="0" err="1"/>
              <a:t>acausal</a:t>
            </a:r>
            <a:r>
              <a:rPr lang="en-US" sz="1600" dirty="0"/>
              <a:t> models</a:t>
            </a:r>
          </a:p>
          <a:p>
            <a:pPr lvl="2"/>
            <a:r>
              <a:rPr lang="nl-BE" sz="1600" dirty="0" err="1"/>
              <a:t>Amesim</a:t>
            </a:r>
            <a:r>
              <a:rPr lang="nl-BE" sz="1600" dirty="0"/>
              <a:t>/System </a:t>
            </a:r>
            <a:r>
              <a:rPr lang="nl-BE" sz="1600" dirty="0" err="1"/>
              <a:t>Synthesis</a:t>
            </a:r>
            <a:endParaRPr lang="nl-BE" sz="1600" dirty="0"/>
          </a:p>
          <a:p>
            <a:pPr lvl="2"/>
            <a:r>
              <a:rPr lang="nl-BE" sz="1600" dirty="0" err="1"/>
              <a:t>Simscape</a:t>
            </a:r>
            <a:endParaRPr lang="nl-BE" sz="1600" dirty="0"/>
          </a:p>
          <a:p>
            <a:pPr lvl="2"/>
            <a:r>
              <a:rPr lang="nl-BE" sz="1600" dirty="0" err="1"/>
              <a:t>Modelica</a:t>
            </a:r>
            <a:endParaRPr lang="nl-BE" sz="1600" dirty="0"/>
          </a:p>
          <a:p>
            <a:pPr lvl="1"/>
            <a:r>
              <a:rPr lang="en-US" sz="1600" dirty="0"/>
              <a:t>Linking features to Variation Points in different tools</a:t>
            </a:r>
          </a:p>
          <a:p>
            <a:pPr lvl="2"/>
            <a:r>
              <a:rPr lang="en-US" sz="1600" dirty="0"/>
              <a:t>Necessary for variant generation</a:t>
            </a:r>
          </a:p>
          <a:p>
            <a:pPr lvl="2"/>
            <a:r>
              <a:rPr lang="en-US" sz="1600" dirty="0"/>
              <a:t>May generate links between configuration and variant</a:t>
            </a:r>
          </a:p>
          <a:p>
            <a:pPr lvl="2"/>
            <a:r>
              <a:rPr lang="en-US" sz="1600" dirty="0"/>
              <a:t>Correctness check</a:t>
            </a:r>
          </a:p>
          <a:p>
            <a:pPr lvl="1"/>
            <a:r>
              <a:rPr lang="en-US" sz="1600" dirty="0"/>
              <a:t>Model transformation tool for Simulink and </a:t>
            </a:r>
            <a:r>
              <a:rPr lang="en-US" sz="1600" dirty="0" err="1"/>
              <a:t>Amesim</a:t>
            </a:r>
            <a:endParaRPr lang="en-US" sz="1600" dirty="0"/>
          </a:p>
          <a:p>
            <a:pPr lvl="2"/>
            <a:r>
              <a:rPr lang="en-US" sz="1600" dirty="0"/>
              <a:t>Generate variant at model configuration time</a:t>
            </a:r>
          </a:p>
          <a:p>
            <a:pPr lvl="2"/>
            <a:r>
              <a:rPr lang="en-US" sz="1600" dirty="0"/>
              <a:t>Especially interesting for non-150% approaches</a:t>
            </a:r>
          </a:p>
          <a:p>
            <a:endParaRPr lang="en-US" sz="2000" dirty="0"/>
          </a:p>
        </p:txBody>
      </p:sp>
      <p:grpSp>
        <p:nvGrpSpPr>
          <p:cNvPr id="4" name="Groep 3"/>
          <p:cNvGrpSpPr/>
          <p:nvPr/>
        </p:nvGrpSpPr>
        <p:grpSpPr>
          <a:xfrm>
            <a:off x="7271463" y="1492228"/>
            <a:ext cx="1207770" cy="875811"/>
            <a:chOff x="-1535430" y="2758440"/>
            <a:chExt cx="1207770" cy="875811"/>
          </a:xfrm>
        </p:grpSpPr>
        <p:sp>
          <p:nvSpPr>
            <p:cNvPr id="5" name="Tekstvak 4"/>
            <p:cNvSpPr txBox="1"/>
            <p:nvPr/>
          </p:nvSpPr>
          <p:spPr>
            <a:xfrm>
              <a:off x="-1417421" y="2863238"/>
              <a:ext cx="299762" cy="190214"/>
            </a:xfrm>
            <a:prstGeom prst="rect">
              <a:avLst/>
            </a:prstGeom>
            <a:noFill/>
          </p:spPr>
          <p:txBody>
            <a:bodyPr wrap="none" lIns="0" tIns="0" rIns="0" bIns="0" rtlCol="0">
              <a:spAutoFit/>
            </a:bodyPr>
            <a:lstStyle/>
            <a:p>
              <a:r>
                <a:rPr lang="en-US" sz="1200" dirty="0">
                  <a:solidFill>
                    <a:srgbClr val="FF0000"/>
                  </a:solidFill>
                </a:rPr>
                <a:t>CVM</a:t>
              </a:r>
            </a:p>
          </p:txBody>
        </p:sp>
        <p:sp>
          <p:nvSpPr>
            <p:cNvPr id="6" name="Tekstvak 5"/>
            <p:cNvSpPr txBox="1"/>
            <p:nvPr/>
          </p:nvSpPr>
          <p:spPr>
            <a:xfrm>
              <a:off x="-863805" y="2863238"/>
              <a:ext cx="435119" cy="190214"/>
            </a:xfrm>
            <a:prstGeom prst="rect">
              <a:avLst/>
            </a:prstGeom>
            <a:noFill/>
          </p:spPr>
          <p:txBody>
            <a:bodyPr wrap="none" lIns="0" tIns="0" rIns="0" bIns="0" rtlCol="0">
              <a:spAutoFit/>
            </a:bodyPr>
            <a:lstStyle/>
            <a:p>
              <a:r>
                <a:rPr lang="en-US" sz="1200" dirty="0">
                  <a:solidFill>
                    <a:srgbClr val="FF0000"/>
                  </a:solidFill>
                </a:rPr>
                <a:t>Config.</a:t>
              </a:r>
            </a:p>
          </p:txBody>
        </p:sp>
        <p:cxnSp>
          <p:nvCxnSpPr>
            <p:cNvPr id="7" name="Rechte verbindingslijn 6"/>
            <p:cNvCxnSpPr/>
            <p:nvPr/>
          </p:nvCxnSpPr>
          <p:spPr>
            <a:xfrm>
              <a:off x="-1535430" y="3191215"/>
              <a:ext cx="1207770" cy="0"/>
            </a:xfrm>
            <a:prstGeom prst="line">
              <a:avLst/>
            </a:prstGeom>
            <a:ln/>
          </p:spPr>
          <p:style>
            <a:lnRef idx="3">
              <a:schemeClr val="dk1"/>
            </a:lnRef>
            <a:fillRef idx="0">
              <a:schemeClr val="dk1"/>
            </a:fillRef>
            <a:effectRef idx="2">
              <a:schemeClr val="dk1"/>
            </a:effectRef>
            <a:fontRef idx="minor">
              <a:schemeClr val="tx1"/>
            </a:fontRef>
          </p:style>
        </p:cxnSp>
        <p:cxnSp>
          <p:nvCxnSpPr>
            <p:cNvPr id="8" name="Rechte verbindingslijn 7"/>
            <p:cNvCxnSpPr/>
            <p:nvPr/>
          </p:nvCxnSpPr>
          <p:spPr>
            <a:xfrm>
              <a:off x="-949314" y="2758440"/>
              <a:ext cx="0" cy="875811"/>
            </a:xfrm>
            <a:prstGeom prst="line">
              <a:avLst/>
            </a:prstGeom>
            <a:ln/>
          </p:spPr>
          <p:style>
            <a:lnRef idx="3">
              <a:schemeClr val="dk1"/>
            </a:lnRef>
            <a:fillRef idx="0">
              <a:schemeClr val="dk1"/>
            </a:fillRef>
            <a:effectRef idx="2">
              <a:schemeClr val="dk1"/>
            </a:effectRef>
            <a:fontRef idx="minor">
              <a:schemeClr val="tx1"/>
            </a:fontRef>
          </p:style>
        </p:cxnSp>
        <p:sp>
          <p:nvSpPr>
            <p:cNvPr id="9" name="Tekstvak 8"/>
            <p:cNvSpPr txBox="1"/>
            <p:nvPr/>
          </p:nvSpPr>
          <p:spPr>
            <a:xfrm>
              <a:off x="-1470320" y="3253822"/>
              <a:ext cx="405560" cy="380429"/>
            </a:xfrm>
            <a:prstGeom prst="rect">
              <a:avLst/>
            </a:prstGeom>
            <a:noFill/>
          </p:spPr>
          <p:txBody>
            <a:bodyPr wrap="none" lIns="0" tIns="0" rIns="0" bIns="0" rtlCol="0">
              <a:spAutoFit/>
            </a:bodyPr>
            <a:lstStyle/>
            <a:p>
              <a:r>
                <a:rPr lang="en-US" sz="1200" dirty="0">
                  <a:solidFill>
                    <a:srgbClr val="FF0000"/>
                  </a:solidFill>
                </a:rPr>
                <a:t>Family</a:t>
              </a:r>
            </a:p>
            <a:p>
              <a:r>
                <a:rPr lang="en-US" sz="1200" dirty="0">
                  <a:solidFill>
                    <a:srgbClr val="FF0000"/>
                  </a:solidFill>
                </a:rPr>
                <a:t>Model</a:t>
              </a:r>
            </a:p>
          </p:txBody>
        </p:sp>
        <p:sp>
          <p:nvSpPr>
            <p:cNvPr id="10" name="Tekstvak 9"/>
            <p:cNvSpPr txBox="1"/>
            <p:nvPr/>
          </p:nvSpPr>
          <p:spPr>
            <a:xfrm>
              <a:off x="-884843" y="3352607"/>
              <a:ext cx="443648" cy="184666"/>
            </a:xfrm>
            <a:prstGeom prst="rect">
              <a:avLst/>
            </a:prstGeom>
            <a:noFill/>
          </p:spPr>
          <p:txBody>
            <a:bodyPr wrap="none" lIns="0" tIns="0" rIns="0" bIns="0" rtlCol="0">
              <a:spAutoFit/>
            </a:bodyPr>
            <a:lstStyle/>
            <a:p>
              <a:r>
                <a:rPr lang="en-US" sz="1200" dirty="0">
                  <a:solidFill>
                    <a:srgbClr val="FF0000"/>
                  </a:solidFill>
                </a:rPr>
                <a:t>Variant</a:t>
              </a:r>
            </a:p>
          </p:txBody>
        </p:sp>
      </p:grpSp>
      <p:sp>
        <p:nvSpPr>
          <p:cNvPr id="11" name="Ovaal 10"/>
          <p:cNvSpPr/>
          <p:nvPr/>
        </p:nvSpPr>
        <p:spPr>
          <a:xfrm>
            <a:off x="7221933" y="1940451"/>
            <a:ext cx="635646" cy="451805"/>
          </a:xfrm>
          <a:prstGeom prst="ellipse">
            <a:avLst/>
          </a:prstGeom>
          <a:solidFill>
            <a:schemeClr val="accent4">
              <a:alpha val="2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2" name="Groep 11"/>
          <p:cNvGrpSpPr/>
          <p:nvPr/>
        </p:nvGrpSpPr>
        <p:grpSpPr>
          <a:xfrm>
            <a:off x="7271511" y="3027835"/>
            <a:ext cx="1207770" cy="875811"/>
            <a:chOff x="-1535430" y="2758440"/>
            <a:chExt cx="1207770" cy="875811"/>
          </a:xfrm>
        </p:grpSpPr>
        <p:sp>
          <p:nvSpPr>
            <p:cNvPr id="13" name="Tekstvak 12"/>
            <p:cNvSpPr txBox="1"/>
            <p:nvPr/>
          </p:nvSpPr>
          <p:spPr>
            <a:xfrm>
              <a:off x="-1417421" y="2863238"/>
              <a:ext cx="299762" cy="190214"/>
            </a:xfrm>
            <a:prstGeom prst="rect">
              <a:avLst/>
            </a:prstGeom>
            <a:noFill/>
          </p:spPr>
          <p:txBody>
            <a:bodyPr wrap="none" lIns="0" tIns="0" rIns="0" bIns="0" rtlCol="0">
              <a:spAutoFit/>
            </a:bodyPr>
            <a:lstStyle/>
            <a:p>
              <a:r>
                <a:rPr lang="en-US" sz="1200" dirty="0">
                  <a:solidFill>
                    <a:srgbClr val="FF0000"/>
                  </a:solidFill>
                </a:rPr>
                <a:t>CVM</a:t>
              </a:r>
            </a:p>
          </p:txBody>
        </p:sp>
        <p:sp>
          <p:nvSpPr>
            <p:cNvPr id="14" name="Tekstvak 13"/>
            <p:cNvSpPr txBox="1"/>
            <p:nvPr/>
          </p:nvSpPr>
          <p:spPr>
            <a:xfrm>
              <a:off x="-863805" y="2863238"/>
              <a:ext cx="435119" cy="190214"/>
            </a:xfrm>
            <a:prstGeom prst="rect">
              <a:avLst/>
            </a:prstGeom>
            <a:noFill/>
          </p:spPr>
          <p:txBody>
            <a:bodyPr wrap="none" lIns="0" tIns="0" rIns="0" bIns="0" rtlCol="0">
              <a:spAutoFit/>
            </a:bodyPr>
            <a:lstStyle/>
            <a:p>
              <a:r>
                <a:rPr lang="en-US" sz="1200" dirty="0">
                  <a:solidFill>
                    <a:srgbClr val="FF0000"/>
                  </a:solidFill>
                </a:rPr>
                <a:t>Config.</a:t>
              </a:r>
            </a:p>
          </p:txBody>
        </p:sp>
        <p:cxnSp>
          <p:nvCxnSpPr>
            <p:cNvPr id="15" name="Rechte verbindingslijn 14"/>
            <p:cNvCxnSpPr/>
            <p:nvPr/>
          </p:nvCxnSpPr>
          <p:spPr>
            <a:xfrm>
              <a:off x="-1535430" y="3191215"/>
              <a:ext cx="1207770" cy="0"/>
            </a:xfrm>
            <a:prstGeom prst="line">
              <a:avLst/>
            </a:prstGeom>
            <a:ln/>
          </p:spPr>
          <p:style>
            <a:lnRef idx="3">
              <a:schemeClr val="dk1"/>
            </a:lnRef>
            <a:fillRef idx="0">
              <a:schemeClr val="dk1"/>
            </a:fillRef>
            <a:effectRef idx="2">
              <a:schemeClr val="dk1"/>
            </a:effectRef>
            <a:fontRef idx="minor">
              <a:schemeClr val="tx1"/>
            </a:fontRef>
          </p:style>
        </p:cxnSp>
        <p:cxnSp>
          <p:nvCxnSpPr>
            <p:cNvPr id="16" name="Rechte verbindingslijn 15"/>
            <p:cNvCxnSpPr/>
            <p:nvPr/>
          </p:nvCxnSpPr>
          <p:spPr>
            <a:xfrm>
              <a:off x="-949314" y="2758440"/>
              <a:ext cx="0" cy="875811"/>
            </a:xfrm>
            <a:prstGeom prst="line">
              <a:avLst/>
            </a:prstGeom>
            <a:ln/>
          </p:spPr>
          <p:style>
            <a:lnRef idx="3">
              <a:schemeClr val="dk1"/>
            </a:lnRef>
            <a:fillRef idx="0">
              <a:schemeClr val="dk1"/>
            </a:fillRef>
            <a:effectRef idx="2">
              <a:schemeClr val="dk1"/>
            </a:effectRef>
            <a:fontRef idx="minor">
              <a:schemeClr val="tx1"/>
            </a:fontRef>
          </p:style>
        </p:cxnSp>
        <p:sp>
          <p:nvSpPr>
            <p:cNvPr id="17" name="Tekstvak 16"/>
            <p:cNvSpPr txBox="1"/>
            <p:nvPr/>
          </p:nvSpPr>
          <p:spPr>
            <a:xfrm>
              <a:off x="-1470320" y="3253822"/>
              <a:ext cx="405560" cy="380429"/>
            </a:xfrm>
            <a:prstGeom prst="rect">
              <a:avLst/>
            </a:prstGeom>
            <a:noFill/>
          </p:spPr>
          <p:txBody>
            <a:bodyPr wrap="none" lIns="0" tIns="0" rIns="0" bIns="0" rtlCol="0">
              <a:spAutoFit/>
            </a:bodyPr>
            <a:lstStyle/>
            <a:p>
              <a:r>
                <a:rPr lang="en-US" sz="1200" dirty="0">
                  <a:solidFill>
                    <a:srgbClr val="FF0000"/>
                  </a:solidFill>
                </a:rPr>
                <a:t>Family</a:t>
              </a:r>
            </a:p>
            <a:p>
              <a:r>
                <a:rPr lang="en-US" sz="1200" dirty="0">
                  <a:solidFill>
                    <a:srgbClr val="FF0000"/>
                  </a:solidFill>
                </a:rPr>
                <a:t>Model</a:t>
              </a:r>
            </a:p>
          </p:txBody>
        </p:sp>
        <p:sp>
          <p:nvSpPr>
            <p:cNvPr id="18" name="Tekstvak 17"/>
            <p:cNvSpPr txBox="1"/>
            <p:nvPr/>
          </p:nvSpPr>
          <p:spPr>
            <a:xfrm>
              <a:off x="-884843" y="3352607"/>
              <a:ext cx="443648" cy="184666"/>
            </a:xfrm>
            <a:prstGeom prst="rect">
              <a:avLst/>
            </a:prstGeom>
            <a:noFill/>
          </p:spPr>
          <p:txBody>
            <a:bodyPr wrap="none" lIns="0" tIns="0" rIns="0" bIns="0" rtlCol="0">
              <a:spAutoFit/>
            </a:bodyPr>
            <a:lstStyle/>
            <a:p>
              <a:r>
                <a:rPr lang="en-US" sz="1200" dirty="0">
                  <a:solidFill>
                    <a:srgbClr val="FF0000"/>
                  </a:solidFill>
                </a:rPr>
                <a:t>Variant</a:t>
              </a:r>
            </a:p>
          </p:txBody>
        </p:sp>
      </p:grpSp>
      <p:grpSp>
        <p:nvGrpSpPr>
          <p:cNvPr id="19" name="Groep 18"/>
          <p:cNvGrpSpPr/>
          <p:nvPr/>
        </p:nvGrpSpPr>
        <p:grpSpPr>
          <a:xfrm>
            <a:off x="7271463" y="4606927"/>
            <a:ext cx="1207770" cy="875811"/>
            <a:chOff x="-1535430" y="2758440"/>
            <a:chExt cx="1207770" cy="875811"/>
          </a:xfrm>
        </p:grpSpPr>
        <p:sp>
          <p:nvSpPr>
            <p:cNvPr id="20" name="Tekstvak 19"/>
            <p:cNvSpPr txBox="1"/>
            <p:nvPr/>
          </p:nvSpPr>
          <p:spPr>
            <a:xfrm>
              <a:off x="-1417421" y="2863238"/>
              <a:ext cx="299762" cy="190214"/>
            </a:xfrm>
            <a:prstGeom prst="rect">
              <a:avLst/>
            </a:prstGeom>
            <a:noFill/>
          </p:spPr>
          <p:txBody>
            <a:bodyPr wrap="none" lIns="0" tIns="0" rIns="0" bIns="0" rtlCol="0">
              <a:spAutoFit/>
            </a:bodyPr>
            <a:lstStyle/>
            <a:p>
              <a:r>
                <a:rPr lang="en-US" sz="1200" dirty="0">
                  <a:solidFill>
                    <a:srgbClr val="FF0000"/>
                  </a:solidFill>
                </a:rPr>
                <a:t>CVM</a:t>
              </a:r>
            </a:p>
          </p:txBody>
        </p:sp>
        <p:sp>
          <p:nvSpPr>
            <p:cNvPr id="21" name="Tekstvak 20"/>
            <p:cNvSpPr txBox="1"/>
            <p:nvPr/>
          </p:nvSpPr>
          <p:spPr>
            <a:xfrm>
              <a:off x="-863805" y="2863238"/>
              <a:ext cx="435119" cy="190214"/>
            </a:xfrm>
            <a:prstGeom prst="rect">
              <a:avLst/>
            </a:prstGeom>
            <a:noFill/>
          </p:spPr>
          <p:txBody>
            <a:bodyPr wrap="none" lIns="0" tIns="0" rIns="0" bIns="0" rtlCol="0">
              <a:spAutoFit/>
            </a:bodyPr>
            <a:lstStyle/>
            <a:p>
              <a:r>
                <a:rPr lang="en-US" sz="1200" dirty="0">
                  <a:solidFill>
                    <a:srgbClr val="FF0000"/>
                  </a:solidFill>
                </a:rPr>
                <a:t>Config.</a:t>
              </a:r>
            </a:p>
          </p:txBody>
        </p:sp>
        <p:cxnSp>
          <p:nvCxnSpPr>
            <p:cNvPr id="22" name="Rechte verbindingslijn 21"/>
            <p:cNvCxnSpPr/>
            <p:nvPr/>
          </p:nvCxnSpPr>
          <p:spPr>
            <a:xfrm>
              <a:off x="-1535430" y="3191215"/>
              <a:ext cx="1207770" cy="0"/>
            </a:xfrm>
            <a:prstGeom prst="line">
              <a:avLst/>
            </a:prstGeom>
            <a:ln/>
          </p:spPr>
          <p:style>
            <a:lnRef idx="3">
              <a:schemeClr val="dk1"/>
            </a:lnRef>
            <a:fillRef idx="0">
              <a:schemeClr val="dk1"/>
            </a:fillRef>
            <a:effectRef idx="2">
              <a:schemeClr val="dk1"/>
            </a:effectRef>
            <a:fontRef idx="minor">
              <a:schemeClr val="tx1"/>
            </a:fontRef>
          </p:style>
        </p:cxnSp>
        <p:cxnSp>
          <p:nvCxnSpPr>
            <p:cNvPr id="23" name="Rechte verbindingslijn 22"/>
            <p:cNvCxnSpPr/>
            <p:nvPr/>
          </p:nvCxnSpPr>
          <p:spPr>
            <a:xfrm>
              <a:off x="-949314" y="2758440"/>
              <a:ext cx="0" cy="875811"/>
            </a:xfrm>
            <a:prstGeom prst="line">
              <a:avLst/>
            </a:prstGeom>
            <a:ln/>
          </p:spPr>
          <p:style>
            <a:lnRef idx="3">
              <a:schemeClr val="dk1"/>
            </a:lnRef>
            <a:fillRef idx="0">
              <a:schemeClr val="dk1"/>
            </a:fillRef>
            <a:effectRef idx="2">
              <a:schemeClr val="dk1"/>
            </a:effectRef>
            <a:fontRef idx="minor">
              <a:schemeClr val="tx1"/>
            </a:fontRef>
          </p:style>
        </p:cxnSp>
        <p:sp>
          <p:nvSpPr>
            <p:cNvPr id="24" name="Tekstvak 23"/>
            <p:cNvSpPr txBox="1"/>
            <p:nvPr/>
          </p:nvSpPr>
          <p:spPr>
            <a:xfrm>
              <a:off x="-1470320" y="3253822"/>
              <a:ext cx="405560" cy="380429"/>
            </a:xfrm>
            <a:prstGeom prst="rect">
              <a:avLst/>
            </a:prstGeom>
            <a:noFill/>
          </p:spPr>
          <p:txBody>
            <a:bodyPr wrap="none" lIns="0" tIns="0" rIns="0" bIns="0" rtlCol="0">
              <a:spAutoFit/>
            </a:bodyPr>
            <a:lstStyle/>
            <a:p>
              <a:r>
                <a:rPr lang="en-US" sz="1200" dirty="0">
                  <a:solidFill>
                    <a:srgbClr val="FF0000"/>
                  </a:solidFill>
                </a:rPr>
                <a:t>Family</a:t>
              </a:r>
            </a:p>
            <a:p>
              <a:r>
                <a:rPr lang="en-US" sz="1200" dirty="0">
                  <a:solidFill>
                    <a:srgbClr val="FF0000"/>
                  </a:solidFill>
                </a:rPr>
                <a:t>Model</a:t>
              </a:r>
            </a:p>
          </p:txBody>
        </p:sp>
        <p:sp>
          <p:nvSpPr>
            <p:cNvPr id="25" name="Tekstvak 24"/>
            <p:cNvSpPr txBox="1"/>
            <p:nvPr/>
          </p:nvSpPr>
          <p:spPr>
            <a:xfrm>
              <a:off x="-884843" y="3352607"/>
              <a:ext cx="443648" cy="184666"/>
            </a:xfrm>
            <a:prstGeom prst="rect">
              <a:avLst/>
            </a:prstGeom>
            <a:noFill/>
          </p:spPr>
          <p:txBody>
            <a:bodyPr wrap="none" lIns="0" tIns="0" rIns="0" bIns="0" rtlCol="0">
              <a:spAutoFit/>
            </a:bodyPr>
            <a:lstStyle/>
            <a:p>
              <a:r>
                <a:rPr lang="en-US" sz="1200" dirty="0">
                  <a:solidFill>
                    <a:srgbClr val="FF0000"/>
                  </a:solidFill>
                </a:rPr>
                <a:t>Variant</a:t>
              </a:r>
            </a:p>
          </p:txBody>
        </p:sp>
      </p:grpSp>
      <p:sp>
        <p:nvSpPr>
          <p:cNvPr id="26" name="Pijl: gestreept rechts 25"/>
          <p:cNvSpPr/>
          <p:nvPr/>
        </p:nvSpPr>
        <p:spPr>
          <a:xfrm>
            <a:off x="7621407" y="5127073"/>
            <a:ext cx="472440" cy="330900"/>
          </a:xfrm>
          <a:prstGeom prst="stripedRightArrow">
            <a:avLst/>
          </a:prstGeom>
          <a:solidFill>
            <a:schemeClr val="accent4">
              <a:alpha val="2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Pijl: omhoog/omlaag 26"/>
          <p:cNvSpPr/>
          <p:nvPr/>
        </p:nvSpPr>
        <p:spPr>
          <a:xfrm>
            <a:off x="7389520" y="3238999"/>
            <a:ext cx="352661" cy="598170"/>
          </a:xfrm>
          <a:prstGeom prst="upDownArrow">
            <a:avLst/>
          </a:prstGeom>
          <a:solidFill>
            <a:schemeClr val="accent4">
              <a:alpha val="2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656120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Traceability Tool</a:t>
            </a:r>
          </a:p>
        </p:txBody>
      </p:sp>
      <p:sp>
        <p:nvSpPr>
          <p:cNvPr id="20" name="Tijdelijke aanduiding voor tekst 2"/>
          <p:cNvSpPr txBox="1">
            <a:spLocks/>
          </p:cNvSpPr>
          <p:nvPr/>
        </p:nvSpPr>
        <p:spPr>
          <a:xfrm>
            <a:off x="628650" y="1023940"/>
            <a:ext cx="7886700" cy="3689852"/>
          </a:xfrm>
          <a:prstGeom prst="rect">
            <a:avLst/>
          </a:prstGeom>
        </p:spPr>
        <p:txBody>
          <a:bodyPr/>
          <a:lstStyle>
            <a:lvl1pPr marL="336550" indent="-336550" algn="l" defTabSz="457200" rtl="0" eaLnBrk="1" fontAlgn="base" hangingPunct="1">
              <a:lnSpc>
                <a:spcPct val="133000"/>
              </a:lnSpc>
              <a:spcBef>
                <a:spcPts val="625"/>
              </a:spcBef>
              <a:spcAft>
                <a:spcPct val="0"/>
              </a:spcAft>
              <a:buClrTx/>
              <a:buSzPct val="100000"/>
              <a:buFont typeface="Swis721 Lt BT" pitchFamily="34" charset="0"/>
              <a:buChar char="–"/>
              <a:defRPr sz="2200">
                <a:solidFill>
                  <a:schemeClr val="accent4"/>
                </a:solidFill>
                <a:latin typeface="Swis721 BT" pitchFamily="34" charset="0"/>
                <a:ea typeface="+mn-ea"/>
                <a:cs typeface="Simplified Arabic Fixed" pitchFamily="49" charset="-78"/>
              </a:defRPr>
            </a:lvl1pPr>
            <a:lvl2pPr marL="736600" indent="-279400" algn="l" defTabSz="457200" rtl="0" eaLnBrk="1" fontAlgn="base" hangingPunct="1">
              <a:lnSpc>
                <a:spcPct val="133000"/>
              </a:lnSpc>
              <a:spcBef>
                <a:spcPts val="45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2pPr>
            <a:lvl3pPr marL="1143000" indent="-228600" algn="l" defTabSz="457200" rtl="0" eaLnBrk="1" fontAlgn="base" hangingPunct="1">
              <a:lnSpc>
                <a:spcPct val="133000"/>
              </a:lnSpc>
              <a:spcBef>
                <a:spcPts val="25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3pPr>
            <a:lvl4pPr marL="1600200" indent="-228600" algn="l" defTabSz="457200" rtl="0" eaLnBrk="1" fontAlgn="base" hangingPunct="1">
              <a:lnSpc>
                <a:spcPct val="133000"/>
              </a:lnSpc>
              <a:spcBef>
                <a:spcPts val="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4pPr>
            <a:lvl5pPr marL="2057400" indent="-228600" algn="l" defTabSz="457200" rtl="0" eaLnBrk="1" fontAlgn="base" hangingPunct="1">
              <a:lnSpc>
                <a:spcPct val="133000"/>
              </a:lnSpc>
              <a:spcBef>
                <a:spcPts val="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5pPr>
            <a:lvl6pPr marL="25146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6pPr>
            <a:lvl7pPr marL="29718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7pPr>
            <a:lvl8pPr marL="34290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8pPr>
            <a:lvl9pPr marL="38862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9pPr>
          </a:lstStyle>
          <a:p>
            <a:pPr lvl="1"/>
            <a:r>
              <a:rPr lang="en-US" kern="0" dirty="0"/>
              <a:t>Textual tool in </a:t>
            </a:r>
            <a:r>
              <a:rPr lang="en-US" kern="0" dirty="0" err="1"/>
              <a:t>Xtext</a:t>
            </a:r>
            <a:endParaRPr lang="en-US" kern="0" dirty="0"/>
          </a:p>
          <a:p>
            <a:pPr lvl="2"/>
            <a:r>
              <a:rPr lang="en-US" kern="0" dirty="0"/>
              <a:t>Accesses BVR model</a:t>
            </a:r>
          </a:p>
          <a:p>
            <a:pPr lvl="2"/>
            <a:r>
              <a:rPr lang="en-US" kern="0" dirty="0"/>
              <a:t>Accesses Simulink model (to do: other types of models like </a:t>
            </a:r>
            <a:r>
              <a:rPr lang="en-US" kern="0" dirty="0" err="1"/>
              <a:t>SimScape</a:t>
            </a:r>
            <a:r>
              <a:rPr lang="en-US" kern="0" dirty="0"/>
              <a:t>, </a:t>
            </a:r>
            <a:r>
              <a:rPr lang="en-US" kern="0" dirty="0" err="1"/>
              <a:t>Amesim</a:t>
            </a:r>
            <a:r>
              <a:rPr lang="en-US" kern="0" dirty="0"/>
              <a:t>, EXAM, …)</a:t>
            </a:r>
          </a:p>
        </p:txBody>
      </p:sp>
      <p:pic>
        <p:nvPicPr>
          <p:cNvPr id="21" name="Afbeelding 20"/>
          <p:cNvPicPr>
            <a:picLocks noChangeAspect="1"/>
          </p:cNvPicPr>
          <p:nvPr/>
        </p:nvPicPr>
        <p:blipFill>
          <a:blip r:embed="rId2" cstate="print"/>
          <a:stretch>
            <a:fillRect/>
          </a:stretch>
        </p:blipFill>
        <p:spPr>
          <a:xfrm>
            <a:off x="461780" y="2636912"/>
            <a:ext cx="7894320" cy="2792730"/>
          </a:xfrm>
          <a:prstGeom prst="rect">
            <a:avLst/>
          </a:prstGeom>
        </p:spPr>
      </p:pic>
      <p:grpSp>
        <p:nvGrpSpPr>
          <p:cNvPr id="3" name="Groep 21"/>
          <p:cNvGrpSpPr/>
          <p:nvPr/>
        </p:nvGrpSpPr>
        <p:grpSpPr>
          <a:xfrm>
            <a:off x="7307580" y="586034"/>
            <a:ext cx="1207770" cy="875811"/>
            <a:chOff x="-1535430" y="2758440"/>
            <a:chExt cx="1207770" cy="875811"/>
          </a:xfrm>
        </p:grpSpPr>
        <p:sp>
          <p:nvSpPr>
            <p:cNvPr id="23" name="Tekstvak 22"/>
            <p:cNvSpPr txBox="1"/>
            <p:nvPr/>
          </p:nvSpPr>
          <p:spPr>
            <a:xfrm>
              <a:off x="-1417421" y="2863238"/>
              <a:ext cx="299762" cy="190214"/>
            </a:xfrm>
            <a:prstGeom prst="rect">
              <a:avLst/>
            </a:prstGeom>
            <a:noFill/>
          </p:spPr>
          <p:txBody>
            <a:bodyPr wrap="none" lIns="0" tIns="0" rIns="0" bIns="0" rtlCol="0">
              <a:spAutoFit/>
            </a:bodyPr>
            <a:lstStyle/>
            <a:p>
              <a:r>
                <a:rPr lang="en-US" sz="1200" dirty="0">
                  <a:solidFill>
                    <a:srgbClr val="FF0000"/>
                  </a:solidFill>
                </a:rPr>
                <a:t>CVM</a:t>
              </a:r>
            </a:p>
          </p:txBody>
        </p:sp>
        <p:sp>
          <p:nvSpPr>
            <p:cNvPr id="24" name="Tekstvak 23"/>
            <p:cNvSpPr txBox="1"/>
            <p:nvPr/>
          </p:nvSpPr>
          <p:spPr>
            <a:xfrm>
              <a:off x="-863805" y="2863238"/>
              <a:ext cx="435119" cy="190214"/>
            </a:xfrm>
            <a:prstGeom prst="rect">
              <a:avLst/>
            </a:prstGeom>
            <a:noFill/>
          </p:spPr>
          <p:txBody>
            <a:bodyPr wrap="none" lIns="0" tIns="0" rIns="0" bIns="0" rtlCol="0">
              <a:spAutoFit/>
            </a:bodyPr>
            <a:lstStyle/>
            <a:p>
              <a:r>
                <a:rPr lang="en-US" sz="1200" dirty="0">
                  <a:solidFill>
                    <a:srgbClr val="FF0000"/>
                  </a:solidFill>
                </a:rPr>
                <a:t>Config.</a:t>
              </a:r>
            </a:p>
          </p:txBody>
        </p:sp>
        <p:cxnSp>
          <p:nvCxnSpPr>
            <p:cNvPr id="25" name="Rechte verbindingslijn 24"/>
            <p:cNvCxnSpPr/>
            <p:nvPr/>
          </p:nvCxnSpPr>
          <p:spPr>
            <a:xfrm>
              <a:off x="-1535430" y="3191215"/>
              <a:ext cx="1207770" cy="0"/>
            </a:xfrm>
            <a:prstGeom prst="line">
              <a:avLst/>
            </a:prstGeom>
            <a:ln/>
          </p:spPr>
          <p:style>
            <a:lnRef idx="3">
              <a:schemeClr val="dk1"/>
            </a:lnRef>
            <a:fillRef idx="0">
              <a:schemeClr val="dk1"/>
            </a:fillRef>
            <a:effectRef idx="2">
              <a:schemeClr val="dk1"/>
            </a:effectRef>
            <a:fontRef idx="minor">
              <a:schemeClr val="tx1"/>
            </a:fontRef>
          </p:style>
        </p:cxnSp>
        <p:cxnSp>
          <p:nvCxnSpPr>
            <p:cNvPr id="26" name="Rechte verbindingslijn 25"/>
            <p:cNvCxnSpPr/>
            <p:nvPr/>
          </p:nvCxnSpPr>
          <p:spPr>
            <a:xfrm>
              <a:off x="-949314" y="2758440"/>
              <a:ext cx="0" cy="875811"/>
            </a:xfrm>
            <a:prstGeom prst="line">
              <a:avLst/>
            </a:prstGeom>
            <a:ln/>
          </p:spPr>
          <p:style>
            <a:lnRef idx="3">
              <a:schemeClr val="dk1"/>
            </a:lnRef>
            <a:fillRef idx="0">
              <a:schemeClr val="dk1"/>
            </a:fillRef>
            <a:effectRef idx="2">
              <a:schemeClr val="dk1"/>
            </a:effectRef>
            <a:fontRef idx="minor">
              <a:schemeClr val="tx1"/>
            </a:fontRef>
          </p:style>
        </p:cxnSp>
        <p:sp>
          <p:nvSpPr>
            <p:cNvPr id="27" name="Tekstvak 26"/>
            <p:cNvSpPr txBox="1"/>
            <p:nvPr/>
          </p:nvSpPr>
          <p:spPr>
            <a:xfrm>
              <a:off x="-1470320" y="3253822"/>
              <a:ext cx="405560" cy="380429"/>
            </a:xfrm>
            <a:prstGeom prst="rect">
              <a:avLst/>
            </a:prstGeom>
            <a:noFill/>
          </p:spPr>
          <p:txBody>
            <a:bodyPr wrap="none" lIns="0" tIns="0" rIns="0" bIns="0" rtlCol="0">
              <a:spAutoFit/>
            </a:bodyPr>
            <a:lstStyle/>
            <a:p>
              <a:r>
                <a:rPr lang="en-US" sz="1200" dirty="0">
                  <a:solidFill>
                    <a:srgbClr val="FF0000"/>
                  </a:solidFill>
                </a:rPr>
                <a:t>Family</a:t>
              </a:r>
            </a:p>
            <a:p>
              <a:r>
                <a:rPr lang="en-US" sz="1200" dirty="0">
                  <a:solidFill>
                    <a:srgbClr val="FF0000"/>
                  </a:solidFill>
                </a:rPr>
                <a:t>Model</a:t>
              </a:r>
            </a:p>
          </p:txBody>
        </p:sp>
        <p:sp>
          <p:nvSpPr>
            <p:cNvPr id="28" name="Tekstvak 27"/>
            <p:cNvSpPr txBox="1"/>
            <p:nvPr/>
          </p:nvSpPr>
          <p:spPr>
            <a:xfrm>
              <a:off x="-884843" y="3352607"/>
              <a:ext cx="443648" cy="184666"/>
            </a:xfrm>
            <a:prstGeom prst="rect">
              <a:avLst/>
            </a:prstGeom>
            <a:noFill/>
          </p:spPr>
          <p:txBody>
            <a:bodyPr wrap="none" lIns="0" tIns="0" rIns="0" bIns="0" rtlCol="0">
              <a:spAutoFit/>
            </a:bodyPr>
            <a:lstStyle/>
            <a:p>
              <a:r>
                <a:rPr lang="en-US" sz="1200" dirty="0">
                  <a:solidFill>
                    <a:srgbClr val="FF0000"/>
                  </a:solidFill>
                </a:rPr>
                <a:t>Variant</a:t>
              </a:r>
            </a:p>
          </p:txBody>
        </p:sp>
      </p:grpSp>
      <p:sp>
        <p:nvSpPr>
          <p:cNvPr id="29" name="Pijl: omhoog/omlaag 28"/>
          <p:cNvSpPr/>
          <p:nvPr/>
        </p:nvSpPr>
        <p:spPr>
          <a:xfrm>
            <a:off x="7425589" y="797198"/>
            <a:ext cx="352661" cy="598170"/>
          </a:xfrm>
          <a:prstGeom prst="upDownArrow">
            <a:avLst/>
          </a:prstGeom>
          <a:solidFill>
            <a:schemeClr val="accent4">
              <a:alpha val="2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4" name="Groep 29"/>
          <p:cNvGrpSpPr/>
          <p:nvPr/>
        </p:nvGrpSpPr>
        <p:grpSpPr>
          <a:xfrm>
            <a:off x="236232" y="4621490"/>
            <a:ext cx="3327187" cy="1290918"/>
            <a:chOff x="526896" y="3422874"/>
            <a:chExt cx="3327187" cy="1290918"/>
          </a:xfrm>
        </p:grpSpPr>
        <p:pic>
          <p:nvPicPr>
            <p:cNvPr id="31" name="Afbeelding 30"/>
            <p:cNvPicPr>
              <a:picLocks noChangeAspect="1"/>
            </p:cNvPicPr>
            <p:nvPr/>
          </p:nvPicPr>
          <p:blipFill>
            <a:blip r:embed="rId3" cstate="print"/>
            <a:stretch>
              <a:fillRect/>
            </a:stretch>
          </p:blipFill>
          <p:spPr>
            <a:xfrm>
              <a:off x="526896" y="3422874"/>
              <a:ext cx="3327187" cy="1290918"/>
            </a:xfrm>
            <a:prstGeom prst="rect">
              <a:avLst/>
            </a:prstGeom>
            <a:ln>
              <a:noFill/>
            </a:ln>
            <a:effectLst>
              <a:outerShdw blurRad="292100" dist="139700" dir="2700000" algn="tl" rotWithShape="0">
                <a:srgbClr val="333333">
                  <a:alpha val="65000"/>
                </a:srgbClr>
              </a:outerShdw>
            </a:effectLst>
          </p:spPr>
        </p:pic>
        <p:sp>
          <p:nvSpPr>
            <p:cNvPr id="32" name="Tekstvak 31"/>
            <p:cNvSpPr txBox="1"/>
            <p:nvPr/>
          </p:nvSpPr>
          <p:spPr>
            <a:xfrm>
              <a:off x="666890" y="3483210"/>
              <a:ext cx="299762" cy="190214"/>
            </a:xfrm>
            <a:prstGeom prst="rect">
              <a:avLst/>
            </a:prstGeom>
            <a:noFill/>
          </p:spPr>
          <p:txBody>
            <a:bodyPr wrap="none" lIns="0" tIns="0" rIns="0" bIns="0" rtlCol="0">
              <a:spAutoFit/>
            </a:bodyPr>
            <a:lstStyle/>
            <a:p>
              <a:r>
                <a:rPr lang="en-US" sz="1200" dirty="0">
                  <a:solidFill>
                    <a:srgbClr val="FF0000"/>
                  </a:solidFill>
                </a:rPr>
                <a:t>CVM</a:t>
              </a:r>
            </a:p>
          </p:txBody>
        </p:sp>
      </p:grpSp>
      <p:grpSp>
        <p:nvGrpSpPr>
          <p:cNvPr id="5" name="Groep 32"/>
          <p:cNvGrpSpPr/>
          <p:nvPr/>
        </p:nvGrpSpPr>
        <p:grpSpPr>
          <a:xfrm>
            <a:off x="4107304" y="4554900"/>
            <a:ext cx="4574916" cy="1424098"/>
            <a:chOff x="4042188" y="3347170"/>
            <a:chExt cx="4574916" cy="1424098"/>
          </a:xfrm>
        </p:grpSpPr>
        <p:pic>
          <p:nvPicPr>
            <p:cNvPr id="34" name="Afbeelding 33"/>
            <p:cNvPicPr>
              <a:picLocks noChangeAspect="1"/>
            </p:cNvPicPr>
            <p:nvPr/>
          </p:nvPicPr>
          <p:blipFill>
            <a:blip r:embed="rId4" cstate="print"/>
            <a:stretch>
              <a:fillRect/>
            </a:stretch>
          </p:blipFill>
          <p:spPr>
            <a:xfrm>
              <a:off x="4042188" y="3347170"/>
              <a:ext cx="4574916" cy="1424098"/>
            </a:xfrm>
            <a:prstGeom prst="rect">
              <a:avLst/>
            </a:prstGeom>
            <a:ln>
              <a:noFill/>
            </a:ln>
            <a:effectLst>
              <a:outerShdw blurRad="292100" dist="139700" dir="2700000" algn="tl" rotWithShape="0">
                <a:srgbClr val="333333">
                  <a:alpha val="65000"/>
                </a:srgbClr>
              </a:outerShdw>
            </a:effectLst>
          </p:spPr>
        </p:pic>
        <p:sp>
          <p:nvSpPr>
            <p:cNvPr id="35" name="Tekstvak 34"/>
            <p:cNvSpPr txBox="1"/>
            <p:nvPr/>
          </p:nvSpPr>
          <p:spPr>
            <a:xfrm>
              <a:off x="4192069" y="3418935"/>
              <a:ext cx="843885" cy="184666"/>
            </a:xfrm>
            <a:prstGeom prst="rect">
              <a:avLst/>
            </a:prstGeom>
            <a:noFill/>
          </p:spPr>
          <p:txBody>
            <a:bodyPr wrap="none" lIns="0" tIns="0" rIns="0" bIns="0" rtlCol="0">
              <a:spAutoFit/>
            </a:bodyPr>
            <a:lstStyle/>
            <a:p>
              <a:r>
                <a:rPr lang="en-US" sz="1200" dirty="0">
                  <a:solidFill>
                    <a:srgbClr val="FF0000"/>
                  </a:solidFill>
                </a:rPr>
                <a:t>Family Model</a:t>
              </a:r>
            </a:p>
          </p:txBody>
        </p:sp>
      </p:grpSp>
    </p:spTree>
    <p:extLst>
      <p:ext uri="{BB962C8B-B14F-4D97-AF65-F5344CB8AC3E}">
        <p14:creationId xmlns="" xmlns:p14="http://schemas.microsoft.com/office/powerpoint/2010/main" val="265459923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Traceability Tool</a:t>
            </a:r>
          </a:p>
        </p:txBody>
      </p:sp>
      <p:sp>
        <p:nvSpPr>
          <p:cNvPr id="4" name="Tijdelijke aanduiding voor tekst 2"/>
          <p:cNvSpPr txBox="1">
            <a:spLocks/>
          </p:cNvSpPr>
          <p:nvPr/>
        </p:nvSpPr>
        <p:spPr>
          <a:xfrm>
            <a:off x="628650" y="1023940"/>
            <a:ext cx="7886700" cy="3689852"/>
          </a:xfrm>
          <a:prstGeom prst="rect">
            <a:avLst/>
          </a:prstGeom>
        </p:spPr>
        <p:txBody>
          <a:bodyPr/>
          <a:lstStyle>
            <a:lvl1pPr marL="336550" indent="-336550" algn="l" defTabSz="457200" rtl="0" eaLnBrk="1" fontAlgn="base" hangingPunct="1">
              <a:lnSpc>
                <a:spcPct val="133000"/>
              </a:lnSpc>
              <a:spcBef>
                <a:spcPts val="625"/>
              </a:spcBef>
              <a:spcAft>
                <a:spcPct val="0"/>
              </a:spcAft>
              <a:buClrTx/>
              <a:buSzPct val="100000"/>
              <a:buFont typeface="Swis721 Lt BT" pitchFamily="34" charset="0"/>
              <a:buChar char="–"/>
              <a:defRPr sz="2200">
                <a:solidFill>
                  <a:schemeClr val="accent4"/>
                </a:solidFill>
                <a:latin typeface="Swis721 BT" pitchFamily="34" charset="0"/>
                <a:ea typeface="+mn-ea"/>
                <a:cs typeface="Simplified Arabic Fixed" pitchFamily="49" charset="-78"/>
              </a:defRPr>
            </a:lvl1pPr>
            <a:lvl2pPr marL="736600" indent="-279400" algn="l" defTabSz="457200" rtl="0" eaLnBrk="1" fontAlgn="base" hangingPunct="1">
              <a:lnSpc>
                <a:spcPct val="133000"/>
              </a:lnSpc>
              <a:spcBef>
                <a:spcPts val="45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2pPr>
            <a:lvl3pPr marL="1143000" indent="-228600" algn="l" defTabSz="457200" rtl="0" eaLnBrk="1" fontAlgn="base" hangingPunct="1">
              <a:lnSpc>
                <a:spcPct val="133000"/>
              </a:lnSpc>
              <a:spcBef>
                <a:spcPts val="25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3pPr>
            <a:lvl4pPr marL="1600200" indent="-228600" algn="l" defTabSz="457200" rtl="0" eaLnBrk="1" fontAlgn="base" hangingPunct="1">
              <a:lnSpc>
                <a:spcPct val="133000"/>
              </a:lnSpc>
              <a:spcBef>
                <a:spcPts val="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4pPr>
            <a:lvl5pPr marL="2057400" indent="-228600" algn="l" defTabSz="457200" rtl="0" eaLnBrk="1" fontAlgn="base" hangingPunct="1">
              <a:lnSpc>
                <a:spcPct val="133000"/>
              </a:lnSpc>
              <a:spcBef>
                <a:spcPts val="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5pPr>
            <a:lvl6pPr marL="25146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6pPr>
            <a:lvl7pPr marL="29718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7pPr>
            <a:lvl8pPr marL="34290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8pPr>
            <a:lvl9pPr marL="38862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9pPr>
          </a:lstStyle>
          <a:p>
            <a:pPr lvl="1"/>
            <a:r>
              <a:rPr lang="en-US" kern="0"/>
              <a:t>Detection of errors</a:t>
            </a:r>
          </a:p>
          <a:p>
            <a:pPr lvl="2"/>
            <a:r>
              <a:rPr lang="en-US" kern="0"/>
              <a:t>Paths, existence of elements, …</a:t>
            </a:r>
            <a:endParaRPr lang="en-US" kern="0" dirty="0"/>
          </a:p>
        </p:txBody>
      </p:sp>
      <p:pic>
        <p:nvPicPr>
          <p:cNvPr id="5" name="Afbeelding 4"/>
          <p:cNvPicPr>
            <a:picLocks noChangeAspect="1"/>
          </p:cNvPicPr>
          <p:nvPr/>
        </p:nvPicPr>
        <p:blipFill>
          <a:blip r:embed="rId2" cstate="print"/>
          <a:stretch>
            <a:fillRect/>
          </a:stretch>
        </p:blipFill>
        <p:spPr>
          <a:xfrm>
            <a:off x="230505" y="2047809"/>
            <a:ext cx="7905750" cy="2807970"/>
          </a:xfrm>
          <a:prstGeom prst="rect">
            <a:avLst/>
          </a:prstGeom>
        </p:spPr>
      </p:pic>
      <p:grpSp>
        <p:nvGrpSpPr>
          <p:cNvPr id="3" name="Groep 5"/>
          <p:cNvGrpSpPr/>
          <p:nvPr/>
        </p:nvGrpSpPr>
        <p:grpSpPr>
          <a:xfrm>
            <a:off x="7307580" y="586034"/>
            <a:ext cx="1207770" cy="875811"/>
            <a:chOff x="-1535430" y="2758440"/>
            <a:chExt cx="1207770" cy="875811"/>
          </a:xfrm>
        </p:grpSpPr>
        <p:sp>
          <p:nvSpPr>
            <p:cNvPr id="7" name="Tekstvak 6"/>
            <p:cNvSpPr txBox="1"/>
            <p:nvPr/>
          </p:nvSpPr>
          <p:spPr>
            <a:xfrm>
              <a:off x="-1417421" y="2863238"/>
              <a:ext cx="299762" cy="190214"/>
            </a:xfrm>
            <a:prstGeom prst="rect">
              <a:avLst/>
            </a:prstGeom>
            <a:noFill/>
          </p:spPr>
          <p:txBody>
            <a:bodyPr wrap="none" lIns="0" tIns="0" rIns="0" bIns="0" rtlCol="0">
              <a:spAutoFit/>
            </a:bodyPr>
            <a:lstStyle/>
            <a:p>
              <a:r>
                <a:rPr lang="en-US" sz="1200" dirty="0">
                  <a:solidFill>
                    <a:srgbClr val="FF0000"/>
                  </a:solidFill>
                </a:rPr>
                <a:t>CVM</a:t>
              </a:r>
            </a:p>
          </p:txBody>
        </p:sp>
        <p:sp>
          <p:nvSpPr>
            <p:cNvPr id="8" name="Tekstvak 7"/>
            <p:cNvSpPr txBox="1"/>
            <p:nvPr/>
          </p:nvSpPr>
          <p:spPr>
            <a:xfrm>
              <a:off x="-863805" y="2863238"/>
              <a:ext cx="435119" cy="190214"/>
            </a:xfrm>
            <a:prstGeom prst="rect">
              <a:avLst/>
            </a:prstGeom>
            <a:noFill/>
          </p:spPr>
          <p:txBody>
            <a:bodyPr wrap="none" lIns="0" tIns="0" rIns="0" bIns="0" rtlCol="0">
              <a:spAutoFit/>
            </a:bodyPr>
            <a:lstStyle/>
            <a:p>
              <a:r>
                <a:rPr lang="en-US" sz="1200" dirty="0">
                  <a:solidFill>
                    <a:srgbClr val="FF0000"/>
                  </a:solidFill>
                </a:rPr>
                <a:t>Config.</a:t>
              </a:r>
            </a:p>
          </p:txBody>
        </p:sp>
        <p:cxnSp>
          <p:nvCxnSpPr>
            <p:cNvPr id="9" name="Rechte verbindingslijn 8"/>
            <p:cNvCxnSpPr/>
            <p:nvPr/>
          </p:nvCxnSpPr>
          <p:spPr>
            <a:xfrm>
              <a:off x="-1535430" y="3191215"/>
              <a:ext cx="1207770" cy="0"/>
            </a:xfrm>
            <a:prstGeom prst="line">
              <a:avLst/>
            </a:prstGeom>
            <a:ln/>
          </p:spPr>
          <p:style>
            <a:lnRef idx="3">
              <a:schemeClr val="dk1"/>
            </a:lnRef>
            <a:fillRef idx="0">
              <a:schemeClr val="dk1"/>
            </a:fillRef>
            <a:effectRef idx="2">
              <a:schemeClr val="dk1"/>
            </a:effectRef>
            <a:fontRef idx="minor">
              <a:schemeClr val="tx1"/>
            </a:fontRef>
          </p:style>
        </p:cxnSp>
        <p:cxnSp>
          <p:nvCxnSpPr>
            <p:cNvPr id="10" name="Rechte verbindingslijn 9"/>
            <p:cNvCxnSpPr/>
            <p:nvPr/>
          </p:nvCxnSpPr>
          <p:spPr>
            <a:xfrm>
              <a:off x="-949314" y="2758440"/>
              <a:ext cx="0" cy="875811"/>
            </a:xfrm>
            <a:prstGeom prst="line">
              <a:avLst/>
            </a:prstGeom>
            <a:ln/>
          </p:spPr>
          <p:style>
            <a:lnRef idx="3">
              <a:schemeClr val="dk1"/>
            </a:lnRef>
            <a:fillRef idx="0">
              <a:schemeClr val="dk1"/>
            </a:fillRef>
            <a:effectRef idx="2">
              <a:schemeClr val="dk1"/>
            </a:effectRef>
            <a:fontRef idx="minor">
              <a:schemeClr val="tx1"/>
            </a:fontRef>
          </p:style>
        </p:cxnSp>
        <p:sp>
          <p:nvSpPr>
            <p:cNvPr id="11" name="Tekstvak 10"/>
            <p:cNvSpPr txBox="1"/>
            <p:nvPr/>
          </p:nvSpPr>
          <p:spPr>
            <a:xfrm>
              <a:off x="-1470320" y="3253822"/>
              <a:ext cx="405560" cy="380429"/>
            </a:xfrm>
            <a:prstGeom prst="rect">
              <a:avLst/>
            </a:prstGeom>
            <a:noFill/>
          </p:spPr>
          <p:txBody>
            <a:bodyPr wrap="none" lIns="0" tIns="0" rIns="0" bIns="0" rtlCol="0">
              <a:spAutoFit/>
            </a:bodyPr>
            <a:lstStyle/>
            <a:p>
              <a:r>
                <a:rPr lang="en-US" sz="1200" dirty="0">
                  <a:solidFill>
                    <a:srgbClr val="FF0000"/>
                  </a:solidFill>
                </a:rPr>
                <a:t>Family</a:t>
              </a:r>
            </a:p>
            <a:p>
              <a:r>
                <a:rPr lang="en-US" sz="1200" dirty="0">
                  <a:solidFill>
                    <a:srgbClr val="FF0000"/>
                  </a:solidFill>
                </a:rPr>
                <a:t>Model</a:t>
              </a:r>
            </a:p>
          </p:txBody>
        </p:sp>
        <p:sp>
          <p:nvSpPr>
            <p:cNvPr id="12" name="Tekstvak 11"/>
            <p:cNvSpPr txBox="1"/>
            <p:nvPr/>
          </p:nvSpPr>
          <p:spPr>
            <a:xfrm>
              <a:off x="-884843" y="3352607"/>
              <a:ext cx="443648" cy="184666"/>
            </a:xfrm>
            <a:prstGeom prst="rect">
              <a:avLst/>
            </a:prstGeom>
            <a:noFill/>
          </p:spPr>
          <p:txBody>
            <a:bodyPr wrap="none" lIns="0" tIns="0" rIns="0" bIns="0" rtlCol="0">
              <a:spAutoFit/>
            </a:bodyPr>
            <a:lstStyle/>
            <a:p>
              <a:r>
                <a:rPr lang="en-US" sz="1200" dirty="0">
                  <a:solidFill>
                    <a:srgbClr val="FF0000"/>
                  </a:solidFill>
                </a:rPr>
                <a:t>Variant</a:t>
              </a:r>
            </a:p>
          </p:txBody>
        </p:sp>
      </p:grpSp>
      <p:sp>
        <p:nvSpPr>
          <p:cNvPr id="13" name="Pijl: omhoog/omlaag 12"/>
          <p:cNvSpPr/>
          <p:nvPr/>
        </p:nvSpPr>
        <p:spPr>
          <a:xfrm>
            <a:off x="7425589" y="797198"/>
            <a:ext cx="352661" cy="598170"/>
          </a:xfrm>
          <a:prstGeom prst="upDownArrow">
            <a:avLst/>
          </a:prstGeom>
          <a:solidFill>
            <a:schemeClr val="accent4">
              <a:alpha val="2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47890286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3600" y="433410"/>
            <a:ext cx="7867490" cy="1000132"/>
          </a:xfrm>
        </p:spPr>
        <p:txBody>
          <a:bodyPr/>
          <a:lstStyle/>
          <a:p>
            <a:r>
              <a:rPr lang="en-US" dirty="0"/>
              <a:t>Traceability Tool</a:t>
            </a:r>
          </a:p>
        </p:txBody>
      </p:sp>
      <p:sp>
        <p:nvSpPr>
          <p:cNvPr id="4" name="Rechthoek 3"/>
          <p:cNvSpPr/>
          <p:nvPr/>
        </p:nvSpPr>
        <p:spPr>
          <a:xfrm>
            <a:off x="3428610" y="3244334"/>
            <a:ext cx="2286780" cy="369332"/>
          </a:xfrm>
          <a:prstGeom prst="rect">
            <a:avLst/>
          </a:prstGeom>
        </p:spPr>
        <p:txBody>
          <a:bodyPr wrap="none">
            <a:spAutoFit/>
          </a:bodyPr>
          <a:lstStyle/>
          <a:p>
            <a:r>
              <a:rPr lang="en-US" dirty="0"/>
              <a:t>Traceability Tool</a:t>
            </a:r>
          </a:p>
        </p:txBody>
      </p:sp>
      <p:sp>
        <p:nvSpPr>
          <p:cNvPr id="5" name="Tijdelijke aanduiding voor tekst 2"/>
          <p:cNvSpPr txBox="1">
            <a:spLocks/>
          </p:cNvSpPr>
          <p:nvPr/>
        </p:nvSpPr>
        <p:spPr>
          <a:xfrm>
            <a:off x="628650" y="1023940"/>
            <a:ext cx="7886700" cy="3689852"/>
          </a:xfrm>
          <a:prstGeom prst="rect">
            <a:avLst/>
          </a:prstGeom>
        </p:spPr>
        <p:txBody>
          <a:bodyPr/>
          <a:lstStyle>
            <a:lvl1pPr marL="336550" indent="-336550" algn="l" defTabSz="457200" rtl="0" eaLnBrk="1" fontAlgn="base" hangingPunct="1">
              <a:lnSpc>
                <a:spcPct val="133000"/>
              </a:lnSpc>
              <a:spcBef>
                <a:spcPts val="625"/>
              </a:spcBef>
              <a:spcAft>
                <a:spcPct val="0"/>
              </a:spcAft>
              <a:buClrTx/>
              <a:buSzPct val="100000"/>
              <a:buFont typeface="Swis721 Lt BT" pitchFamily="34" charset="0"/>
              <a:buChar char="–"/>
              <a:defRPr sz="2200">
                <a:solidFill>
                  <a:schemeClr val="accent4"/>
                </a:solidFill>
                <a:latin typeface="Swis721 BT" pitchFamily="34" charset="0"/>
                <a:ea typeface="+mn-ea"/>
                <a:cs typeface="Simplified Arabic Fixed" pitchFamily="49" charset="-78"/>
              </a:defRPr>
            </a:lvl1pPr>
            <a:lvl2pPr marL="736600" indent="-279400" algn="l" defTabSz="457200" rtl="0" eaLnBrk="1" fontAlgn="base" hangingPunct="1">
              <a:lnSpc>
                <a:spcPct val="133000"/>
              </a:lnSpc>
              <a:spcBef>
                <a:spcPts val="45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2pPr>
            <a:lvl3pPr marL="1143000" indent="-228600" algn="l" defTabSz="457200" rtl="0" eaLnBrk="1" fontAlgn="base" hangingPunct="1">
              <a:lnSpc>
                <a:spcPct val="133000"/>
              </a:lnSpc>
              <a:spcBef>
                <a:spcPts val="25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3pPr>
            <a:lvl4pPr marL="1600200" indent="-228600" algn="l" defTabSz="457200" rtl="0" eaLnBrk="1" fontAlgn="base" hangingPunct="1">
              <a:lnSpc>
                <a:spcPct val="133000"/>
              </a:lnSpc>
              <a:spcBef>
                <a:spcPts val="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4pPr>
            <a:lvl5pPr marL="2057400" indent="-228600" algn="l" defTabSz="457200" rtl="0" eaLnBrk="1" fontAlgn="base" hangingPunct="1">
              <a:lnSpc>
                <a:spcPct val="133000"/>
              </a:lnSpc>
              <a:spcBef>
                <a:spcPts val="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5pPr>
            <a:lvl6pPr marL="25146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6pPr>
            <a:lvl7pPr marL="29718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7pPr>
            <a:lvl8pPr marL="34290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8pPr>
            <a:lvl9pPr marL="38862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9pPr>
          </a:lstStyle>
          <a:p>
            <a:pPr lvl="1"/>
            <a:r>
              <a:rPr lang="en-US" sz="1600" kern="0" dirty="0"/>
              <a:t>Detection of errors/inconsistencies</a:t>
            </a:r>
          </a:p>
          <a:p>
            <a:pPr lvl="2"/>
            <a:r>
              <a:rPr lang="en-US" sz="1600" kern="0" dirty="0"/>
              <a:t>Checking correctness of </a:t>
            </a:r>
            <a:r>
              <a:rPr lang="en-US" sz="1600" kern="0" dirty="0" err="1"/>
              <a:t>Simulink</a:t>
            </a:r>
            <a:r>
              <a:rPr lang="en-US" sz="1600" kern="0" dirty="0"/>
              <a:t> family model against CVM</a:t>
            </a:r>
          </a:p>
          <a:p>
            <a:pPr lvl="3"/>
            <a:r>
              <a:rPr lang="en-US" sz="1600" kern="0" dirty="0"/>
              <a:t>E.g., there is a constant block named “</a:t>
            </a:r>
            <a:r>
              <a:rPr lang="en-US" sz="1600" kern="0" dirty="0" err="1"/>
              <a:t>speed_adaptation</a:t>
            </a:r>
            <a:r>
              <a:rPr lang="en-US" sz="1600" kern="0" dirty="0"/>
              <a:t>” but it’s not connected to a switch</a:t>
            </a:r>
          </a:p>
        </p:txBody>
      </p:sp>
      <p:pic>
        <p:nvPicPr>
          <p:cNvPr id="6" name="Afbeelding 5"/>
          <p:cNvPicPr>
            <a:picLocks noChangeAspect="1"/>
          </p:cNvPicPr>
          <p:nvPr/>
        </p:nvPicPr>
        <p:blipFill>
          <a:blip r:embed="rId2" cstate="print"/>
          <a:stretch>
            <a:fillRect/>
          </a:stretch>
        </p:blipFill>
        <p:spPr>
          <a:xfrm>
            <a:off x="226695" y="2720692"/>
            <a:ext cx="7886700" cy="2796540"/>
          </a:xfrm>
          <a:prstGeom prst="rect">
            <a:avLst/>
          </a:prstGeom>
        </p:spPr>
      </p:pic>
      <p:grpSp>
        <p:nvGrpSpPr>
          <p:cNvPr id="3" name="Groep 6"/>
          <p:cNvGrpSpPr/>
          <p:nvPr/>
        </p:nvGrpSpPr>
        <p:grpSpPr>
          <a:xfrm>
            <a:off x="7307580" y="586034"/>
            <a:ext cx="1207770" cy="875811"/>
            <a:chOff x="-1535430" y="2758440"/>
            <a:chExt cx="1207770" cy="875811"/>
          </a:xfrm>
        </p:grpSpPr>
        <p:sp>
          <p:nvSpPr>
            <p:cNvPr id="8" name="Tekstvak 7"/>
            <p:cNvSpPr txBox="1"/>
            <p:nvPr/>
          </p:nvSpPr>
          <p:spPr>
            <a:xfrm>
              <a:off x="-1417421" y="2863238"/>
              <a:ext cx="299762" cy="190214"/>
            </a:xfrm>
            <a:prstGeom prst="rect">
              <a:avLst/>
            </a:prstGeom>
            <a:noFill/>
          </p:spPr>
          <p:txBody>
            <a:bodyPr wrap="none" lIns="0" tIns="0" rIns="0" bIns="0" rtlCol="0">
              <a:spAutoFit/>
            </a:bodyPr>
            <a:lstStyle/>
            <a:p>
              <a:r>
                <a:rPr lang="en-US" sz="1200" dirty="0">
                  <a:solidFill>
                    <a:srgbClr val="FF0000"/>
                  </a:solidFill>
                </a:rPr>
                <a:t>CVM</a:t>
              </a:r>
            </a:p>
          </p:txBody>
        </p:sp>
        <p:sp>
          <p:nvSpPr>
            <p:cNvPr id="9" name="Tekstvak 8"/>
            <p:cNvSpPr txBox="1"/>
            <p:nvPr/>
          </p:nvSpPr>
          <p:spPr>
            <a:xfrm>
              <a:off x="-863805" y="2863238"/>
              <a:ext cx="435119" cy="190214"/>
            </a:xfrm>
            <a:prstGeom prst="rect">
              <a:avLst/>
            </a:prstGeom>
            <a:noFill/>
          </p:spPr>
          <p:txBody>
            <a:bodyPr wrap="none" lIns="0" tIns="0" rIns="0" bIns="0" rtlCol="0">
              <a:spAutoFit/>
            </a:bodyPr>
            <a:lstStyle/>
            <a:p>
              <a:r>
                <a:rPr lang="en-US" sz="1200" dirty="0">
                  <a:solidFill>
                    <a:srgbClr val="FF0000"/>
                  </a:solidFill>
                </a:rPr>
                <a:t>Config.</a:t>
              </a:r>
            </a:p>
          </p:txBody>
        </p:sp>
        <p:cxnSp>
          <p:nvCxnSpPr>
            <p:cNvPr id="10" name="Rechte verbindingslijn 9"/>
            <p:cNvCxnSpPr/>
            <p:nvPr/>
          </p:nvCxnSpPr>
          <p:spPr>
            <a:xfrm>
              <a:off x="-1535430" y="3191215"/>
              <a:ext cx="1207770" cy="0"/>
            </a:xfrm>
            <a:prstGeom prst="line">
              <a:avLst/>
            </a:prstGeom>
            <a:ln/>
          </p:spPr>
          <p:style>
            <a:lnRef idx="3">
              <a:schemeClr val="dk1"/>
            </a:lnRef>
            <a:fillRef idx="0">
              <a:schemeClr val="dk1"/>
            </a:fillRef>
            <a:effectRef idx="2">
              <a:schemeClr val="dk1"/>
            </a:effectRef>
            <a:fontRef idx="minor">
              <a:schemeClr val="tx1"/>
            </a:fontRef>
          </p:style>
        </p:cxnSp>
        <p:cxnSp>
          <p:nvCxnSpPr>
            <p:cNvPr id="11" name="Rechte verbindingslijn 10"/>
            <p:cNvCxnSpPr/>
            <p:nvPr/>
          </p:nvCxnSpPr>
          <p:spPr>
            <a:xfrm>
              <a:off x="-949314" y="2758440"/>
              <a:ext cx="0" cy="875811"/>
            </a:xfrm>
            <a:prstGeom prst="line">
              <a:avLst/>
            </a:prstGeom>
            <a:ln/>
          </p:spPr>
          <p:style>
            <a:lnRef idx="3">
              <a:schemeClr val="dk1"/>
            </a:lnRef>
            <a:fillRef idx="0">
              <a:schemeClr val="dk1"/>
            </a:fillRef>
            <a:effectRef idx="2">
              <a:schemeClr val="dk1"/>
            </a:effectRef>
            <a:fontRef idx="minor">
              <a:schemeClr val="tx1"/>
            </a:fontRef>
          </p:style>
        </p:cxnSp>
        <p:sp>
          <p:nvSpPr>
            <p:cNvPr id="12" name="Tekstvak 11"/>
            <p:cNvSpPr txBox="1"/>
            <p:nvPr/>
          </p:nvSpPr>
          <p:spPr>
            <a:xfrm>
              <a:off x="-1470320" y="3253822"/>
              <a:ext cx="405560" cy="380429"/>
            </a:xfrm>
            <a:prstGeom prst="rect">
              <a:avLst/>
            </a:prstGeom>
            <a:noFill/>
          </p:spPr>
          <p:txBody>
            <a:bodyPr wrap="none" lIns="0" tIns="0" rIns="0" bIns="0" rtlCol="0">
              <a:spAutoFit/>
            </a:bodyPr>
            <a:lstStyle/>
            <a:p>
              <a:r>
                <a:rPr lang="en-US" sz="1200" dirty="0">
                  <a:solidFill>
                    <a:srgbClr val="FF0000"/>
                  </a:solidFill>
                </a:rPr>
                <a:t>Family</a:t>
              </a:r>
            </a:p>
            <a:p>
              <a:r>
                <a:rPr lang="en-US" sz="1200" dirty="0">
                  <a:solidFill>
                    <a:srgbClr val="FF0000"/>
                  </a:solidFill>
                </a:rPr>
                <a:t>Model</a:t>
              </a:r>
            </a:p>
          </p:txBody>
        </p:sp>
        <p:sp>
          <p:nvSpPr>
            <p:cNvPr id="13" name="Tekstvak 12"/>
            <p:cNvSpPr txBox="1"/>
            <p:nvPr/>
          </p:nvSpPr>
          <p:spPr>
            <a:xfrm>
              <a:off x="-884843" y="3352607"/>
              <a:ext cx="443648" cy="184666"/>
            </a:xfrm>
            <a:prstGeom prst="rect">
              <a:avLst/>
            </a:prstGeom>
            <a:noFill/>
          </p:spPr>
          <p:txBody>
            <a:bodyPr wrap="none" lIns="0" tIns="0" rIns="0" bIns="0" rtlCol="0">
              <a:spAutoFit/>
            </a:bodyPr>
            <a:lstStyle/>
            <a:p>
              <a:r>
                <a:rPr lang="en-US" sz="1200" dirty="0">
                  <a:solidFill>
                    <a:srgbClr val="FF0000"/>
                  </a:solidFill>
                </a:rPr>
                <a:t>Variant</a:t>
              </a:r>
            </a:p>
          </p:txBody>
        </p:sp>
      </p:grpSp>
      <p:grpSp>
        <p:nvGrpSpPr>
          <p:cNvPr id="7" name="Groep 13"/>
          <p:cNvGrpSpPr/>
          <p:nvPr/>
        </p:nvGrpSpPr>
        <p:grpSpPr>
          <a:xfrm>
            <a:off x="4860032" y="2428050"/>
            <a:ext cx="3933608" cy="1206591"/>
            <a:chOff x="4991317" y="1813838"/>
            <a:chExt cx="3933608" cy="1206591"/>
          </a:xfrm>
        </p:grpSpPr>
        <p:pic>
          <p:nvPicPr>
            <p:cNvPr id="15" name="Afbeelding 14"/>
            <p:cNvPicPr>
              <a:picLocks noChangeAspect="1"/>
            </p:cNvPicPr>
            <p:nvPr/>
          </p:nvPicPr>
          <p:blipFill>
            <a:blip r:embed="rId3" cstate="print"/>
            <a:stretch>
              <a:fillRect/>
            </a:stretch>
          </p:blipFill>
          <p:spPr>
            <a:xfrm>
              <a:off x="4991317" y="1813838"/>
              <a:ext cx="3933608" cy="1206591"/>
            </a:xfrm>
            <a:prstGeom prst="rect">
              <a:avLst/>
            </a:prstGeom>
            <a:ln>
              <a:noFill/>
            </a:ln>
            <a:effectLst>
              <a:outerShdw blurRad="292100" dist="139700" dir="2700000" algn="tl" rotWithShape="0">
                <a:srgbClr val="333333">
                  <a:alpha val="65000"/>
                </a:srgbClr>
              </a:outerShdw>
            </a:effectLst>
          </p:spPr>
        </p:pic>
        <p:sp>
          <p:nvSpPr>
            <p:cNvPr id="16" name="Tekstvak 15"/>
            <p:cNvSpPr txBox="1"/>
            <p:nvPr/>
          </p:nvSpPr>
          <p:spPr>
            <a:xfrm>
              <a:off x="5155999" y="1856882"/>
              <a:ext cx="843885" cy="184666"/>
            </a:xfrm>
            <a:prstGeom prst="rect">
              <a:avLst/>
            </a:prstGeom>
            <a:noFill/>
          </p:spPr>
          <p:txBody>
            <a:bodyPr wrap="none" lIns="0" tIns="0" rIns="0" bIns="0" rtlCol="0">
              <a:spAutoFit/>
            </a:bodyPr>
            <a:lstStyle/>
            <a:p>
              <a:r>
                <a:rPr lang="en-US" sz="1200" dirty="0">
                  <a:solidFill>
                    <a:srgbClr val="FF0000"/>
                  </a:solidFill>
                </a:rPr>
                <a:t>Family Model</a:t>
              </a:r>
            </a:p>
          </p:txBody>
        </p:sp>
      </p:grpSp>
      <p:sp>
        <p:nvSpPr>
          <p:cNvPr id="17" name="Pijl: omhoog/omlaag 16"/>
          <p:cNvSpPr/>
          <p:nvPr/>
        </p:nvSpPr>
        <p:spPr>
          <a:xfrm>
            <a:off x="7425589" y="797198"/>
            <a:ext cx="352661" cy="598170"/>
          </a:xfrm>
          <a:prstGeom prst="upDownArrow">
            <a:avLst/>
          </a:prstGeom>
          <a:solidFill>
            <a:schemeClr val="accent4">
              <a:alpha val="2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413867478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428610" y="3244334"/>
            <a:ext cx="2286780" cy="369332"/>
          </a:xfrm>
          <a:prstGeom prst="rect">
            <a:avLst/>
          </a:prstGeom>
        </p:spPr>
        <p:txBody>
          <a:bodyPr wrap="none">
            <a:spAutoFit/>
          </a:bodyPr>
          <a:lstStyle/>
          <a:p>
            <a:r>
              <a:rPr lang="en-US" dirty="0"/>
              <a:t>Traceability Tool</a:t>
            </a:r>
          </a:p>
        </p:txBody>
      </p:sp>
      <p:sp>
        <p:nvSpPr>
          <p:cNvPr id="5" name="Tijdelijke aanduiding voor tekst 2"/>
          <p:cNvSpPr txBox="1">
            <a:spLocks/>
          </p:cNvSpPr>
          <p:nvPr/>
        </p:nvSpPr>
        <p:spPr>
          <a:xfrm>
            <a:off x="628650" y="1006795"/>
            <a:ext cx="7886700" cy="3689852"/>
          </a:xfrm>
          <a:prstGeom prst="rect">
            <a:avLst/>
          </a:prstGeom>
        </p:spPr>
        <p:txBody>
          <a:bodyPr/>
          <a:lstStyle>
            <a:lvl1pPr marL="336550" indent="-336550" algn="l" defTabSz="457200" rtl="0" eaLnBrk="1" fontAlgn="base" hangingPunct="1">
              <a:lnSpc>
                <a:spcPct val="133000"/>
              </a:lnSpc>
              <a:spcBef>
                <a:spcPts val="625"/>
              </a:spcBef>
              <a:spcAft>
                <a:spcPct val="0"/>
              </a:spcAft>
              <a:buClrTx/>
              <a:buSzPct val="100000"/>
              <a:buFont typeface="Swis721 Lt BT" pitchFamily="34" charset="0"/>
              <a:buChar char="–"/>
              <a:defRPr sz="2200">
                <a:solidFill>
                  <a:schemeClr val="accent4"/>
                </a:solidFill>
                <a:latin typeface="Swis721 BT" pitchFamily="34" charset="0"/>
                <a:ea typeface="+mn-ea"/>
                <a:cs typeface="Simplified Arabic Fixed" pitchFamily="49" charset="-78"/>
              </a:defRPr>
            </a:lvl1pPr>
            <a:lvl2pPr marL="736600" indent="-279400" algn="l" defTabSz="457200" rtl="0" eaLnBrk="1" fontAlgn="base" hangingPunct="1">
              <a:lnSpc>
                <a:spcPct val="133000"/>
              </a:lnSpc>
              <a:spcBef>
                <a:spcPts val="45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2pPr>
            <a:lvl3pPr marL="1143000" indent="-228600" algn="l" defTabSz="457200" rtl="0" eaLnBrk="1" fontAlgn="base" hangingPunct="1">
              <a:lnSpc>
                <a:spcPct val="133000"/>
              </a:lnSpc>
              <a:spcBef>
                <a:spcPts val="25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3pPr>
            <a:lvl4pPr marL="1600200" indent="-228600" algn="l" defTabSz="457200" rtl="0" eaLnBrk="1" fontAlgn="base" hangingPunct="1">
              <a:lnSpc>
                <a:spcPct val="133000"/>
              </a:lnSpc>
              <a:spcBef>
                <a:spcPts val="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4pPr>
            <a:lvl5pPr marL="2057400" indent="-228600" algn="l" defTabSz="457200" rtl="0" eaLnBrk="1" fontAlgn="base" hangingPunct="1">
              <a:lnSpc>
                <a:spcPct val="133000"/>
              </a:lnSpc>
              <a:spcBef>
                <a:spcPts val="0"/>
              </a:spcBef>
              <a:spcAft>
                <a:spcPct val="0"/>
              </a:spcAft>
              <a:buClrTx/>
              <a:buSzPct val="100000"/>
              <a:buFont typeface="Swis721 Lt BT" pitchFamily="34" charset="0"/>
              <a:buChar char="–"/>
              <a:defRPr sz="1800">
                <a:solidFill>
                  <a:schemeClr val="accent4"/>
                </a:solidFill>
                <a:latin typeface="Swis721 BT" pitchFamily="34" charset="0"/>
                <a:ea typeface="+mn-ea"/>
                <a:cs typeface="Simplified Arabic Fixed" pitchFamily="49" charset="-78"/>
              </a:defRPr>
            </a:lvl5pPr>
            <a:lvl6pPr marL="25146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6pPr>
            <a:lvl7pPr marL="29718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7pPr>
            <a:lvl8pPr marL="34290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8pPr>
            <a:lvl9pPr marL="3886200" indent="-228600" algn="l" defTabSz="457200" rtl="0" eaLnBrk="1" fontAlgn="base" hangingPunct="1">
              <a:lnSpc>
                <a:spcPct val="133000"/>
              </a:lnSpc>
              <a:spcBef>
                <a:spcPts val="400"/>
              </a:spcBef>
              <a:spcAft>
                <a:spcPct val="0"/>
              </a:spcAft>
              <a:buClr>
                <a:srgbClr val="003D62"/>
              </a:buClr>
              <a:buSzPct val="100000"/>
              <a:buFont typeface="Verdana" pitchFamily="1" charset="0"/>
              <a:buChar char="»"/>
              <a:defRPr sz="1600">
                <a:solidFill>
                  <a:srgbClr val="003D62"/>
                </a:solidFill>
                <a:latin typeface="+mn-lt"/>
                <a:ea typeface="+mn-ea"/>
                <a:cs typeface="+mn-cs"/>
              </a:defRPr>
            </a:lvl9pPr>
          </a:lstStyle>
          <a:p>
            <a:pPr lvl="1"/>
            <a:r>
              <a:rPr lang="en-US" kern="0" dirty="0"/>
              <a:t>Generation of variants</a:t>
            </a:r>
          </a:p>
        </p:txBody>
      </p:sp>
      <p:pic>
        <p:nvPicPr>
          <p:cNvPr id="6" name="Afbeelding 5"/>
          <p:cNvPicPr>
            <a:picLocks noChangeAspect="1"/>
          </p:cNvPicPr>
          <p:nvPr/>
        </p:nvPicPr>
        <p:blipFill>
          <a:blip r:embed="rId2" cstate="print"/>
          <a:stretch>
            <a:fillRect/>
          </a:stretch>
        </p:blipFill>
        <p:spPr>
          <a:xfrm>
            <a:off x="224790" y="2045904"/>
            <a:ext cx="7894320" cy="2792730"/>
          </a:xfrm>
          <a:prstGeom prst="rect">
            <a:avLst/>
          </a:prstGeom>
        </p:spPr>
      </p:pic>
      <p:sp>
        <p:nvSpPr>
          <p:cNvPr id="7" name="Pijl: gestreept rechts 6"/>
          <p:cNvSpPr/>
          <p:nvPr/>
        </p:nvSpPr>
        <p:spPr>
          <a:xfrm rot="20024919">
            <a:off x="4232910" y="2047874"/>
            <a:ext cx="1223010" cy="990600"/>
          </a:xfrm>
          <a:prstGeom prst="stripedRightArrow">
            <a:avLst/>
          </a:prstGeom>
          <a:solidFill>
            <a:srgbClr val="0098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ep 7"/>
          <p:cNvGrpSpPr/>
          <p:nvPr/>
        </p:nvGrpSpPr>
        <p:grpSpPr>
          <a:xfrm>
            <a:off x="3779912" y="908720"/>
            <a:ext cx="1207770" cy="875811"/>
            <a:chOff x="-1535430" y="2758440"/>
            <a:chExt cx="1207770" cy="875811"/>
          </a:xfrm>
        </p:grpSpPr>
        <p:sp>
          <p:nvSpPr>
            <p:cNvPr id="9" name="Tekstvak 8"/>
            <p:cNvSpPr txBox="1"/>
            <p:nvPr/>
          </p:nvSpPr>
          <p:spPr>
            <a:xfrm>
              <a:off x="-1417421" y="2863238"/>
              <a:ext cx="299762" cy="190214"/>
            </a:xfrm>
            <a:prstGeom prst="rect">
              <a:avLst/>
            </a:prstGeom>
            <a:noFill/>
          </p:spPr>
          <p:txBody>
            <a:bodyPr wrap="none" lIns="0" tIns="0" rIns="0" bIns="0" rtlCol="0">
              <a:spAutoFit/>
            </a:bodyPr>
            <a:lstStyle/>
            <a:p>
              <a:r>
                <a:rPr lang="en-US" sz="1200" dirty="0">
                  <a:solidFill>
                    <a:srgbClr val="FF0000"/>
                  </a:solidFill>
                </a:rPr>
                <a:t>CVM</a:t>
              </a:r>
            </a:p>
          </p:txBody>
        </p:sp>
        <p:sp>
          <p:nvSpPr>
            <p:cNvPr id="10" name="Tekstvak 9"/>
            <p:cNvSpPr txBox="1"/>
            <p:nvPr/>
          </p:nvSpPr>
          <p:spPr>
            <a:xfrm>
              <a:off x="-863805" y="2863238"/>
              <a:ext cx="435119" cy="190214"/>
            </a:xfrm>
            <a:prstGeom prst="rect">
              <a:avLst/>
            </a:prstGeom>
            <a:noFill/>
          </p:spPr>
          <p:txBody>
            <a:bodyPr wrap="none" lIns="0" tIns="0" rIns="0" bIns="0" rtlCol="0">
              <a:spAutoFit/>
            </a:bodyPr>
            <a:lstStyle/>
            <a:p>
              <a:r>
                <a:rPr lang="en-US" sz="1200" dirty="0">
                  <a:solidFill>
                    <a:srgbClr val="FF0000"/>
                  </a:solidFill>
                </a:rPr>
                <a:t>Config.</a:t>
              </a:r>
            </a:p>
          </p:txBody>
        </p:sp>
        <p:cxnSp>
          <p:nvCxnSpPr>
            <p:cNvPr id="11" name="Rechte verbindingslijn 10"/>
            <p:cNvCxnSpPr/>
            <p:nvPr/>
          </p:nvCxnSpPr>
          <p:spPr>
            <a:xfrm>
              <a:off x="-1535430" y="3191215"/>
              <a:ext cx="1207770" cy="0"/>
            </a:xfrm>
            <a:prstGeom prst="line">
              <a:avLst/>
            </a:prstGeom>
            <a:ln/>
          </p:spPr>
          <p:style>
            <a:lnRef idx="3">
              <a:schemeClr val="dk1"/>
            </a:lnRef>
            <a:fillRef idx="0">
              <a:schemeClr val="dk1"/>
            </a:fillRef>
            <a:effectRef idx="2">
              <a:schemeClr val="dk1"/>
            </a:effectRef>
            <a:fontRef idx="minor">
              <a:schemeClr val="tx1"/>
            </a:fontRef>
          </p:style>
        </p:cxnSp>
        <p:cxnSp>
          <p:nvCxnSpPr>
            <p:cNvPr id="12" name="Rechte verbindingslijn 11"/>
            <p:cNvCxnSpPr/>
            <p:nvPr/>
          </p:nvCxnSpPr>
          <p:spPr>
            <a:xfrm>
              <a:off x="-949314" y="2758440"/>
              <a:ext cx="0" cy="875811"/>
            </a:xfrm>
            <a:prstGeom prst="line">
              <a:avLst/>
            </a:prstGeom>
            <a:ln/>
          </p:spPr>
          <p:style>
            <a:lnRef idx="3">
              <a:schemeClr val="dk1"/>
            </a:lnRef>
            <a:fillRef idx="0">
              <a:schemeClr val="dk1"/>
            </a:fillRef>
            <a:effectRef idx="2">
              <a:schemeClr val="dk1"/>
            </a:effectRef>
            <a:fontRef idx="minor">
              <a:schemeClr val="tx1"/>
            </a:fontRef>
          </p:style>
        </p:cxnSp>
        <p:sp>
          <p:nvSpPr>
            <p:cNvPr id="13" name="Tekstvak 12"/>
            <p:cNvSpPr txBox="1"/>
            <p:nvPr/>
          </p:nvSpPr>
          <p:spPr>
            <a:xfrm>
              <a:off x="-1470320" y="3253822"/>
              <a:ext cx="405560" cy="380429"/>
            </a:xfrm>
            <a:prstGeom prst="rect">
              <a:avLst/>
            </a:prstGeom>
            <a:noFill/>
          </p:spPr>
          <p:txBody>
            <a:bodyPr wrap="none" lIns="0" tIns="0" rIns="0" bIns="0" rtlCol="0">
              <a:spAutoFit/>
            </a:bodyPr>
            <a:lstStyle/>
            <a:p>
              <a:r>
                <a:rPr lang="en-US" sz="1200" dirty="0">
                  <a:solidFill>
                    <a:srgbClr val="FF0000"/>
                  </a:solidFill>
                </a:rPr>
                <a:t>Family</a:t>
              </a:r>
            </a:p>
            <a:p>
              <a:r>
                <a:rPr lang="en-US" sz="1200" dirty="0">
                  <a:solidFill>
                    <a:srgbClr val="FF0000"/>
                  </a:solidFill>
                </a:rPr>
                <a:t>Model</a:t>
              </a:r>
            </a:p>
          </p:txBody>
        </p:sp>
        <p:sp>
          <p:nvSpPr>
            <p:cNvPr id="14" name="Tekstvak 13"/>
            <p:cNvSpPr txBox="1"/>
            <p:nvPr/>
          </p:nvSpPr>
          <p:spPr>
            <a:xfrm>
              <a:off x="-884843" y="3352607"/>
              <a:ext cx="443648" cy="184666"/>
            </a:xfrm>
            <a:prstGeom prst="rect">
              <a:avLst/>
            </a:prstGeom>
            <a:noFill/>
          </p:spPr>
          <p:txBody>
            <a:bodyPr wrap="none" lIns="0" tIns="0" rIns="0" bIns="0" rtlCol="0">
              <a:spAutoFit/>
            </a:bodyPr>
            <a:lstStyle/>
            <a:p>
              <a:r>
                <a:rPr lang="en-US" sz="1200" dirty="0">
                  <a:solidFill>
                    <a:srgbClr val="FF0000"/>
                  </a:solidFill>
                </a:rPr>
                <a:t>Variant</a:t>
              </a:r>
            </a:p>
          </p:txBody>
        </p:sp>
      </p:grpSp>
      <p:sp>
        <p:nvSpPr>
          <p:cNvPr id="15" name="Pijl: gestreept rechts 14"/>
          <p:cNvSpPr/>
          <p:nvPr/>
        </p:nvSpPr>
        <p:spPr>
          <a:xfrm>
            <a:off x="4126094" y="1413818"/>
            <a:ext cx="472440" cy="330900"/>
          </a:xfrm>
          <a:prstGeom prst="stripedRightArrow">
            <a:avLst/>
          </a:prstGeom>
          <a:solidFill>
            <a:schemeClr val="accent4">
              <a:alpha val="2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8" name="Groep 15"/>
          <p:cNvGrpSpPr/>
          <p:nvPr/>
        </p:nvGrpSpPr>
        <p:grpSpPr>
          <a:xfrm>
            <a:off x="5464253" y="478155"/>
            <a:ext cx="3167782" cy="2419350"/>
            <a:chOff x="5464253" y="495300"/>
            <a:chExt cx="3167782" cy="2419350"/>
          </a:xfrm>
        </p:grpSpPr>
        <p:pic>
          <p:nvPicPr>
            <p:cNvPr id="17" name="Afbeelding 16"/>
            <p:cNvPicPr>
              <a:picLocks noChangeAspect="1"/>
            </p:cNvPicPr>
            <p:nvPr/>
          </p:nvPicPr>
          <p:blipFill>
            <a:blip r:embed="rId3" cstate="print"/>
            <a:stretch>
              <a:fillRect/>
            </a:stretch>
          </p:blipFill>
          <p:spPr>
            <a:xfrm>
              <a:off x="5464253" y="495300"/>
              <a:ext cx="3167782" cy="2419350"/>
            </a:xfrm>
            <a:prstGeom prst="rect">
              <a:avLst/>
            </a:prstGeom>
            <a:ln>
              <a:noFill/>
            </a:ln>
            <a:effectLst>
              <a:outerShdw blurRad="292100" dist="139700" dir="2700000" algn="tl" rotWithShape="0">
                <a:srgbClr val="333333">
                  <a:alpha val="65000"/>
                </a:srgbClr>
              </a:outerShdw>
            </a:effectLst>
          </p:spPr>
        </p:pic>
        <p:sp>
          <p:nvSpPr>
            <p:cNvPr id="18" name="Tekstvak 17"/>
            <p:cNvSpPr txBox="1"/>
            <p:nvPr/>
          </p:nvSpPr>
          <p:spPr>
            <a:xfrm>
              <a:off x="8004348" y="856874"/>
              <a:ext cx="443648" cy="184666"/>
            </a:xfrm>
            <a:prstGeom prst="rect">
              <a:avLst/>
            </a:prstGeom>
            <a:noFill/>
          </p:spPr>
          <p:txBody>
            <a:bodyPr wrap="none" lIns="0" tIns="0" rIns="0" bIns="0" rtlCol="0">
              <a:spAutoFit/>
            </a:bodyPr>
            <a:lstStyle/>
            <a:p>
              <a:r>
                <a:rPr lang="en-US" sz="1200" dirty="0">
                  <a:solidFill>
                    <a:srgbClr val="FF0000"/>
                  </a:solidFill>
                </a:rPr>
                <a:t>Variant</a:t>
              </a:r>
            </a:p>
          </p:txBody>
        </p:sp>
      </p:grpSp>
      <p:grpSp>
        <p:nvGrpSpPr>
          <p:cNvPr id="16" name="Groep 18"/>
          <p:cNvGrpSpPr/>
          <p:nvPr/>
        </p:nvGrpSpPr>
        <p:grpSpPr>
          <a:xfrm>
            <a:off x="3204752" y="3534287"/>
            <a:ext cx="4519001" cy="881763"/>
            <a:chOff x="3204752" y="3551432"/>
            <a:chExt cx="4519001" cy="881763"/>
          </a:xfrm>
        </p:grpSpPr>
        <p:pic>
          <p:nvPicPr>
            <p:cNvPr id="20" name="Tijdelijke aanduiding voor inhoud 4"/>
            <p:cNvPicPr>
              <a:picLocks noChangeAspect="1"/>
            </p:cNvPicPr>
            <p:nvPr/>
          </p:nvPicPr>
          <p:blipFill rotWithShape="1">
            <a:blip r:embed="rId4" cstate="print"/>
            <a:srcRect l="498"/>
            <a:stretch/>
          </p:blipFill>
          <p:spPr>
            <a:xfrm>
              <a:off x="3204752" y="3551432"/>
              <a:ext cx="4519001" cy="881763"/>
            </a:xfrm>
            <a:prstGeom prst="rect">
              <a:avLst/>
            </a:prstGeom>
            <a:ln>
              <a:noFill/>
            </a:ln>
            <a:effectLst>
              <a:outerShdw blurRad="292100" dist="139700" dir="2700000" algn="tl" rotWithShape="0">
                <a:srgbClr val="333333">
                  <a:alpha val="65000"/>
                </a:srgbClr>
              </a:outerShdw>
            </a:effectLst>
          </p:spPr>
        </p:pic>
        <p:sp>
          <p:nvSpPr>
            <p:cNvPr id="21" name="Tekstvak 20"/>
            <p:cNvSpPr txBox="1"/>
            <p:nvPr/>
          </p:nvSpPr>
          <p:spPr>
            <a:xfrm>
              <a:off x="3345248" y="3596446"/>
              <a:ext cx="847348" cy="184666"/>
            </a:xfrm>
            <a:prstGeom prst="rect">
              <a:avLst/>
            </a:prstGeom>
            <a:noFill/>
          </p:spPr>
          <p:txBody>
            <a:bodyPr wrap="none" lIns="0" tIns="0" rIns="0" bIns="0" rtlCol="0">
              <a:spAutoFit/>
            </a:bodyPr>
            <a:lstStyle/>
            <a:p>
              <a:r>
                <a:rPr lang="en-US" sz="1200" dirty="0">
                  <a:solidFill>
                    <a:srgbClr val="FF0000"/>
                  </a:solidFill>
                </a:rPr>
                <a:t>Configuration</a:t>
              </a:r>
            </a:p>
          </p:txBody>
        </p:sp>
      </p:grpSp>
    </p:spTree>
    <p:extLst>
      <p:ext uri="{BB962C8B-B14F-4D97-AF65-F5344CB8AC3E}">
        <p14:creationId xmlns="" xmlns:p14="http://schemas.microsoft.com/office/powerpoint/2010/main" val="730578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dirty="0"/>
              <a:t>SCCD: A Statecharts and Class Diagrams Hybrid</a:t>
            </a:r>
            <a:endParaRPr lang="en-GB" dirty="0"/>
          </a:p>
        </p:txBody>
      </p:sp>
      <p:sp>
        <p:nvSpPr>
          <p:cNvPr id="3" name="Subtitle 2"/>
          <p:cNvSpPr>
            <a:spLocks noGrp="1"/>
          </p:cNvSpPr>
          <p:nvPr>
            <p:ph type="subTitle" idx="1"/>
          </p:nvPr>
        </p:nvSpPr>
        <p:spPr/>
        <p:txBody>
          <a:bodyPr/>
          <a:lstStyle/>
          <a:p>
            <a:r>
              <a:rPr lang="nl-BE" dirty="0"/>
              <a:t>Simon Van Mierlo</a:t>
            </a:r>
          </a:p>
          <a:p>
            <a:r>
              <a:rPr lang="nl-BE" dirty="0"/>
              <a:t>Universiteit Antwerpen</a:t>
            </a:r>
          </a:p>
          <a:p>
            <a:r>
              <a:rPr lang="nl-BE" dirty="0"/>
              <a:t>simon.vanmierlo@uantwerpen.be</a:t>
            </a:r>
            <a:endParaRPr lang="en-GB" dirty="0"/>
          </a:p>
        </p:txBody>
      </p:sp>
    </p:spTree>
    <p:extLst>
      <p:ext uri="{BB962C8B-B14F-4D97-AF65-F5344CB8AC3E}">
        <p14:creationId xmlns="" xmlns:p14="http://schemas.microsoft.com/office/powerpoint/2010/main" val="2006087455"/>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Roadmap</a:t>
            </a:r>
            <a:endParaRPr lang="nl-BE" dirty="0"/>
          </a:p>
        </p:txBody>
      </p:sp>
      <p:sp>
        <p:nvSpPr>
          <p:cNvPr id="4" name="Tijdelijke aanduiding voor inhoud 3"/>
          <p:cNvSpPr>
            <a:spLocks noGrp="1"/>
          </p:cNvSpPr>
          <p:nvPr>
            <p:ph idx="1"/>
          </p:nvPr>
        </p:nvSpPr>
        <p:spPr/>
        <p:txBody>
          <a:bodyPr/>
          <a:lstStyle/>
          <a:p>
            <a:pPr lvl="1"/>
            <a:endParaRPr lang="en-US" dirty="0"/>
          </a:p>
          <a:p>
            <a:pPr lvl="1"/>
            <a:r>
              <a:rPr lang="en-US" dirty="0"/>
              <a:t>Implement more variability techniques in traceability tool</a:t>
            </a:r>
          </a:p>
          <a:p>
            <a:pPr lvl="1"/>
            <a:endParaRPr lang="en-US" dirty="0"/>
          </a:p>
          <a:p>
            <a:pPr lvl="1"/>
            <a:r>
              <a:rPr lang="en-US" dirty="0"/>
              <a:t>Look into variability modelling for tools for </a:t>
            </a:r>
            <a:r>
              <a:rPr lang="en-US" dirty="0" err="1"/>
              <a:t>acausal</a:t>
            </a:r>
            <a:r>
              <a:rPr lang="en-US" dirty="0"/>
              <a:t> modelling</a:t>
            </a:r>
          </a:p>
          <a:p>
            <a:pPr lvl="2"/>
            <a:r>
              <a:rPr lang="en-US" dirty="0"/>
              <a:t>I suspect this will be a major challenge</a:t>
            </a:r>
          </a:p>
          <a:p>
            <a:endParaRPr lang="en-US" dirty="0"/>
          </a:p>
        </p:txBody>
      </p:sp>
    </p:spTree>
    <p:extLst>
      <p:ext uri="{BB962C8B-B14F-4D97-AF65-F5344CB8AC3E}">
        <p14:creationId xmlns="" xmlns:p14="http://schemas.microsoft.com/office/powerpoint/2010/main" val="254957959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smtClean="0"/>
              <a:t>Agile Model-Based Systems Engineering</a:t>
            </a:r>
            <a:endParaRPr lang="nl-BE" dirty="0"/>
          </a:p>
        </p:txBody>
      </p:sp>
      <p:sp>
        <p:nvSpPr>
          <p:cNvPr id="3" name="Ondertitel 2"/>
          <p:cNvSpPr>
            <a:spLocks noGrp="1"/>
          </p:cNvSpPr>
          <p:nvPr>
            <p:ph type="subTitle" idx="1"/>
          </p:nvPr>
        </p:nvSpPr>
        <p:spPr/>
        <p:txBody>
          <a:bodyPr/>
          <a:lstStyle/>
          <a:p>
            <a:r>
              <a:rPr lang="nl-BE" dirty="0" smtClean="0"/>
              <a:t>Joachim Denil</a:t>
            </a:r>
          </a:p>
          <a:p>
            <a:r>
              <a:rPr lang="nl-BE" dirty="0" smtClean="0"/>
              <a:t>Joachim.Denil@uantwerpen.be</a:t>
            </a:r>
            <a:endParaRPr lang="nl-BE" dirty="0"/>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Companies want to increase responsiveness to change in requirements</a:t>
            </a:r>
          </a:p>
          <a:p>
            <a:r>
              <a:rPr lang="en-US" dirty="0" smtClean="0"/>
              <a:t>Agile principles helped Software Engineers with same problem!</a:t>
            </a:r>
          </a:p>
          <a:p>
            <a:r>
              <a:rPr lang="en-US" dirty="0" smtClean="0"/>
              <a:t>Application to Systems Engineering is more difficult</a:t>
            </a:r>
          </a:p>
          <a:p>
            <a:r>
              <a:rPr lang="en-US" dirty="0" smtClean="0"/>
              <a:t>Modelling techniques and supporting tools could help in enabling Agile MBSE</a:t>
            </a:r>
          </a:p>
        </p:txBody>
      </p:sp>
    </p:spTree>
    <p:extLst>
      <p:ext uri="{BB962C8B-B14F-4D97-AF65-F5344CB8AC3E}">
        <p14:creationId xmlns:p14="http://schemas.microsoft.com/office/powerpoint/2010/main" xmlns="" val="1666170950"/>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pic>
        <p:nvPicPr>
          <p:cNvPr id="7" name="Picture 6"/>
          <p:cNvPicPr>
            <a:picLocks noChangeAspect="1"/>
          </p:cNvPicPr>
          <p:nvPr/>
        </p:nvPicPr>
        <p:blipFill>
          <a:blip r:embed="rId2" cstate="print"/>
          <a:stretch>
            <a:fillRect/>
          </a:stretch>
        </p:blipFill>
        <p:spPr>
          <a:xfrm>
            <a:off x="107504" y="764704"/>
            <a:ext cx="9144000" cy="1146946"/>
          </a:xfrm>
          <a:prstGeom prst="rect">
            <a:avLst/>
          </a:prstGeom>
        </p:spPr>
      </p:pic>
    </p:spTree>
    <p:extLst>
      <p:ext uri="{BB962C8B-B14F-4D97-AF65-F5344CB8AC3E}">
        <p14:creationId xmlns:p14="http://schemas.microsoft.com/office/powerpoint/2010/main" xmlns="" val="18878428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a:t>
            </a:r>
            <a:endParaRPr lang="en-US" dirty="0"/>
          </a:p>
        </p:txBody>
      </p:sp>
      <p:pic>
        <p:nvPicPr>
          <p:cNvPr id="11" name="Picture 10"/>
          <p:cNvPicPr>
            <a:picLocks noChangeAspect="1"/>
          </p:cNvPicPr>
          <p:nvPr/>
        </p:nvPicPr>
        <p:blipFill>
          <a:blip r:embed="rId2" cstate="print"/>
          <a:stretch>
            <a:fillRect/>
          </a:stretch>
        </p:blipFill>
        <p:spPr>
          <a:xfrm>
            <a:off x="-28640" y="975394"/>
            <a:ext cx="9144000" cy="3546062"/>
          </a:xfrm>
          <a:prstGeom prst="rect">
            <a:avLst/>
          </a:prstGeom>
        </p:spPr>
      </p:pic>
    </p:spTree>
    <p:extLst>
      <p:ext uri="{BB962C8B-B14F-4D97-AF65-F5344CB8AC3E}">
        <p14:creationId xmlns:p14="http://schemas.microsoft.com/office/powerpoint/2010/main" xmlns="" val="191228211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a:t>
            </a:r>
            <a:r>
              <a:rPr lang="is-IS" dirty="0" smtClean="0"/>
              <a:t>… for complex systems: e.g. CPS</a:t>
            </a:r>
            <a:endParaRPr lang="en-US" dirty="0"/>
          </a:p>
        </p:txBody>
      </p:sp>
      <p:pic>
        <p:nvPicPr>
          <p:cNvPr id="4" name="Picture 3"/>
          <p:cNvPicPr>
            <a:picLocks noChangeAspect="1"/>
          </p:cNvPicPr>
          <p:nvPr/>
        </p:nvPicPr>
        <p:blipFill>
          <a:blip r:embed="rId2" cstate="print"/>
          <a:stretch>
            <a:fillRect/>
          </a:stretch>
        </p:blipFill>
        <p:spPr>
          <a:xfrm>
            <a:off x="35536" y="1700808"/>
            <a:ext cx="9144000" cy="4463926"/>
          </a:xfrm>
          <a:prstGeom prst="rect">
            <a:avLst/>
          </a:prstGeom>
        </p:spPr>
      </p:pic>
    </p:spTree>
    <p:extLst>
      <p:ext uri="{BB962C8B-B14F-4D97-AF65-F5344CB8AC3E}">
        <p14:creationId xmlns:p14="http://schemas.microsoft.com/office/powerpoint/2010/main" xmlns="" val="1813278611"/>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a:t>
            </a:r>
            <a:endParaRPr lang="en-US" dirty="0"/>
          </a:p>
        </p:txBody>
      </p:sp>
      <p:pic>
        <p:nvPicPr>
          <p:cNvPr id="4" name="Picture 3"/>
          <p:cNvPicPr>
            <a:picLocks noChangeAspect="1"/>
          </p:cNvPicPr>
          <p:nvPr/>
        </p:nvPicPr>
        <p:blipFill>
          <a:blip r:embed="rId2" cstate="print"/>
          <a:stretch>
            <a:fillRect/>
          </a:stretch>
        </p:blipFill>
        <p:spPr>
          <a:xfrm>
            <a:off x="-4655" y="836712"/>
            <a:ext cx="9144000" cy="5358984"/>
          </a:xfrm>
          <a:prstGeom prst="rect">
            <a:avLst/>
          </a:prstGeom>
        </p:spPr>
      </p:pic>
    </p:spTree>
    <p:extLst>
      <p:ext uri="{BB962C8B-B14F-4D97-AF65-F5344CB8AC3E}">
        <p14:creationId xmlns:p14="http://schemas.microsoft.com/office/powerpoint/2010/main" xmlns="" val="88627225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a:t>
            </a:r>
            <a:endParaRPr lang="en-US" dirty="0"/>
          </a:p>
        </p:txBody>
      </p:sp>
      <p:sp>
        <p:nvSpPr>
          <p:cNvPr id="3" name="Content Placeholder 2"/>
          <p:cNvSpPr>
            <a:spLocks noGrp="1"/>
          </p:cNvSpPr>
          <p:nvPr>
            <p:ph idx="1"/>
          </p:nvPr>
        </p:nvSpPr>
        <p:spPr/>
        <p:txBody>
          <a:bodyPr/>
          <a:lstStyle/>
          <a:p>
            <a:r>
              <a:rPr lang="en-US" dirty="0" smtClean="0"/>
              <a:t>From </a:t>
            </a:r>
            <a:r>
              <a:rPr lang="en-US" b="1" dirty="0" smtClean="0"/>
              <a:t>Research Plan </a:t>
            </a:r>
            <a:r>
              <a:rPr lang="en-US" dirty="0" smtClean="0"/>
              <a:t>to #</a:t>
            </a:r>
            <a:r>
              <a:rPr lang="en-US" u="sng" dirty="0" smtClean="0"/>
              <a:t>research proposals</a:t>
            </a:r>
          </a:p>
          <a:p>
            <a:r>
              <a:rPr lang="en-US" dirty="0" smtClean="0"/>
              <a:t>FWO SBO Proposal</a:t>
            </a:r>
          </a:p>
          <a:p>
            <a:pPr lvl="1"/>
            <a:r>
              <a:rPr lang="en-US" dirty="0" smtClean="0"/>
              <a:t>External Partners needed</a:t>
            </a:r>
          </a:p>
          <a:p>
            <a:pPr lvl="1"/>
            <a:r>
              <a:rPr lang="en-US" dirty="0" smtClean="0"/>
              <a:t>Company support and Valorization needed</a:t>
            </a:r>
          </a:p>
          <a:p>
            <a:pPr lvl="1"/>
            <a:r>
              <a:rPr lang="en-US" dirty="0" smtClean="0"/>
              <a:t>Select minimal set of Topics to enable Agile MBSE in company setting</a:t>
            </a:r>
          </a:p>
          <a:p>
            <a:pPr lvl="1"/>
            <a:endParaRPr lang="en-US" dirty="0" smtClean="0"/>
          </a:p>
          <a:p>
            <a:endParaRPr lang="en-US" dirty="0"/>
          </a:p>
        </p:txBody>
      </p:sp>
    </p:spTree>
    <p:extLst>
      <p:ext uri="{BB962C8B-B14F-4D97-AF65-F5344CB8AC3E}">
        <p14:creationId xmlns:p14="http://schemas.microsoft.com/office/powerpoint/2010/main" xmlns="" val="53835236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Coffee</a:t>
            </a:r>
            <a:endParaRPr lang="nl-BE" dirty="0"/>
          </a:p>
        </p:txBody>
      </p:sp>
      <p:sp>
        <p:nvSpPr>
          <p:cNvPr id="7" name="Subtitle 6"/>
          <p:cNvSpPr>
            <a:spLocks noGrp="1"/>
          </p:cNvSpPr>
          <p:nvPr>
            <p:ph type="subTitle" idx="1"/>
          </p:nvPr>
        </p:nvSpPr>
        <p:spPr/>
        <p:txBody>
          <a:bodyPr/>
          <a:lstStyle/>
          <a:p>
            <a:endParaRPr lang="nl-BE" dirty="0"/>
          </a:p>
        </p:txBody>
      </p:sp>
    </p:spTree>
    <p:extLst>
      <p:ext uri="{BB962C8B-B14F-4D97-AF65-F5344CB8AC3E}">
        <p14:creationId xmlns="" xmlns:p14="http://schemas.microsoft.com/office/powerpoint/2010/main" val="237960372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Research Plan and Projects under Submission and Accepted (INES, ASET, EMPHYSIS)</a:t>
            </a:r>
            <a:endParaRPr lang="en-US" dirty="0"/>
          </a:p>
        </p:txBody>
      </p:sp>
      <p:sp>
        <p:nvSpPr>
          <p:cNvPr id="5" name="Subtitle 4"/>
          <p:cNvSpPr>
            <a:spLocks noGrp="1"/>
          </p:cNvSpPr>
          <p:nvPr>
            <p:ph type="subTitle" idx="1"/>
          </p:nvPr>
        </p:nvSpPr>
        <p:spPr/>
        <p:txBody>
          <a:bodyPr/>
          <a:lstStyle/>
          <a:p>
            <a:r>
              <a:rPr lang="en-US" dirty="0" smtClean="0"/>
              <a:t>Joachim</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stretch>
            <a:fillRect/>
          </a:stretch>
        </p:blipFill>
        <p:spPr>
          <a:xfrm>
            <a:off x="5868782" y="54654"/>
            <a:ext cx="2113394" cy="2675708"/>
          </a:xfrm>
          <a:prstGeom prst="rect">
            <a:avLst/>
          </a:prstGeom>
        </p:spPr>
      </p:pic>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64758" y="2898340"/>
            <a:ext cx="3959913" cy="2628755"/>
          </a:xfrm>
          <a:prstGeom prst="rect">
            <a:avLst/>
          </a:prstGeom>
        </p:spPr>
      </p:pic>
      <p:pic>
        <p:nvPicPr>
          <p:cNvPr id="12" name="Picture 1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7649" y="559293"/>
            <a:ext cx="3482583" cy="4857785"/>
          </a:xfrm>
          <a:prstGeom prst="rect">
            <a:avLst/>
          </a:prstGeom>
        </p:spPr>
      </p:pic>
      <p:sp>
        <p:nvSpPr>
          <p:cNvPr id="17" name="Title 1"/>
          <p:cNvSpPr txBox="1">
            <a:spLocks/>
          </p:cNvSpPr>
          <p:nvPr/>
        </p:nvSpPr>
        <p:spPr bwMode="auto">
          <a:xfrm>
            <a:off x="589212" y="54654"/>
            <a:ext cx="7867490" cy="504639"/>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lvl1pPr algn="ctr" defTabSz="342900" rtl="0" eaLnBrk="1" fontAlgn="base" hangingPunct="1">
              <a:lnSpc>
                <a:spcPct val="133000"/>
              </a:lnSpc>
              <a:spcBef>
                <a:spcPct val="0"/>
              </a:spcBef>
              <a:spcAft>
                <a:spcPct val="0"/>
              </a:spcAft>
              <a:buClr>
                <a:srgbClr val="003D62"/>
              </a:buClr>
              <a:buSzPct val="100000"/>
              <a:buFont typeface="Verdana" pitchFamily="1" charset="0"/>
              <a:defRPr sz="2400" b="0">
                <a:solidFill>
                  <a:schemeClr val="bg2"/>
                </a:solidFill>
                <a:latin typeface="Swis721 Ex BT" pitchFamily="34" charset="0"/>
                <a:ea typeface="+mj-ea"/>
                <a:cs typeface="Arial" pitchFamily="34" charset="0"/>
              </a:defRPr>
            </a:lvl1pPr>
            <a:lvl2pPr algn="r" defTabSz="342900" rtl="0" eaLnBrk="1" fontAlgn="base" hangingPunct="1">
              <a:lnSpc>
                <a:spcPct val="133000"/>
              </a:lnSpc>
              <a:spcBef>
                <a:spcPct val="0"/>
              </a:spcBef>
              <a:spcAft>
                <a:spcPct val="0"/>
              </a:spcAft>
              <a:buClr>
                <a:srgbClr val="003D62"/>
              </a:buClr>
              <a:buSzPct val="100000"/>
              <a:buFont typeface="Verdana" pitchFamily="1" charset="0"/>
              <a:defRPr sz="2625">
                <a:solidFill>
                  <a:srgbClr val="003D62"/>
                </a:solidFill>
                <a:latin typeface="Verdana" pitchFamily="1" charset="0"/>
                <a:ea typeface="msgothic" charset="0"/>
                <a:cs typeface="msgothic" charset="0"/>
              </a:defRPr>
            </a:lvl2pPr>
            <a:lvl3pPr algn="r" defTabSz="342900" rtl="0" eaLnBrk="1" fontAlgn="base" hangingPunct="1">
              <a:lnSpc>
                <a:spcPct val="133000"/>
              </a:lnSpc>
              <a:spcBef>
                <a:spcPct val="0"/>
              </a:spcBef>
              <a:spcAft>
                <a:spcPct val="0"/>
              </a:spcAft>
              <a:buClr>
                <a:srgbClr val="003D62"/>
              </a:buClr>
              <a:buSzPct val="100000"/>
              <a:buFont typeface="Verdana" pitchFamily="1" charset="0"/>
              <a:defRPr sz="2625">
                <a:solidFill>
                  <a:srgbClr val="003D62"/>
                </a:solidFill>
                <a:latin typeface="Verdana" pitchFamily="1" charset="0"/>
                <a:ea typeface="msgothic" charset="0"/>
                <a:cs typeface="msgothic" charset="0"/>
              </a:defRPr>
            </a:lvl3pPr>
            <a:lvl4pPr algn="r" defTabSz="342900" rtl="0" eaLnBrk="1" fontAlgn="base" hangingPunct="1">
              <a:lnSpc>
                <a:spcPct val="133000"/>
              </a:lnSpc>
              <a:spcBef>
                <a:spcPct val="0"/>
              </a:spcBef>
              <a:spcAft>
                <a:spcPct val="0"/>
              </a:spcAft>
              <a:buClr>
                <a:srgbClr val="003D62"/>
              </a:buClr>
              <a:buSzPct val="100000"/>
              <a:buFont typeface="Verdana" pitchFamily="1" charset="0"/>
              <a:defRPr sz="2625">
                <a:solidFill>
                  <a:srgbClr val="003D62"/>
                </a:solidFill>
                <a:latin typeface="Verdana" pitchFamily="1" charset="0"/>
                <a:ea typeface="msgothic" charset="0"/>
                <a:cs typeface="msgothic" charset="0"/>
              </a:defRPr>
            </a:lvl4pPr>
            <a:lvl5pPr algn="r" defTabSz="342900" rtl="0" eaLnBrk="1" fontAlgn="base" hangingPunct="1">
              <a:lnSpc>
                <a:spcPct val="133000"/>
              </a:lnSpc>
              <a:spcBef>
                <a:spcPct val="0"/>
              </a:spcBef>
              <a:spcAft>
                <a:spcPct val="0"/>
              </a:spcAft>
              <a:buClr>
                <a:srgbClr val="003D62"/>
              </a:buClr>
              <a:buSzPct val="100000"/>
              <a:buFont typeface="Verdana" pitchFamily="1" charset="0"/>
              <a:defRPr sz="2625">
                <a:solidFill>
                  <a:srgbClr val="003D62"/>
                </a:solidFill>
                <a:latin typeface="Verdana" pitchFamily="1" charset="0"/>
                <a:ea typeface="msgothic" charset="0"/>
                <a:cs typeface="msgothic" charset="0"/>
              </a:defRPr>
            </a:lvl5pPr>
            <a:lvl6pPr marL="342900" algn="r" defTabSz="342900" rtl="0" eaLnBrk="1" fontAlgn="base" hangingPunct="1">
              <a:lnSpc>
                <a:spcPct val="133000"/>
              </a:lnSpc>
              <a:spcBef>
                <a:spcPct val="0"/>
              </a:spcBef>
              <a:spcAft>
                <a:spcPct val="0"/>
              </a:spcAft>
              <a:buClr>
                <a:srgbClr val="003D62"/>
              </a:buClr>
              <a:buSzPct val="100000"/>
              <a:buFont typeface="Verdana" pitchFamily="1" charset="0"/>
              <a:defRPr sz="2625">
                <a:solidFill>
                  <a:srgbClr val="003D62"/>
                </a:solidFill>
                <a:latin typeface="Verdana" pitchFamily="1" charset="0"/>
                <a:ea typeface="msgothic" charset="0"/>
                <a:cs typeface="msgothic" charset="0"/>
              </a:defRPr>
            </a:lvl6pPr>
            <a:lvl7pPr marL="685800" algn="r" defTabSz="342900" rtl="0" eaLnBrk="1" fontAlgn="base" hangingPunct="1">
              <a:lnSpc>
                <a:spcPct val="133000"/>
              </a:lnSpc>
              <a:spcBef>
                <a:spcPct val="0"/>
              </a:spcBef>
              <a:spcAft>
                <a:spcPct val="0"/>
              </a:spcAft>
              <a:buClr>
                <a:srgbClr val="003D62"/>
              </a:buClr>
              <a:buSzPct val="100000"/>
              <a:buFont typeface="Verdana" pitchFamily="1" charset="0"/>
              <a:defRPr sz="2625">
                <a:solidFill>
                  <a:srgbClr val="003D62"/>
                </a:solidFill>
                <a:latin typeface="Verdana" pitchFamily="1" charset="0"/>
                <a:ea typeface="msgothic" charset="0"/>
                <a:cs typeface="msgothic" charset="0"/>
              </a:defRPr>
            </a:lvl7pPr>
            <a:lvl8pPr marL="1028700" algn="r" defTabSz="342900" rtl="0" eaLnBrk="1" fontAlgn="base" hangingPunct="1">
              <a:lnSpc>
                <a:spcPct val="133000"/>
              </a:lnSpc>
              <a:spcBef>
                <a:spcPct val="0"/>
              </a:spcBef>
              <a:spcAft>
                <a:spcPct val="0"/>
              </a:spcAft>
              <a:buClr>
                <a:srgbClr val="003D62"/>
              </a:buClr>
              <a:buSzPct val="100000"/>
              <a:buFont typeface="Verdana" pitchFamily="1" charset="0"/>
              <a:defRPr sz="2625">
                <a:solidFill>
                  <a:srgbClr val="003D62"/>
                </a:solidFill>
                <a:latin typeface="Verdana" pitchFamily="1" charset="0"/>
                <a:ea typeface="msgothic" charset="0"/>
                <a:cs typeface="msgothic" charset="0"/>
              </a:defRPr>
            </a:lvl8pPr>
            <a:lvl9pPr marL="1371600" algn="r" defTabSz="342900" rtl="0" eaLnBrk="1" fontAlgn="base" hangingPunct="1">
              <a:lnSpc>
                <a:spcPct val="133000"/>
              </a:lnSpc>
              <a:spcBef>
                <a:spcPct val="0"/>
              </a:spcBef>
              <a:spcAft>
                <a:spcPct val="0"/>
              </a:spcAft>
              <a:buClr>
                <a:srgbClr val="003D62"/>
              </a:buClr>
              <a:buSzPct val="100000"/>
              <a:buFont typeface="Verdana" pitchFamily="1" charset="0"/>
              <a:defRPr sz="2625">
                <a:solidFill>
                  <a:srgbClr val="003D62"/>
                </a:solidFill>
                <a:latin typeface="Verdana" pitchFamily="1" charset="0"/>
                <a:ea typeface="msgothic" charset="0"/>
                <a:cs typeface="msgothic" charset="0"/>
              </a:defRPr>
            </a:lvl9pPr>
          </a:lstStyle>
          <a:p>
            <a:r>
              <a:rPr lang="nl-BE" kern="0"/>
              <a:t>Summary</a:t>
            </a:r>
            <a:endParaRPr lang="en-GB" kern="0" dirty="0"/>
          </a:p>
        </p:txBody>
      </p:sp>
      <p:sp>
        <p:nvSpPr>
          <p:cNvPr id="15" name="Rectangle 14"/>
          <p:cNvSpPr/>
          <p:nvPr/>
        </p:nvSpPr>
        <p:spPr>
          <a:xfrm>
            <a:off x="807649" y="5595919"/>
            <a:ext cx="5926638" cy="507831"/>
          </a:xfrm>
          <a:prstGeom prst="rect">
            <a:avLst/>
          </a:prstGeom>
          <a:ln w="19050">
            <a:solidFill>
              <a:schemeClr val="accent1"/>
            </a:solidFill>
          </a:ln>
        </p:spPr>
        <p:txBody>
          <a:bodyPr wrap="square">
            <a:spAutoFit/>
          </a:bodyPr>
          <a:lstStyle/>
          <a:p>
            <a:r>
              <a:rPr lang="en-GB" sz="1200" dirty="0">
                <a:solidFill>
                  <a:srgbClr val="000000"/>
                </a:solidFill>
                <a:latin typeface="Times New Roman" panose="02020603050405020304" pitchFamily="18" charset="0"/>
              </a:rPr>
              <a:t>Simon Van </a:t>
            </a:r>
            <a:r>
              <a:rPr lang="en-GB" sz="1200" dirty="0" err="1">
                <a:solidFill>
                  <a:srgbClr val="000000"/>
                </a:solidFill>
                <a:latin typeface="Times New Roman" panose="02020603050405020304" pitchFamily="18" charset="0"/>
              </a:rPr>
              <a:t>Mierlo</a:t>
            </a:r>
            <a:r>
              <a:rPr lang="en-GB" sz="1200" dirty="0">
                <a:solidFill>
                  <a:srgbClr val="000000"/>
                </a:solidFill>
                <a:latin typeface="Times New Roman" panose="02020603050405020304" pitchFamily="18" charset="0"/>
              </a:rPr>
              <a:t>, </a:t>
            </a:r>
            <a:r>
              <a:rPr lang="en-GB" sz="1200" dirty="0" err="1">
                <a:solidFill>
                  <a:srgbClr val="000000"/>
                </a:solidFill>
                <a:latin typeface="Times New Roman" panose="02020603050405020304" pitchFamily="18" charset="0"/>
              </a:rPr>
              <a:t>Yentl</a:t>
            </a:r>
            <a:r>
              <a:rPr lang="en-GB" sz="1200" dirty="0">
                <a:solidFill>
                  <a:srgbClr val="000000"/>
                </a:solidFill>
                <a:latin typeface="Times New Roman" panose="02020603050405020304" pitchFamily="18" charset="0"/>
              </a:rPr>
              <a:t> Van </a:t>
            </a:r>
            <a:r>
              <a:rPr lang="en-GB" sz="1200" dirty="0" err="1">
                <a:solidFill>
                  <a:srgbClr val="000000"/>
                </a:solidFill>
                <a:latin typeface="Times New Roman" panose="02020603050405020304" pitchFamily="18" charset="0"/>
              </a:rPr>
              <a:t>Tendeloo</a:t>
            </a:r>
            <a:r>
              <a:rPr lang="en-GB" sz="1200" dirty="0">
                <a:solidFill>
                  <a:srgbClr val="000000"/>
                </a:solidFill>
                <a:latin typeface="Times New Roman" panose="02020603050405020304" pitchFamily="18" charset="0"/>
              </a:rPr>
              <a:t>, Bart Meyers, </a:t>
            </a:r>
            <a:r>
              <a:rPr lang="en-GB" sz="1200" dirty="0" err="1">
                <a:solidFill>
                  <a:srgbClr val="000000"/>
                </a:solidFill>
                <a:latin typeface="Times New Roman" panose="02020603050405020304" pitchFamily="18" charset="0"/>
              </a:rPr>
              <a:t>Joeri</a:t>
            </a:r>
            <a:r>
              <a:rPr lang="en-GB" sz="1200" dirty="0">
                <a:solidFill>
                  <a:srgbClr val="000000"/>
                </a:solidFill>
                <a:latin typeface="Times New Roman" panose="02020603050405020304" pitchFamily="18" charset="0"/>
              </a:rPr>
              <a:t> </a:t>
            </a:r>
            <a:r>
              <a:rPr lang="en-GB" sz="1200" dirty="0" err="1">
                <a:solidFill>
                  <a:srgbClr val="000000"/>
                </a:solidFill>
                <a:latin typeface="Times New Roman" panose="02020603050405020304" pitchFamily="18" charset="0"/>
              </a:rPr>
              <a:t>Exelmans</a:t>
            </a:r>
            <a:r>
              <a:rPr lang="en-GB" sz="1200" dirty="0">
                <a:solidFill>
                  <a:srgbClr val="000000"/>
                </a:solidFill>
                <a:latin typeface="Times New Roman" panose="02020603050405020304" pitchFamily="18" charset="0"/>
              </a:rPr>
              <a:t>, and Hans </a:t>
            </a:r>
            <a:r>
              <a:rPr lang="en-GB" sz="1200" dirty="0" err="1">
                <a:solidFill>
                  <a:srgbClr val="000000"/>
                </a:solidFill>
                <a:latin typeface="Times New Roman" panose="02020603050405020304" pitchFamily="18" charset="0"/>
              </a:rPr>
              <a:t>Vangheluwe</a:t>
            </a:r>
            <a:r>
              <a:rPr lang="en-GB" sz="1200" dirty="0">
                <a:solidFill>
                  <a:srgbClr val="000000"/>
                </a:solidFill>
                <a:latin typeface="Times New Roman" panose="02020603050405020304" pitchFamily="18" charset="0"/>
              </a:rPr>
              <a:t>.</a:t>
            </a:r>
          </a:p>
          <a:p>
            <a:r>
              <a:rPr lang="en-GB" sz="1200" b="1" dirty="0">
                <a:solidFill>
                  <a:srgbClr val="000000"/>
                </a:solidFill>
                <a:latin typeface="Times New Roman" panose="02020603050405020304" pitchFamily="18" charset="0"/>
              </a:rPr>
              <a:t>SCCD: SCXML extended with class diagrams</a:t>
            </a:r>
            <a:r>
              <a:rPr lang="en-GB" sz="1200" dirty="0">
                <a:solidFill>
                  <a:srgbClr val="000000"/>
                </a:solidFill>
                <a:latin typeface="Times New Roman" panose="02020603050405020304" pitchFamily="18" charset="0"/>
              </a:rPr>
              <a:t>. In </a:t>
            </a:r>
            <a:r>
              <a:rPr lang="en-GB" sz="1200" i="1" dirty="0">
                <a:solidFill>
                  <a:srgbClr val="000000"/>
                </a:solidFill>
                <a:latin typeface="Times New Roman" panose="02020603050405020304" pitchFamily="18" charset="0"/>
              </a:rPr>
              <a:t>3rd Workshop on Engineering Interactive Systems with SCXML, part of EICS 2016</a:t>
            </a:r>
            <a:r>
              <a:rPr lang="en-GB" sz="1200" dirty="0">
                <a:solidFill>
                  <a:srgbClr val="000000"/>
                </a:solidFill>
                <a:latin typeface="Times New Roman" panose="02020603050405020304" pitchFamily="18" charset="0"/>
              </a:rPr>
              <a:t>, 2016</a:t>
            </a:r>
            <a:endParaRPr lang="en-GB" sz="1200" dirty="0"/>
          </a:p>
        </p:txBody>
      </p:sp>
    </p:spTree>
    <p:extLst>
      <p:ext uri="{BB962C8B-B14F-4D97-AF65-F5344CB8AC3E}">
        <p14:creationId xmlns="" xmlns:p14="http://schemas.microsoft.com/office/powerpoint/2010/main" val="2442743768"/>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smtClean="0"/>
              <a:t>CoSys - MSDL</a:t>
            </a:r>
            <a:endParaRPr lang="nl-BE" dirty="0"/>
          </a:p>
        </p:txBody>
      </p:sp>
      <p:sp>
        <p:nvSpPr>
          <p:cNvPr id="3" name="Ondertitel 2"/>
          <p:cNvSpPr>
            <a:spLocks noGrp="1"/>
          </p:cNvSpPr>
          <p:nvPr>
            <p:ph type="subTitle" idx="1"/>
          </p:nvPr>
        </p:nvSpPr>
        <p:spPr/>
        <p:txBody>
          <a:bodyPr/>
          <a:lstStyle/>
          <a:p>
            <a:r>
              <a:rPr lang="nl-BE" dirty="0" smtClean="0"/>
              <a:t>Joachim’s Research Plan</a:t>
            </a:r>
          </a:p>
          <a:p>
            <a:r>
              <a:rPr lang="nl-BE" dirty="0" smtClean="0"/>
              <a:t>Joachim.Denil@uantwerpen.be</a:t>
            </a:r>
            <a:endParaRPr lang="nl-BE" dirty="0"/>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bwMode="auto">
          <a:xfrm>
            <a:off x="539552" y="1456589"/>
            <a:ext cx="2448272" cy="1944216"/>
          </a:xfrm>
          <a:prstGeom prst="ellipse">
            <a:avLst/>
          </a:prstGeom>
          <a:blipFill rotWithShape="1">
            <a:blip r:embed="rId2" cstate="print"/>
            <a:stretch>
              <a:fillRect/>
            </a:stretch>
          </a:bli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rgbClr val="000000"/>
              </a:solidFill>
              <a:effectLst/>
              <a:latin typeface="Times New Roman" charset="0"/>
              <a:ea typeface="ＭＳ Ｐゴシック" charset="0"/>
            </a:endParaRPr>
          </a:p>
        </p:txBody>
      </p:sp>
      <p:sp>
        <p:nvSpPr>
          <p:cNvPr id="13" name="Oval 12"/>
          <p:cNvSpPr/>
          <p:nvPr/>
        </p:nvSpPr>
        <p:spPr bwMode="auto">
          <a:xfrm>
            <a:off x="1403648" y="4120885"/>
            <a:ext cx="2304256" cy="1728192"/>
          </a:xfrm>
          <a:prstGeom prst="ellipse">
            <a:avLst/>
          </a:prstGeom>
          <a:blipFill rotWithShape="1">
            <a:blip r:embed="rId3" cstate="print"/>
            <a:stretch>
              <a:fillRect/>
            </a:stretch>
          </a:bli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rgbClr val="000000"/>
              </a:solidFill>
              <a:effectLst/>
              <a:latin typeface="Times New Roman" charset="0"/>
              <a:ea typeface="ＭＳ Ｐゴシック" charset="0"/>
            </a:endParaRPr>
          </a:p>
        </p:txBody>
      </p:sp>
      <p:sp>
        <p:nvSpPr>
          <p:cNvPr id="14" name="Oval 13"/>
          <p:cNvSpPr/>
          <p:nvPr/>
        </p:nvSpPr>
        <p:spPr bwMode="auto">
          <a:xfrm>
            <a:off x="6588224" y="1456589"/>
            <a:ext cx="2304256" cy="1512168"/>
          </a:xfrm>
          <a:prstGeom prst="ellipse">
            <a:avLst/>
          </a:prstGeom>
          <a:blipFill rotWithShape="1">
            <a:blip r:embed="rId4" cstate="print"/>
            <a:stretch>
              <a:fillRect/>
            </a:stretch>
          </a:bli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rgbClr val="000000"/>
              </a:solidFill>
              <a:effectLst/>
              <a:latin typeface="Times New Roman" charset="0"/>
              <a:ea typeface="ＭＳ Ｐゴシック" charset="0"/>
            </a:endParaRPr>
          </a:p>
        </p:txBody>
      </p:sp>
      <p:sp>
        <p:nvSpPr>
          <p:cNvPr id="15" name="Oval 14"/>
          <p:cNvSpPr/>
          <p:nvPr/>
        </p:nvSpPr>
        <p:spPr bwMode="auto">
          <a:xfrm>
            <a:off x="6084168" y="4048877"/>
            <a:ext cx="2016224" cy="1872208"/>
          </a:xfrm>
          <a:prstGeom prst="ellipse">
            <a:avLst/>
          </a:prstGeom>
          <a:blipFill rotWithShape="1">
            <a:blip r:embed="rId5" cstate="print"/>
            <a:stretch>
              <a:fillRect/>
            </a:stretch>
          </a:bli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rgbClr val="000000"/>
              </a:solidFill>
              <a:effectLst/>
              <a:latin typeface="Times New Roman" charset="0"/>
              <a:ea typeface="ＭＳ Ｐゴシック" charset="0"/>
            </a:endParaRPr>
          </a:p>
        </p:txBody>
      </p:sp>
      <p:sp>
        <p:nvSpPr>
          <p:cNvPr id="16" name="Oval 15"/>
          <p:cNvSpPr/>
          <p:nvPr/>
        </p:nvSpPr>
        <p:spPr bwMode="auto">
          <a:xfrm>
            <a:off x="3995936" y="736509"/>
            <a:ext cx="1800200" cy="1584176"/>
          </a:xfrm>
          <a:prstGeom prst="ellipse">
            <a:avLst/>
          </a:prstGeom>
          <a:blipFill rotWithShape="1">
            <a:blip r:embed="rId6" cstate="print"/>
            <a:stretch>
              <a:fillRect/>
            </a:stretch>
          </a:bli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rgbClr val="000000"/>
              </a:solidFill>
              <a:effectLst/>
              <a:latin typeface="Times New Roman" charset="0"/>
              <a:ea typeface="ＭＳ Ｐゴシック" charset="0"/>
            </a:endParaRPr>
          </a:p>
        </p:txBody>
      </p:sp>
      <p:pic>
        <p:nvPicPr>
          <p:cNvPr id="17" name="Picture 16"/>
          <p:cNvPicPr>
            <a:picLocks noChangeAspect="1"/>
          </p:cNvPicPr>
          <p:nvPr/>
        </p:nvPicPr>
        <p:blipFill>
          <a:blip r:embed="rId7" cstate="print"/>
          <a:stretch>
            <a:fillRect/>
          </a:stretch>
        </p:blipFill>
        <p:spPr>
          <a:xfrm>
            <a:off x="3491880" y="2464702"/>
            <a:ext cx="2496276" cy="1872208"/>
          </a:xfrm>
          <a:prstGeom prst="rect">
            <a:avLst/>
          </a:prstGeom>
        </p:spPr>
      </p:pic>
    </p:spTree>
    <p:extLst>
      <p:ext uri="{BB962C8B-B14F-4D97-AF65-F5344CB8AC3E}">
        <p14:creationId xmlns:p14="http://schemas.microsoft.com/office/powerpoint/2010/main" xmlns="" val="166617095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260648"/>
            <a:ext cx="9037400" cy="5832648"/>
          </a:xfrm>
          <a:prstGeom prst="rect">
            <a:avLst/>
          </a:prstGeom>
        </p:spPr>
      </p:pic>
    </p:spTree>
    <p:extLst>
      <p:ext uri="{BB962C8B-B14F-4D97-AF65-F5344CB8AC3E}">
        <p14:creationId xmlns:p14="http://schemas.microsoft.com/office/powerpoint/2010/main" xmlns="" val="18878428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251520" y="1988840"/>
            <a:ext cx="8648700" cy="2971800"/>
          </a:xfrm>
          <a:prstGeom prst="rect">
            <a:avLst/>
          </a:prstGeom>
        </p:spPr>
      </p:pic>
    </p:spTree>
    <p:extLst>
      <p:ext uri="{BB962C8B-B14F-4D97-AF65-F5344CB8AC3E}">
        <p14:creationId xmlns:p14="http://schemas.microsoft.com/office/powerpoint/2010/main" xmlns="" val="174989605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p:nvPr/>
        </p:nvGrpSpPr>
        <p:grpSpPr>
          <a:xfrm>
            <a:off x="0" y="332656"/>
            <a:ext cx="9180512" cy="5661248"/>
            <a:chOff x="107504" y="1196752"/>
            <a:chExt cx="9073008" cy="5256584"/>
          </a:xfrm>
          <a:solidFill>
            <a:srgbClr val="002060"/>
          </a:solidFill>
        </p:grpSpPr>
        <p:sp>
          <p:nvSpPr>
            <p:cNvPr id="13" name="Shape 59"/>
            <p:cNvSpPr/>
            <p:nvPr/>
          </p:nvSpPr>
          <p:spPr>
            <a:xfrm>
              <a:off x="2366402" y="1196752"/>
              <a:ext cx="4680521" cy="1638560"/>
            </a:xfrm>
            <a:prstGeom prst="rect">
              <a:avLst/>
            </a:prstGeom>
            <a:grpFill/>
            <a:ln w="38100" cap="flat">
              <a:solidFill>
                <a:schemeClr val="lt1"/>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Verdana"/>
                <a:buNone/>
              </a:pPr>
              <a:r>
                <a:rPr lang="en-US" sz="2000" b="0" i="0" u="none" strike="noStrike" cap="none" baseline="0" dirty="0">
                  <a:solidFill>
                    <a:schemeClr val="lt1"/>
                  </a:solidFill>
                  <a:latin typeface="Verdana"/>
                  <a:ea typeface="Verdana"/>
                  <a:cs typeface="Verdana"/>
                  <a:sym typeface="Verdana"/>
                </a:rPr>
                <a:t>Language </a:t>
              </a:r>
              <a:r>
                <a:rPr lang="en-US" sz="2000" b="0" i="0" u="none" strike="noStrike" cap="none" baseline="0" dirty="0" smtClean="0">
                  <a:solidFill>
                    <a:schemeClr val="lt1"/>
                  </a:solidFill>
                  <a:latin typeface="Verdana"/>
                  <a:ea typeface="Verdana"/>
                  <a:cs typeface="Verdana"/>
                  <a:sym typeface="Verdana"/>
                </a:rPr>
                <a:t>Engineering</a:t>
              </a:r>
            </a:p>
            <a:p>
              <a:pPr marL="0" marR="0" lvl="0" indent="0" algn="ctr" rtl="0">
                <a:lnSpc>
                  <a:spcPct val="100000"/>
                </a:lnSpc>
                <a:spcBef>
                  <a:spcPts val="0"/>
                </a:spcBef>
                <a:spcAft>
                  <a:spcPts val="0"/>
                </a:spcAft>
                <a:buClr>
                  <a:schemeClr val="lt1"/>
                </a:buClr>
                <a:buSzPct val="25000"/>
                <a:buFont typeface="Verdana"/>
                <a:buNone/>
              </a:pPr>
              <a:endParaRPr lang="en-US" sz="2000" b="0" i="0" u="none" strike="noStrike" cap="none" baseline="0" dirty="0">
                <a:solidFill>
                  <a:schemeClr val="lt1"/>
                </a:solidFill>
                <a:latin typeface="Verdana"/>
                <a:ea typeface="Verdana"/>
                <a:cs typeface="Verdana"/>
                <a:sym typeface="Verdana"/>
              </a:endParaRPr>
            </a:p>
            <a:p>
              <a:pPr marL="0" marR="0" lvl="0" indent="0" algn="ctr" rtl="0">
                <a:spcBef>
                  <a:spcPts val="0"/>
                </a:spcBef>
                <a:spcAft>
                  <a:spcPts val="0"/>
                </a:spcAft>
                <a:buSzPct val="25000"/>
                <a:buNone/>
              </a:pPr>
              <a:r>
                <a:rPr lang="en-US" sz="1600" b="0" i="1" u="none" strike="noStrike" cap="none" baseline="0" dirty="0">
                  <a:solidFill>
                    <a:schemeClr val="lt1"/>
                  </a:solidFill>
                  <a:latin typeface="Verdana"/>
                  <a:ea typeface="Verdana"/>
                  <a:cs typeface="Verdana"/>
                  <a:sym typeface="Verdana"/>
                </a:rPr>
                <a:t>Domain-Specific Languages, Model Transformation, (web-based) Visual and Textual </a:t>
              </a:r>
              <a:r>
                <a:rPr lang="en-US" sz="1600" b="0" i="1" u="none" strike="noStrike" cap="none" baseline="0" dirty="0" err="1">
                  <a:solidFill>
                    <a:schemeClr val="lt1"/>
                  </a:solidFill>
                  <a:latin typeface="Verdana"/>
                  <a:ea typeface="Verdana"/>
                  <a:cs typeface="Verdana"/>
                  <a:sym typeface="Verdana"/>
                </a:rPr>
                <a:t>Modelling</a:t>
              </a:r>
              <a:r>
                <a:rPr lang="en-US" sz="1600" b="0" i="1" u="none" strike="noStrike" cap="none" baseline="0" dirty="0">
                  <a:solidFill>
                    <a:schemeClr val="lt1"/>
                  </a:solidFill>
                  <a:latin typeface="Verdana"/>
                  <a:ea typeface="Verdana"/>
                  <a:cs typeface="Verdana"/>
                  <a:sym typeface="Verdana"/>
                </a:rPr>
                <a:t> Environments, etc.</a:t>
              </a:r>
            </a:p>
          </p:txBody>
        </p:sp>
        <p:sp>
          <p:nvSpPr>
            <p:cNvPr id="14" name="Shape 60"/>
            <p:cNvSpPr/>
            <p:nvPr/>
          </p:nvSpPr>
          <p:spPr>
            <a:xfrm>
              <a:off x="2366402" y="2852936"/>
              <a:ext cx="4680521" cy="1476900"/>
            </a:xfrm>
            <a:prstGeom prst="rect">
              <a:avLst/>
            </a:prstGeom>
            <a:grpFill/>
            <a:ln w="38100" cap="flat">
              <a:solidFill>
                <a:schemeClr val="lt1"/>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Verdana"/>
                <a:buNone/>
              </a:pPr>
              <a:r>
                <a:rPr lang="en-US" sz="2000" b="0" i="0" u="none" strike="noStrike" cap="none" baseline="0" dirty="0" smtClean="0">
                  <a:solidFill>
                    <a:schemeClr val="lt1"/>
                  </a:solidFill>
                  <a:latin typeface="Verdana"/>
                  <a:ea typeface="Verdana"/>
                  <a:cs typeface="Verdana"/>
                  <a:sym typeface="Verdana"/>
                </a:rPr>
                <a:t>Simulation</a:t>
              </a:r>
            </a:p>
            <a:p>
              <a:pPr marL="0" marR="0" lvl="0" indent="0" algn="ctr" rtl="0">
                <a:lnSpc>
                  <a:spcPct val="100000"/>
                </a:lnSpc>
                <a:spcBef>
                  <a:spcPts val="0"/>
                </a:spcBef>
                <a:spcAft>
                  <a:spcPts val="0"/>
                </a:spcAft>
                <a:buClr>
                  <a:schemeClr val="lt1"/>
                </a:buClr>
                <a:buSzPct val="25000"/>
                <a:buFont typeface="Verdana"/>
                <a:buNone/>
              </a:pPr>
              <a:endParaRPr lang="en-US" sz="2000" b="0" i="0" u="none" strike="noStrike" cap="none" baseline="0"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chemeClr val="lt1"/>
                </a:buClr>
                <a:buSzPct val="25000"/>
                <a:buFont typeface="Verdana"/>
                <a:buNone/>
              </a:pPr>
              <a:r>
                <a:rPr lang="en-US" sz="1600" b="0" i="1" u="none" strike="noStrike" cap="none" baseline="0" dirty="0">
                  <a:solidFill>
                    <a:schemeClr val="lt1"/>
                  </a:solidFill>
                  <a:latin typeface="Verdana"/>
                  <a:ea typeface="Verdana"/>
                  <a:cs typeface="Verdana"/>
                  <a:sym typeface="Verdana"/>
                </a:rPr>
                <a:t>Co-Simulation, Discrete-event, DEVS, continuous time, </a:t>
              </a:r>
              <a:r>
                <a:rPr lang="en-US" sz="1600" b="0" i="1" u="none" strike="noStrike" cap="none" baseline="0" dirty="0" err="1">
                  <a:solidFill>
                    <a:schemeClr val="lt1"/>
                  </a:solidFill>
                  <a:latin typeface="Verdana"/>
                  <a:ea typeface="Verdana"/>
                  <a:cs typeface="Verdana"/>
                  <a:sym typeface="Verdana"/>
                </a:rPr>
                <a:t>acausal</a:t>
              </a:r>
              <a:r>
                <a:rPr lang="en-US" sz="1600" b="0" i="1" u="none" strike="noStrike" cap="none" baseline="0" dirty="0">
                  <a:solidFill>
                    <a:schemeClr val="lt1"/>
                  </a:solidFill>
                  <a:latin typeface="Verdana"/>
                  <a:ea typeface="Verdana"/>
                  <a:cs typeface="Verdana"/>
                  <a:sym typeface="Verdana"/>
                </a:rPr>
                <a:t>, </a:t>
              </a:r>
              <a:r>
                <a:rPr lang="en-US" sz="1600" b="0" i="1" u="none" strike="noStrike" cap="none" baseline="0" dirty="0" err="1">
                  <a:solidFill>
                    <a:schemeClr val="lt1"/>
                  </a:solidFill>
                  <a:latin typeface="Verdana"/>
                  <a:ea typeface="Verdana"/>
                  <a:cs typeface="Verdana"/>
                  <a:sym typeface="Verdana"/>
                </a:rPr>
                <a:t>Modelica</a:t>
              </a:r>
              <a:r>
                <a:rPr lang="en-US" sz="1600" b="0" i="1" u="none" strike="noStrike" cap="none" baseline="0" dirty="0">
                  <a:solidFill>
                    <a:schemeClr val="lt1"/>
                  </a:solidFill>
                  <a:latin typeface="Verdana"/>
                  <a:ea typeface="Verdana"/>
                  <a:cs typeface="Verdana"/>
                  <a:sym typeface="Verdana"/>
                </a:rPr>
                <a:t>, etc. </a:t>
              </a:r>
            </a:p>
          </p:txBody>
        </p:sp>
        <p:sp>
          <p:nvSpPr>
            <p:cNvPr id="15" name="Shape 61"/>
            <p:cNvSpPr/>
            <p:nvPr/>
          </p:nvSpPr>
          <p:spPr>
            <a:xfrm>
              <a:off x="2366403" y="4360493"/>
              <a:ext cx="4680520" cy="2092843"/>
            </a:xfrm>
            <a:prstGeom prst="rect">
              <a:avLst/>
            </a:prstGeom>
            <a:solidFill>
              <a:srgbClr val="00B0F0"/>
            </a:solidFill>
            <a:ln w="38100" cap="flat">
              <a:solidFill>
                <a:schemeClr val="lt1"/>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spcAft>
                  <a:spcPts val="0"/>
                </a:spcAft>
                <a:buSzPct val="25000"/>
                <a:buNone/>
              </a:pPr>
              <a:r>
                <a:rPr lang="en-US" sz="2000" b="0" i="0" u="none" strike="noStrike" cap="none" baseline="0" dirty="0">
                  <a:solidFill>
                    <a:schemeClr val="lt1"/>
                  </a:solidFill>
                  <a:latin typeface="Verdana"/>
                  <a:ea typeface="Verdana"/>
                  <a:cs typeface="Verdana"/>
                  <a:sym typeface="Verdana"/>
                </a:rPr>
                <a:t>Deployment &amp; Resource-optimized </a:t>
              </a:r>
              <a:r>
                <a:rPr lang="en-US" sz="2000" b="0" i="0" u="none" strike="noStrike" cap="none" baseline="0" dirty="0" smtClean="0">
                  <a:solidFill>
                    <a:schemeClr val="lt1"/>
                  </a:solidFill>
                  <a:latin typeface="Verdana"/>
                  <a:ea typeface="Verdana"/>
                  <a:cs typeface="Verdana"/>
                  <a:sym typeface="Verdana"/>
                </a:rPr>
                <a:t>Execution</a:t>
              </a:r>
            </a:p>
            <a:p>
              <a:pPr marL="0" marR="0" lvl="0" indent="0" algn="ctr" rtl="0">
                <a:spcBef>
                  <a:spcPts val="0"/>
                </a:spcBef>
                <a:spcAft>
                  <a:spcPts val="0"/>
                </a:spcAft>
                <a:buSzPct val="25000"/>
                <a:buNone/>
              </a:pPr>
              <a:endParaRPr lang="en-US" sz="2000" b="0" i="0" u="none" strike="noStrike" cap="none" baseline="0" dirty="0">
                <a:solidFill>
                  <a:schemeClr val="lt1"/>
                </a:solidFill>
                <a:latin typeface="Verdana"/>
                <a:ea typeface="Verdana"/>
                <a:cs typeface="Verdana"/>
                <a:sym typeface="Verdana"/>
              </a:endParaRPr>
            </a:p>
            <a:p>
              <a:pPr marL="0" marR="0" lvl="0" indent="0" algn="ctr" rtl="0">
                <a:spcBef>
                  <a:spcPts val="0"/>
                </a:spcBef>
                <a:spcAft>
                  <a:spcPts val="0"/>
                </a:spcAft>
                <a:buSzPct val="25000"/>
                <a:buNone/>
              </a:pPr>
              <a:r>
                <a:rPr lang="en-US" sz="1600" b="0" i="1" u="none" strike="noStrike" cap="none" baseline="0" dirty="0">
                  <a:solidFill>
                    <a:schemeClr val="lt1"/>
                  </a:solidFill>
                  <a:latin typeface="Verdana"/>
                  <a:ea typeface="Verdana"/>
                  <a:cs typeface="Verdana"/>
                  <a:sym typeface="Verdana"/>
                </a:rPr>
                <a:t>Platforms (e.g. AUTOSAR, CAN, etc.), Design-Space Exploration, Virtualization, </a:t>
              </a:r>
              <a:r>
                <a:rPr lang="en-US" sz="1600" b="0" i="1" u="none" strike="noStrike" cap="none" baseline="0" dirty="0" err="1">
                  <a:solidFill>
                    <a:schemeClr val="lt1"/>
                  </a:solidFill>
                  <a:latin typeface="Verdana"/>
                  <a:ea typeface="Verdana"/>
                  <a:cs typeface="Verdana"/>
                  <a:sym typeface="Verdana"/>
                </a:rPr>
                <a:t>Models@run-time</a:t>
              </a:r>
              <a:r>
                <a:rPr lang="en-US" sz="1600" b="0" i="1" u="none" strike="noStrike" cap="none" baseline="0" dirty="0">
                  <a:solidFill>
                    <a:schemeClr val="lt1"/>
                  </a:solidFill>
                  <a:latin typeface="Verdana"/>
                  <a:ea typeface="Verdana"/>
                  <a:cs typeface="Verdana"/>
                  <a:sym typeface="Verdana"/>
                </a:rPr>
                <a:t>, Efficient execution of model transformations, etc.</a:t>
              </a:r>
            </a:p>
          </p:txBody>
        </p:sp>
        <p:sp>
          <p:nvSpPr>
            <p:cNvPr id="16" name="Shape 62"/>
            <p:cNvSpPr/>
            <p:nvPr/>
          </p:nvSpPr>
          <p:spPr>
            <a:xfrm>
              <a:off x="7020272" y="1196752"/>
              <a:ext cx="2160240" cy="5256584"/>
            </a:xfrm>
            <a:prstGeom prst="rect">
              <a:avLst/>
            </a:prstGeom>
            <a:solidFill>
              <a:srgbClr val="00B0F0"/>
            </a:solidFill>
            <a:ln w="38100" cap="flat">
              <a:solidFill>
                <a:schemeClr val="lt1"/>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Verdana"/>
                <a:buNone/>
              </a:pPr>
              <a:r>
                <a:rPr lang="en-US" sz="2000" baseline="0" dirty="0">
                  <a:solidFill>
                    <a:schemeClr val="lt1"/>
                  </a:solidFill>
                  <a:latin typeface="Verdana"/>
                  <a:ea typeface="Verdana"/>
                  <a:cs typeface="Verdana"/>
                  <a:sym typeface="Verdana"/>
                </a:rPr>
                <a:t>Model Management &amp; </a:t>
              </a:r>
              <a:r>
                <a:rPr lang="en-US" sz="2000" b="0" i="0" u="none" strike="noStrike" cap="none" baseline="0" dirty="0" smtClean="0">
                  <a:solidFill>
                    <a:schemeClr val="lt1"/>
                  </a:solidFill>
                  <a:latin typeface="Verdana"/>
                  <a:ea typeface="Verdana"/>
                  <a:cs typeface="Verdana"/>
                  <a:sym typeface="Verdana"/>
                </a:rPr>
                <a:t>Process</a:t>
              </a:r>
            </a:p>
            <a:p>
              <a:pPr marL="0" marR="0" lvl="0" indent="0" algn="ctr" rtl="0">
                <a:lnSpc>
                  <a:spcPct val="100000"/>
                </a:lnSpc>
                <a:spcBef>
                  <a:spcPts val="0"/>
                </a:spcBef>
                <a:spcAft>
                  <a:spcPts val="0"/>
                </a:spcAft>
                <a:buClr>
                  <a:schemeClr val="lt1"/>
                </a:buClr>
                <a:buSzPct val="25000"/>
                <a:buFont typeface="Verdana"/>
                <a:buNone/>
              </a:pPr>
              <a:endParaRPr lang="en-US" sz="2000" b="0" i="0" u="none" strike="noStrike" cap="none" baseline="0"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chemeClr val="lt1"/>
                </a:buClr>
                <a:buSzPct val="25000"/>
                <a:buFont typeface="Verdana"/>
                <a:buNone/>
              </a:pPr>
              <a:r>
                <a:rPr lang="en-US" sz="1600" b="0" i="1" u="none" strike="noStrike" cap="none" baseline="0" dirty="0">
                  <a:solidFill>
                    <a:schemeClr val="lt1"/>
                  </a:solidFill>
                  <a:latin typeface="Verdana"/>
                  <a:ea typeface="Verdana"/>
                  <a:cs typeface="Verdana"/>
                  <a:sym typeface="Verdana"/>
                </a:rPr>
                <a:t>FTG+PM, Safety (ISO 26262, Railway, </a:t>
              </a:r>
              <a:r>
                <a:rPr lang="en-US" sz="1600" b="0" i="1" u="none" strike="noStrike" cap="none" baseline="0" dirty="0" err="1">
                  <a:solidFill>
                    <a:schemeClr val="lt1"/>
                  </a:solidFill>
                  <a:latin typeface="Verdana"/>
                  <a:ea typeface="Verdana"/>
                  <a:cs typeface="Verdana"/>
                  <a:sym typeface="Verdana"/>
                </a:rPr>
                <a:t>etc</a:t>
              </a:r>
              <a:r>
                <a:rPr lang="en-US" sz="1600" b="0" i="1" u="none" strike="noStrike" cap="none" baseline="0" dirty="0">
                  <a:solidFill>
                    <a:schemeClr val="lt1"/>
                  </a:solidFill>
                  <a:latin typeface="Verdana"/>
                  <a:ea typeface="Verdana"/>
                  <a:cs typeface="Verdana"/>
                  <a:sym typeface="Verdana"/>
                </a:rPr>
                <a:t>,), Agile </a:t>
              </a:r>
              <a:r>
                <a:rPr lang="en-US" sz="1600" b="0" i="1" u="none" strike="noStrike" cap="none" baseline="0" dirty="0" err="1">
                  <a:solidFill>
                    <a:schemeClr val="lt1"/>
                  </a:solidFill>
                  <a:latin typeface="Verdana"/>
                  <a:ea typeface="Verdana"/>
                  <a:cs typeface="Verdana"/>
                  <a:sym typeface="Verdana"/>
                </a:rPr>
                <a:t>Modelling</a:t>
              </a:r>
              <a:r>
                <a:rPr lang="en-US" sz="1600" b="0" i="1" u="none" strike="noStrike" cap="none" baseline="0" dirty="0">
                  <a:solidFill>
                    <a:schemeClr val="lt1"/>
                  </a:solidFill>
                  <a:latin typeface="Verdana"/>
                  <a:ea typeface="Verdana"/>
                  <a:cs typeface="Verdana"/>
                  <a:sym typeface="Verdana"/>
                </a:rPr>
                <a:t>, </a:t>
              </a:r>
              <a:r>
                <a:rPr lang="en-US" sz="1600" i="1" baseline="0" dirty="0">
                  <a:solidFill>
                    <a:schemeClr val="lt1"/>
                  </a:solidFill>
                  <a:latin typeface="Verdana"/>
                  <a:ea typeface="Verdana"/>
                  <a:cs typeface="Verdana"/>
                  <a:sym typeface="Verdana"/>
                </a:rPr>
                <a:t>Consistency management, Experimental frames,</a:t>
              </a:r>
              <a:r>
                <a:rPr lang="en-US" sz="1600" b="0" i="1" u="none" strike="noStrike" cap="none" baseline="0" dirty="0">
                  <a:solidFill>
                    <a:schemeClr val="lt1"/>
                  </a:solidFill>
                  <a:latin typeface="Verdana"/>
                  <a:ea typeface="Verdana"/>
                  <a:cs typeface="Verdana"/>
                  <a:sym typeface="Verdana"/>
                </a:rPr>
                <a:t> etc.</a:t>
              </a:r>
            </a:p>
          </p:txBody>
        </p:sp>
        <p:sp>
          <p:nvSpPr>
            <p:cNvPr id="17" name="Shape 63"/>
            <p:cNvSpPr/>
            <p:nvPr/>
          </p:nvSpPr>
          <p:spPr>
            <a:xfrm>
              <a:off x="107504" y="1196752"/>
              <a:ext cx="2267744" cy="5256584"/>
            </a:xfrm>
            <a:prstGeom prst="rect">
              <a:avLst/>
            </a:prstGeom>
            <a:solidFill>
              <a:srgbClr val="0070C0"/>
            </a:solidFill>
            <a:ln w="38100" cap="flat">
              <a:solidFill>
                <a:schemeClr val="lt1"/>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Verdana"/>
                <a:buNone/>
              </a:pPr>
              <a:r>
                <a:rPr lang="en-US" sz="2000" b="0" i="0" u="none" strike="noStrike" cap="none" baseline="0" dirty="0">
                  <a:solidFill>
                    <a:schemeClr val="lt1"/>
                  </a:solidFill>
                  <a:latin typeface="Verdana"/>
                  <a:ea typeface="Verdana"/>
                  <a:cs typeface="Verdana"/>
                  <a:sym typeface="Verdana"/>
                </a:rPr>
                <a:t>Validation, Verification, Testing and </a:t>
              </a:r>
              <a:r>
                <a:rPr lang="en-US" sz="2000" b="0" i="0" u="none" strike="noStrike" cap="none" baseline="0" dirty="0" smtClean="0">
                  <a:solidFill>
                    <a:schemeClr val="lt1"/>
                  </a:solidFill>
                  <a:latin typeface="Verdana"/>
                  <a:ea typeface="Verdana"/>
                  <a:cs typeface="Verdana"/>
                  <a:sym typeface="Verdana"/>
                </a:rPr>
                <a:t>Accreditation</a:t>
              </a:r>
            </a:p>
            <a:p>
              <a:pPr marL="0" marR="0" lvl="0" indent="0" algn="ctr" rtl="0">
                <a:lnSpc>
                  <a:spcPct val="100000"/>
                </a:lnSpc>
                <a:spcBef>
                  <a:spcPts val="0"/>
                </a:spcBef>
                <a:spcAft>
                  <a:spcPts val="0"/>
                </a:spcAft>
                <a:buClr>
                  <a:schemeClr val="lt1"/>
                </a:buClr>
                <a:buSzPct val="25000"/>
                <a:buFont typeface="Verdana"/>
                <a:buNone/>
              </a:pPr>
              <a:endParaRPr lang="en-US" sz="2000" b="0" i="0" u="none" strike="noStrike" cap="none" baseline="0"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chemeClr val="lt1"/>
                </a:buClr>
                <a:buSzPct val="25000"/>
                <a:buFont typeface="Verdana"/>
                <a:buNone/>
              </a:pPr>
              <a:r>
                <a:rPr lang="en-US" sz="1600" b="0" i="1" u="none" strike="noStrike" cap="none" baseline="0" dirty="0">
                  <a:solidFill>
                    <a:schemeClr val="lt1"/>
                  </a:solidFill>
                  <a:latin typeface="Verdana"/>
                  <a:ea typeface="Verdana"/>
                  <a:cs typeface="Verdana"/>
                  <a:sym typeface="Verdana"/>
                </a:rPr>
                <a:t>Analysis and Verification of Model Transformations, Debugging, Instrumentation, Tracing, etc.</a:t>
              </a:r>
            </a:p>
          </p:txBody>
        </p:sp>
      </p:grpSp>
    </p:spTree>
    <p:extLst>
      <p:ext uri="{BB962C8B-B14F-4D97-AF65-F5344CB8AC3E}">
        <p14:creationId xmlns:p14="http://schemas.microsoft.com/office/powerpoint/2010/main" xmlns="" val="160203942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Approved: INES: Eureka Project (O&amp;O) </a:t>
            </a:r>
            <a:endParaRPr lang="en-US" dirty="0"/>
          </a:p>
        </p:txBody>
      </p:sp>
      <p:pic>
        <p:nvPicPr>
          <p:cNvPr id="4" name="Content Placeholder 3"/>
          <p:cNvPicPr>
            <a:picLocks noGrp="1" noChangeAspect="1"/>
          </p:cNvPicPr>
          <p:nvPr>
            <p:ph idx="1"/>
          </p:nvPr>
        </p:nvPicPr>
        <p:blipFill>
          <a:blip r:embed="rId2" cstate="print"/>
          <a:stretch>
            <a:fillRect/>
          </a:stretch>
        </p:blipFill>
        <p:spPr>
          <a:xfrm>
            <a:off x="6370667" y="2306936"/>
            <a:ext cx="1957213" cy="888575"/>
          </a:xfrm>
        </p:spPr>
      </p:pic>
      <p:pic>
        <p:nvPicPr>
          <p:cNvPr id="5" name="Picture 4"/>
          <p:cNvPicPr>
            <a:picLocks noChangeAspect="1"/>
          </p:cNvPicPr>
          <p:nvPr/>
        </p:nvPicPr>
        <p:blipFill>
          <a:blip r:embed="rId3" cstate="print"/>
          <a:stretch>
            <a:fillRect/>
          </a:stretch>
        </p:blipFill>
        <p:spPr>
          <a:xfrm>
            <a:off x="6375829" y="1639689"/>
            <a:ext cx="1957214" cy="685025"/>
          </a:xfrm>
          <a:prstGeom prst="rect">
            <a:avLst/>
          </a:prstGeom>
        </p:spPr>
      </p:pic>
      <p:pic>
        <p:nvPicPr>
          <p:cNvPr id="9" name="Picture 8"/>
          <p:cNvPicPr>
            <a:picLocks noChangeAspect="1"/>
          </p:cNvPicPr>
          <p:nvPr/>
        </p:nvPicPr>
        <p:blipFill>
          <a:blip r:embed="rId4" cstate="print"/>
          <a:stretch>
            <a:fillRect/>
          </a:stretch>
        </p:blipFill>
        <p:spPr>
          <a:xfrm>
            <a:off x="288638" y="2035795"/>
            <a:ext cx="4264796" cy="2845418"/>
          </a:xfrm>
          <a:prstGeom prst="rect">
            <a:avLst/>
          </a:prstGeom>
        </p:spPr>
      </p:pic>
      <p:sp>
        <p:nvSpPr>
          <p:cNvPr id="10" name="TextBox 9"/>
          <p:cNvSpPr txBox="1"/>
          <p:nvPr/>
        </p:nvSpPr>
        <p:spPr>
          <a:xfrm>
            <a:off x="633600" y="5445224"/>
            <a:ext cx="4206601" cy="369332"/>
          </a:xfrm>
          <a:prstGeom prst="rect">
            <a:avLst/>
          </a:prstGeom>
          <a:noFill/>
        </p:spPr>
        <p:txBody>
          <a:bodyPr wrap="none" rtlCol="0">
            <a:spAutoFit/>
          </a:bodyPr>
          <a:lstStyle/>
          <a:p>
            <a:r>
              <a:rPr lang="en-US" dirty="0" smtClean="0">
                <a:solidFill>
                  <a:schemeClr val="tx1"/>
                </a:solidFill>
              </a:rPr>
              <a:t>18 PM Pre-doc + 6 PM Post-doc</a:t>
            </a:r>
            <a:endParaRPr lang="en-US" dirty="0">
              <a:solidFill>
                <a:schemeClr val="tx1"/>
              </a:solidFill>
            </a:endParaRPr>
          </a:p>
        </p:txBody>
      </p:sp>
      <p:sp>
        <p:nvSpPr>
          <p:cNvPr id="11" name="TextBox 10"/>
          <p:cNvSpPr txBox="1"/>
          <p:nvPr/>
        </p:nvSpPr>
        <p:spPr>
          <a:xfrm>
            <a:off x="4580379" y="3458504"/>
            <a:ext cx="4251292" cy="1754326"/>
          </a:xfrm>
          <a:prstGeom prst="rect">
            <a:avLst/>
          </a:prstGeom>
          <a:noFill/>
        </p:spPr>
        <p:txBody>
          <a:bodyPr wrap="none" rtlCol="0">
            <a:spAutoFit/>
          </a:bodyPr>
          <a:lstStyle/>
          <a:p>
            <a:r>
              <a:rPr lang="en-US" dirty="0" smtClean="0">
                <a:solidFill>
                  <a:schemeClr val="tx1"/>
                </a:solidFill>
              </a:rPr>
              <a:t>Work on:</a:t>
            </a:r>
          </a:p>
          <a:p>
            <a:pPr marL="342900" indent="-342900">
              <a:buFont typeface="Arial" charset="0"/>
              <a:buChar char="•"/>
            </a:pPr>
            <a:r>
              <a:rPr lang="en-US" dirty="0" smtClean="0">
                <a:solidFill>
                  <a:schemeClr val="tx1"/>
                </a:solidFill>
              </a:rPr>
              <a:t>Fault-injection</a:t>
            </a:r>
          </a:p>
          <a:p>
            <a:pPr marL="342900" indent="-342900">
              <a:buFont typeface="Arial" charset="0"/>
              <a:buChar char="•"/>
            </a:pPr>
            <a:r>
              <a:rPr lang="en-US" dirty="0" smtClean="0">
                <a:solidFill>
                  <a:schemeClr val="tx1"/>
                </a:solidFill>
              </a:rPr>
              <a:t>Deployment Simulation</a:t>
            </a:r>
          </a:p>
          <a:p>
            <a:pPr marL="342900" indent="-342900">
              <a:buFont typeface="Arial" charset="0"/>
              <a:buChar char="•"/>
            </a:pPr>
            <a:r>
              <a:rPr lang="en-US" dirty="0" smtClean="0">
                <a:solidFill>
                  <a:schemeClr val="tx1"/>
                </a:solidFill>
              </a:rPr>
              <a:t>Co-Simulation (</a:t>
            </a:r>
            <a:r>
              <a:rPr lang="en-US" dirty="0" err="1" smtClean="0">
                <a:solidFill>
                  <a:schemeClr val="tx1"/>
                </a:solidFill>
              </a:rPr>
              <a:t>MiL</a:t>
            </a:r>
            <a:r>
              <a:rPr lang="en-US" dirty="0" smtClean="0">
                <a:solidFill>
                  <a:schemeClr val="tx1"/>
                </a:solidFill>
              </a:rPr>
              <a:t> and </a:t>
            </a:r>
            <a:r>
              <a:rPr lang="en-US" dirty="0" err="1" smtClean="0">
                <a:solidFill>
                  <a:schemeClr val="tx1"/>
                </a:solidFill>
              </a:rPr>
              <a:t>HiL</a:t>
            </a:r>
            <a:r>
              <a:rPr lang="en-US" dirty="0" smtClean="0">
                <a:solidFill>
                  <a:schemeClr val="tx1"/>
                </a:solidFill>
              </a:rPr>
              <a:t>)</a:t>
            </a:r>
          </a:p>
          <a:p>
            <a:pPr marL="342900" indent="-342900">
              <a:buFont typeface="Arial" charset="0"/>
              <a:buChar char="•"/>
            </a:pPr>
            <a:r>
              <a:rPr lang="en-US" dirty="0" smtClean="0">
                <a:solidFill>
                  <a:schemeClr val="tx1"/>
                </a:solidFill>
              </a:rPr>
              <a:t>Etc.</a:t>
            </a:r>
          </a:p>
          <a:p>
            <a:pPr marL="342900" indent="-342900">
              <a:buFont typeface="Arial" charset="0"/>
              <a:buChar char="•"/>
            </a:pPr>
            <a:endParaRPr lang="en-US" dirty="0" smtClean="0">
              <a:solidFill>
                <a:schemeClr val="tx1"/>
              </a:solidFill>
            </a:endParaRPr>
          </a:p>
        </p:txBody>
      </p:sp>
    </p:spTree>
    <p:extLst>
      <p:ext uri="{BB962C8B-B14F-4D97-AF65-F5344CB8AC3E}">
        <p14:creationId xmlns:p14="http://schemas.microsoft.com/office/powerpoint/2010/main" xmlns="" val="191228211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Submission: </a:t>
            </a:r>
            <a:r>
              <a:rPr lang="en-US" dirty="0" err="1" smtClean="0"/>
              <a:t>aSET</a:t>
            </a:r>
            <a:r>
              <a:rPr lang="en-US" dirty="0" smtClean="0"/>
              <a:t> (FM ICON)</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15616" y="1509520"/>
            <a:ext cx="5227287" cy="4031214"/>
          </a:xfrm>
        </p:spPr>
      </p:pic>
      <p:pic>
        <p:nvPicPr>
          <p:cNvPr id="4" name="Picture 3"/>
          <p:cNvPicPr>
            <a:picLocks noChangeAspect="1"/>
          </p:cNvPicPr>
          <p:nvPr/>
        </p:nvPicPr>
        <p:blipFill>
          <a:blip r:embed="rId3" cstate="print"/>
          <a:stretch>
            <a:fillRect/>
          </a:stretch>
        </p:blipFill>
        <p:spPr>
          <a:xfrm>
            <a:off x="7035936" y="1643050"/>
            <a:ext cx="1941550" cy="679543"/>
          </a:xfrm>
          <a:prstGeom prst="rect">
            <a:avLst/>
          </a:prstGeom>
        </p:spPr>
      </p:pic>
      <p:pic>
        <p:nvPicPr>
          <p:cNvPr id="5" name="Picture 4"/>
          <p:cNvPicPr>
            <a:picLocks noChangeAspect="1"/>
          </p:cNvPicPr>
          <p:nvPr/>
        </p:nvPicPr>
        <p:blipFill>
          <a:blip r:embed="rId4" cstate="print"/>
          <a:stretch>
            <a:fillRect/>
          </a:stretch>
        </p:blipFill>
        <p:spPr>
          <a:xfrm>
            <a:off x="7035936" y="4850593"/>
            <a:ext cx="1941549" cy="1294366"/>
          </a:xfrm>
          <a:prstGeom prst="rect">
            <a:avLst/>
          </a:prstGeom>
        </p:spPr>
      </p:pic>
      <p:pic>
        <p:nvPicPr>
          <p:cNvPr id="6" name="Picture 5"/>
          <p:cNvPicPr>
            <a:picLocks noChangeAspect="1"/>
          </p:cNvPicPr>
          <p:nvPr/>
        </p:nvPicPr>
        <p:blipFill rotWithShape="1">
          <a:blip r:embed="rId5" cstate="print"/>
          <a:srcRect t="32582" b="34658"/>
          <a:stretch/>
        </p:blipFill>
        <p:spPr>
          <a:xfrm>
            <a:off x="7035936" y="2536113"/>
            <a:ext cx="1941549" cy="636043"/>
          </a:xfrm>
          <a:prstGeom prst="rect">
            <a:avLst/>
          </a:prstGeom>
        </p:spPr>
      </p:pic>
      <p:pic>
        <p:nvPicPr>
          <p:cNvPr id="7" name="Picture 6"/>
          <p:cNvPicPr>
            <a:picLocks noChangeAspect="1"/>
          </p:cNvPicPr>
          <p:nvPr/>
        </p:nvPicPr>
        <p:blipFill>
          <a:blip r:embed="rId6" cstate="print"/>
          <a:stretch>
            <a:fillRect/>
          </a:stretch>
        </p:blipFill>
        <p:spPr>
          <a:xfrm>
            <a:off x="7018478" y="3358532"/>
            <a:ext cx="1959007" cy="466521"/>
          </a:xfrm>
          <a:prstGeom prst="rect">
            <a:avLst/>
          </a:prstGeom>
        </p:spPr>
      </p:pic>
      <p:sp>
        <p:nvSpPr>
          <p:cNvPr id="9" name="TextBox 8"/>
          <p:cNvSpPr txBox="1"/>
          <p:nvPr/>
        </p:nvSpPr>
        <p:spPr>
          <a:xfrm>
            <a:off x="1331640" y="5721320"/>
            <a:ext cx="4608512" cy="369332"/>
          </a:xfrm>
          <a:prstGeom prst="rect">
            <a:avLst/>
          </a:prstGeom>
          <a:noFill/>
        </p:spPr>
        <p:txBody>
          <a:bodyPr wrap="square" rtlCol="0">
            <a:spAutoFit/>
          </a:bodyPr>
          <a:lstStyle/>
          <a:p>
            <a:r>
              <a:rPr lang="en-US" dirty="0" smtClean="0">
                <a:solidFill>
                  <a:schemeClr val="tx1"/>
                </a:solidFill>
              </a:rPr>
              <a:t>12 PM Pre-doc; 12 PM Post-doc</a:t>
            </a:r>
            <a:endParaRPr lang="en-US" dirty="0">
              <a:solidFill>
                <a:schemeClr val="tx1"/>
              </a:solidFill>
            </a:endParaRPr>
          </a:p>
        </p:txBody>
      </p:sp>
      <p:pic>
        <p:nvPicPr>
          <p:cNvPr id="10" name="Picture 9"/>
          <p:cNvPicPr>
            <a:picLocks noChangeAspect="1"/>
          </p:cNvPicPr>
          <p:nvPr/>
        </p:nvPicPr>
        <p:blipFill>
          <a:blip r:embed="rId7" cstate="print"/>
          <a:stretch>
            <a:fillRect/>
          </a:stretch>
        </p:blipFill>
        <p:spPr>
          <a:xfrm>
            <a:off x="7035936" y="4217223"/>
            <a:ext cx="1947030" cy="507921"/>
          </a:xfrm>
          <a:prstGeom prst="rect">
            <a:avLst/>
          </a:prstGeom>
        </p:spPr>
      </p:pic>
    </p:spTree>
    <p:extLst>
      <p:ext uri="{BB962C8B-B14F-4D97-AF65-F5344CB8AC3E}">
        <p14:creationId xmlns:p14="http://schemas.microsoft.com/office/powerpoint/2010/main" xmlns="" val="181327861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Submission: </a:t>
            </a:r>
            <a:r>
              <a:rPr lang="en-US" dirty="0" err="1" smtClean="0"/>
              <a:t>Emphysis</a:t>
            </a:r>
            <a:r>
              <a:rPr lang="en-US" dirty="0" smtClean="0"/>
              <a:t> (EU ITEA3)</a:t>
            </a:r>
            <a:endParaRPr lang="en-US" dirty="0"/>
          </a:p>
        </p:txBody>
      </p:sp>
      <p:sp>
        <p:nvSpPr>
          <p:cNvPr id="3" name="Content Placeholder 2"/>
          <p:cNvSpPr>
            <a:spLocks noGrp="1"/>
          </p:cNvSpPr>
          <p:nvPr>
            <p:ph idx="1"/>
          </p:nvPr>
        </p:nvSpPr>
        <p:spPr>
          <a:xfrm>
            <a:off x="633413" y="5661248"/>
            <a:ext cx="4082603" cy="482396"/>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18 PM Pre-doc, 6 PM Post-doc</a:t>
            </a:r>
            <a:endParaRPr lang="en-US" dirty="0"/>
          </a:p>
        </p:txBody>
      </p:sp>
      <p:pic>
        <p:nvPicPr>
          <p:cNvPr id="4" name="Picture 3"/>
          <p:cNvPicPr>
            <a:picLocks noChangeAspect="1"/>
          </p:cNvPicPr>
          <p:nvPr/>
        </p:nvPicPr>
        <p:blipFill>
          <a:blip r:embed="rId2" cstate="print"/>
          <a:stretch>
            <a:fillRect/>
          </a:stretch>
        </p:blipFill>
        <p:spPr>
          <a:xfrm>
            <a:off x="503769" y="1964423"/>
            <a:ext cx="1941550" cy="679543"/>
          </a:xfrm>
          <a:prstGeom prst="rect">
            <a:avLst/>
          </a:prstGeom>
        </p:spPr>
      </p:pic>
      <p:pic>
        <p:nvPicPr>
          <p:cNvPr id="5" name="Picture 4"/>
          <p:cNvPicPr>
            <a:picLocks noChangeAspect="1"/>
          </p:cNvPicPr>
          <p:nvPr/>
        </p:nvPicPr>
        <p:blipFill>
          <a:blip r:embed="rId3" cstate="print"/>
          <a:stretch>
            <a:fillRect/>
          </a:stretch>
        </p:blipFill>
        <p:spPr>
          <a:xfrm>
            <a:off x="2525211" y="1891450"/>
            <a:ext cx="1368152" cy="912101"/>
          </a:xfrm>
          <a:prstGeom prst="rect">
            <a:avLst/>
          </a:prstGeom>
        </p:spPr>
      </p:pic>
      <p:pic>
        <p:nvPicPr>
          <p:cNvPr id="6" name="Picture 5"/>
          <p:cNvPicPr>
            <a:picLocks noChangeAspect="1"/>
          </p:cNvPicPr>
          <p:nvPr/>
        </p:nvPicPr>
        <p:blipFill rotWithShape="1">
          <a:blip r:embed="rId4" cstate="print"/>
          <a:srcRect t="31062" b="30498"/>
          <a:stretch/>
        </p:blipFill>
        <p:spPr>
          <a:xfrm>
            <a:off x="286569" y="1459830"/>
            <a:ext cx="1907768" cy="455448"/>
          </a:xfrm>
          <a:prstGeom prst="rect">
            <a:avLst/>
          </a:prstGeom>
        </p:spPr>
      </p:pic>
      <p:pic>
        <p:nvPicPr>
          <p:cNvPr id="7" name="Picture 6"/>
          <p:cNvPicPr>
            <a:picLocks noChangeAspect="1"/>
          </p:cNvPicPr>
          <p:nvPr/>
        </p:nvPicPr>
        <p:blipFill>
          <a:blip r:embed="rId5" cstate="print"/>
          <a:stretch>
            <a:fillRect/>
          </a:stretch>
        </p:blipFill>
        <p:spPr>
          <a:xfrm>
            <a:off x="2412819" y="1334935"/>
            <a:ext cx="1820382" cy="679543"/>
          </a:xfrm>
          <a:prstGeom prst="rect">
            <a:avLst/>
          </a:prstGeom>
        </p:spPr>
      </p:pic>
      <p:pic>
        <p:nvPicPr>
          <p:cNvPr id="8" name="Picture 7"/>
          <p:cNvPicPr>
            <a:picLocks noChangeAspect="1"/>
          </p:cNvPicPr>
          <p:nvPr/>
        </p:nvPicPr>
        <p:blipFill>
          <a:blip r:embed="rId6" cstate="print"/>
          <a:stretch>
            <a:fillRect/>
          </a:stretch>
        </p:blipFill>
        <p:spPr>
          <a:xfrm>
            <a:off x="4468963" y="1518728"/>
            <a:ext cx="1859385" cy="445695"/>
          </a:xfrm>
          <a:prstGeom prst="rect">
            <a:avLst/>
          </a:prstGeom>
        </p:spPr>
      </p:pic>
      <p:pic>
        <p:nvPicPr>
          <p:cNvPr id="9" name="Picture 8"/>
          <p:cNvPicPr>
            <a:picLocks noChangeAspect="1"/>
          </p:cNvPicPr>
          <p:nvPr/>
        </p:nvPicPr>
        <p:blipFill>
          <a:blip r:embed="rId7" cstate="print"/>
          <a:stretch>
            <a:fillRect/>
          </a:stretch>
        </p:blipFill>
        <p:spPr>
          <a:xfrm>
            <a:off x="6481813" y="1385192"/>
            <a:ext cx="1854163" cy="621240"/>
          </a:xfrm>
          <a:prstGeom prst="rect">
            <a:avLst/>
          </a:prstGeom>
        </p:spPr>
      </p:pic>
      <p:pic>
        <p:nvPicPr>
          <p:cNvPr id="10" name="Picture 9"/>
          <p:cNvPicPr>
            <a:picLocks noChangeAspect="1"/>
          </p:cNvPicPr>
          <p:nvPr/>
        </p:nvPicPr>
        <p:blipFill>
          <a:blip r:embed="rId8" cstate="print"/>
          <a:stretch>
            <a:fillRect/>
          </a:stretch>
        </p:blipFill>
        <p:spPr>
          <a:xfrm>
            <a:off x="670225" y="2818499"/>
            <a:ext cx="7620374" cy="2827801"/>
          </a:xfrm>
          <a:prstGeom prst="rect">
            <a:avLst/>
          </a:prstGeom>
        </p:spPr>
      </p:pic>
      <p:pic>
        <p:nvPicPr>
          <p:cNvPr id="11" name="Picture 10"/>
          <p:cNvPicPr>
            <a:picLocks noChangeAspect="1"/>
          </p:cNvPicPr>
          <p:nvPr/>
        </p:nvPicPr>
        <p:blipFill>
          <a:blip r:embed="rId9" cstate="print"/>
          <a:stretch>
            <a:fillRect/>
          </a:stretch>
        </p:blipFill>
        <p:spPr>
          <a:xfrm>
            <a:off x="3978457" y="2007728"/>
            <a:ext cx="836361" cy="679543"/>
          </a:xfrm>
          <a:prstGeom prst="rect">
            <a:avLst/>
          </a:prstGeom>
        </p:spPr>
      </p:pic>
      <p:pic>
        <p:nvPicPr>
          <p:cNvPr id="12" name="Picture 11"/>
          <p:cNvPicPr>
            <a:picLocks noChangeAspect="1"/>
          </p:cNvPicPr>
          <p:nvPr/>
        </p:nvPicPr>
        <p:blipFill>
          <a:blip r:embed="rId10" cstate="print"/>
          <a:stretch>
            <a:fillRect/>
          </a:stretch>
        </p:blipFill>
        <p:spPr>
          <a:xfrm>
            <a:off x="4998210" y="2038950"/>
            <a:ext cx="738155" cy="617097"/>
          </a:xfrm>
          <a:prstGeom prst="rect">
            <a:avLst/>
          </a:prstGeom>
        </p:spPr>
      </p:pic>
      <p:pic>
        <p:nvPicPr>
          <p:cNvPr id="14" name="Picture 13"/>
          <p:cNvPicPr>
            <a:picLocks noChangeAspect="1"/>
          </p:cNvPicPr>
          <p:nvPr/>
        </p:nvPicPr>
        <p:blipFill>
          <a:blip r:embed="rId11" cstate="print"/>
          <a:stretch>
            <a:fillRect/>
          </a:stretch>
        </p:blipFill>
        <p:spPr>
          <a:xfrm>
            <a:off x="5760640" y="2080658"/>
            <a:ext cx="2699792" cy="533680"/>
          </a:xfrm>
          <a:prstGeom prst="rect">
            <a:avLst/>
          </a:prstGeom>
        </p:spPr>
      </p:pic>
    </p:spTree>
    <p:extLst>
      <p:ext uri="{BB962C8B-B14F-4D97-AF65-F5344CB8AC3E}">
        <p14:creationId xmlns:p14="http://schemas.microsoft.com/office/powerpoint/2010/main" xmlns="" val="53835236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NEXOR Research Plan</a:t>
            </a:r>
            <a:endParaRPr lang="en-US" dirty="0"/>
          </a:p>
        </p:txBody>
      </p:sp>
      <p:sp>
        <p:nvSpPr>
          <p:cNvPr id="5" name="Subtitle 4"/>
          <p:cNvSpPr>
            <a:spLocks noGrp="1"/>
          </p:cNvSpPr>
          <p:nvPr>
            <p:ph type="subTitle" idx="1"/>
          </p:nvPr>
        </p:nvSpPr>
        <p:spPr/>
        <p:txBody>
          <a:bodyPr/>
          <a:lstStyle/>
          <a:p>
            <a:r>
              <a:rPr lang="en-US" dirty="0" err="1" smtClean="0"/>
              <a:t>Fons</a:t>
            </a:r>
            <a:endParaRPr lang="en-US" dirty="0"/>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Discussion on research threads, road maps, priorities, why/what/how for customers</a:t>
            </a:r>
            <a:endParaRPr lang="en-US" dirty="0"/>
          </a:p>
        </p:txBody>
      </p:sp>
      <p:sp>
        <p:nvSpPr>
          <p:cNvPr id="5" name="Subtitle 4"/>
          <p:cNvSpPr>
            <a:spLocks noGrp="1"/>
          </p:cNvSpPr>
          <p:nvPr>
            <p:ph type="subTitle" idx="1"/>
          </p:nvPr>
        </p:nvSpPr>
        <p:spPr/>
        <p:txBody>
          <a:bodyPr/>
          <a:lstStyle/>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Motivation</a:t>
            </a:r>
            <a:endParaRPr lang="en-GB" dirty="0"/>
          </a:p>
        </p:txBody>
      </p:sp>
      <p:sp>
        <p:nvSpPr>
          <p:cNvPr id="3" name="Content Placeholder 2"/>
          <p:cNvSpPr>
            <a:spLocks noGrp="1"/>
          </p:cNvSpPr>
          <p:nvPr>
            <p:ph idx="1"/>
          </p:nvPr>
        </p:nvSpPr>
        <p:spPr/>
        <p:txBody>
          <a:bodyPr/>
          <a:lstStyle/>
          <a:p>
            <a:endParaRPr lang="en-GB"/>
          </a:p>
        </p:txBody>
      </p:sp>
      <p:pic>
        <p:nvPicPr>
          <p:cNvPr id="4" name="bouncingball">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rotWithShape="1">
          <a:blip r:embed="rId5" cstate="print"/>
          <a:srcRect r="12919" b="10401"/>
          <a:stretch/>
        </p:blipFill>
        <p:spPr>
          <a:xfrm>
            <a:off x="95614" y="1844914"/>
            <a:ext cx="5766324" cy="3337321"/>
          </a:xfrm>
          <a:prstGeom prst="rect">
            <a:avLst/>
          </a:prstGeom>
        </p:spPr>
      </p:pic>
      <p:sp>
        <p:nvSpPr>
          <p:cNvPr id="5" name="TextBox 4"/>
          <p:cNvSpPr txBox="1"/>
          <p:nvPr/>
        </p:nvSpPr>
        <p:spPr>
          <a:xfrm>
            <a:off x="2001693" y="5485288"/>
            <a:ext cx="1532792" cy="372218"/>
          </a:xfrm>
          <a:prstGeom prst="rect">
            <a:avLst/>
          </a:prstGeom>
          <a:noFill/>
        </p:spPr>
        <p:txBody>
          <a:bodyPr wrap="none" rtlCol="0">
            <a:spAutoFit/>
          </a:bodyPr>
          <a:lstStyle/>
          <a:p>
            <a:r>
              <a:rPr lang="nl-BE" dirty="0">
                <a:solidFill>
                  <a:srgbClr val="00B0F0"/>
                </a:solidFill>
              </a:rPr>
              <a:t>Statecharts</a:t>
            </a:r>
          </a:p>
        </p:txBody>
      </p:sp>
      <p:sp>
        <p:nvSpPr>
          <p:cNvPr id="6" name="TextBox 5"/>
          <p:cNvSpPr txBox="1"/>
          <p:nvPr/>
        </p:nvSpPr>
        <p:spPr>
          <a:xfrm>
            <a:off x="855653" y="5475298"/>
            <a:ext cx="1192955" cy="372218"/>
          </a:xfrm>
          <a:prstGeom prst="rect">
            <a:avLst/>
          </a:prstGeom>
          <a:noFill/>
        </p:spPr>
        <p:txBody>
          <a:bodyPr wrap="none" rtlCol="0">
            <a:spAutoFit/>
          </a:bodyPr>
          <a:lstStyle/>
          <a:p>
            <a:r>
              <a:rPr lang="nl-BE" dirty="0">
                <a:solidFill>
                  <a:schemeClr val="tx1"/>
                </a:solidFill>
              </a:rPr>
              <a:t>Design?</a:t>
            </a:r>
          </a:p>
        </p:txBody>
      </p:sp>
      <p:sp>
        <p:nvSpPr>
          <p:cNvPr id="7" name="TextBox 6"/>
          <p:cNvSpPr txBox="1"/>
          <p:nvPr/>
        </p:nvSpPr>
        <p:spPr>
          <a:xfrm>
            <a:off x="3487570" y="5485288"/>
            <a:ext cx="2374368" cy="372218"/>
          </a:xfrm>
          <a:prstGeom prst="rect">
            <a:avLst/>
          </a:prstGeom>
          <a:noFill/>
        </p:spPr>
        <p:txBody>
          <a:bodyPr wrap="none" rtlCol="0">
            <a:spAutoFit/>
          </a:bodyPr>
          <a:lstStyle/>
          <a:p>
            <a:r>
              <a:rPr lang="nl-BE" dirty="0">
                <a:solidFill>
                  <a:srgbClr val="FF0000"/>
                </a:solidFill>
              </a:rPr>
              <a:t>+ Class Diagrams</a:t>
            </a:r>
          </a:p>
        </p:txBody>
      </p:sp>
      <p:sp>
        <p:nvSpPr>
          <p:cNvPr id="8" name="TextBox 7"/>
          <p:cNvSpPr txBox="1"/>
          <p:nvPr/>
        </p:nvSpPr>
        <p:spPr>
          <a:xfrm>
            <a:off x="5861938" y="5475298"/>
            <a:ext cx="2129109" cy="372218"/>
          </a:xfrm>
          <a:prstGeom prst="rect">
            <a:avLst/>
          </a:prstGeom>
          <a:noFill/>
        </p:spPr>
        <p:txBody>
          <a:bodyPr wrap="none" rtlCol="0">
            <a:spAutoFit/>
          </a:bodyPr>
          <a:lstStyle/>
          <a:p>
            <a:r>
              <a:rPr lang="nl-BE" dirty="0">
                <a:solidFill>
                  <a:srgbClr val="00B050"/>
                </a:solidFill>
              </a:rPr>
              <a:t>= SCCD(XML)</a:t>
            </a:r>
          </a:p>
        </p:txBody>
      </p:sp>
      <p:sp>
        <p:nvSpPr>
          <p:cNvPr id="9" name="Content Placeholder 2"/>
          <p:cNvSpPr txBox="1">
            <a:spLocks/>
          </p:cNvSpPr>
          <p:nvPr/>
        </p:nvSpPr>
        <p:spPr>
          <a:xfrm>
            <a:off x="6075002" y="1831706"/>
            <a:ext cx="3349824" cy="2122121"/>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B0F0"/>
                </a:solidFill>
              </a:rPr>
              <a:t>Behavior</a:t>
            </a:r>
          </a:p>
          <a:p>
            <a:r>
              <a:rPr lang="en-US" sz="1800" dirty="0">
                <a:solidFill>
                  <a:srgbClr val="00B0F0"/>
                </a:solidFill>
              </a:rPr>
              <a:t>Timed</a:t>
            </a:r>
          </a:p>
          <a:p>
            <a:r>
              <a:rPr lang="en-US" sz="1800" dirty="0">
                <a:solidFill>
                  <a:srgbClr val="00B0F0"/>
                </a:solidFill>
              </a:rPr>
              <a:t>Autonomous</a:t>
            </a:r>
          </a:p>
          <a:p>
            <a:r>
              <a:rPr lang="en-US" sz="1800" dirty="0">
                <a:solidFill>
                  <a:srgbClr val="00B0F0"/>
                </a:solidFill>
              </a:rPr>
              <a:t>Interactive</a:t>
            </a:r>
          </a:p>
          <a:p>
            <a:r>
              <a:rPr lang="en-US" sz="1800" dirty="0">
                <a:solidFill>
                  <a:srgbClr val="00B0F0"/>
                </a:solidFill>
              </a:rPr>
              <a:t>Hierarchical</a:t>
            </a:r>
          </a:p>
        </p:txBody>
      </p:sp>
      <p:sp>
        <p:nvSpPr>
          <p:cNvPr id="10" name="Content Placeholder 2"/>
          <p:cNvSpPr txBox="1">
            <a:spLocks/>
          </p:cNvSpPr>
          <p:nvPr/>
        </p:nvSpPr>
        <p:spPr>
          <a:xfrm>
            <a:off x="6075002" y="3858951"/>
            <a:ext cx="3349824" cy="13232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FF0000"/>
                </a:solidFill>
              </a:rPr>
              <a:t>Structure</a:t>
            </a:r>
          </a:p>
          <a:p>
            <a:r>
              <a:rPr lang="en-US" sz="1800" dirty="0">
                <a:solidFill>
                  <a:srgbClr val="FF0000"/>
                </a:solidFill>
              </a:rPr>
              <a:t>Dynamic</a:t>
            </a:r>
          </a:p>
          <a:p>
            <a:r>
              <a:rPr lang="en-US" sz="1800" dirty="0">
                <a:solidFill>
                  <a:srgbClr val="FF0000"/>
                </a:solidFill>
              </a:rPr>
              <a:t>Hierarchical</a:t>
            </a:r>
          </a:p>
        </p:txBody>
      </p:sp>
    </p:spTree>
    <p:extLst>
      <p:ext uri="{BB962C8B-B14F-4D97-AF65-F5344CB8AC3E}">
        <p14:creationId xmlns="" xmlns:p14="http://schemas.microsoft.com/office/powerpoint/2010/main" val="342850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Conclusion*</a:t>
            </a:r>
            <a:endParaRPr lang="en-US" dirty="0"/>
          </a:p>
        </p:txBody>
      </p:sp>
      <p:sp>
        <p:nvSpPr>
          <p:cNvPr id="3" name="Subtitle 2"/>
          <p:cNvSpPr>
            <a:spLocks noGrp="1"/>
          </p:cNvSpPr>
          <p:nvPr>
            <p:ph type="subTitle" idx="1"/>
          </p:nvPr>
        </p:nvSpPr>
        <p:spPr/>
        <p:txBody>
          <a:bodyPr/>
          <a:lstStyle/>
          <a:p>
            <a:r>
              <a:rPr lang="en-US" dirty="0" smtClean="0"/>
              <a:t>Hans</a:t>
            </a:r>
            <a:endParaRPr lang="en-US" dirty="0"/>
          </a:p>
        </p:txBody>
      </p:sp>
      <p:sp>
        <p:nvSpPr>
          <p:cNvPr id="4" name="TextBox 3"/>
          <p:cNvSpPr txBox="1"/>
          <p:nvPr/>
        </p:nvSpPr>
        <p:spPr>
          <a:xfrm>
            <a:off x="7029920" y="5963730"/>
            <a:ext cx="1694695" cy="255647"/>
          </a:xfrm>
          <a:prstGeom prst="rect">
            <a:avLst/>
          </a:prstGeom>
          <a:noFill/>
        </p:spPr>
        <p:txBody>
          <a:bodyPr wrap="none" rtlCol="0">
            <a:spAutoFit/>
          </a:bodyPr>
          <a:lstStyle/>
          <a:p>
            <a:r>
              <a:rPr lang="en-US" sz="1400" dirty="0" smtClean="0">
                <a:solidFill>
                  <a:schemeClr val="tx1"/>
                </a:solidFill>
              </a:rPr>
              <a:t>* If we got this far…</a:t>
            </a:r>
            <a:endParaRPr lang="en-US" sz="1400" dirty="0">
              <a:solidFill>
                <a:schemeClr val="tx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Modelling Complex, Timed, Autonomous, </a:t>
            </a:r>
            <a:br>
              <a:rPr lang="nl-BE" dirty="0"/>
            </a:br>
            <a:r>
              <a:rPr lang="nl-BE" b="1" dirty="0"/>
              <a:t>Dynamic-Structure</a:t>
            </a:r>
            <a:r>
              <a:rPr lang="nl-BE" dirty="0"/>
              <a:t> Systems</a:t>
            </a:r>
            <a:endParaRPr lang="en-GB" dirty="0"/>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53715" y="1643018"/>
            <a:ext cx="3226510" cy="4500594"/>
          </a:xfrm>
          <a:prstGeom prst="rect">
            <a:avLst/>
          </a:prstGeom>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067326" y="1698903"/>
            <a:ext cx="4753945" cy="4388824"/>
          </a:xfrm>
          <a:prstGeom prst="rect">
            <a:avLst/>
          </a:prstGeom>
        </p:spPr>
      </p:pic>
    </p:spTree>
    <p:extLst>
      <p:ext uri="{BB962C8B-B14F-4D97-AF65-F5344CB8AC3E}">
        <p14:creationId xmlns="" xmlns:p14="http://schemas.microsoft.com/office/powerpoint/2010/main" val="15445307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Visual Modelling Interface Behaviour: Concrete Syntax</a:t>
            </a:r>
            <a:endParaRPr lang="en-GB" dirty="0"/>
          </a:p>
        </p:txBody>
      </p:sp>
      <p:pic>
        <p:nvPicPr>
          <p:cNvPr id="5" name="Content Placeholder 4"/>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326322" y="1747074"/>
            <a:ext cx="6482047" cy="4032610"/>
          </a:xfrm>
        </p:spPr>
      </p:pic>
    </p:spTree>
    <p:extLst>
      <p:ext uri="{BB962C8B-B14F-4D97-AF65-F5344CB8AC3E}">
        <p14:creationId xmlns="" xmlns:p14="http://schemas.microsoft.com/office/powerpoint/2010/main" val="15838362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Visual Modelling Interface Behaviour: User Interaction</a:t>
            </a:r>
            <a:endParaRPr lang="en-GB" dirty="0"/>
          </a:p>
        </p:txBody>
      </p:sp>
      <p:pic>
        <p:nvPicPr>
          <p:cNvPr id="5" name="Content Placeholder 4"/>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633601" y="1500173"/>
            <a:ext cx="7867490" cy="4740177"/>
          </a:xfrm>
        </p:spPr>
      </p:pic>
    </p:spTree>
    <p:extLst>
      <p:ext uri="{BB962C8B-B14F-4D97-AF65-F5344CB8AC3E}">
        <p14:creationId xmlns="" xmlns:p14="http://schemas.microsoft.com/office/powerpoint/2010/main" val="8271353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Roadmap</a:t>
            </a:r>
            <a:endParaRPr lang="en-GB" dirty="0"/>
          </a:p>
        </p:txBody>
      </p:sp>
      <p:sp>
        <p:nvSpPr>
          <p:cNvPr id="3" name="Content Placeholder 2"/>
          <p:cNvSpPr>
            <a:spLocks noGrp="1"/>
          </p:cNvSpPr>
          <p:nvPr>
            <p:ph idx="1"/>
          </p:nvPr>
        </p:nvSpPr>
        <p:spPr/>
        <p:txBody>
          <a:bodyPr/>
          <a:lstStyle/>
          <a:p>
            <a:r>
              <a:rPr lang="nl-BE" sz="1600" dirty="0"/>
              <a:t>SCCD Language: Syntax and Semantics</a:t>
            </a:r>
          </a:p>
          <a:p>
            <a:pPr lvl="1"/>
            <a:r>
              <a:rPr lang="nl-BE" sz="1200" dirty="0"/>
              <a:t>Conformance</a:t>
            </a:r>
          </a:p>
          <a:p>
            <a:pPr lvl="2"/>
            <a:r>
              <a:rPr lang="nl-BE" sz="1200" dirty="0"/>
              <a:t>Initialization/Destruction</a:t>
            </a:r>
          </a:p>
          <a:p>
            <a:pPr lvl="2"/>
            <a:r>
              <a:rPr lang="nl-BE" sz="1200" dirty="0"/>
              <a:t>Exceptions</a:t>
            </a:r>
          </a:p>
          <a:p>
            <a:pPr lvl="1"/>
            <a:r>
              <a:rPr lang="nl-BE" sz="1200" dirty="0"/>
              <a:t>Dynamic Loading of SCCD Models</a:t>
            </a:r>
          </a:p>
          <a:p>
            <a:pPr lvl="1"/>
            <a:r>
              <a:rPr lang="nl-BE" sz="1200" dirty="0"/>
              <a:t>Interfaces/Contracts: Protocol Machine</a:t>
            </a:r>
          </a:p>
          <a:p>
            <a:pPr lvl="1"/>
            <a:r>
              <a:rPr lang="nl-BE" sz="1200" dirty="0"/>
              <a:t>Subtyping</a:t>
            </a:r>
          </a:p>
          <a:p>
            <a:pPr lvl="2"/>
            <a:r>
              <a:rPr lang="nl-BE" sz="1200" dirty="0"/>
              <a:t>Events as Objects</a:t>
            </a:r>
          </a:p>
          <a:p>
            <a:pPr lvl="2"/>
            <a:r>
              <a:rPr lang="nl-BE" sz="1200" dirty="0"/>
              <a:t>Behavior </a:t>
            </a:r>
          </a:p>
          <a:p>
            <a:pPr lvl="1"/>
            <a:r>
              <a:rPr lang="nl-BE" sz="1200" dirty="0"/>
              <a:t>Object Creation Decoupled from Associations</a:t>
            </a:r>
          </a:p>
          <a:p>
            <a:r>
              <a:rPr lang="nl-BE" sz="1600" dirty="0"/>
              <a:t>Model user interaction in DSL</a:t>
            </a:r>
          </a:p>
          <a:p>
            <a:pPr lvl="1"/>
            <a:r>
              <a:rPr lang="nl-BE" sz="1200" dirty="0"/>
              <a:t>(see Vasco Sousa’s work)</a:t>
            </a:r>
          </a:p>
          <a:p>
            <a:r>
              <a:rPr lang="nl-BE" sz="1600" dirty="0"/>
              <a:t>Concrete Syntax: separation of AS/CS modification operations</a:t>
            </a:r>
          </a:p>
          <a:p>
            <a:endParaRPr lang="en-GB" sz="1600" dirty="0"/>
          </a:p>
        </p:txBody>
      </p:sp>
    </p:spTree>
    <p:extLst>
      <p:ext uri="{BB962C8B-B14F-4D97-AF65-F5344CB8AC3E}">
        <p14:creationId xmlns="" xmlns:p14="http://schemas.microsoft.com/office/powerpoint/2010/main" val="26756096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Verification of Domain-Specific Models with </a:t>
            </a:r>
            <a:r>
              <a:rPr lang="en-US" dirty="0" err="1"/>
              <a:t>ProMoBox</a:t>
            </a:r>
            <a:endParaRPr lang="nl-BE" dirty="0"/>
          </a:p>
        </p:txBody>
      </p:sp>
      <p:sp>
        <p:nvSpPr>
          <p:cNvPr id="7" name="Subtitle 6"/>
          <p:cNvSpPr>
            <a:spLocks noGrp="1"/>
          </p:cNvSpPr>
          <p:nvPr>
            <p:ph type="subTitle" idx="1"/>
          </p:nvPr>
        </p:nvSpPr>
        <p:spPr/>
        <p:txBody>
          <a:bodyPr/>
          <a:lstStyle/>
          <a:p>
            <a:r>
              <a:rPr lang="en-US" dirty="0"/>
              <a:t>Bart Meyers</a:t>
            </a:r>
            <a:r>
              <a:rPr lang="nl-BE" dirty="0"/>
              <a:t/>
            </a:r>
            <a:br>
              <a:rPr lang="nl-BE" dirty="0"/>
            </a:br>
            <a:r>
              <a:rPr lang="nl-BE" dirty="0"/>
              <a:t>Universiteit Antwerpen</a:t>
            </a:r>
            <a:br>
              <a:rPr lang="nl-BE" dirty="0"/>
            </a:br>
            <a:r>
              <a:rPr lang="nl-BE" dirty="0"/>
              <a:t>bart.meyers@uantwerpen.be</a:t>
            </a:r>
          </a:p>
        </p:txBody>
      </p:sp>
    </p:spTree>
    <p:extLst>
      <p:ext uri="{BB962C8B-B14F-4D97-AF65-F5344CB8AC3E}">
        <p14:creationId xmlns="" xmlns:p14="http://schemas.microsoft.com/office/powerpoint/2010/main" val="23796037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3600" y="126170"/>
            <a:ext cx="7867490" cy="1000132"/>
          </a:xfrm>
        </p:spPr>
        <p:txBody>
          <a:bodyPr/>
          <a:lstStyle/>
          <a:p>
            <a:r>
              <a:rPr lang="en-US" dirty="0"/>
              <a:t>Summary</a:t>
            </a:r>
          </a:p>
        </p:txBody>
      </p:sp>
      <p:pic>
        <p:nvPicPr>
          <p:cNvPr id="4" name="Afbeelding 3"/>
          <p:cNvPicPr>
            <a:picLocks noChangeAspect="1"/>
          </p:cNvPicPr>
          <p:nvPr/>
        </p:nvPicPr>
        <p:blipFill>
          <a:blip r:embed="rId2" cstate="print"/>
          <a:stretch>
            <a:fillRect/>
          </a:stretch>
        </p:blipFill>
        <p:spPr>
          <a:xfrm>
            <a:off x="1856834" y="1052736"/>
            <a:ext cx="5417632" cy="1845307"/>
          </a:xfrm>
          <a:prstGeom prst="rect">
            <a:avLst/>
          </a:prstGeom>
        </p:spPr>
      </p:pic>
      <p:grpSp>
        <p:nvGrpSpPr>
          <p:cNvPr id="3" name="Groep 10"/>
          <p:cNvGrpSpPr/>
          <p:nvPr/>
        </p:nvGrpSpPr>
        <p:grpSpPr>
          <a:xfrm>
            <a:off x="107504" y="3284984"/>
            <a:ext cx="4651877" cy="1567110"/>
            <a:chOff x="-92508" y="3302050"/>
            <a:chExt cx="8590396" cy="2893906"/>
          </a:xfrm>
        </p:grpSpPr>
        <p:pic>
          <p:nvPicPr>
            <p:cNvPr id="5" name="Picture 2"/>
            <p:cNvPicPr>
              <a:picLocks noChangeAspect="1"/>
            </p:cNvPicPr>
            <p:nvPr/>
          </p:nvPicPr>
          <p:blipFill>
            <a:blip r:embed="rId3" cstate="print"/>
            <a:stretch>
              <a:fillRect/>
            </a:stretch>
          </p:blipFill>
          <p:spPr>
            <a:xfrm>
              <a:off x="-92508" y="4154885"/>
              <a:ext cx="3853543" cy="2041071"/>
            </a:xfrm>
            <a:prstGeom prst="rect">
              <a:avLst/>
            </a:prstGeom>
            <a:ln>
              <a:noFill/>
            </a:ln>
            <a:effectLst>
              <a:outerShdw blurRad="190500" algn="tl" rotWithShape="0">
                <a:srgbClr val="000000">
                  <a:alpha val="70000"/>
                </a:srgbClr>
              </a:outerShdw>
            </a:effectLst>
          </p:spPr>
        </p:pic>
        <p:pic>
          <p:nvPicPr>
            <p:cNvPr id="6" name="Picture 4"/>
            <p:cNvPicPr>
              <a:picLocks noChangeAspect="1"/>
            </p:cNvPicPr>
            <p:nvPr/>
          </p:nvPicPr>
          <p:blipFill>
            <a:blip r:embed="rId4" cstate="print"/>
            <a:stretch>
              <a:fillRect/>
            </a:stretch>
          </p:blipFill>
          <p:spPr>
            <a:xfrm>
              <a:off x="4045450" y="4580454"/>
              <a:ext cx="4452438" cy="1189932"/>
            </a:xfrm>
            <a:prstGeom prst="rect">
              <a:avLst/>
            </a:prstGeom>
            <a:ln>
              <a:noFill/>
            </a:ln>
            <a:effectLst>
              <a:outerShdw blurRad="190500" algn="tl" rotWithShape="0">
                <a:srgbClr val="000000">
                  <a:alpha val="70000"/>
                </a:srgbClr>
              </a:outerShdw>
            </a:effectLst>
          </p:spPr>
        </p:pic>
        <p:sp>
          <p:nvSpPr>
            <p:cNvPr id="7" name="Rounded Rectangle 51"/>
            <p:cNvSpPr/>
            <p:nvPr/>
          </p:nvSpPr>
          <p:spPr>
            <a:xfrm>
              <a:off x="1072264" y="3302050"/>
              <a:ext cx="1524001" cy="49530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t>Design</a:t>
              </a:r>
              <a:endParaRPr lang="nl-BE" sz="1300" dirty="0"/>
            </a:p>
          </p:txBody>
        </p:sp>
        <p:sp>
          <p:nvSpPr>
            <p:cNvPr id="8" name="Rounded Rectangle 52"/>
            <p:cNvSpPr/>
            <p:nvPr/>
          </p:nvSpPr>
          <p:spPr>
            <a:xfrm>
              <a:off x="5509669" y="3302050"/>
              <a:ext cx="1524000" cy="495300"/>
            </a:xfrm>
            <a:prstGeom prst="roundRect">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300" dirty="0"/>
                <a:t>Property</a:t>
              </a:r>
              <a:endParaRPr lang="nl-BE" sz="1300" dirty="0"/>
            </a:p>
          </p:txBody>
        </p:sp>
        <p:sp>
          <p:nvSpPr>
            <p:cNvPr id="9" name="TextBox 53"/>
            <p:cNvSpPr txBox="1"/>
            <p:nvPr/>
          </p:nvSpPr>
          <p:spPr>
            <a:xfrm>
              <a:off x="3780049" y="3365034"/>
              <a:ext cx="545834" cy="369332"/>
            </a:xfrm>
            <a:prstGeom prst="rect">
              <a:avLst/>
            </a:prstGeom>
            <a:noFill/>
          </p:spPr>
          <p:txBody>
            <a:bodyPr wrap="square" rtlCol="0">
              <a:spAutoFit/>
            </a:bodyPr>
            <a:lstStyle/>
            <a:p>
              <a:r>
                <a:rPr lang="nl-BE" b="1" dirty="0">
                  <a:solidFill>
                    <a:schemeClr val="tx1"/>
                  </a:solidFill>
                </a:rPr>
                <a:t>⊨</a:t>
              </a:r>
              <a:endParaRPr lang="nl-BE" dirty="0">
                <a:solidFill>
                  <a:schemeClr val="tx1"/>
                </a:solidFill>
              </a:endParaRPr>
            </a:p>
          </p:txBody>
        </p:sp>
      </p:grpSp>
      <p:sp>
        <p:nvSpPr>
          <p:cNvPr id="12" name="Tekstvak 11"/>
          <p:cNvSpPr txBox="1"/>
          <p:nvPr/>
        </p:nvSpPr>
        <p:spPr>
          <a:xfrm>
            <a:off x="4939909" y="3287449"/>
            <a:ext cx="4312611" cy="1500411"/>
          </a:xfrm>
          <a:prstGeom prst="rect">
            <a:avLst/>
          </a:prstGeom>
          <a:noFill/>
        </p:spPr>
        <p:txBody>
          <a:bodyPr wrap="square" rtlCol="0">
            <a:spAutoFit/>
          </a:bodyPr>
          <a:lstStyle/>
          <a:p>
            <a:pPr marL="285750" indent="-285750">
              <a:lnSpc>
                <a:spcPct val="100000"/>
              </a:lnSpc>
              <a:spcAft>
                <a:spcPts val="300"/>
              </a:spcAft>
              <a:buFontTx/>
              <a:buChar char="-"/>
            </a:pPr>
            <a:r>
              <a:rPr lang="en-US" sz="1400" dirty="0">
                <a:solidFill>
                  <a:schemeClr val="tx1"/>
                </a:solidFill>
                <a:latin typeface="+mn-lt"/>
              </a:rPr>
              <a:t>specification of properties at DS level</a:t>
            </a:r>
          </a:p>
          <a:p>
            <a:pPr marL="285750" indent="-285750">
              <a:lnSpc>
                <a:spcPct val="100000"/>
              </a:lnSpc>
              <a:spcAft>
                <a:spcPts val="300"/>
              </a:spcAft>
              <a:buFontTx/>
              <a:buChar char="-"/>
            </a:pPr>
            <a:r>
              <a:rPr lang="en-US" sz="1400" dirty="0">
                <a:solidFill>
                  <a:schemeClr val="tx1"/>
                </a:solidFill>
                <a:latin typeface="+mn-lt"/>
              </a:rPr>
              <a:t>fully automatic generation of languages from annotated metamodel</a:t>
            </a:r>
          </a:p>
          <a:p>
            <a:pPr marL="285750" indent="-285750">
              <a:lnSpc>
                <a:spcPct val="100000"/>
              </a:lnSpc>
              <a:spcAft>
                <a:spcPts val="300"/>
              </a:spcAft>
              <a:buFontTx/>
              <a:buChar char="-"/>
            </a:pPr>
            <a:r>
              <a:rPr lang="en-US" sz="1400" dirty="0">
                <a:solidFill>
                  <a:schemeClr val="tx1"/>
                </a:solidFill>
                <a:latin typeface="+mn-lt"/>
              </a:rPr>
              <a:t>fully automatic verification of properties</a:t>
            </a:r>
          </a:p>
          <a:p>
            <a:pPr marL="285750" indent="-285750">
              <a:lnSpc>
                <a:spcPct val="100000"/>
              </a:lnSpc>
              <a:spcAft>
                <a:spcPts val="300"/>
              </a:spcAft>
              <a:buFontTx/>
              <a:buChar char="-"/>
            </a:pPr>
            <a:r>
              <a:rPr lang="en-US" sz="1400" dirty="0">
                <a:solidFill>
                  <a:schemeClr val="tx1"/>
                </a:solidFill>
                <a:latin typeface="+mn-lt"/>
              </a:rPr>
              <a:t>application to model checking, testing, DSE,  …</a:t>
            </a:r>
          </a:p>
        </p:txBody>
      </p:sp>
      <p:sp>
        <p:nvSpPr>
          <p:cNvPr id="18" name="Rechthoek 17"/>
          <p:cNvSpPr/>
          <p:nvPr/>
        </p:nvSpPr>
        <p:spPr>
          <a:xfrm>
            <a:off x="326306" y="5265940"/>
            <a:ext cx="8478688" cy="923330"/>
          </a:xfrm>
          <a:prstGeom prst="rect">
            <a:avLst/>
          </a:prstGeom>
        </p:spPr>
        <p:txBody>
          <a:bodyPr wrap="square">
            <a:spAutoFit/>
          </a:bodyPr>
          <a:lstStyle/>
          <a:p>
            <a:pPr marL="171450" indent="-171450">
              <a:buFont typeface="Arial" panose="020B0604020202020204" pitchFamily="34" charset="0"/>
              <a:buChar char="•"/>
            </a:pPr>
            <a:r>
              <a:rPr lang="nl-BE" sz="1200" dirty="0">
                <a:solidFill>
                  <a:schemeClr val="tx1"/>
                </a:solidFill>
                <a:latin typeface="+mn-lt"/>
              </a:rPr>
              <a:t>Bart Meyers, </a:t>
            </a:r>
            <a:r>
              <a:rPr lang="nl-BE" sz="1200" dirty="0" err="1">
                <a:solidFill>
                  <a:schemeClr val="tx1"/>
                </a:solidFill>
                <a:latin typeface="+mn-lt"/>
              </a:rPr>
              <a:t>Romuald</a:t>
            </a:r>
            <a:r>
              <a:rPr lang="nl-BE" sz="1200" dirty="0">
                <a:solidFill>
                  <a:schemeClr val="tx1"/>
                </a:solidFill>
                <a:latin typeface="+mn-lt"/>
              </a:rPr>
              <a:t> </a:t>
            </a:r>
            <a:r>
              <a:rPr lang="nl-BE" sz="1200" dirty="0" err="1">
                <a:solidFill>
                  <a:schemeClr val="tx1"/>
                </a:solidFill>
                <a:latin typeface="+mn-lt"/>
              </a:rPr>
              <a:t>Deshayes</a:t>
            </a:r>
            <a:r>
              <a:rPr lang="nl-BE" sz="1200" dirty="0">
                <a:solidFill>
                  <a:schemeClr val="tx1"/>
                </a:solidFill>
                <a:latin typeface="+mn-lt"/>
              </a:rPr>
              <a:t>, Levi </a:t>
            </a:r>
            <a:r>
              <a:rPr lang="nl-BE" sz="1200" dirty="0" err="1">
                <a:solidFill>
                  <a:schemeClr val="tx1"/>
                </a:solidFill>
                <a:latin typeface="+mn-lt"/>
              </a:rPr>
              <a:t>Lucio</a:t>
            </a:r>
            <a:r>
              <a:rPr lang="nl-BE" sz="1200" dirty="0">
                <a:solidFill>
                  <a:schemeClr val="tx1"/>
                </a:solidFill>
                <a:latin typeface="+mn-lt"/>
              </a:rPr>
              <a:t>, Eugene </a:t>
            </a:r>
            <a:r>
              <a:rPr lang="nl-BE" sz="1200" dirty="0" err="1">
                <a:solidFill>
                  <a:schemeClr val="tx1"/>
                </a:solidFill>
                <a:latin typeface="+mn-lt"/>
              </a:rPr>
              <a:t>Syriani</a:t>
            </a:r>
            <a:r>
              <a:rPr lang="nl-BE" sz="1200" dirty="0">
                <a:solidFill>
                  <a:schemeClr val="tx1"/>
                </a:solidFill>
                <a:latin typeface="+mn-lt"/>
              </a:rPr>
              <a:t>, Manuel </a:t>
            </a:r>
            <a:r>
              <a:rPr lang="nl-BE" sz="1200" dirty="0" err="1">
                <a:solidFill>
                  <a:schemeClr val="tx1"/>
                </a:solidFill>
                <a:latin typeface="+mn-lt"/>
              </a:rPr>
              <a:t>Wimmer</a:t>
            </a:r>
            <a:r>
              <a:rPr lang="nl-BE" sz="1200" dirty="0">
                <a:solidFill>
                  <a:schemeClr val="tx1"/>
                </a:solidFill>
                <a:latin typeface="+mn-lt"/>
              </a:rPr>
              <a:t> </a:t>
            </a:r>
            <a:r>
              <a:rPr lang="nl-BE" sz="1200" dirty="0" err="1">
                <a:solidFill>
                  <a:schemeClr val="tx1"/>
                </a:solidFill>
                <a:latin typeface="+mn-lt"/>
              </a:rPr>
              <a:t>and</a:t>
            </a:r>
            <a:r>
              <a:rPr lang="nl-BE" sz="1200" dirty="0">
                <a:solidFill>
                  <a:schemeClr val="tx1"/>
                </a:solidFill>
                <a:latin typeface="+mn-lt"/>
              </a:rPr>
              <a:t> Hans Vangheluwe. </a:t>
            </a:r>
            <a:r>
              <a:rPr lang="nl-BE" sz="1200" dirty="0" err="1">
                <a:solidFill>
                  <a:schemeClr val="tx1"/>
                </a:solidFill>
                <a:latin typeface="+mn-lt"/>
              </a:rPr>
              <a:t>ProMoBox</a:t>
            </a:r>
            <a:r>
              <a:rPr lang="nl-BE" sz="1200" dirty="0">
                <a:solidFill>
                  <a:schemeClr val="tx1"/>
                </a:solidFill>
                <a:latin typeface="+mn-lt"/>
              </a:rPr>
              <a:t>: A Framework </a:t>
            </a:r>
            <a:r>
              <a:rPr lang="nl-BE" sz="1200" dirty="0" err="1">
                <a:solidFill>
                  <a:schemeClr val="tx1"/>
                </a:solidFill>
                <a:latin typeface="+mn-lt"/>
              </a:rPr>
              <a:t>for</a:t>
            </a:r>
            <a:r>
              <a:rPr lang="nl-BE" sz="1200" dirty="0">
                <a:solidFill>
                  <a:schemeClr val="tx1"/>
                </a:solidFill>
                <a:latin typeface="+mn-lt"/>
              </a:rPr>
              <a:t> Generating Domain-</a:t>
            </a:r>
            <a:r>
              <a:rPr lang="nl-BE" sz="1200" dirty="0" err="1">
                <a:solidFill>
                  <a:schemeClr val="tx1"/>
                </a:solidFill>
                <a:latin typeface="+mn-lt"/>
              </a:rPr>
              <a:t>Specific</a:t>
            </a:r>
            <a:r>
              <a:rPr lang="nl-BE" sz="1200" dirty="0">
                <a:solidFill>
                  <a:schemeClr val="tx1"/>
                </a:solidFill>
                <a:latin typeface="+mn-lt"/>
              </a:rPr>
              <a:t> Property </a:t>
            </a:r>
            <a:r>
              <a:rPr lang="nl-BE" sz="1200" dirty="0" err="1">
                <a:solidFill>
                  <a:schemeClr val="tx1"/>
                </a:solidFill>
                <a:latin typeface="+mn-lt"/>
              </a:rPr>
              <a:t>Languages</a:t>
            </a:r>
            <a:r>
              <a:rPr lang="nl-BE" sz="1200" dirty="0">
                <a:solidFill>
                  <a:schemeClr val="tx1"/>
                </a:solidFill>
                <a:latin typeface="+mn-lt"/>
              </a:rPr>
              <a:t>. In "</a:t>
            </a:r>
            <a:r>
              <a:rPr lang="nl-BE" sz="1200" dirty="0" err="1">
                <a:solidFill>
                  <a:schemeClr val="tx1"/>
                </a:solidFill>
                <a:latin typeface="+mn-lt"/>
              </a:rPr>
              <a:t>Proceedings</a:t>
            </a:r>
            <a:r>
              <a:rPr lang="nl-BE" sz="1200" dirty="0">
                <a:solidFill>
                  <a:schemeClr val="tx1"/>
                </a:solidFill>
                <a:latin typeface="+mn-lt"/>
              </a:rPr>
              <a:t> of </a:t>
            </a:r>
            <a:r>
              <a:rPr lang="nl-BE" sz="1200" dirty="0" err="1">
                <a:solidFill>
                  <a:schemeClr val="tx1"/>
                </a:solidFill>
                <a:latin typeface="+mn-lt"/>
              </a:rPr>
              <a:t>the</a:t>
            </a:r>
            <a:r>
              <a:rPr lang="nl-BE" sz="1200" dirty="0">
                <a:solidFill>
                  <a:schemeClr val="tx1"/>
                </a:solidFill>
                <a:latin typeface="+mn-lt"/>
              </a:rPr>
              <a:t> 7th International Conference on Software </a:t>
            </a:r>
            <a:r>
              <a:rPr lang="nl-BE" sz="1200" dirty="0" err="1">
                <a:solidFill>
                  <a:schemeClr val="tx1"/>
                </a:solidFill>
                <a:latin typeface="+mn-lt"/>
              </a:rPr>
              <a:t>Languages</a:t>
            </a:r>
            <a:r>
              <a:rPr lang="nl-BE" sz="1200" dirty="0">
                <a:solidFill>
                  <a:schemeClr val="tx1"/>
                </a:solidFill>
                <a:latin typeface="+mn-lt"/>
              </a:rPr>
              <a:t> Engineering (SLE 2014)", </a:t>
            </a:r>
            <a:r>
              <a:rPr lang="nl-BE" sz="1200" dirty="0" err="1">
                <a:solidFill>
                  <a:schemeClr val="tx1"/>
                </a:solidFill>
                <a:latin typeface="+mn-lt"/>
              </a:rPr>
              <a:t>Lecture</a:t>
            </a:r>
            <a:r>
              <a:rPr lang="nl-BE" sz="1200" dirty="0">
                <a:solidFill>
                  <a:schemeClr val="tx1"/>
                </a:solidFill>
                <a:latin typeface="+mn-lt"/>
              </a:rPr>
              <a:t> </a:t>
            </a:r>
            <a:r>
              <a:rPr lang="nl-BE" sz="1200" dirty="0" err="1">
                <a:solidFill>
                  <a:schemeClr val="tx1"/>
                </a:solidFill>
                <a:latin typeface="+mn-lt"/>
              </a:rPr>
              <a:t>Notes</a:t>
            </a:r>
            <a:r>
              <a:rPr lang="nl-BE" sz="1200" dirty="0">
                <a:solidFill>
                  <a:schemeClr val="tx1"/>
                </a:solidFill>
                <a:latin typeface="+mn-lt"/>
              </a:rPr>
              <a:t> on Computer </a:t>
            </a:r>
            <a:r>
              <a:rPr lang="nl-BE" sz="1200" dirty="0" err="1">
                <a:solidFill>
                  <a:schemeClr val="tx1"/>
                </a:solidFill>
                <a:latin typeface="+mn-lt"/>
              </a:rPr>
              <a:t>Science</a:t>
            </a:r>
            <a:r>
              <a:rPr lang="nl-BE" sz="1200" dirty="0">
                <a:solidFill>
                  <a:schemeClr val="tx1"/>
                </a:solidFill>
                <a:latin typeface="+mn-lt"/>
              </a:rPr>
              <a:t>, vol. 8706, p. 1-20, 2014.</a:t>
            </a:r>
          </a:p>
          <a:p>
            <a:pPr marL="171450" indent="-171450">
              <a:buFont typeface="Arial" panose="020B0604020202020204" pitchFamily="34" charset="0"/>
              <a:buChar char="•"/>
            </a:pPr>
            <a:r>
              <a:rPr lang="nl-BE" sz="1200" dirty="0">
                <a:solidFill>
                  <a:schemeClr val="tx1"/>
                </a:solidFill>
                <a:latin typeface="+mn-lt"/>
              </a:rPr>
              <a:t>Bart Meyers, Joachim Denil, István Dávid, </a:t>
            </a:r>
            <a:r>
              <a:rPr lang="nl-BE" sz="1200" dirty="0" err="1">
                <a:solidFill>
                  <a:schemeClr val="tx1"/>
                </a:solidFill>
                <a:latin typeface="+mn-lt"/>
              </a:rPr>
              <a:t>and</a:t>
            </a:r>
            <a:r>
              <a:rPr lang="nl-BE" sz="1200" dirty="0">
                <a:solidFill>
                  <a:schemeClr val="tx1"/>
                </a:solidFill>
                <a:latin typeface="+mn-lt"/>
              </a:rPr>
              <a:t> Hans Vangheluwe. </a:t>
            </a:r>
            <a:r>
              <a:rPr lang="nl-BE" sz="1200" dirty="0" err="1">
                <a:solidFill>
                  <a:schemeClr val="tx1"/>
                </a:solidFill>
                <a:latin typeface="+mn-lt"/>
              </a:rPr>
              <a:t>Automated</a:t>
            </a:r>
            <a:r>
              <a:rPr lang="nl-BE" sz="1200" dirty="0">
                <a:solidFill>
                  <a:schemeClr val="tx1"/>
                </a:solidFill>
                <a:latin typeface="+mn-lt"/>
              </a:rPr>
              <a:t> </a:t>
            </a:r>
            <a:r>
              <a:rPr lang="nl-BE" sz="1200" dirty="0" err="1">
                <a:solidFill>
                  <a:schemeClr val="tx1"/>
                </a:solidFill>
                <a:latin typeface="+mn-lt"/>
              </a:rPr>
              <a:t>Testing</a:t>
            </a:r>
            <a:r>
              <a:rPr lang="nl-BE" sz="1200" dirty="0">
                <a:solidFill>
                  <a:schemeClr val="tx1"/>
                </a:solidFill>
                <a:latin typeface="+mn-lt"/>
              </a:rPr>
              <a:t> Support </a:t>
            </a:r>
            <a:r>
              <a:rPr lang="nl-BE" sz="1200" dirty="0" err="1">
                <a:solidFill>
                  <a:schemeClr val="tx1"/>
                </a:solidFill>
                <a:latin typeface="+mn-lt"/>
              </a:rPr>
              <a:t>for</a:t>
            </a:r>
            <a:r>
              <a:rPr lang="nl-BE" sz="1200" dirty="0">
                <a:solidFill>
                  <a:schemeClr val="tx1"/>
                </a:solidFill>
                <a:latin typeface="+mn-lt"/>
              </a:rPr>
              <a:t> </a:t>
            </a:r>
            <a:r>
              <a:rPr lang="nl-BE" sz="1200" dirty="0" err="1">
                <a:solidFill>
                  <a:schemeClr val="tx1"/>
                </a:solidFill>
                <a:latin typeface="+mn-lt"/>
              </a:rPr>
              <a:t>Reactive</a:t>
            </a:r>
            <a:r>
              <a:rPr lang="nl-BE" sz="1200" dirty="0">
                <a:solidFill>
                  <a:schemeClr val="tx1"/>
                </a:solidFill>
                <a:latin typeface="+mn-lt"/>
              </a:rPr>
              <a:t> Domain-</a:t>
            </a:r>
            <a:r>
              <a:rPr lang="nl-BE" sz="1200" dirty="0" err="1">
                <a:solidFill>
                  <a:schemeClr val="tx1"/>
                </a:solidFill>
                <a:latin typeface="+mn-lt"/>
              </a:rPr>
              <a:t>Specific</a:t>
            </a:r>
            <a:r>
              <a:rPr lang="nl-BE" sz="1200" dirty="0">
                <a:solidFill>
                  <a:schemeClr val="tx1"/>
                </a:solidFill>
                <a:latin typeface="+mn-lt"/>
              </a:rPr>
              <a:t> </a:t>
            </a:r>
            <a:r>
              <a:rPr lang="nl-BE" sz="1200" dirty="0" err="1">
                <a:solidFill>
                  <a:schemeClr val="tx1"/>
                </a:solidFill>
                <a:latin typeface="+mn-lt"/>
              </a:rPr>
              <a:t>Modelling</a:t>
            </a:r>
            <a:r>
              <a:rPr lang="nl-BE" sz="1200" dirty="0">
                <a:solidFill>
                  <a:schemeClr val="tx1"/>
                </a:solidFill>
                <a:latin typeface="+mn-lt"/>
              </a:rPr>
              <a:t> </a:t>
            </a:r>
            <a:r>
              <a:rPr lang="nl-BE" sz="1200" dirty="0" err="1">
                <a:solidFill>
                  <a:schemeClr val="tx1"/>
                </a:solidFill>
                <a:latin typeface="+mn-lt"/>
              </a:rPr>
              <a:t>Languages</a:t>
            </a:r>
            <a:r>
              <a:rPr lang="nl-BE" sz="1200" dirty="0">
                <a:solidFill>
                  <a:schemeClr val="tx1"/>
                </a:solidFill>
                <a:latin typeface="+mn-lt"/>
              </a:rPr>
              <a:t>. In "</a:t>
            </a:r>
            <a:r>
              <a:rPr lang="nl-BE" sz="1200" dirty="0" err="1">
                <a:solidFill>
                  <a:schemeClr val="tx1"/>
                </a:solidFill>
                <a:latin typeface="+mn-lt"/>
              </a:rPr>
              <a:t>Proceedings</a:t>
            </a:r>
            <a:r>
              <a:rPr lang="nl-BE" sz="1200" dirty="0">
                <a:solidFill>
                  <a:schemeClr val="tx1"/>
                </a:solidFill>
                <a:latin typeface="+mn-lt"/>
              </a:rPr>
              <a:t> of </a:t>
            </a:r>
            <a:r>
              <a:rPr lang="nl-BE" sz="1200" dirty="0" err="1">
                <a:solidFill>
                  <a:schemeClr val="tx1"/>
                </a:solidFill>
                <a:latin typeface="+mn-lt"/>
              </a:rPr>
              <a:t>the</a:t>
            </a:r>
            <a:r>
              <a:rPr lang="nl-BE" sz="1200" dirty="0">
                <a:solidFill>
                  <a:schemeClr val="tx1"/>
                </a:solidFill>
                <a:latin typeface="+mn-lt"/>
              </a:rPr>
              <a:t> 2016 ACM SIGPLAN International Conference on Software Language Engineering". ACM digital </a:t>
            </a:r>
            <a:r>
              <a:rPr lang="nl-BE" sz="1200" dirty="0" err="1">
                <a:solidFill>
                  <a:schemeClr val="tx1"/>
                </a:solidFill>
                <a:latin typeface="+mn-lt"/>
              </a:rPr>
              <a:t>library</a:t>
            </a:r>
            <a:r>
              <a:rPr lang="nl-BE" sz="1200" dirty="0">
                <a:solidFill>
                  <a:schemeClr val="tx1"/>
                </a:solidFill>
                <a:latin typeface="+mn-lt"/>
              </a:rPr>
              <a:t>, p. 181-194, 2016.</a:t>
            </a:r>
          </a:p>
        </p:txBody>
      </p:sp>
    </p:spTree>
    <p:extLst>
      <p:ext uri="{BB962C8B-B14F-4D97-AF65-F5344CB8AC3E}">
        <p14:creationId xmlns="" xmlns:p14="http://schemas.microsoft.com/office/powerpoint/2010/main" val="2306305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p:nvPr/>
        </p:nvGrpSpPr>
        <p:grpSpPr>
          <a:xfrm>
            <a:off x="0" y="332656"/>
            <a:ext cx="9180512" cy="5661248"/>
            <a:chOff x="107504" y="1196752"/>
            <a:chExt cx="9073008" cy="5256584"/>
          </a:xfrm>
          <a:solidFill>
            <a:srgbClr val="002060"/>
          </a:solidFill>
        </p:grpSpPr>
        <p:sp>
          <p:nvSpPr>
            <p:cNvPr id="13" name="Shape 59"/>
            <p:cNvSpPr/>
            <p:nvPr/>
          </p:nvSpPr>
          <p:spPr>
            <a:xfrm>
              <a:off x="2366402" y="1196752"/>
              <a:ext cx="4680521" cy="1638560"/>
            </a:xfrm>
            <a:prstGeom prst="rect">
              <a:avLst/>
            </a:prstGeom>
            <a:grpFill/>
            <a:ln w="38100" cap="flat">
              <a:solidFill>
                <a:schemeClr val="lt1"/>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Verdana"/>
                <a:buNone/>
              </a:pPr>
              <a:r>
                <a:rPr lang="en-US" sz="2000" b="0" i="0" u="none" strike="noStrike" cap="none" baseline="0" dirty="0">
                  <a:solidFill>
                    <a:schemeClr val="lt1"/>
                  </a:solidFill>
                  <a:latin typeface="Verdana"/>
                  <a:ea typeface="Verdana"/>
                  <a:cs typeface="Verdana"/>
                  <a:sym typeface="Verdana"/>
                </a:rPr>
                <a:t>Language </a:t>
              </a:r>
              <a:r>
                <a:rPr lang="en-US" sz="2000" b="0" i="0" u="none" strike="noStrike" cap="none" baseline="0" dirty="0" smtClean="0">
                  <a:solidFill>
                    <a:schemeClr val="lt1"/>
                  </a:solidFill>
                  <a:latin typeface="Verdana"/>
                  <a:ea typeface="Verdana"/>
                  <a:cs typeface="Verdana"/>
                  <a:sym typeface="Verdana"/>
                </a:rPr>
                <a:t>Engineering</a:t>
              </a:r>
            </a:p>
            <a:p>
              <a:pPr marL="0" marR="0" lvl="0" indent="0" algn="ctr" rtl="0">
                <a:lnSpc>
                  <a:spcPct val="100000"/>
                </a:lnSpc>
                <a:spcBef>
                  <a:spcPts val="0"/>
                </a:spcBef>
                <a:spcAft>
                  <a:spcPts val="0"/>
                </a:spcAft>
                <a:buClr>
                  <a:schemeClr val="lt1"/>
                </a:buClr>
                <a:buSzPct val="25000"/>
                <a:buFont typeface="Verdana"/>
                <a:buNone/>
              </a:pPr>
              <a:endParaRPr lang="en-US" sz="2000" b="0" i="0" u="none" strike="noStrike" cap="none" baseline="0" dirty="0">
                <a:solidFill>
                  <a:schemeClr val="lt1"/>
                </a:solidFill>
                <a:latin typeface="Verdana"/>
                <a:ea typeface="Verdana"/>
                <a:cs typeface="Verdana"/>
                <a:sym typeface="Verdana"/>
              </a:endParaRPr>
            </a:p>
            <a:p>
              <a:pPr marL="0" marR="0" lvl="0" indent="0" algn="ctr" rtl="0">
                <a:spcBef>
                  <a:spcPts val="0"/>
                </a:spcBef>
                <a:spcAft>
                  <a:spcPts val="0"/>
                </a:spcAft>
                <a:buSzPct val="25000"/>
                <a:buNone/>
              </a:pPr>
              <a:r>
                <a:rPr lang="en-US" sz="1600" b="0" i="1" u="none" strike="noStrike" cap="none" baseline="0" dirty="0">
                  <a:solidFill>
                    <a:schemeClr val="lt1"/>
                  </a:solidFill>
                  <a:latin typeface="Verdana"/>
                  <a:ea typeface="Verdana"/>
                  <a:cs typeface="Verdana"/>
                  <a:sym typeface="Verdana"/>
                </a:rPr>
                <a:t>Domain-Specific Languages, Model Transformation, (web-based) Visual and Textual </a:t>
              </a:r>
              <a:r>
                <a:rPr lang="en-US" sz="1600" b="0" i="1" u="none" strike="noStrike" cap="none" baseline="0" dirty="0" err="1">
                  <a:solidFill>
                    <a:schemeClr val="lt1"/>
                  </a:solidFill>
                  <a:latin typeface="Verdana"/>
                  <a:ea typeface="Verdana"/>
                  <a:cs typeface="Verdana"/>
                  <a:sym typeface="Verdana"/>
                </a:rPr>
                <a:t>Modelling</a:t>
              </a:r>
              <a:r>
                <a:rPr lang="en-US" sz="1600" b="0" i="1" u="none" strike="noStrike" cap="none" baseline="0" dirty="0">
                  <a:solidFill>
                    <a:schemeClr val="lt1"/>
                  </a:solidFill>
                  <a:latin typeface="Verdana"/>
                  <a:ea typeface="Verdana"/>
                  <a:cs typeface="Verdana"/>
                  <a:sym typeface="Verdana"/>
                </a:rPr>
                <a:t> Environments, etc.</a:t>
              </a:r>
            </a:p>
          </p:txBody>
        </p:sp>
        <p:sp>
          <p:nvSpPr>
            <p:cNvPr id="14" name="Shape 60"/>
            <p:cNvSpPr/>
            <p:nvPr/>
          </p:nvSpPr>
          <p:spPr>
            <a:xfrm>
              <a:off x="2366402" y="2852936"/>
              <a:ext cx="4680521" cy="1476900"/>
            </a:xfrm>
            <a:prstGeom prst="rect">
              <a:avLst/>
            </a:prstGeom>
            <a:grpFill/>
            <a:ln w="38100" cap="flat">
              <a:solidFill>
                <a:schemeClr val="lt1"/>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Verdana"/>
                <a:buNone/>
              </a:pPr>
              <a:r>
                <a:rPr lang="en-US" sz="2000" b="0" i="0" u="none" strike="noStrike" cap="none" baseline="0" dirty="0" smtClean="0">
                  <a:solidFill>
                    <a:schemeClr val="lt1"/>
                  </a:solidFill>
                  <a:latin typeface="Verdana"/>
                  <a:ea typeface="Verdana"/>
                  <a:cs typeface="Verdana"/>
                  <a:sym typeface="Verdana"/>
                </a:rPr>
                <a:t>Simulation</a:t>
              </a:r>
            </a:p>
            <a:p>
              <a:pPr marL="0" marR="0" lvl="0" indent="0" algn="ctr" rtl="0">
                <a:lnSpc>
                  <a:spcPct val="100000"/>
                </a:lnSpc>
                <a:spcBef>
                  <a:spcPts val="0"/>
                </a:spcBef>
                <a:spcAft>
                  <a:spcPts val="0"/>
                </a:spcAft>
                <a:buClr>
                  <a:schemeClr val="lt1"/>
                </a:buClr>
                <a:buSzPct val="25000"/>
                <a:buFont typeface="Verdana"/>
                <a:buNone/>
              </a:pPr>
              <a:endParaRPr lang="en-US" sz="2000" b="0" i="0" u="none" strike="noStrike" cap="none" baseline="0"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chemeClr val="lt1"/>
                </a:buClr>
                <a:buSzPct val="25000"/>
                <a:buFont typeface="Verdana"/>
                <a:buNone/>
              </a:pPr>
              <a:r>
                <a:rPr lang="en-US" sz="1600" b="0" i="1" u="none" strike="noStrike" cap="none" baseline="0" dirty="0">
                  <a:solidFill>
                    <a:schemeClr val="lt1"/>
                  </a:solidFill>
                  <a:latin typeface="Verdana"/>
                  <a:ea typeface="Verdana"/>
                  <a:cs typeface="Verdana"/>
                  <a:sym typeface="Verdana"/>
                </a:rPr>
                <a:t>Co-Simulation, Discrete-event, DEVS, continuous time, </a:t>
              </a:r>
              <a:r>
                <a:rPr lang="en-US" sz="1600" b="0" i="1" u="none" strike="noStrike" cap="none" baseline="0" dirty="0" err="1">
                  <a:solidFill>
                    <a:schemeClr val="lt1"/>
                  </a:solidFill>
                  <a:latin typeface="Verdana"/>
                  <a:ea typeface="Verdana"/>
                  <a:cs typeface="Verdana"/>
                  <a:sym typeface="Verdana"/>
                </a:rPr>
                <a:t>acausal</a:t>
              </a:r>
              <a:r>
                <a:rPr lang="en-US" sz="1600" b="0" i="1" u="none" strike="noStrike" cap="none" baseline="0" dirty="0">
                  <a:solidFill>
                    <a:schemeClr val="lt1"/>
                  </a:solidFill>
                  <a:latin typeface="Verdana"/>
                  <a:ea typeface="Verdana"/>
                  <a:cs typeface="Verdana"/>
                  <a:sym typeface="Verdana"/>
                </a:rPr>
                <a:t>, </a:t>
              </a:r>
              <a:r>
                <a:rPr lang="en-US" sz="1600" b="0" i="1" u="none" strike="noStrike" cap="none" baseline="0" dirty="0" err="1">
                  <a:solidFill>
                    <a:schemeClr val="lt1"/>
                  </a:solidFill>
                  <a:latin typeface="Verdana"/>
                  <a:ea typeface="Verdana"/>
                  <a:cs typeface="Verdana"/>
                  <a:sym typeface="Verdana"/>
                </a:rPr>
                <a:t>Modelica</a:t>
              </a:r>
              <a:r>
                <a:rPr lang="en-US" sz="1600" b="0" i="1" u="none" strike="noStrike" cap="none" baseline="0" dirty="0">
                  <a:solidFill>
                    <a:schemeClr val="lt1"/>
                  </a:solidFill>
                  <a:latin typeface="Verdana"/>
                  <a:ea typeface="Verdana"/>
                  <a:cs typeface="Verdana"/>
                  <a:sym typeface="Verdana"/>
                </a:rPr>
                <a:t>, etc. </a:t>
              </a:r>
            </a:p>
          </p:txBody>
        </p:sp>
        <p:sp>
          <p:nvSpPr>
            <p:cNvPr id="15" name="Shape 61"/>
            <p:cNvSpPr/>
            <p:nvPr/>
          </p:nvSpPr>
          <p:spPr>
            <a:xfrm>
              <a:off x="2366403" y="4360493"/>
              <a:ext cx="4680520" cy="2092843"/>
            </a:xfrm>
            <a:prstGeom prst="rect">
              <a:avLst/>
            </a:prstGeom>
            <a:solidFill>
              <a:srgbClr val="00B0F0"/>
            </a:solidFill>
            <a:ln w="38100" cap="flat">
              <a:solidFill>
                <a:schemeClr val="lt1"/>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spcAft>
                  <a:spcPts val="0"/>
                </a:spcAft>
                <a:buSzPct val="25000"/>
                <a:buNone/>
              </a:pPr>
              <a:r>
                <a:rPr lang="en-US" sz="2000" b="0" i="0" u="none" strike="noStrike" cap="none" baseline="0" dirty="0">
                  <a:solidFill>
                    <a:schemeClr val="lt1"/>
                  </a:solidFill>
                  <a:latin typeface="Verdana"/>
                  <a:ea typeface="Verdana"/>
                  <a:cs typeface="Verdana"/>
                  <a:sym typeface="Verdana"/>
                </a:rPr>
                <a:t>Deployment &amp; Resource-optimized </a:t>
              </a:r>
              <a:r>
                <a:rPr lang="en-US" sz="2000" b="0" i="0" u="none" strike="noStrike" cap="none" baseline="0" dirty="0" smtClean="0">
                  <a:solidFill>
                    <a:schemeClr val="lt1"/>
                  </a:solidFill>
                  <a:latin typeface="Verdana"/>
                  <a:ea typeface="Verdana"/>
                  <a:cs typeface="Verdana"/>
                  <a:sym typeface="Verdana"/>
                </a:rPr>
                <a:t>Execution</a:t>
              </a:r>
            </a:p>
            <a:p>
              <a:pPr marL="0" marR="0" lvl="0" indent="0" algn="ctr" rtl="0">
                <a:spcBef>
                  <a:spcPts val="0"/>
                </a:spcBef>
                <a:spcAft>
                  <a:spcPts val="0"/>
                </a:spcAft>
                <a:buSzPct val="25000"/>
                <a:buNone/>
              </a:pPr>
              <a:endParaRPr lang="en-US" sz="2000" b="0" i="0" u="none" strike="noStrike" cap="none" baseline="0" dirty="0">
                <a:solidFill>
                  <a:schemeClr val="lt1"/>
                </a:solidFill>
                <a:latin typeface="Verdana"/>
                <a:ea typeface="Verdana"/>
                <a:cs typeface="Verdana"/>
                <a:sym typeface="Verdana"/>
              </a:endParaRPr>
            </a:p>
            <a:p>
              <a:pPr marL="0" marR="0" lvl="0" indent="0" algn="ctr" rtl="0">
                <a:spcBef>
                  <a:spcPts val="0"/>
                </a:spcBef>
                <a:spcAft>
                  <a:spcPts val="0"/>
                </a:spcAft>
                <a:buSzPct val="25000"/>
                <a:buNone/>
              </a:pPr>
              <a:r>
                <a:rPr lang="en-US" sz="1600" b="0" i="1" u="none" strike="noStrike" cap="none" baseline="0" dirty="0">
                  <a:solidFill>
                    <a:schemeClr val="lt1"/>
                  </a:solidFill>
                  <a:latin typeface="Verdana"/>
                  <a:ea typeface="Verdana"/>
                  <a:cs typeface="Verdana"/>
                  <a:sym typeface="Verdana"/>
                </a:rPr>
                <a:t>Platforms (e.g. AUTOSAR, CAN, etc.), Design-Space Exploration, Virtualization, </a:t>
              </a:r>
              <a:r>
                <a:rPr lang="en-US" sz="1600" b="0" i="1" u="none" strike="noStrike" cap="none" baseline="0" dirty="0" err="1">
                  <a:solidFill>
                    <a:schemeClr val="lt1"/>
                  </a:solidFill>
                  <a:latin typeface="Verdana"/>
                  <a:ea typeface="Verdana"/>
                  <a:cs typeface="Verdana"/>
                  <a:sym typeface="Verdana"/>
                </a:rPr>
                <a:t>Models@run-time</a:t>
              </a:r>
              <a:r>
                <a:rPr lang="en-US" sz="1600" b="0" i="1" u="none" strike="noStrike" cap="none" baseline="0" dirty="0">
                  <a:solidFill>
                    <a:schemeClr val="lt1"/>
                  </a:solidFill>
                  <a:latin typeface="Verdana"/>
                  <a:ea typeface="Verdana"/>
                  <a:cs typeface="Verdana"/>
                  <a:sym typeface="Verdana"/>
                </a:rPr>
                <a:t>, Efficient execution of model transformations, etc.</a:t>
              </a:r>
            </a:p>
          </p:txBody>
        </p:sp>
        <p:sp>
          <p:nvSpPr>
            <p:cNvPr id="16" name="Shape 62"/>
            <p:cNvSpPr/>
            <p:nvPr/>
          </p:nvSpPr>
          <p:spPr>
            <a:xfrm>
              <a:off x="7020272" y="1196752"/>
              <a:ext cx="2160240" cy="5256584"/>
            </a:xfrm>
            <a:prstGeom prst="rect">
              <a:avLst/>
            </a:prstGeom>
            <a:solidFill>
              <a:srgbClr val="00B0F0"/>
            </a:solidFill>
            <a:ln w="38100" cap="flat">
              <a:solidFill>
                <a:schemeClr val="lt1"/>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Verdana"/>
                <a:buNone/>
              </a:pPr>
              <a:r>
                <a:rPr lang="en-US" sz="2000" baseline="0" dirty="0">
                  <a:solidFill>
                    <a:schemeClr val="lt1"/>
                  </a:solidFill>
                  <a:latin typeface="Verdana"/>
                  <a:ea typeface="Verdana"/>
                  <a:cs typeface="Verdana"/>
                  <a:sym typeface="Verdana"/>
                </a:rPr>
                <a:t>Model Management &amp; </a:t>
              </a:r>
              <a:r>
                <a:rPr lang="en-US" sz="2000" b="0" i="0" u="none" strike="noStrike" cap="none" baseline="0" dirty="0" smtClean="0">
                  <a:solidFill>
                    <a:schemeClr val="lt1"/>
                  </a:solidFill>
                  <a:latin typeface="Verdana"/>
                  <a:ea typeface="Verdana"/>
                  <a:cs typeface="Verdana"/>
                  <a:sym typeface="Verdana"/>
                </a:rPr>
                <a:t>Process</a:t>
              </a:r>
            </a:p>
            <a:p>
              <a:pPr marL="0" marR="0" lvl="0" indent="0" algn="ctr" rtl="0">
                <a:lnSpc>
                  <a:spcPct val="100000"/>
                </a:lnSpc>
                <a:spcBef>
                  <a:spcPts val="0"/>
                </a:spcBef>
                <a:spcAft>
                  <a:spcPts val="0"/>
                </a:spcAft>
                <a:buClr>
                  <a:schemeClr val="lt1"/>
                </a:buClr>
                <a:buSzPct val="25000"/>
                <a:buFont typeface="Verdana"/>
                <a:buNone/>
              </a:pPr>
              <a:endParaRPr lang="en-US" sz="2000" b="0" i="0" u="none" strike="noStrike" cap="none" baseline="0"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chemeClr val="lt1"/>
                </a:buClr>
                <a:buSzPct val="25000"/>
                <a:buFont typeface="Verdana"/>
                <a:buNone/>
              </a:pPr>
              <a:r>
                <a:rPr lang="en-US" sz="1600" b="0" i="1" u="none" strike="noStrike" cap="none" baseline="0" dirty="0">
                  <a:solidFill>
                    <a:schemeClr val="lt1"/>
                  </a:solidFill>
                  <a:latin typeface="Verdana"/>
                  <a:ea typeface="Verdana"/>
                  <a:cs typeface="Verdana"/>
                  <a:sym typeface="Verdana"/>
                </a:rPr>
                <a:t>FTG+PM, Safety (ISO 26262, Railway, </a:t>
              </a:r>
              <a:r>
                <a:rPr lang="en-US" sz="1600" b="0" i="1" u="none" strike="noStrike" cap="none" baseline="0" dirty="0" err="1">
                  <a:solidFill>
                    <a:schemeClr val="lt1"/>
                  </a:solidFill>
                  <a:latin typeface="Verdana"/>
                  <a:ea typeface="Verdana"/>
                  <a:cs typeface="Verdana"/>
                  <a:sym typeface="Verdana"/>
                </a:rPr>
                <a:t>etc</a:t>
              </a:r>
              <a:r>
                <a:rPr lang="en-US" sz="1600" b="0" i="1" u="none" strike="noStrike" cap="none" baseline="0" dirty="0">
                  <a:solidFill>
                    <a:schemeClr val="lt1"/>
                  </a:solidFill>
                  <a:latin typeface="Verdana"/>
                  <a:ea typeface="Verdana"/>
                  <a:cs typeface="Verdana"/>
                  <a:sym typeface="Verdana"/>
                </a:rPr>
                <a:t>,), Agile </a:t>
              </a:r>
              <a:r>
                <a:rPr lang="en-US" sz="1600" b="0" i="1" u="none" strike="noStrike" cap="none" baseline="0" dirty="0" err="1">
                  <a:solidFill>
                    <a:schemeClr val="lt1"/>
                  </a:solidFill>
                  <a:latin typeface="Verdana"/>
                  <a:ea typeface="Verdana"/>
                  <a:cs typeface="Verdana"/>
                  <a:sym typeface="Verdana"/>
                </a:rPr>
                <a:t>Modelling</a:t>
              </a:r>
              <a:r>
                <a:rPr lang="en-US" sz="1600" b="0" i="1" u="none" strike="noStrike" cap="none" baseline="0" dirty="0">
                  <a:solidFill>
                    <a:schemeClr val="lt1"/>
                  </a:solidFill>
                  <a:latin typeface="Verdana"/>
                  <a:ea typeface="Verdana"/>
                  <a:cs typeface="Verdana"/>
                  <a:sym typeface="Verdana"/>
                </a:rPr>
                <a:t>, </a:t>
              </a:r>
              <a:r>
                <a:rPr lang="en-US" sz="1600" i="1" baseline="0" dirty="0">
                  <a:solidFill>
                    <a:schemeClr val="lt1"/>
                  </a:solidFill>
                  <a:latin typeface="Verdana"/>
                  <a:ea typeface="Verdana"/>
                  <a:cs typeface="Verdana"/>
                  <a:sym typeface="Verdana"/>
                </a:rPr>
                <a:t>Consistency management, Experimental frames,</a:t>
              </a:r>
              <a:r>
                <a:rPr lang="en-US" sz="1600" b="0" i="1" u="none" strike="noStrike" cap="none" baseline="0" dirty="0">
                  <a:solidFill>
                    <a:schemeClr val="lt1"/>
                  </a:solidFill>
                  <a:latin typeface="Verdana"/>
                  <a:ea typeface="Verdana"/>
                  <a:cs typeface="Verdana"/>
                  <a:sym typeface="Verdana"/>
                </a:rPr>
                <a:t> etc.</a:t>
              </a:r>
            </a:p>
          </p:txBody>
        </p:sp>
        <p:sp>
          <p:nvSpPr>
            <p:cNvPr id="17" name="Shape 63"/>
            <p:cNvSpPr/>
            <p:nvPr/>
          </p:nvSpPr>
          <p:spPr>
            <a:xfrm>
              <a:off x="107504" y="1196752"/>
              <a:ext cx="2267744" cy="5256584"/>
            </a:xfrm>
            <a:prstGeom prst="rect">
              <a:avLst/>
            </a:prstGeom>
            <a:solidFill>
              <a:srgbClr val="0070C0"/>
            </a:solidFill>
            <a:ln w="38100" cap="flat">
              <a:solidFill>
                <a:schemeClr val="lt1"/>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Verdana"/>
                <a:buNone/>
              </a:pPr>
              <a:r>
                <a:rPr lang="en-US" sz="2000" b="0" i="0" u="none" strike="noStrike" cap="none" baseline="0" dirty="0">
                  <a:solidFill>
                    <a:schemeClr val="lt1"/>
                  </a:solidFill>
                  <a:latin typeface="Verdana"/>
                  <a:ea typeface="Verdana"/>
                  <a:cs typeface="Verdana"/>
                  <a:sym typeface="Verdana"/>
                </a:rPr>
                <a:t>Validation, Verification, Testing and </a:t>
              </a:r>
              <a:r>
                <a:rPr lang="en-US" sz="2000" b="0" i="0" u="none" strike="noStrike" cap="none" baseline="0" dirty="0" smtClean="0">
                  <a:solidFill>
                    <a:schemeClr val="lt1"/>
                  </a:solidFill>
                  <a:latin typeface="Verdana"/>
                  <a:ea typeface="Verdana"/>
                  <a:cs typeface="Verdana"/>
                  <a:sym typeface="Verdana"/>
                </a:rPr>
                <a:t>Accreditation</a:t>
              </a:r>
            </a:p>
            <a:p>
              <a:pPr marL="0" marR="0" lvl="0" indent="0" algn="ctr" rtl="0">
                <a:lnSpc>
                  <a:spcPct val="100000"/>
                </a:lnSpc>
                <a:spcBef>
                  <a:spcPts val="0"/>
                </a:spcBef>
                <a:spcAft>
                  <a:spcPts val="0"/>
                </a:spcAft>
                <a:buClr>
                  <a:schemeClr val="lt1"/>
                </a:buClr>
                <a:buSzPct val="25000"/>
                <a:buFont typeface="Verdana"/>
                <a:buNone/>
              </a:pPr>
              <a:endParaRPr lang="en-US" sz="2000" b="0" i="0" u="none" strike="noStrike" cap="none" baseline="0"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chemeClr val="lt1"/>
                </a:buClr>
                <a:buSzPct val="25000"/>
                <a:buFont typeface="Verdana"/>
                <a:buNone/>
              </a:pPr>
              <a:r>
                <a:rPr lang="en-US" sz="1600" b="0" i="1" u="none" strike="noStrike" cap="none" baseline="0" dirty="0">
                  <a:solidFill>
                    <a:schemeClr val="lt1"/>
                  </a:solidFill>
                  <a:latin typeface="Verdana"/>
                  <a:ea typeface="Verdana"/>
                  <a:cs typeface="Verdana"/>
                  <a:sym typeface="Verdana"/>
                </a:rPr>
                <a:t>Analysis and Verification of Model Transformations, Debugging, Instrumentation, Tracing, etc.</a:t>
              </a:r>
            </a:p>
          </p:txBody>
        </p:sp>
      </p:grpSp>
    </p:spTree>
    <p:extLst>
      <p:ext uri="{BB962C8B-B14F-4D97-AF65-F5344CB8AC3E}">
        <p14:creationId xmlns:p14="http://schemas.microsoft.com/office/powerpoint/2010/main" xmlns="" val="16020394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for DSMLs: State of the Art</a:t>
            </a:r>
            <a:endParaRPr lang="nl-BE" dirty="0"/>
          </a:p>
        </p:txBody>
      </p:sp>
      <p:pic>
        <p:nvPicPr>
          <p:cNvPr id="13" name="Picture 2"/>
          <p:cNvPicPr>
            <a:picLocks noChangeAspect="1" noChangeArrowheads="1"/>
          </p:cNvPicPr>
          <p:nvPr/>
        </p:nvPicPr>
        <p:blipFill>
          <a:blip r:embed="rId3" cstate="print"/>
          <a:srcRect/>
          <a:stretch>
            <a:fillRect/>
          </a:stretch>
        </p:blipFill>
        <p:spPr bwMode="auto">
          <a:xfrm>
            <a:off x="4572000" y="2874403"/>
            <a:ext cx="4098752" cy="2059572"/>
          </a:xfrm>
          <a:prstGeom prst="rect">
            <a:avLst/>
          </a:prstGeom>
          <a:noFill/>
          <a:ln w="9525">
            <a:noFill/>
            <a:miter lim="800000"/>
            <a:headEnd/>
            <a:tailEnd/>
          </a:ln>
        </p:spPr>
      </p:pic>
      <p:pic>
        <p:nvPicPr>
          <p:cNvPr id="53" name="Picture 52"/>
          <p:cNvPicPr>
            <a:picLocks noChangeAspect="1"/>
          </p:cNvPicPr>
          <p:nvPr/>
        </p:nvPicPr>
        <p:blipFill>
          <a:blip r:embed="rId4" cstate="print"/>
          <a:stretch>
            <a:fillRect/>
          </a:stretch>
        </p:blipFill>
        <p:spPr>
          <a:xfrm>
            <a:off x="325023" y="2874403"/>
            <a:ext cx="3853543" cy="2041071"/>
          </a:xfrm>
          <a:prstGeom prst="rect">
            <a:avLst/>
          </a:prstGeom>
          <a:ln>
            <a:noFill/>
          </a:ln>
          <a:effectLst>
            <a:outerShdw blurRad="190500" algn="tl" rotWithShape="0">
              <a:srgbClr val="000000">
                <a:alpha val="70000"/>
              </a:srgbClr>
            </a:outerShdw>
          </a:effectLst>
        </p:spPr>
      </p:pic>
      <p:sp>
        <p:nvSpPr>
          <p:cNvPr id="58" name="Rounded Rectangle 57"/>
          <p:cNvSpPr/>
          <p:nvPr/>
        </p:nvSpPr>
        <p:spPr>
          <a:xfrm>
            <a:off x="1489794" y="2021568"/>
            <a:ext cx="1524000" cy="49530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Design</a:t>
            </a:r>
            <a:endParaRPr lang="nl-BE" dirty="0"/>
          </a:p>
        </p:txBody>
      </p:sp>
      <p:sp>
        <p:nvSpPr>
          <p:cNvPr id="59" name="Rounded Rectangle 58"/>
          <p:cNvSpPr/>
          <p:nvPr/>
        </p:nvSpPr>
        <p:spPr>
          <a:xfrm>
            <a:off x="5927200" y="2021568"/>
            <a:ext cx="1524000" cy="495300"/>
          </a:xfrm>
          <a:prstGeom prst="roundRect">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Property</a:t>
            </a:r>
            <a:endParaRPr lang="nl-BE" dirty="0"/>
          </a:p>
        </p:txBody>
      </p:sp>
      <p:sp>
        <p:nvSpPr>
          <p:cNvPr id="51" name="Slide Number Placeholder 50"/>
          <p:cNvSpPr>
            <a:spLocks noGrp="1"/>
          </p:cNvSpPr>
          <p:nvPr>
            <p:ph type="sldNum" sz="quarter" idx="4294967295"/>
          </p:nvPr>
        </p:nvSpPr>
        <p:spPr>
          <a:xfrm>
            <a:off x="-4356" y="6602881"/>
            <a:ext cx="461556" cy="257295"/>
          </a:xfrm>
          <a:prstGeom prst="rect">
            <a:avLst/>
          </a:prstGeom>
        </p:spPr>
        <p:txBody>
          <a:bodyPr/>
          <a:lstStyle/>
          <a:p>
            <a:fld id="{B6F15528-21DE-4FAA-801E-634DDDAF4B2B}" type="slidenum">
              <a:rPr lang="en-US" smtClean="0"/>
              <a:pPr/>
              <a:t>30</a:t>
            </a:fld>
            <a:endParaRPr lang="en-US"/>
          </a:p>
        </p:txBody>
      </p:sp>
      <p:sp>
        <p:nvSpPr>
          <p:cNvPr id="52" name="TextBox 51"/>
          <p:cNvSpPr txBox="1"/>
          <p:nvPr/>
        </p:nvSpPr>
        <p:spPr>
          <a:xfrm>
            <a:off x="4197580" y="2084552"/>
            <a:ext cx="545834" cy="369332"/>
          </a:xfrm>
          <a:prstGeom prst="rect">
            <a:avLst/>
          </a:prstGeom>
          <a:noFill/>
        </p:spPr>
        <p:txBody>
          <a:bodyPr wrap="square" rtlCol="0">
            <a:spAutoFit/>
          </a:bodyPr>
          <a:lstStyle/>
          <a:p>
            <a:r>
              <a:rPr lang="nl-BE" b="1" dirty="0">
                <a:solidFill>
                  <a:schemeClr val="tx1"/>
                </a:solidFill>
              </a:rPr>
              <a:t>⊨</a:t>
            </a:r>
            <a:endParaRPr lang="nl-BE" dirty="0">
              <a:solidFill>
                <a:schemeClr val="tx1"/>
              </a:solidFill>
            </a:endParaRPr>
          </a:p>
        </p:txBody>
      </p:sp>
    </p:spTree>
    <p:extLst>
      <p:ext uri="{BB962C8B-B14F-4D97-AF65-F5344CB8AC3E}">
        <p14:creationId xmlns="" xmlns:p14="http://schemas.microsoft.com/office/powerpoint/2010/main" val="33115630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for DSMLs: Property DSML</a:t>
            </a:r>
            <a:endParaRPr lang="nl-BE" dirty="0"/>
          </a:p>
        </p:txBody>
      </p:sp>
      <p:pic>
        <p:nvPicPr>
          <p:cNvPr id="3" name="Picture 2"/>
          <p:cNvPicPr>
            <a:picLocks noChangeAspect="1"/>
          </p:cNvPicPr>
          <p:nvPr/>
        </p:nvPicPr>
        <p:blipFill>
          <a:blip r:embed="rId3" cstate="print"/>
          <a:stretch>
            <a:fillRect/>
          </a:stretch>
        </p:blipFill>
        <p:spPr>
          <a:xfrm>
            <a:off x="325023" y="2874403"/>
            <a:ext cx="3853543" cy="2041071"/>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cstate="print"/>
          <a:stretch>
            <a:fillRect/>
          </a:stretch>
        </p:blipFill>
        <p:spPr>
          <a:xfrm>
            <a:off x="4462981" y="3299972"/>
            <a:ext cx="4452438" cy="1189932"/>
          </a:xfrm>
          <a:prstGeom prst="rect">
            <a:avLst/>
          </a:prstGeom>
          <a:ln>
            <a:noFill/>
          </a:ln>
          <a:effectLst>
            <a:outerShdw blurRad="190500" algn="tl" rotWithShape="0">
              <a:srgbClr val="000000">
                <a:alpha val="70000"/>
              </a:srgbClr>
            </a:outerShdw>
          </a:effectLst>
        </p:spPr>
      </p:pic>
      <p:sp>
        <p:nvSpPr>
          <p:cNvPr id="52" name="Rounded Rectangle 51"/>
          <p:cNvSpPr/>
          <p:nvPr/>
        </p:nvSpPr>
        <p:spPr>
          <a:xfrm>
            <a:off x="1489794" y="2021568"/>
            <a:ext cx="1524000" cy="49530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Design</a:t>
            </a:r>
            <a:endParaRPr lang="nl-BE" dirty="0"/>
          </a:p>
        </p:txBody>
      </p:sp>
      <p:sp>
        <p:nvSpPr>
          <p:cNvPr id="53" name="Rounded Rectangle 52"/>
          <p:cNvSpPr/>
          <p:nvPr/>
        </p:nvSpPr>
        <p:spPr>
          <a:xfrm>
            <a:off x="5927200" y="2021568"/>
            <a:ext cx="1524000" cy="495300"/>
          </a:xfrm>
          <a:prstGeom prst="roundRect">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Property</a:t>
            </a:r>
            <a:endParaRPr lang="nl-BE" dirty="0"/>
          </a:p>
        </p:txBody>
      </p:sp>
      <p:sp>
        <p:nvSpPr>
          <p:cNvPr id="10" name="Slide Number Placeholder 9"/>
          <p:cNvSpPr>
            <a:spLocks noGrp="1"/>
          </p:cNvSpPr>
          <p:nvPr>
            <p:ph type="sldNum" sz="quarter" idx="4294967295"/>
          </p:nvPr>
        </p:nvSpPr>
        <p:spPr>
          <a:xfrm>
            <a:off x="-4356" y="6602881"/>
            <a:ext cx="461556" cy="257295"/>
          </a:xfrm>
          <a:prstGeom prst="rect">
            <a:avLst/>
          </a:prstGeom>
        </p:spPr>
        <p:txBody>
          <a:bodyPr/>
          <a:lstStyle/>
          <a:p>
            <a:fld id="{B6F15528-21DE-4FAA-801E-634DDDAF4B2B}" type="slidenum">
              <a:rPr lang="en-US" smtClean="0"/>
              <a:pPr/>
              <a:t>31</a:t>
            </a:fld>
            <a:endParaRPr lang="en-US"/>
          </a:p>
        </p:txBody>
      </p:sp>
      <p:sp>
        <p:nvSpPr>
          <p:cNvPr id="54" name="TextBox 53"/>
          <p:cNvSpPr txBox="1"/>
          <p:nvPr/>
        </p:nvSpPr>
        <p:spPr>
          <a:xfrm>
            <a:off x="4197580" y="2084552"/>
            <a:ext cx="545834" cy="369332"/>
          </a:xfrm>
          <a:prstGeom prst="rect">
            <a:avLst/>
          </a:prstGeom>
          <a:noFill/>
        </p:spPr>
        <p:txBody>
          <a:bodyPr wrap="square" rtlCol="0">
            <a:spAutoFit/>
          </a:bodyPr>
          <a:lstStyle/>
          <a:p>
            <a:r>
              <a:rPr lang="nl-BE" b="1" dirty="0">
                <a:solidFill>
                  <a:schemeClr val="tx1"/>
                </a:solidFill>
              </a:rPr>
              <a:t>⊨</a:t>
            </a:r>
            <a:endParaRPr lang="nl-BE" dirty="0">
              <a:solidFill>
                <a:schemeClr val="tx1"/>
              </a:solidFill>
            </a:endParaRPr>
          </a:p>
        </p:txBody>
      </p:sp>
      <p:sp>
        <p:nvSpPr>
          <p:cNvPr id="9" name="Rechthoek 8"/>
          <p:cNvSpPr/>
          <p:nvPr/>
        </p:nvSpPr>
        <p:spPr>
          <a:xfrm>
            <a:off x="326306" y="5733256"/>
            <a:ext cx="8478688" cy="513859"/>
          </a:xfrm>
          <a:prstGeom prst="rect">
            <a:avLst/>
          </a:prstGeom>
        </p:spPr>
        <p:txBody>
          <a:bodyPr wrap="square">
            <a:spAutoFit/>
          </a:bodyPr>
          <a:lstStyle/>
          <a:p>
            <a:pPr marL="171450" indent="-171450">
              <a:buFont typeface="Arial" panose="020B0604020202020204" pitchFamily="34" charset="0"/>
              <a:buChar char="•"/>
            </a:pPr>
            <a:r>
              <a:rPr lang="nl-BE" sz="1200" dirty="0">
                <a:solidFill>
                  <a:schemeClr val="tx1"/>
                </a:solidFill>
                <a:latin typeface="+mn-lt"/>
              </a:rPr>
              <a:t>Bart Meyers, </a:t>
            </a:r>
            <a:r>
              <a:rPr lang="nl-BE" sz="1200" dirty="0" err="1">
                <a:solidFill>
                  <a:schemeClr val="tx1"/>
                </a:solidFill>
                <a:latin typeface="+mn-lt"/>
              </a:rPr>
              <a:t>Romuald</a:t>
            </a:r>
            <a:r>
              <a:rPr lang="nl-BE" sz="1200" dirty="0">
                <a:solidFill>
                  <a:schemeClr val="tx1"/>
                </a:solidFill>
                <a:latin typeface="+mn-lt"/>
              </a:rPr>
              <a:t> </a:t>
            </a:r>
            <a:r>
              <a:rPr lang="nl-BE" sz="1200" dirty="0" err="1">
                <a:solidFill>
                  <a:schemeClr val="tx1"/>
                </a:solidFill>
                <a:latin typeface="+mn-lt"/>
              </a:rPr>
              <a:t>Deshayes</a:t>
            </a:r>
            <a:r>
              <a:rPr lang="nl-BE" sz="1200" dirty="0">
                <a:solidFill>
                  <a:schemeClr val="tx1"/>
                </a:solidFill>
                <a:latin typeface="+mn-lt"/>
              </a:rPr>
              <a:t>, Levi </a:t>
            </a:r>
            <a:r>
              <a:rPr lang="nl-BE" sz="1200" dirty="0" err="1">
                <a:solidFill>
                  <a:schemeClr val="tx1"/>
                </a:solidFill>
                <a:latin typeface="+mn-lt"/>
              </a:rPr>
              <a:t>Lucio</a:t>
            </a:r>
            <a:r>
              <a:rPr lang="nl-BE" sz="1200" dirty="0">
                <a:solidFill>
                  <a:schemeClr val="tx1"/>
                </a:solidFill>
                <a:latin typeface="+mn-lt"/>
              </a:rPr>
              <a:t>, Eugene </a:t>
            </a:r>
            <a:r>
              <a:rPr lang="nl-BE" sz="1200" dirty="0" err="1">
                <a:solidFill>
                  <a:schemeClr val="tx1"/>
                </a:solidFill>
                <a:latin typeface="+mn-lt"/>
              </a:rPr>
              <a:t>Syriani</a:t>
            </a:r>
            <a:r>
              <a:rPr lang="nl-BE" sz="1200" dirty="0">
                <a:solidFill>
                  <a:schemeClr val="tx1"/>
                </a:solidFill>
                <a:latin typeface="+mn-lt"/>
              </a:rPr>
              <a:t>, Manuel </a:t>
            </a:r>
            <a:r>
              <a:rPr lang="nl-BE" sz="1200" dirty="0" err="1">
                <a:solidFill>
                  <a:schemeClr val="tx1"/>
                </a:solidFill>
                <a:latin typeface="+mn-lt"/>
              </a:rPr>
              <a:t>Wimmer</a:t>
            </a:r>
            <a:r>
              <a:rPr lang="nl-BE" sz="1200" dirty="0">
                <a:solidFill>
                  <a:schemeClr val="tx1"/>
                </a:solidFill>
                <a:latin typeface="+mn-lt"/>
              </a:rPr>
              <a:t> </a:t>
            </a:r>
            <a:r>
              <a:rPr lang="nl-BE" sz="1200" dirty="0" err="1">
                <a:solidFill>
                  <a:schemeClr val="tx1"/>
                </a:solidFill>
                <a:latin typeface="+mn-lt"/>
              </a:rPr>
              <a:t>and</a:t>
            </a:r>
            <a:r>
              <a:rPr lang="nl-BE" sz="1200" dirty="0">
                <a:solidFill>
                  <a:schemeClr val="tx1"/>
                </a:solidFill>
                <a:latin typeface="+mn-lt"/>
              </a:rPr>
              <a:t> Hans Vangheluwe. </a:t>
            </a:r>
            <a:r>
              <a:rPr lang="nl-BE" sz="1200" dirty="0" err="1">
                <a:solidFill>
                  <a:schemeClr val="tx1"/>
                </a:solidFill>
                <a:latin typeface="+mn-lt"/>
              </a:rPr>
              <a:t>ProMoBox</a:t>
            </a:r>
            <a:r>
              <a:rPr lang="nl-BE" sz="1200" dirty="0">
                <a:solidFill>
                  <a:schemeClr val="tx1"/>
                </a:solidFill>
                <a:latin typeface="+mn-lt"/>
              </a:rPr>
              <a:t>: A Framework </a:t>
            </a:r>
            <a:r>
              <a:rPr lang="nl-BE" sz="1200" dirty="0" err="1">
                <a:solidFill>
                  <a:schemeClr val="tx1"/>
                </a:solidFill>
                <a:latin typeface="+mn-lt"/>
              </a:rPr>
              <a:t>for</a:t>
            </a:r>
            <a:r>
              <a:rPr lang="nl-BE" sz="1200" dirty="0">
                <a:solidFill>
                  <a:schemeClr val="tx1"/>
                </a:solidFill>
                <a:latin typeface="+mn-lt"/>
              </a:rPr>
              <a:t> Generating Domain-</a:t>
            </a:r>
            <a:r>
              <a:rPr lang="nl-BE" sz="1200" dirty="0" err="1">
                <a:solidFill>
                  <a:schemeClr val="tx1"/>
                </a:solidFill>
                <a:latin typeface="+mn-lt"/>
              </a:rPr>
              <a:t>Specific</a:t>
            </a:r>
            <a:r>
              <a:rPr lang="nl-BE" sz="1200" dirty="0">
                <a:solidFill>
                  <a:schemeClr val="tx1"/>
                </a:solidFill>
                <a:latin typeface="+mn-lt"/>
              </a:rPr>
              <a:t> Property </a:t>
            </a:r>
            <a:r>
              <a:rPr lang="nl-BE" sz="1200" dirty="0" err="1">
                <a:solidFill>
                  <a:schemeClr val="tx1"/>
                </a:solidFill>
                <a:latin typeface="+mn-lt"/>
              </a:rPr>
              <a:t>Languages</a:t>
            </a:r>
            <a:r>
              <a:rPr lang="nl-BE" sz="1200" dirty="0">
                <a:solidFill>
                  <a:schemeClr val="tx1"/>
                </a:solidFill>
                <a:latin typeface="+mn-lt"/>
              </a:rPr>
              <a:t>. In "</a:t>
            </a:r>
            <a:r>
              <a:rPr lang="nl-BE" sz="1200" dirty="0" err="1">
                <a:solidFill>
                  <a:schemeClr val="tx1"/>
                </a:solidFill>
                <a:latin typeface="+mn-lt"/>
              </a:rPr>
              <a:t>Proceedings</a:t>
            </a:r>
            <a:r>
              <a:rPr lang="nl-BE" sz="1200" dirty="0">
                <a:solidFill>
                  <a:schemeClr val="tx1"/>
                </a:solidFill>
                <a:latin typeface="+mn-lt"/>
              </a:rPr>
              <a:t> of </a:t>
            </a:r>
            <a:r>
              <a:rPr lang="nl-BE" sz="1200" dirty="0" err="1">
                <a:solidFill>
                  <a:schemeClr val="tx1"/>
                </a:solidFill>
                <a:latin typeface="+mn-lt"/>
              </a:rPr>
              <a:t>the</a:t>
            </a:r>
            <a:r>
              <a:rPr lang="nl-BE" sz="1200" dirty="0">
                <a:solidFill>
                  <a:schemeClr val="tx1"/>
                </a:solidFill>
                <a:latin typeface="+mn-lt"/>
              </a:rPr>
              <a:t> 7th International Conference on Software </a:t>
            </a:r>
            <a:r>
              <a:rPr lang="nl-BE" sz="1200" dirty="0" err="1">
                <a:solidFill>
                  <a:schemeClr val="tx1"/>
                </a:solidFill>
                <a:latin typeface="+mn-lt"/>
              </a:rPr>
              <a:t>Languages</a:t>
            </a:r>
            <a:r>
              <a:rPr lang="nl-BE" sz="1200" dirty="0">
                <a:solidFill>
                  <a:schemeClr val="tx1"/>
                </a:solidFill>
                <a:latin typeface="+mn-lt"/>
              </a:rPr>
              <a:t> Engineering (SLE 2014)", </a:t>
            </a:r>
            <a:r>
              <a:rPr lang="nl-BE" sz="1200" dirty="0" err="1">
                <a:solidFill>
                  <a:schemeClr val="tx1"/>
                </a:solidFill>
                <a:latin typeface="+mn-lt"/>
              </a:rPr>
              <a:t>Lecture</a:t>
            </a:r>
            <a:r>
              <a:rPr lang="nl-BE" sz="1200" dirty="0">
                <a:solidFill>
                  <a:schemeClr val="tx1"/>
                </a:solidFill>
                <a:latin typeface="+mn-lt"/>
              </a:rPr>
              <a:t> </a:t>
            </a:r>
            <a:r>
              <a:rPr lang="nl-BE" sz="1200" dirty="0" err="1">
                <a:solidFill>
                  <a:schemeClr val="tx1"/>
                </a:solidFill>
                <a:latin typeface="+mn-lt"/>
              </a:rPr>
              <a:t>Notes</a:t>
            </a:r>
            <a:r>
              <a:rPr lang="nl-BE" sz="1200" dirty="0">
                <a:solidFill>
                  <a:schemeClr val="tx1"/>
                </a:solidFill>
                <a:latin typeface="+mn-lt"/>
              </a:rPr>
              <a:t> on Computer </a:t>
            </a:r>
            <a:r>
              <a:rPr lang="nl-BE" sz="1200" dirty="0" err="1">
                <a:solidFill>
                  <a:schemeClr val="tx1"/>
                </a:solidFill>
                <a:latin typeface="+mn-lt"/>
              </a:rPr>
              <a:t>Science</a:t>
            </a:r>
            <a:r>
              <a:rPr lang="nl-BE" sz="1200" dirty="0">
                <a:solidFill>
                  <a:schemeClr val="tx1"/>
                </a:solidFill>
                <a:latin typeface="+mn-lt"/>
              </a:rPr>
              <a:t>, vol. 8706, p. 1-20, 2014.</a:t>
            </a:r>
          </a:p>
        </p:txBody>
      </p:sp>
    </p:spTree>
    <p:extLst>
      <p:ext uri="{BB962C8B-B14F-4D97-AF65-F5344CB8AC3E}">
        <p14:creationId xmlns="" xmlns:p14="http://schemas.microsoft.com/office/powerpoint/2010/main" val="19875990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2" name="Straight Arrow Connector 91"/>
          <p:cNvCxnSpPr>
            <a:stCxn id="52" idx="2"/>
          </p:cNvCxnSpPr>
          <p:nvPr/>
        </p:nvCxnSpPr>
        <p:spPr>
          <a:xfrm flipH="1">
            <a:off x="4161590" y="1616810"/>
            <a:ext cx="1119040" cy="3593521"/>
          </a:xfrm>
          <a:prstGeom prst="straightConnector1">
            <a:avLst/>
          </a:prstGeom>
          <a:ln w="25400">
            <a:solidFill>
              <a:schemeClr val="tx1"/>
            </a:solidFill>
            <a:headEnd type="oval"/>
            <a:tailEnd type="stealth" w="lg"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33600" y="87765"/>
            <a:ext cx="7867490" cy="1000132"/>
          </a:xfrm>
        </p:spPr>
        <p:txBody>
          <a:bodyPr>
            <a:normAutofit/>
          </a:bodyPr>
          <a:lstStyle/>
          <a:p>
            <a:r>
              <a:rPr lang="en-US" dirty="0"/>
              <a:t>Properties for DSMLs: Consistency</a:t>
            </a:r>
            <a:endParaRPr lang="nl-BE" dirty="0"/>
          </a:p>
        </p:txBody>
      </p:sp>
      <p:sp>
        <p:nvSpPr>
          <p:cNvPr id="6" name="Rounded Rectangle 5"/>
          <p:cNvSpPr/>
          <p:nvPr/>
        </p:nvSpPr>
        <p:spPr>
          <a:xfrm>
            <a:off x="5927751" y="866454"/>
            <a:ext cx="3092431" cy="616082"/>
          </a:xfrm>
          <a:prstGeom prst="roundRect">
            <a:avLst/>
          </a:prstGeom>
          <a:solidFill>
            <a:schemeClr val="accent3">
              <a:lumMod val="20000"/>
              <a:lumOff val="80000"/>
              <a:alpha val="50000"/>
            </a:schemeClr>
          </a:solidFill>
          <a:ln>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dirty="0">
                <a:solidFill>
                  <a:schemeClr val="accent3"/>
                </a:solidFill>
              </a:rPr>
              <a:t>Consistency by construction</a:t>
            </a:r>
            <a:endParaRPr lang="nl-BE" sz="1800" dirty="0">
              <a:solidFill>
                <a:schemeClr val="accent3"/>
              </a:solidFill>
            </a:endParaRPr>
          </a:p>
        </p:txBody>
      </p:sp>
      <p:sp>
        <p:nvSpPr>
          <p:cNvPr id="3" name="Slide Number Placeholder 2"/>
          <p:cNvSpPr>
            <a:spLocks noGrp="1"/>
          </p:cNvSpPr>
          <p:nvPr>
            <p:ph type="sldNum" sz="quarter" idx="4294967295"/>
          </p:nvPr>
        </p:nvSpPr>
        <p:spPr>
          <a:xfrm>
            <a:off x="-4356" y="6602881"/>
            <a:ext cx="461556" cy="257295"/>
          </a:xfrm>
          <a:prstGeom prst="rect">
            <a:avLst/>
          </a:prstGeom>
        </p:spPr>
        <p:txBody>
          <a:bodyPr/>
          <a:lstStyle/>
          <a:p>
            <a:fld id="{B6F15528-21DE-4FAA-801E-634DDDAF4B2B}" type="slidenum">
              <a:rPr lang="en-US" smtClean="0"/>
              <a:pPr/>
              <a:t>32</a:t>
            </a:fld>
            <a:endParaRPr lang="en-US"/>
          </a:p>
        </p:txBody>
      </p:sp>
      <p:sp>
        <p:nvSpPr>
          <p:cNvPr id="23" name="Rounded Rectangle 22"/>
          <p:cNvSpPr/>
          <p:nvPr/>
        </p:nvSpPr>
        <p:spPr>
          <a:xfrm>
            <a:off x="340056" y="2094146"/>
            <a:ext cx="648572" cy="615035"/>
          </a:xfrm>
          <a:prstGeom prst="round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t>[[.]]’</a:t>
            </a:r>
            <a:endParaRPr lang="nl-BE" sz="1800" dirty="0"/>
          </a:p>
        </p:txBody>
      </p:sp>
      <p:sp>
        <p:nvSpPr>
          <p:cNvPr id="52" name="Rounded Rectangle 51"/>
          <p:cNvSpPr/>
          <p:nvPr/>
        </p:nvSpPr>
        <p:spPr>
          <a:xfrm>
            <a:off x="4900654" y="927903"/>
            <a:ext cx="759951" cy="688907"/>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MM’</a:t>
            </a:r>
            <a:endParaRPr lang="nl-BE" sz="1800" dirty="0"/>
          </a:p>
        </p:txBody>
      </p:sp>
      <p:sp>
        <p:nvSpPr>
          <p:cNvPr id="76" name="Rounded Rectangle 75"/>
          <p:cNvSpPr/>
          <p:nvPr/>
        </p:nvSpPr>
        <p:spPr>
          <a:xfrm>
            <a:off x="3337530" y="2159940"/>
            <a:ext cx="1104900" cy="495300"/>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800" dirty="0"/>
              <a:t>Design</a:t>
            </a:r>
            <a:endParaRPr lang="nl-BE" sz="1800" dirty="0"/>
          </a:p>
        </p:txBody>
      </p:sp>
      <p:sp>
        <p:nvSpPr>
          <p:cNvPr id="77" name="Rounded Rectangle 76"/>
          <p:cNvSpPr/>
          <p:nvPr/>
        </p:nvSpPr>
        <p:spPr>
          <a:xfrm>
            <a:off x="1946880" y="2159940"/>
            <a:ext cx="1104900" cy="495300"/>
          </a:xfrm>
          <a:prstGeom prst="roundRect">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800" dirty="0"/>
              <a:t>Property</a:t>
            </a:r>
            <a:endParaRPr lang="nl-BE" sz="1800" dirty="0"/>
          </a:p>
        </p:txBody>
      </p:sp>
      <p:sp>
        <p:nvSpPr>
          <p:cNvPr id="78" name="Rounded Rectangle 77"/>
          <p:cNvSpPr/>
          <p:nvPr/>
        </p:nvSpPr>
        <p:spPr>
          <a:xfrm>
            <a:off x="4728180" y="2159940"/>
            <a:ext cx="1104900" cy="495300"/>
          </a:xfrm>
          <a:prstGeom prst="roundRect">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800" dirty="0"/>
              <a:t>Input</a:t>
            </a:r>
            <a:endParaRPr lang="nl-BE" sz="1800" dirty="0"/>
          </a:p>
        </p:txBody>
      </p:sp>
      <p:sp>
        <p:nvSpPr>
          <p:cNvPr id="79" name="Rounded Rectangle 78"/>
          <p:cNvSpPr/>
          <p:nvPr/>
        </p:nvSpPr>
        <p:spPr>
          <a:xfrm>
            <a:off x="6118830" y="2159940"/>
            <a:ext cx="1104900" cy="49530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Runtime</a:t>
            </a:r>
            <a:endParaRPr lang="nl-BE" sz="1800" dirty="0"/>
          </a:p>
        </p:txBody>
      </p:sp>
      <p:sp>
        <p:nvSpPr>
          <p:cNvPr id="80" name="Rounded Rectangle 79"/>
          <p:cNvSpPr/>
          <p:nvPr/>
        </p:nvSpPr>
        <p:spPr>
          <a:xfrm>
            <a:off x="7509480" y="2154014"/>
            <a:ext cx="1104900" cy="495300"/>
          </a:xfrm>
          <a:prstGeom prst="round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t>Trace</a:t>
            </a:r>
            <a:endParaRPr lang="nl-BE" sz="1800" dirty="0"/>
          </a:p>
        </p:txBody>
      </p:sp>
      <p:cxnSp>
        <p:nvCxnSpPr>
          <p:cNvPr id="89" name="Straight Arrow Connector 88"/>
          <p:cNvCxnSpPr>
            <a:stCxn id="103" idx="3"/>
            <a:endCxn id="104" idx="1"/>
          </p:cNvCxnSpPr>
          <p:nvPr/>
        </p:nvCxnSpPr>
        <p:spPr>
          <a:xfrm flipV="1">
            <a:off x="5231526" y="3704732"/>
            <a:ext cx="259685" cy="11048"/>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23" idx="2"/>
          </p:cNvCxnSpPr>
          <p:nvPr/>
        </p:nvCxnSpPr>
        <p:spPr>
          <a:xfrm>
            <a:off x="664342" y="2709181"/>
            <a:ext cx="3497248" cy="2501150"/>
          </a:xfrm>
          <a:prstGeom prst="straightConnector1">
            <a:avLst/>
          </a:prstGeom>
          <a:ln w="25400">
            <a:solidFill>
              <a:schemeClr val="tx1"/>
            </a:solidFill>
            <a:headEnd type="oval"/>
            <a:tailEnd type="stealth"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endCxn id="77" idx="2"/>
          </p:cNvCxnSpPr>
          <p:nvPr/>
        </p:nvCxnSpPr>
        <p:spPr>
          <a:xfrm flipV="1">
            <a:off x="2499330" y="2655240"/>
            <a:ext cx="0" cy="762491"/>
          </a:xfrm>
          <a:prstGeom prst="straightConnector1">
            <a:avLst/>
          </a:prstGeom>
          <a:ln w="254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H="1" flipV="1">
            <a:off x="4262254" y="2649314"/>
            <a:ext cx="3897" cy="642781"/>
          </a:xfrm>
          <a:prstGeom prst="straightConnector1">
            <a:avLst/>
          </a:prstGeom>
          <a:ln w="254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V="1">
            <a:off x="6399577" y="2661166"/>
            <a:ext cx="0" cy="630931"/>
          </a:xfrm>
          <a:prstGeom prst="straightConnector1">
            <a:avLst/>
          </a:prstGeom>
          <a:ln w="254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pic>
        <p:nvPicPr>
          <p:cNvPr id="103" name="Picture 102"/>
          <p:cNvPicPr>
            <a:picLocks noChangeAspect="1"/>
          </p:cNvPicPr>
          <p:nvPr/>
        </p:nvPicPr>
        <p:blipFill>
          <a:blip r:embed="rId3" cstate="print"/>
          <a:stretch>
            <a:fillRect/>
          </a:stretch>
        </p:blipFill>
        <p:spPr>
          <a:xfrm>
            <a:off x="3630655" y="3292095"/>
            <a:ext cx="1600871" cy="847370"/>
          </a:xfrm>
          <a:prstGeom prst="rect">
            <a:avLst/>
          </a:prstGeom>
          <a:ln>
            <a:noFill/>
          </a:ln>
          <a:effectLst>
            <a:outerShdw blurRad="190500" algn="tl" rotWithShape="0">
              <a:srgbClr val="000000">
                <a:alpha val="70000"/>
              </a:srgbClr>
            </a:outerShdw>
          </a:effectLst>
        </p:spPr>
      </p:pic>
      <p:pic>
        <p:nvPicPr>
          <p:cNvPr id="104" name="Picture 103"/>
          <p:cNvPicPr>
            <a:picLocks noChangeAspect="1"/>
          </p:cNvPicPr>
          <p:nvPr/>
        </p:nvPicPr>
        <p:blipFill>
          <a:blip r:embed="rId4" cstate="print"/>
          <a:stretch>
            <a:fillRect/>
          </a:stretch>
        </p:blipFill>
        <p:spPr>
          <a:xfrm>
            <a:off x="5491211" y="3282528"/>
            <a:ext cx="1594244" cy="844408"/>
          </a:xfrm>
          <a:prstGeom prst="rect">
            <a:avLst/>
          </a:prstGeom>
          <a:ln>
            <a:noFill/>
          </a:ln>
          <a:effectLst>
            <a:outerShdw blurRad="190500" algn="tl" rotWithShape="0">
              <a:srgbClr val="000000">
                <a:alpha val="70000"/>
              </a:srgbClr>
            </a:outerShdw>
          </a:effectLst>
        </p:spPr>
      </p:pic>
      <p:pic>
        <p:nvPicPr>
          <p:cNvPr id="105" name="Picture 104"/>
          <p:cNvPicPr>
            <a:picLocks noChangeAspect="1"/>
          </p:cNvPicPr>
          <p:nvPr/>
        </p:nvPicPr>
        <p:blipFill>
          <a:blip r:embed="rId5" cstate="print"/>
          <a:stretch>
            <a:fillRect/>
          </a:stretch>
        </p:blipFill>
        <p:spPr>
          <a:xfrm>
            <a:off x="899915" y="3417731"/>
            <a:ext cx="2486698" cy="664580"/>
          </a:xfrm>
          <a:prstGeom prst="rect">
            <a:avLst/>
          </a:prstGeom>
          <a:ln>
            <a:noFill/>
          </a:ln>
          <a:effectLst>
            <a:outerShdw blurRad="190500" algn="tl" rotWithShape="0">
              <a:srgbClr val="000000">
                <a:alpha val="70000"/>
              </a:srgbClr>
            </a:outerShdw>
          </a:effectLst>
        </p:spPr>
      </p:pic>
      <p:pic>
        <p:nvPicPr>
          <p:cNvPr id="106" name="Picture 105"/>
          <p:cNvPicPr>
            <a:picLocks noChangeAspect="1"/>
          </p:cNvPicPr>
          <p:nvPr/>
        </p:nvPicPr>
        <p:blipFill>
          <a:blip r:embed="rId6" cstate="print"/>
          <a:stretch>
            <a:fillRect/>
          </a:stretch>
        </p:blipFill>
        <p:spPr>
          <a:xfrm>
            <a:off x="7357829" y="3085001"/>
            <a:ext cx="1662353" cy="1239387"/>
          </a:xfrm>
          <a:prstGeom prst="rect">
            <a:avLst/>
          </a:prstGeom>
          <a:ln>
            <a:noFill/>
          </a:ln>
          <a:effectLst>
            <a:outerShdw blurRad="190500" algn="tl" rotWithShape="0">
              <a:srgbClr val="000000">
                <a:alpha val="70000"/>
              </a:srgbClr>
            </a:outerShdw>
          </a:effectLst>
        </p:spPr>
      </p:pic>
      <p:cxnSp>
        <p:nvCxnSpPr>
          <p:cNvPr id="53" name="Straight Arrow Connector 52"/>
          <p:cNvCxnSpPr>
            <a:stCxn id="52" idx="2"/>
            <a:endCxn id="77" idx="0"/>
          </p:cNvCxnSpPr>
          <p:nvPr/>
        </p:nvCxnSpPr>
        <p:spPr>
          <a:xfrm flipH="1">
            <a:off x="2499330" y="1616810"/>
            <a:ext cx="2781300" cy="543130"/>
          </a:xfrm>
          <a:prstGeom prst="straightConnector1">
            <a:avLst/>
          </a:prstGeom>
          <a:ln w="508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52" idx="2"/>
            <a:endCxn id="76" idx="0"/>
          </p:cNvCxnSpPr>
          <p:nvPr/>
        </p:nvCxnSpPr>
        <p:spPr>
          <a:xfrm flipH="1">
            <a:off x="3889980" y="1616810"/>
            <a:ext cx="1390650" cy="543130"/>
          </a:xfrm>
          <a:prstGeom prst="straightConnector1">
            <a:avLst/>
          </a:prstGeom>
          <a:ln w="508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52" idx="2"/>
            <a:endCxn id="79" idx="0"/>
          </p:cNvCxnSpPr>
          <p:nvPr/>
        </p:nvCxnSpPr>
        <p:spPr>
          <a:xfrm>
            <a:off x="5280630" y="1616810"/>
            <a:ext cx="1390650" cy="543130"/>
          </a:xfrm>
          <a:prstGeom prst="straightConnector1">
            <a:avLst/>
          </a:prstGeom>
          <a:ln w="508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52" idx="2"/>
            <a:endCxn id="80" idx="0"/>
          </p:cNvCxnSpPr>
          <p:nvPr/>
        </p:nvCxnSpPr>
        <p:spPr>
          <a:xfrm>
            <a:off x="5280630" y="1616810"/>
            <a:ext cx="2781300" cy="537204"/>
          </a:xfrm>
          <a:prstGeom prst="straightConnector1">
            <a:avLst/>
          </a:prstGeom>
          <a:ln w="508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52" idx="2"/>
            <a:endCxn id="78" idx="0"/>
          </p:cNvCxnSpPr>
          <p:nvPr/>
        </p:nvCxnSpPr>
        <p:spPr>
          <a:xfrm>
            <a:off x="5280630" y="1616810"/>
            <a:ext cx="0" cy="543130"/>
          </a:xfrm>
          <a:prstGeom prst="straightConnector1">
            <a:avLst/>
          </a:prstGeom>
          <a:ln w="508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6200" y="4664301"/>
            <a:ext cx="8943982"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1609129" y="5210331"/>
            <a:ext cx="1074408" cy="495300"/>
          </a:xfrm>
          <a:prstGeom prst="roundRect">
            <a:avLst/>
          </a:prstGeom>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b="1" dirty="0">
                <a:latin typeface="Courier New" panose="02070309020205020404" pitchFamily="49" charset="0"/>
                <a:cs typeface="Courier New" panose="02070309020205020404" pitchFamily="49" charset="0"/>
              </a:rPr>
              <a:t>.</a:t>
            </a:r>
            <a:r>
              <a:rPr lang="en-US" sz="1800" b="1" dirty="0" err="1">
                <a:latin typeface="Courier New" panose="02070309020205020404" pitchFamily="49" charset="0"/>
                <a:cs typeface="Courier New" panose="02070309020205020404" pitchFamily="49" charset="0"/>
              </a:rPr>
              <a:t>ltl</a:t>
            </a:r>
            <a:endParaRPr lang="nl-BE" sz="1800" b="1" dirty="0">
              <a:latin typeface="Courier New" panose="02070309020205020404" pitchFamily="49" charset="0"/>
              <a:cs typeface="Courier New" panose="02070309020205020404" pitchFamily="49" charset="0"/>
            </a:endParaRPr>
          </a:p>
        </p:txBody>
      </p:sp>
      <p:sp>
        <p:nvSpPr>
          <p:cNvPr id="58" name="Rounded Rectangle 57"/>
          <p:cNvSpPr/>
          <p:nvPr/>
        </p:nvSpPr>
        <p:spPr>
          <a:xfrm>
            <a:off x="7844772" y="5487313"/>
            <a:ext cx="1074408" cy="495300"/>
          </a:xfrm>
          <a:prstGeom prst="roundRect">
            <a:avLst/>
          </a:prstGeom>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b="1" dirty="0">
                <a:latin typeface="Courier New" panose="02070309020205020404" pitchFamily="49" charset="0"/>
                <a:cs typeface="Courier New" panose="02070309020205020404" pitchFamily="49" charset="0"/>
              </a:rPr>
              <a:t>.trail</a:t>
            </a:r>
            <a:endParaRPr lang="nl-BE" sz="1800" b="1" dirty="0">
              <a:latin typeface="Courier New" panose="02070309020205020404" pitchFamily="49" charset="0"/>
              <a:cs typeface="Courier New" panose="02070309020205020404" pitchFamily="49" charset="0"/>
            </a:endParaRPr>
          </a:p>
        </p:txBody>
      </p:sp>
      <p:sp>
        <p:nvSpPr>
          <p:cNvPr id="59" name="Rounded Rectangle 58"/>
          <p:cNvSpPr/>
          <p:nvPr/>
        </p:nvSpPr>
        <p:spPr>
          <a:xfrm>
            <a:off x="7844772" y="4855194"/>
            <a:ext cx="1074408" cy="495300"/>
          </a:xfrm>
          <a:prstGeom prst="roundRect">
            <a:avLst/>
          </a:prstGeom>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b="1" dirty="0">
                <a:latin typeface="Courier New" panose="02070309020205020404" pitchFamily="49" charset="0"/>
                <a:cs typeface="Courier New" panose="02070309020205020404" pitchFamily="49" charset="0"/>
              </a:rPr>
              <a:t>.txt</a:t>
            </a:r>
            <a:endParaRPr lang="nl-BE" sz="1800" b="1" dirty="0">
              <a:latin typeface="Courier New" panose="02070309020205020404" pitchFamily="49" charset="0"/>
              <a:cs typeface="Courier New" panose="02070309020205020404" pitchFamily="49" charset="0"/>
            </a:endParaRPr>
          </a:p>
        </p:txBody>
      </p:sp>
      <p:sp>
        <p:nvSpPr>
          <p:cNvPr id="61" name="Rounded Rectangle 60"/>
          <p:cNvSpPr/>
          <p:nvPr/>
        </p:nvSpPr>
        <p:spPr>
          <a:xfrm>
            <a:off x="3624386" y="5210331"/>
            <a:ext cx="1074408" cy="495300"/>
          </a:xfrm>
          <a:prstGeom prst="roundRect">
            <a:avLst/>
          </a:prstGeom>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b="1" dirty="0">
                <a:latin typeface="Courier New" panose="02070309020205020404" pitchFamily="49" charset="0"/>
                <a:cs typeface="Courier New" panose="02070309020205020404" pitchFamily="49" charset="0"/>
              </a:rPr>
              <a:t>.</a:t>
            </a:r>
            <a:r>
              <a:rPr lang="en-US" sz="1800" b="1" dirty="0" err="1">
                <a:latin typeface="Courier New" panose="02070309020205020404" pitchFamily="49" charset="0"/>
                <a:cs typeface="Courier New" panose="02070309020205020404" pitchFamily="49" charset="0"/>
              </a:rPr>
              <a:t>pml</a:t>
            </a:r>
            <a:endParaRPr lang="nl-BE" sz="1800" b="1" dirty="0">
              <a:latin typeface="Courier New" panose="02070309020205020404" pitchFamily="49" charset="0"/>
              <a:cs typeface="Courier New" panose="02070309020205020404" pitchFamily="49" charset="0"/>
            </a:endParaRPr>
          </a:p>
        </p:txBody>
      </p:sp>
      <p:sp>
        <p:nvSpPr>
          <p:cNvPr id="62" name="Rounded Rectangle 61"/>
          <p:cNvSpPr/>
          <p:nvPr/>
        </p:nvSpPr>
        <p:spPr>
          <a:xfrm>
            <a:off x="5499803" y="5135246"/>
            <a:ext cx="742950" cy="645471"/>
          </a:xfrm>
          <a:prstGeom prst="roundRect">
            <a:avLst>
              <a:gd name="adj" fmla="val 0"/>
            </a:avLst>
          </a:prstGeom>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sz="1800" b="1" dirty="0">
                <a:cs typeface="Courier New" panose="02070309020205020404" pitchFamily="49" charset="0"/>
              </a:rPr>
              <a:t>Spin</a:t>
            </a:r>
            <a:endParaRPr lang="nl-BE" sz="1800" b="1" dirty="0">
              <a:cs typeface="Courier New" panose="02070309020205020404" pitchFamily="49" charset="0"/>
            </a:endParaRPr>
          </a:p>
        </p:txBody>
      </p:sp>
      <p:cxnSp>
        <p:nvCxnSpPr>
          <p:cNvPr id="64" name="Straight Arrow Connector 63"/>
          <p:cNvCxnSpPr>
            <a:endCxn id="56" idx="0"/>
          </p:cNvCxnSpPr>
          <p:nvPr/>
        </p:nvCxnSpPr>
        <p:spPr>
          <a:xfrm>
            <a:off x="2143264" y="4082311"/>
            <a:ext cx="3069" cy="1128020"/>
          </a:xfrm>
          <a:prstGeom prst="straightConnector1">
            <a:avLst/>
          </a:prstGeom>
          <a:ln w="25400">
            <a:solidFill>
              <a:schemeClr val="tx1"/>
            </a:solidFill>
            <a:headEnd type="oval"/>
            <a:tailEnd type="stealth"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56" idx="3"/>
            <a:endCxn id="61" idx="1"/>
          </p:cNvCxnSpPr>
          <p:nvPr/>
        </p:nvCxnSpPr>
        <p:spPr>
          <a:xfrm>
            <a:off x="2683537" y="5457981"/>
            <a:ext cx="940849" cy="0"/>
          </a:xfrm>
          <a:prstGeom prst="straightConnector1">
            <a:avLst/>
          </a:prstGeom>
          <a:ln w="25400">
            <a:solidFill>
              <a:schemeClr val="tx1"/>
            </a:solidFill>
            <a:headEnd type="oval"/>
            <a:tailEnd type="stealth"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61" idx="0"/>
          </p:cNvCxnSpPr>
          <p:nvPr/>
        </p:nvCxnSpPr>
        <p:spPr>
          <a:xfrm>
            <a:off x="2143264" y="4082311"/>
            <a:ext cx="2018326" cy="1128020"/>
          </a:xfrm>
          <a:prstGeom prst="straightConnector1">
            <a:avLst/>
          </a:prstGeom>
          <a:ln w="25400">
            <a:solidFill>
              <a:schemeClr val="tx1"/>
            </a:solidFill>
            <a:headEnd type="oval"/>
            <a:tailEnd type="stealth"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61" idx="3"/>
            <a:endCxn id="62" idx="1"/>
          </p:cNvCxnSpPr>
          <p:nvPr/>
        </p:nvCxnSpPr>
        <p:spPr>
          <a:xfrm>
            <a:off x="4698794" y="5457981"/>
            <a:ext cx="801009" cy="1"/>
          </a:xfrm>
          <a:prstGeom prst="straightConnector1">
            <a:avLst/>
          </a:prstGeom>
          <a:ln w="25400">
            <a:solidFill>
              <a:schemeClr val="tx1"/>
            </a:solidFill>
            <a:headEnd type="oval"/>
            <a:tailEnd type="stealth"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6242753" y="5607946"/>
            <a:ext cx="1602019" cy="298602"/>
          </a:xfrm>
          <a:prstGeom prst="straightConnector1">
            <a:avLst/>
          </a:prstGeom>
          <a:ln w="25400">
            <a:solidFill>
              <a:schemeClr val="tx1"/>
            </a:solidFill>
            <a:headEnd type="oval"/>
            <a:tailEnd type="stealth"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58" idx="1"/>
            <a:endCxn id="62" idx="3"/>
          </p:cNvCxnSpPr>
          <p:nvPr/>
        </p:nvCxnSpPr>
        <p:spPr>
          <a:xfrm flipH="1" flipV="1">
            <a:off x="6242753" y="5457982"/>
            <a:ext cx="1602019" cy="276981"/>
          </a:xfrm>
          <a:prstGeom prst="straightConnector1">
            <a:avLst/>
          </a:prstGeom>
          <a:ln w="25400">
            <a:solidFill>
              <a:schemeClr val="tx1"/>
            </a:solidFill>
            <a:headEnd type="oval"/>
            <a:tailEnd type="stealth" w="lg" len="lg"/>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6241746" y="5102844"/>
            <a:ext cx="1603026" cy="243284"/>
          </a:xfrm>
          <a:prstGeom prst="straightConnector1">
            <a:avLst/>
          </a:prstGeom>
          <a:ln w="25400">
            <a:solidFill>
              <a:schemeClr val="tx1"/>
            </a:solidFill>
            <a:headEnd type="oval"/>
            <a:tailEnd type="stealth" w="lg"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59" idx="0"/>
          </p:cNvCxnSpPr>
          <p:nvPr/>
        </p:nvCxnSpPr>
        <p:spPr>
          <a:xfrm flipH="1" flipV="1">
            <a:off x="8189006" y="4324388"/>
            <a:ext cx="192970" cy="530806"/>
          </a:xfrm>
          <a:prstGeom prst="straightConnector1">
            <a:avLst/>
          </a:prstGeom>
          <a:ln w="25400">
            <a:solidFill>
              <a:schemeClr val="tx1"/>
            </a:solidFill>
            <a:headEnd type="oval"/>
            <a:tailEnd type="stealth" w="lg" len="lg"/>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3040981" y="5134922"/>
            <a:ext cx="356188" cy="369332"/>
          </a:xfrm>
          <a:prstGeom prst="rect">
            <a:avLst/>
          </a:prstGeom>
          <a:noFill/>
        </p:spPr>
        <p:txBody>
          <a:bodyPr wrap="none" rtlCol="0">
            <a:spAutoFit/>
          </a:bodyPr>
          <a:lstStyle/>
          <a:p>
            <a:r>
              <a:rPr lang="en-US" dirty="0">
                <a:solidFill>
                  <a:schemeClr val="tx1"/>
                </a:solidFill>
                <a:latin typeface="+mn-lt"/>
              </a:rPr>
              <a:t>1</a:t>
            </a:r>
            <a:endParaRPr lang="nl-BE" dirty="0">
              <a:solidFill>
                <a:schemeClr val="tx1"/>
              </a:solidFill>
              <a:latin typeface="+mn-lt"/>
            </a:endParaRPr>
          </a:p>
        </p:txBody>
      </p:sp>
      <p:sp>
        <p:nvSpPr>
          <p:cNvPr id="73" name="TextBox 72"/>
          <p:cNvSpPr txBox="1"/>
          <p:nvPr/>
        </p:nvSpPr>
        <p:spPr>
          <a:xfrm>
            <a:off x="1841801" y="4814029"/>
            <a:ext cx="356188" cy="369332"/>
          </a:xfrm>
          <a:prstGeom prst="rect">
            <a:avLst/>
          </a:prstGeom>
          <a:noFill/>
        </p:spPr>
        <p:txBody>
          <a:bodyPr wrap="none" rtlCol="0">
            <a:spAutoFit/>
          </a:bodyPr>
          <a:lstStyle/>
          <a:p>
            <a:r>
              <a:rPr lang="en-US" dirty="0">
                <a:solidFill>
                  <a:schemeClr val="tx1"/>
                </a:solidFill>
                <a:latin typeface="+mn-lt"/>
              </a:rPr>
              <a:t>1</a:t>
            </a:r>
            <a:endParaRPr lang="nl-BE" dirty="0">
              <a:solidFill>
                <a:schemeClr val="tx1"/>
              </a:solidFill>
              <a:latin typeface="+mn-lt"/>
            </a:endParaRPr>
          </a:p>
        </p:txBody>
      </p:sp>
      <p:sp>
        <p:nvSpPr>
          <p:cNvPr id="74" name="TextBox 73"/>
          <p:cNvSpPr txBox="1"/>
          <p:nvPr/>
        </p:nvSpPr>
        <p:spPr>
          <a:xfrm>
            <a:off x="3874942" y="4766381"/>
            <a:ext cx="356188" cy="369332"/>
          </a:xfrm>
          <a:prstGeom prst="rect">
            <a:avLst/>
          </a:prstGeom>
          <a:noFill/>
        </p:spPr>
        <p:txBody>
          <a:bodyPr wrap="none" rtlCol="0">
            <a:spAutoFit/>
          </a:bodyPr>
          <a:lstStyle/>
          <a:p>
            <a:r>
              <a:rPr lang="en-US" dirty="0">
                <a:solidFill>
                  <a:schemeClr val="tx1"/>
                </a:solidFill>
                <a:latin typeface="+mn-lt"/>
              </a:rPr>
              <a:t>1</a:t>
            </a:r>
            <a:endParaRPr lang="nl-BE" dirty="0">
              <a:solidFill>
                <a:schemeClr val="tx1"/>
              </a:solidFill>
              <a:latin typeface="+mn-lt"/>
            </a:endParaRPr>
          </a:p>
        </p:txBody>
      </p:sp>
      <p:sp>
        <p:nvSpPr>
          <p:cNvPr id="75" name="TextBox 74"/>
          <p:cNvSpPr txBox="1"/>
          <p:nvPr/>
        </p:nvSpPr>
        <p:spPr>
          <a:xfrm>
            <a:off x="4929237" y="5161462"/>
            <a:ext cx="356188" cy="369332"/>
          </a:xfrm>
          <a:prstGeom prst="rect">
            <a:avLst/>
          </a:prstGeom>
          <a:noFill/>
        </p:spPr>
        <p:txBody>
          <a:bodyPr wrap="none" rtlCol="0">
            <a:spAutoFit/>
          </a:bodyPr>
          <a:lstStyle/>
          <a:p>
            <a:r>
              <a:rPr lang="en-US" dirty="0">
                <a:solidFill>
                  <a:schemeClr val="tx1"/>
                </a:solidFill>
                <a:latin typeface="+mn-lt"/>
              </a:rPr>
              <a:t>2</a:t>
            </a:r>
            <a:endParaRPr lang="nl-BE" dirty="0">
              <a:solidFill>
                <a:schemeClr val="tx1"/>
              </a:solidFill>
              <a:latin typeface="+mn-lt"/>
            </a:endParaRPr>
          </a:p>
        </p:txBody>
      </p:sp>
      <p:sp>
        <p:nvSpPr>
          <p:cNvPr id="91" name="TextBox 90"/>
          <p:cNvSpPr txBox="1"/>
          <p:nvPr/>
        </p:nvSpPr>
        <p:spPr>
          <a:xfrm>
            <a:off x="6735795" y="5726668"/>
            <a:ext cx="356188" cy="369332"/>
          </a:xfrm>
          <a:prstGeom prst="rect">
            <a:avLst/>
          </a:prstGeom>
          <a:noFill/>
        </p:spPr>
        <p:txBody>
          <a:bodyPr wrap="none" rtlCol="0">
            <a:spAutoFit/>
          </a:bodyPr>
          <a:lstStyle/>
          <a:p>
            <a:r>
              <a:rPr lang="en-US" dirty="0">
                <a:solidFill>
                  <a:schemeClr val="tx1"/>
                </a:solidFill>
                <a:latin typeface="+mn-lt"/>
              </a:rPr>
              <a:t>2</a:t>
            </a:r>
            <a:endParaRPr lang="nl-BE" dirty="0">
              <a:solidFill>
                <a:schemeClr val="tx1"/>
              </a:solidFill>
              <a:latin typeface="+mn-lt"/>
            </a:endParaRPr>
          </a:p>
        </p:txBody>
      </p:sp>
      <p:sp>
        <p:nvSpPr>
          <p:cNvPr id="93" name="TextBox 92"/>
          <p:cNvSpPr txBox="1"/>
          <p:nvPr/>
        </p:nvSpPr>
        <p:spPr>
          <a:xfrm>
            <a:off x="6922044" y="4899902"/>
            <a:ext cx="356188" cy="369332"/>
          </a:xfrm>
          <a:prstGeom prst="rect">
            <a:avLst/>
          </a:prstGeom>
          <a:noFill/>
        </p:spPr>
        <p:txBody>
          <a:bodyPr wrap="none" rtlCol="0">
            <a:spAutoFit/>
          </a:bodyPr>
          <a:lstStyle/>
          <a:p>
            <a:r>
              <a:rPr lang="en-US" dirty="0">
                <a:solidFill>
                  <a:schemeClr val="tx1"/>
                </a:solidFill>
                <a:latin typeface="+mn-lt"/>
              </a:rPr>
              <a:t>3</a:t>
            </a:r>
            <a:endParaRPr lang="nl-BE" dirty="0">
              <a:solidFill>
                <a:schemeClr val="tx1"/>
              </a:solidFill>
              <a:latin typeface="+mn-lt"/>
            </a:endParaRPr>
          </a:p>
        </p:txBody>
      </p:sp>
      <p:sp>
        <p:nvSpPr>
          <p:cNvPr id="94" name="TextBox 93"/>
          <p:cNvSpPr txBox="1"/>
          <p:nvPr/>
        </p:nvSpPr>
        <p:spPr>
          <a:xfrm>
            <a:off x="8293061" y="4370865"/>
            <a:ext cx="356188" cy="369332"/>
          </a:xfrm>
          <a:prstGeom prst="rect">
            <a:avLst/>
          </a:prstGeom>
          <a:noFill/>
        </p:spPr>
        <p:txBody>
          <a:bodyPr wrap="none" rtlCol="0">
            <a:spAutoFit/>
          </a:bodyPr>
          <a:lstStyle/>
          <a:p>
            <a:r>
              <a:rPr lang="en-US" dirty="0">
                <a:solidFill>
                  <a:schemeClr val="tx1"/>
                </a:solidFill>
                <a:latin typeface="+mn-lt"/>
              </a:rPr>
              <a:t>4</a:t>
            </a:r>
            <a:endParaRPr lang="nl-BE" dirty="0">
              <a:solidFill>
                <a:schemeClr val="tx1"/>
              </a:solidFill>
              <a:latin typeface="+mn-lt"/>
            </a:endParaRPr>
          </a:p>
        </p:txBody>
      </p:sp>
      <p:cxnSp>
        <p:nvCxnSpPr>
          <p:cNvPr id="115" name="Straight Arrow Connector 114"/>
          <p:cNvCxnSpPr>
            <a:endCxn id="61" idx="0"/>
          </p:cNvCxnSpPr>
          <p:nvPr/>
        </p:nvCxnSpPr>
        <p:spPr>
          <a:xfrm flipH="1">
            <a:off x="4161590" y="4126936"/>
            <a:ext cx="2126743" cy="1083395"/>
          </a:xfrm>
          <a:prstGeom prst="straightConnector1">
            <a:avLst/>
          </a:prstGeom>
          <a:ln w="25400">
            <a:solidFill>
              <a:schemeClr val="tx1"/>
            </a:solidFill>
            <a:headEnd type="oval"/>
            <a:tailEnd type="stealth" w="lg" len="lg"/>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14148" y="4745768"/>
            <a:ext cx="1851789" cy="300082"/>
          </a:xfrm>
          <a:prstGeom prst="rect">
            <a:avLst/>
          </a:prstGeom>
          <a:noFill/>
        </p:spPr>
        <p:txBody>
          <a:bodyPr wrap="none" rtlCol="0">
            <a:spAutoFit/>
          </a:bodyPr>
          <a:lstStyle/>
          <a:p>
            <a:r>
              <a:rPr lang="en-US" sz="1800" dirty="0">
                <a:solidFill>
                  <a:schemeClr val="tx1">
                    <a:lumMod val="50000"/>
                    <a:lumOff val="50000"/>
                  </a:schemeClr>
                </a:solidFill>
                <a:latin typeface="+mn-lt"/>
              </a:rPr>
              <a:t>Formal Methods</a:t>
            </a:r>
            <a:endParaRPr lang="nl-BE" sz="1800" dirty="0">
              <a:solidFill>
                <a:schemeClr val="tx1">
                  <a:lumMod val="50000"/>
                  <a:lumOff val="50000"/>
                </a:schemeClr>
              </a:solidFill>
              <a:latin typeface="+mn-lt"/>
            </a:endParaRPr>
          </a:p>
        </p:txBody>
      </p:sp>
      <p:sp>
        <p:nvSpPr>
          <p:cNvPr id="117" name="TextBox 116"/>
          <p:cNvSpPr txBox="1"/>
          <p:nvPr/>
        </p:nvSpPr>
        <p:spPr>
          <a:xfrm>
            <a:off x="-19007" y="4269090"/>
            <a:ext cx="697627" cy="300082"/>
          </a:xfrm>
          <a:prstGeom prst="rect">
            <a:avLst/>
          </a:prstGeom>
          <a:noFill/>
        </p:spPr>
        <p:txBody>
          <a:bodyPr wrap="none" rtlCol="0">
            <a:spAutoFit/>
          </a:bodyPr>
          <a:lstStyle/>
          <a:p>
            <a:r>
              <a:rPr lang="en-US" sz="1800" dirty="0">
                <a:solidFill>
                  <a:schemeClr val="tx2"/>
                </a:solidFill>
                <a:latin typeface="+mn-lt"/>
              </a:rPr>
              <a:t>DSM</a:t>
            </a:r>
            <a:endParaRPr lang="nl-BE" sz="1800" dirty="0">
              <a:solidFill>
                <a:schemeClr val="tx2"/>
              </a:solidFill>
              <a:latin typeface="+mn-lt"/>
            </a:endParaRPr>
          </a:p>
        </p:txBody>
      </p:sp>
      <p:sp>
        <p:nvSpPr>
          <p:cNvPr id="4" name="Rectangular Callout 3"/>
          <p:cNvSpPr/>
          <p:nvPr/>
        </p:nvSpPr>
        <p:spPr bwMode="auto">
          <a:xfrm>
            <a:off x="406750" y="985310"/>
            <a:ext cx="1511031" cy="612648"/>
          </a:xfrm>
          <a:prstGeom prst="wedgeRectCallout">
            <a:avLst>
              <a:gd name="adj1" fmla="val -28769"/>
              <a:gd name="adj2" fmla="val 118776"/>
            </a:avLst>
          </a:prstGeom>
          <a:solidFill>
            <a:schemeClr val="accent3">
              <a:lumMod val="20000"/>
              <a:lumOff val="80000"/>
              <a:alpha val="50000"/>
            </a:schemeClr>
          </a:solidFill>
          <a:ln>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dirty="0">
                <a:solidFill>
                  <a:schemeClr val="accent3"/>
                </a:solidFill>
                <a:latin typeface="+mn-lt"/>
                <a:cs typeface="+mn-cs"/>
              </a:rPr>
              <a:t>Annotations</a:t>
            </a:r>
          </a:p>
        </p:txBody>
      </p:sp>
      <p:sp>
        <p:nvSpPr>
          <p:cNvPr id="81" name="Rectangular Callout 80"/>
          <p:cNvSpPr/>
          <p:nvPr/>
        </p:nvSpPr>
        <p:spPr bwMode="auto">
          <a:xfrm>
            <a:off x="2802560" y="912417"/>
            <a:ext cx="1511031" cy="612648"/>
          </a:xfrm>
          <a:prstGeom prst="wedgeRectCallout">
            <a:avLst>
              <a:gd name="adj1" fmla="val 81348"/>
              <a:gd name="adj2" fmla="val 3777"/>
            </a:avLst>
          </a:prstGeom>
          <a:solidFill>
            <a:schemeClr val="accent3">
              <a:lumMod val="20000"/>
              <a:lumOff val="80000"/>
              <a:alpha val="50000"/>
            </a:schemeClr>
          </a:solidFill>
          <a:ln>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dirty="0">
                <a:solidFill>
                  <a:schemeClr val="accent3"/>
                </a:solidFill>
                <a:latin typeface="+mn-lt"/>
                <a:cs typeface="+mn-cs"/>
              </a:rPr>
              <a:t>Annotations</a:t>
            </a:r>
          </a:p>
        </p:txBody>
      </p:sp>
    </p:spTree>
    <p:extLst>
      <p:ext uri="{BB962C8B-B14F-4D97-AF65-F5344CB8AC3E}">
        <p14:creationId xmlns="" xmlns:p14="http://schemas.microsoft.com/office/powerpoint/2010/main" val="12709024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Evaluation (TSE paper)</a:t>
            </a:r>
          </a:p>
        </p:txBody>
      </p:sp>
      <p:sp>
        <p:nvSpPr>
          <p:cNvPr id="3" name="Tijdelijke aanduiding voor inhoud 2"/>
          <p:cNvSpPr>
            <a:spLocks noGrp="1"/>
          </p:cNvSpPr>
          <p:nvPr>
            <p:ph idx="1"/>
          </p:nvPr>
        </p:nvSpPr>
        <p:spPr>
          <a:xfrm>
            <a:off x="633413" y="1124744"/>
            <a:ext cx="8331075" cy="5018900"/>
          </a:xfrm>
        </p:spPr>
        <p:txBody>
          <a:bodyPr/>
          <a:lstStyle/>
          <a:p>
            <a:r>
              <a:rPr lang="en-US" dirty="0"/>
              <a:t>Modelling effort</a:t>
            </a:r>
          </a:p>
          <a:p>
            <a:pPr lvl="1"/>
            <a:r>
              <a:rPr lang="en-US" dirty="0"/>
              <a:t>comparison LOC and complexity</a:t>
            </a:r>
          </a:p>
          <a:p>
            <a:r>
              <a:rPr lang="en-US" dirty="0"/>
              <a:t>Correctness + Usability study</a:t>
            </a:r>
          </a:p>
          <a:p>
            <a:pPr lvl="1"/>
            <a:r>
              <a:rPr lang="en-US" dirty="0"/>
              <a:t>6 participants, qualitative study + SUS</a:t>
            </a:r>
          </a:p>
          <a:p>
            <a:r>
              <a:rPr lang="en-US" dirty="0"/>
              <a:t>Model checking performance</a:t>
            </a:r>
          </a:p>
          <a:p>
            <a:pPr lvl="1"/>
            <a:r>
              <a:rPr lang="en-US" dirty="0"/>
              <a:t>better than adapted Elevator example from literature</a:t>
            </a:r>
          </a:p>
          <a:p>
            <a:r>
              <a:rPr lang="en-US" dirty="0"/>
              <a:t>Expressiveness</a:t>
            </a:r>
          </a:p>
          <a:p>
            <a:pPr lvl="1"/>
            <a:r>
              <a:rPr lang="en-US" dirty="0"/>
              <a:t>Exhaustive comparison with </a:t>
            </a:r>
            <a:r>
              <a:rPr lang="en-US" dirty="0" err="1"/>
              <a:t>Promela</a:t>
            </a:r>
            <a:r>
              <a:rPr lang="en-US" dirty="0"/>
              <a:t> language constructs</a:t>
            </a:r>
          </a:p>
          <a:p>
            <a:r>
              <a:rPr lang="en-US" dirty="0" err="1"/>
              <a:t>Customisability</a:t>
            </a:r>
            <a:endParaRPr lang="en-US" dirty="0"/>
          </a:p>
          <a:p>
            <a:pPr lvl="1"/>
            <a:r>
              <a:rPr lang="en-US" dirty="0"/>
              <a:t>added patterns to property language and replaced Spin backbone with Groove</a:t>
            </a:r>
          </a:p>
          <a:p>
            <a:endParaRPr lang="en-US" dirty="0"/>
          </a:p>
        </p:txBody>
      </p:sp>
    </p:spTree>
    <p:extLst>
      <p:ext uri="{BB962C8B-B14F-4D97-AF65-F5344CB8AC3E}">
        <p14:creationId xmlns="" xmlns:p14="http://schemas.microsoft.com/office/powerpoint/2010/main" val="35286720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for DSMLs: Testing</a:t>
            </a:r>
            <a:endParaRPr lang="nl-BE" dirty="0"/>
          </a:p>
        </p:txBody>
      </p:sp>
      <p:pic>
        <p:nvPicPr>
          <p:cNvPr id="3" name="Picture 2"/>
          <p:cNvPicPr>
            <a:picLocks noChangeAspect="1"/>
          </p:cNvPicPr>
          <p:nvPr/>
        </p:nvPicPr>
        <p:blipFill>
          <a:blip r:embed="rId3" cstate="print"/>
          <a:stretch>
            <a:fillRect/>
          </a:stretch>
        </p:blipFill>
        <p:spPr>
          <a:xfrm>
            <a:off x="325023" y="2874403"/>
            <a:ext cx="3853543" cy="2041071"/>
          </a:xfrm>
          <a:prstGeom prst="rect">
            <a:avLst/>
          </a:prstGeom>
          <a:ln>
            <a:noFill/>
          </a:ln>
          <a:effectLst>
            <a:outerShdw blurRad="190500" algn="tl" rotWithShape="0">
              <a:srgbClr val="000000">
                <a:alpha val="70000"/>
              </a:srgbClr>
            </a:outerShdw>
          </a:effectLst>
        </p:spPr>
      </p:pic>
      <p:sp>
        <p:nvSpPr>
          <p:cNvPr id="52" name="Rounded Rectangle 51"/>
          <p:cNvSpPr/>
          <p:nvPr/>
        </p:nvSpPr>
        <p:spPr>
          <a:xfrm>
            <a:off x="1489794" y="2021568"/>
            <a:ext cx="1524000" cy="49530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Design</a:t>
            </a:r>
            <a:endParaRPr lang="nl-BE" dirty="0"/>
          </a:p>
        </p:txBody>
      </p:sp>
      <p:sp>
        <p:nvSpPr>
          <p:cNvPr id="53" name="Rounded Rectangle 52"/>
          <p:cNvSpPr/>
          <p:nvPr/>
        </p:nvSpPr>
        <p:spPr>
          <a:xfrm>
            <a:off x="5927200" y="2021568"/>
            <a:ext cx="1597128" cy="495300"/>
          </a:xfrm>
          <a:prstGeom prst="roundRect">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Test Case</a:t>
            </a:r>
            <a:endParaRPr lang="nl-BE" dirty="0"/>
          </a:p>
        </p:txBody>
      </p:sp>
      <p:sp>
        <p:nvSpPr>
          <p:cNvPr id="10" name="Slide Number Placeholder 9"/>
          <p:cNvSpPr>
            <a:spLocks noGrp="1"/>
          </p:cNvSpPr>
          <p:nvPr>
            <p:ph type="sldNum" sz="quarter" idx="4294967295"/>
          </p:nvPr>
        </p:nvSpPr>
        <p:spPr>
          <a:xfrm>
            <a:off x="-4356" y="6602881"/>
            <a:ext cx="461556" cy="257295"/>
          </a:xfrm>
          <a:prstGeom prst="rect">
            <a:avLst/>
          </a:prstGeom>
        </p:spPr>
        <p:txBody>
          <a:bodyPr/>
          <a:lstStyle/>
          <a:p>
            <a:fld id="{B6F15528-21DE-4FAA-801E-634DDDAF4B2B}" type="slidenum">
              <a:rPr lang="en-US" smtClean="0"/>
              <a:pPr/>
              <a:t>34</a:t>
            </a:fld>
            <a:endParaRPr lang="en-US"/>
          </a:p>
        </p:txBody>
      </p:sp>
      <p:sp>
        <p:nvSpPr>
          <p:cNvPr id="54" name="TextBox 53"/>
          <p:cNvSpPr txBox="1"/>
          <p:nvPr/>
        </p:nvSpPr>
        <p:spPr>
          <a:xfrm>
            <a:off x="4197580" y="2084552"/>
            <a:ext cx="545834" cy="369332"/>
          </a:xfrm>
          <a:prstGeom prst="rect">
            <a:avLst/>
          </a:prstGeom>
          <a:noFill/>
        </p:spPr>
        <p:txBody>
          <a:bodyPr wrap="square" rtlCol="0">
            <a:spAutoFit/>
          </a:bodyPr>
          <a:lstStyle/>
          <a:p>
            <a:r>
              <a:rPr lang="nl-BE" b="1" dirty="0"/>
              <a:t>⊨</a:t>
            </a:r>
            <a:endParaRPr lang="nl-BE" dirty="0"/>
          </a:p>
        </p:txBody>
      </p:sp>
      <p:grpSp>
        <p:nvGrpSpPr>
          <p:cNvPr id="5" name="Group 6"/>
          <p:cNvGrpSpPr/>
          <p:nvPr/>
        </p:nvGrpSpPr>
        <p:grpSpPr>
          <a:xfrm>
            <a:off x="4427984" y="3485700"/>
            <a:ext cx="4555607" cy="737418"/>
            <a:chOff x="4427984" y="3485700"/>
            <a:chExt cx="4555607" cy="737418"/>
          </a:xfrm>
        </p:grpSpPr>
        <p:pic>
          <p:nvPicPr>
            <p:cNvPr id="4" name="Picture 3"/>
            <p:cNvPicPr>
              <a:picLocks noChangeAspect="1"/>
            </p:cNvPicPr>
            <p:nvPr/>
          </p:nvPicPr>
          <p:blipFill>
            <a:blip r:embed="rId4" cstate="print"/>
            <a:stretch>
              <a:fillRect/>
            </a:stretch>
          </p:blipFill>
          <p:spPr>
            <a:xfrm>
              <a:off x="4427984" y="3485700"/>
              <a:ext cx="4555607" cy="737418"/>
            </a:xfrm>
            <a:prstGeom prst="rect">
              <a:avLst/>
            </a:prstGeom>
            <a:ln>
              <a:noFill/>
            </a:ln>
            <a:effectLst>
              <a:outerShdw blurRad="190500" algn="tl" rotWithShape="0">
                <a:srgbClr val="000000">
                  <a:alpha val="70000"/>
                </a:srgbClr>
              </a:outerShdw>
            </a:effectLst>
          </p:spPr>
        </p:pic>
        <p:sp>
          <p:nvSpPr>
            <p:cNvPr id="6" name="Rectangle 5"/>
            <p:cNvSpPr/>
            <p:nvPr/>
          </p:nvSpPr>
          <p:spPr bwMode="auto">
            <a:xfrm>
              <a:off x="6156176" y="3733200"/>
              <a:ext cx="144016" cy="162000"/>
            </a:xfrm>
            <a:prstGeom prst="rect">
              <a:avLst/>
            </a:prstGeom>
            <a:solidFill>
              <a:schemeClr val="tx1">
                <a:alpha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nl-BE" sz="2400" b="0" i="0" u="none" strike="noStrike" cap="none" normalizeH="0" baseline="0">
                <a:ln>
                  <a:noFill/>
                </a:ln>
                <a:solidFill>
                  <a:schemeClr val="bg1"/>
                </a:solidFill>
                <a:effectLst/>
                <a:latin typeface="Times New Roman" charset="0"/>
                <a:cs typeface="Times New Roman" charset="0"/>
              </a:endParaRPr>
            </a:p>
          </p:txBody>
        </p:sp>
        <p:sp>
          <p:nvSpPr>
            <p:cNvPr id="11" name="Rectangle 10"/>
            <p:cNvSpPr/>
            <p:nvPr/>
          </p:nvSpPr>
          <p:spPr bwMode="auto">
            <a:xfrm>
              <a:off x="8604448" y="3717032"/>
              <a:ext cx="108000" cy="57600"/>
            </a:xfrm>
            <a:prstGeom prst="rect">
              <a:avLst/>
            </a:prstGeom>
            <a:solidFill>
              <a:schemeClr val="tx1">
                <a:alpha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nl-BE" sz="2400" b="0" i="0" u="none" strike="noStrike" cap="none" normalizeH="0" baseline="0">
                <a:ln>
                  <a:noFill/>
                </a:ln>
                <a:solidFill>
                  <a:schemeClr val="bg1"/>
                </a:solidFill>
                <a:effectLst/>
                <a:latin typeface="Times New Roman" charset="0"/>
                <a:cs typeface="Times New Roman" charset="0"/>
              </a:endParaRPr>
            </a:p>
          </p:txBody>
        </p:sp>
      </p:grpSp>
      <p:sp>
        <p:nvSpPr>
          <p:cNvPr id="13" name="Rounded Rectangle 12"/>
          <p:cNvSpPr/>
          <p:nvPr/>
        </p:nvSpPr>
        <p:spPr>
          <a:xfrm>
            <a:off x="6928976" y="4199711"/>
            <a:ext cx="1783472" cy="495300"/>
          </a:xfrm>
          <a:prstGeom prst="roundRect">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Test DSML</a:t>
            </a:r>
            <a:endParaRPr lang="nl-BE" dirty="0"/>
          </a:p>
        </p:txBody>
      </p:sp>
      <p:sp>
        <p:nvSpPr>
          <p:cNvPr id="14" name="Rechthoek 13"/>
          <p:cNvSpPr/>
          <p:nvPr/>
        </p:nvSpPr>
        <p:spPr>
          <a:xfrm>
            <a:off x="326306" y="5733256"/>
            <a:ext cx="8478688" cy="513859"/>
          </a:xfrm>
          <a:prstGeom prst="rect">
            <a:avLst/>
          </a:prstGeom>
        </p:spPr>
        <p:txBody>
          <a:bodyPr wrap="square">
            <a:spAutoFit/>
          </a:bodyPr>
          <a:lstStyle/>
          <a:p>
            <a:pPr marL="171450" indent="-171450">
              <a:buFont typeface="Arial" panose="020B0604020202020204" pitchFamily="34" charset="0"/>
              <a:buChar char="•"/>
            </a:pPr>
            <a:r>
              <a:rPr lang="nl-BE" sz="1200" dirty="0">
                <a:solidFill>
                  <a:schemeClr val="tx1"/>
                </a:solidFill>
                <a:latin typeface="+mn-lt"/>
              </a:rPr>
              <a:t>Bart Meyers, Joachim Denil, István Dávid, </a:t>
            </a:r>
            <a:r>
              <a:rPr lang="nl-BE" sz="1200" dirty="0" err="1">
                <a:solidFill>
                  <a:schemeClr val="tx1"/>
                </a:solidFill>
                <a:latin typeface="+mn-lt"/>
              </a:rPr>
              <a:t>and</a:t>
            </a:r>
            <a:r>
              <a:rPr lang="nl-BE" sz="1200" dirty="0">
                <a:solidFill>
                  <a:schemeClr val="tx1"/>
                </a:solidFill>
                <a:latin typeface="+mn-lt"/>
              </a:rPr>
              <a:t> Hans Vangheluwe. </a:t>
            </a:r>
            <a:r>
              <a:rPr lang="nl-BE" sz="1200" dirty="0" err="1">
                <a:solidFill>
                  <a:schemeClr val="tx1"/>
                </a:solidFill>
                <a:latin typeface="+mn-lt"/>
              </a:rPr>
              <a:t>Automated</a:t>
            </a:r>
            <a:r>
              <a:rPr lang="nl-BE" sz="1200" dirty="0">
                <a:solidFill>
                  <a:schemeClr val="tx1"/>
                </a:solidFill>
                <a:latin typeface="+mn-lt"/>
              </a:rPr>
              <a:t> </a:t>
            </a:r>
            <a:r>
              <a:rPr lang="nl-BE" sz="1200" dirty="0" err="1">
                <a:solidFill>
                  <a:schemeClr val="tx1"/>
                </a:solidFill>
                <a:latin typeface="+mn-lt"/>
              </a:rPr>
              <a:t>Testing</a:t>
            </a:r>
            <a:r>
              <a:rPr lang="nl-BE" sz="1200" dirty="0">
                <a:solidFill>
                  <a:schemeClr val="tx1"/>
                </a:solidFill>
                <a:latin typeface="+mn-lt"/>
              </a:rPr>
              <a:t> Support </a:t>
            </a:r>
            <a:r>
              <a:rPr lang="nl-BE" sz="1200" dirty="0" err="1">
                <a:solidFill>
                  <a:schemeClr val="tx1"/>
                </a:solidFill>
                <a:latin typeface="+mn-lt"/>
              </a:rPr>
              <a:t>for</a:t>
            </a:r>
            <a:r>
              <a:rPr lang="nl-BE" sz="1200" dirty="0">
                <a:solidFill>
                  <a:schemeClr val="tx1"/>
                </a:solidFill>
                <a:latin typeface="+mn-lt"/>
              </a:rPr>
              <a:t> </a:t>
            </a:r>
            <a:r>
              <a:rPr lang="nl-BE" sz="1200" dirty="0" err="1">
                <a:solidFill>
                  <a:schemeClr val="tx1"/>
                </a:solidFill>
                <a:latin typeface="+mn-lt"/>
              </a:rPr>
              <a:t>Reactive</a:t>
            </a:r>
            <a:r>
              <a:rPr lang="nl-BE" sz="1200" dirty="0">
                <a:solidFill>
                  <a:schemeClr val="tx1"/>
                </a:solidFill>
                <a:latin typeface="+mn-lt"/>
              </a:rPr>
              <a:t> Domain-</a:t>
            </a:r>
            <a:r>
              <a:rPr lang="nl-BE" sz="1200" dirty="0" err="1">
                <a:solidFill>
                  <a:schemeClr val="tx1"/>
                </a:solidFill>
                <a:latin typeface="+mn-lt"/>
              </a:rPr>
              <a:t>Specific</a:t>
            </a:r>
            <a:r>
              <a:rPr lang="nl-BE" sz="1200" dirty="0">
                <a:solidFill>
                  <a:schemeClr val="tx1"/>
                </a:solidFill>
                <a:latin typeface="+mn-lt"/>
              </a:rPr>
              <a:t> </a:t>
            </a:r>
            <a:r>
              <a:rPr lang="nl-BE" sz="1200" dirty="0" err="1">
                <a:solidFill>
                  <a:schemeClr val="tx1"/>
                </a:solidFill>
                <a:latin typeface="+mn-lt"/>
              </a:rPr>
              <a:t>Modelling</a:t>
            </a:r>
            <a:r>
              <a:rPr lang="nl-BE" sz="1200" dirty="0">
                <a:solidFill>
                  <a:schemeClr val="tx1"/>
                </a:solidFill>
                <a:latin typeface="+mn-lt"/>
              </a:rPr>
              <a:t> </a:t>
            </a:r>
            <a:r>
              <a:rPr lang="nl-BE" sz="1200" dirty="0" err="1">
                <a:solidFill>
                  <a:schemeClr val="tx1"/>
                </a:solidFill>
                <a:latin typeface="+mn-lt"/>
              </a:rPr>
              <a:t>Languages</a:t>
            </a:r>
            <a:r>
              <a:rPr lang="nl-BE" sz="1200" dirty="0">
                <a:solidFill>
                  <a:schemeClr val="tx1"/>
                </a:solidFill>
                <a:latin typeface="+mn-lt"/>
              </a:rPr>
              <a:t>. In "</a:t>
            </a:r>
            <a:r>
              <a:rPr lang="nl-BE" sz="1200" dirty="0" err="1">
                <a:solidFill>
                  <a:schemeClr val="tx1"/>
                </a:solidFill>
                <a:latin typeface="+mn-lt"/>
              </a:rPr>
              <a:t>Proceedings</a:t>
            </a:r>
            <a:r>
              <a:rPr lang="nl-BE" sz="1200" dirty="0">
                <a:solidFill>
                  <a:schemeClr val="tx1"/>
                </a:solidFill>
                <a:latin typeface="+mn-lt"/>
              </a:rPr>
              <a:t> of </a:t>
            </a:r>
            <a:r>
              <a:rPr lang="nl-BE" sz="1200" dirty="0" err="1">
                <a:solidFill>
                  <a:schemeClr val="tx1"/>
                </a:solidFill>
                <a:latin typeface="+mn-lt"/>
              </a:rPr>
              <a:t>the</a:t>
            </a:r>
            <a:r>
              <a:rPr lang="nl-BE" sz="1200" dirty="0">
                <a:solidFill>
                  <a:schemeClr val="tx1"/>
                </a:solidFill>
                <a:latin typeface="+mn-lt"/>
              </a:rPr>
              <a:t> 2016 ACM SIGPLAN International Conference on Software Language Engineering". ACM digital </a:t>
            </a:r>
            <a:r>
              <a:rPr lang="nl-BE" sz="1200" dirty="0" err="1">
                <a:solidFill>
                  <a:schemeClr val="tx1"/>
                </a:solidFill>
                <a:latin typeface="+mn-lt"/>
              </a:rPr>
              <a:t>library</a:t>
            </a:r>
            <a:r>
              <a:rPr lang="nl-BE" sz="1200" dirty="0">
                <a:solidFill>
                  <a:schemeClr val="tx1"/>
                </a:solidFill>
                <a:latin typeface="+mn-lt"/>
              </a:rPr>
              <a:t>, p. 181-194, 2016.</a:t>
            </a:r>
          </a:p>
        </p:txBody>
      </p:sp>
    </p:spTree>
    <p:extLst>
      <p:ext uri="{BB962C8B-B14F-4D97-AF65-F5344CB8AC3E}">
        <p14:creationId xmlns="" xmlns:p14="http://schemas.microsoft.com/office/powerpoint/2010/main" val="3391809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Roadmap</a:t>
            </a:r>
            <a:endParaRPr lang="nl-BE" dirty="0"/>
          </a:p>
        </p:txBody>
      </p:sp>
      <p:graphicFrame>
        <p:nvGraphicFramePr>
          <p:cNvPr id="8" name="Content Placeholder 7"/>
          <p:cNvGraphicFramePr>
            <a:graphicFrameLocks noGrp="1"/>
          </p:cNvGraphicFramePr>
          <p:nvPr>
            <p:ph idx="1"/>
            <p:extLst>
              <p:ext uri="{D42A27DB-BD31-4B8C-83A1-F6EECF244321}">
                <p14:modId xmlns="" xmlns:p14="http://schemas.microsoft.com/office/powerpoint/2010/main" val="3603625465"/>
              </p:ext>
            </p:extLst>
          </p:nvPr>
        </p:nvGraphicFramePr>
        <p:xfrm>
          <a:off x="107504" y="908720"/>
          <a:ext cx="8943651"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ight Arrow 8"/>
          <p:cNvSpPr/>
          <p:nvPr/>
        </p:nvSpPr>
        <p:spPr bwMode="auto">
          <a:xfrm>
            <a:off x="2483768" y="4509120"/>
            <a:ext cx="1440160" cy="1440160"/>
          </a:xfrm>
          <a:prstGeom prst="rightArrow">
            <a:avLst/>
          </a:prstGeom>
          <a:gradFill>
            <a:gsLst>
              <a:gs pos="0">
                <a:srgbClr val="00B8FF">
                  <a:shade val="30000"/>
                  <a:satMod val="115000"/>
                </a:srgbClr>
              </a:gs>
              <a:gs pos="100000">
                <a:schemeClr val="bg1">
                  <a:alpha val="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kumimoji="0" lang="en-US" sz="1400" b="0" i="0" u="none" strike="noStrike" cap="none" normalizeH="0" baseline="0" dirty="0">
                <a:ln>
                  <a:noFill/>
                </a:ln>
                <a:solidFill>
                  <a:schemeClr val="tx1"/>
                </a:solidFill>
                <a:effectLst/>
                <a:latin typeface="+mn-lt"/>
                <a:cs typeface="Times New Roman" charset="0"/>
              </a:rPr>
              <a:t>Generation of test</a:t>
            </a:r>
            <a:r>
              <a:rPr kumimoji="0" lang="en-US" sz="1400" b="0" i="0" u="none" strike="noStrike" cap="none" normalizeH="0" dirty="0">
                <a:ln>
                  <a:noFill/>
                </a:ln>
                <a:solidFill>
                  <a:schemeClr val="tx1"/>
                </a:solidFill>
                <a:effectLst/>
                <a:latin typeface="+mn-lt"/>
                <a:cs typeface="Times New Roman" charset="0"/>
              </a:rPr>
              <a:t> cases from properties</a:t>
            </a:r>
            <a:endParaRPr kumimoji="0" lang="nl-BE" sz="1400" b="0" i="0" u="none" strike="noStrike" cap="none" normalizeH="0" baseline="0" dirty="0">
              <a:ln>
                <a:noFill/>
              </a:ln>
              <a:solidFill>
                <a:schemeClr val="tx1"/>
              </a:solidFill>
              <a:effectLst/>
              <a:latin typeface="+mn-lt"/>
              <a:cs typeface="Times New Roman" charset="0"/>
            </a:endParaRPr>
          </a:p>
        </p:txBody>
      </p:sp>
    </p:spTree>
    <p:extLst>
      <p:ext uri="{BB962C8B-B14F-4D97-AF65-F5344CB8AC3E}">
        <p14:creationId xmlns="" xmlns:p14="http://schemas.microsoft.com/office/powerpoint/2010/main" val="25495795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274680"/>
            <a:ext cx="8381519"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Modular Language Environment Engineering (L+E)Spec</a:t>
            </a:r>
          </a:p>
        </p:txBody>
      </p:sp>
      <p:sp>
        <p:nvSpPr>
          <p:cNvPr id="3" name="Content Placeholder 2"/>
          <p:cNvSpPr txBox="1">
            <a:spLocks noGrp="1"/>
          </p:cNvSpPr>
          <p:nvPr>
            <p:ph type="body" idx="4294967295"/>
          </p:nvPr>
        </p:nvSpPr>
        <p:spPr>
          <a:xfrm>
            <a:off x="457200" y="2068200"/>
            <a:ext cx="4114440" cy="4525560"/>
          </a:xfrm>
        </p:spPr>
        <p:txBody>
          <a:bodyPr/>
          <a:lstStyle>
            <a:defPPr marL="432000" lvl="0" indent="-324000" algn="l" rtl="0" hangingPunct="1">
              <a:lnSpc>
                <a:spcPct val="100000"/>
              </a:lnSpc>
              <a:spcBef>
                <a:spcPts val="1417"/>
              </a:spcBef>
              <a:spcAft>
                <a:spcPts val="0"/>
              </a:spcAft>
              <a:buSzPct val="45000"/>
              <a:buFont typeface="StarSymbol"/>
              <a:buNone/>
              <a:defRPr lang="en-US" sz="32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defPPr>
            <a:lvl1pPr marL="432000" lvl="0" indent="-324000" algn="l" rtl="0" hangingPunct="1">
              <a:lnSpc>
                <a:spcPct val="100000"/>
              </a:lnSpc>
              <a:spcBef>
                <a:spcPts val="1417"/>
              </a:spcBef>
              <a:spcAft>
                <a:spcPts val="0"/>
              </a:spcAft>
              <a:buSzPct val="45000"/>
              <a:buFont typeface="StarSymbol"/>
              <a:buChar char="●"/>
              <a:defRPr lang="en-US" sz="32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1pPr>
            <a:lvl2pPr marL="864000" lvl="1" indent="-324000" algn="l" rtl="0" hangingPunct="1">
              <a:lnSpc>
                <a:spcPct val="100000"/>
              </a:lnSpc>
              <a:spcBef>
                <a:spcPts val="1134"/>
              </a:spcBef>
              <a:spcAft>
                <a:spcPts val="0"/>
              </a:spcAft>
              <a:buSzPct val="75000"/>
              <a:buFont typeface="StarSymbol"/>
              <a:buChar char="–"/>
              <a:defRPr lang="en-US" sz="24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2pPr>
            <a:lvl3pPr marL="1295999" lvl="2" indent="-288000" algn="l" rtl="0" hangingPunct="1">
              <a:lnSpc>
                <a:spcPct val="100000"/>
              </a:lnSpc>
              <a:spcBef>
                <a:spcPts val="850"/>
              </a:spcBef>
              <a:spcAft>
                <a:spcPts val="0"/>
              </a:spcAft>
              <a:buSzPct val="45000"/>
              <a:buFont typeface="StarSymbol"/>
              <a:buChar char="●"/>
              <a:defRPr lang="en-US" sz="20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3pPr>
            <a:lvl4pPr marL="1728000" lvl="3" indent="-216000" algn="l" rtl="0" hangingPunct="1">
              <a:lnSpc>
                <a:spcPct val="100000"/>
              </a:lnSpc>
              <a:spcBef>
                <a:spcPts val="567"/>
              </a:spcBef>
              <a:spcAft>
                <a:spcPts val="0"/>
              </a:spcAft>
              <a:buSzPct val="75000"/>
              <a:buFont typeface="StarSymbol"/>
              <a:buChar char="–"/>
              <a:defRPr lang="en-US" sz="20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4pPr>
            <a:lvl5pPr marL="2160000" lvl="4" indent="-216000" algn="l" rtl="0" hangingPunct="1">
              <a:lnSpc>
                <a:spcPct val="100000"/>
              </a:lnSpc>
              <a:spcBef>
                <a:spcPts val="283"/>
              </a:spcBef>
              <a:spcAft>
                <a:spcPts val="0"/>
              </a:spcAft>
              <a:buSzPct val="45000"/>
              <a:buFont typeface="StarSymbol"/>
              <a:buChar char="●"/>
              <a:defRPr lang="en-US" sz="20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5pPr>
            <a:lvl6pPr marL="2592000" lvl="5" indent="-216000" algn="l" rtl="0" hangingPunct="1">
              <a:lnSpc>
                <a:spcPct val="100000"/>
              </a:lnSpc>
              <a:spcBef>
                <a:spcPts val="283"/>
              </a:spcBef>
              <a:spcAft>
                <a:spcPts val="0"/>
              </a:spcAft>
              <a:buSzPct val="45000"/>
              <a:buFont typeface="StarSymbol"/>
              <a:buChar char="●"/>
              <a:defRPr lang="en-US" sz="20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6pPr>
            <a:lvl7pPr marL="3024000" lvl="6" indent="-216000" algn="l" rtl="0" hangingPunct="1">
              <a:lnSpc>
                <a:spcPct val="100000"/>
              </a:lnSpc>
              <a:spcBef>
                <a:spcPts val="283"/>
              </a:spcBef>
              <a:spcAft>
                <a:spcPts val="0"/>
              </a:spcAft>
              <a:buSzPct val="45000"/>
              <a:buFont typeface="StarSymbol"/>
              <a:buChar char="●"/>
              <a:defRPr lang="en-US" sz="20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7pPr>
            <a:lvl8pPr marL="3456000" lvl="7" indent="-216000" algn="l" rtl="0" hangingPunct="1">
              <a:lnSpc>
                <a:spcPct val="100000"/>
              </a:lnSpc>
              <a:spcBef>
                <a:spcPts val="283"/>
              </a:spcBef>
              <a:spcAft>
                <a:spcPts val="0"/>
              </a:spcAft>
              <a:buSzPct val="45000"/>
              <a:buFont typeface="StarSymbol"/>
              <a:buChar char="●"/>
              <a:defRPr lang="en-US" sz="20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8pPr>
            <a:lvl9pPr marL="3887999" lvl="8" indent="-216000" algn="l" rtl="0" hangingPunct="1">
              <a:lnSpc>
                <a:spcPct val="100000"/>
              </a:lnSpc>
              <a:spcBef>
                <a:spcPts val="283"/>
              </a:spcBef>
              <a:spcAft>
                <a:spcPts val="0"/>
              </a:spcAft>
              <a:buSzPct val="45000"/>
              <a:buFont typeface="StarSymbol"/>
              <a:buChar char="●"/>
              <a:defRPr lang="en-US" sz="20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9pPr>
          </a:lstStyle>
          <a:p>
            <a:pPr marL="0" lvl="0" indent="0">
              <a:spcBef>
                <a:spcPts val="641"/>
              </a:spcBef>
              <a:buClr>
                <a:srgbClr val="000000"/>
              </a:buClr>
              <a:buSzPct val="100000"/>
              <a:buFont typeface="Arial" pitchFamily="34"/>
              <a:buChar char="•"/>
            </a:pPr>
            <a:r>
              <a:rPr lang="en-US" sz="2800"/>
              <a:t>Reusable components of a language environment specification</a:t>
            </a:r>
          </a:p>
          <a:p>
            <a:pPr marL="0" lvl="1" indent="0">
              <a:spcBef>
                <a:spcPts val="561"/>
              </a:spcBef>
              <a:buClr>
                <a:srgbClr val="000000"/>
              </a:buClr>
              <a:buSzPct val="100000"/>
              <a:buFont typeface="Arial" pitchFamily="34"/>
            </a:pPr>
            <a:r>
              <a:rPr lang="en-US" sz="2600"/>
              <a:t>Syntax (Concrete/Abstract)</a:t>
            </a:r>
          </a:p>
          <a:p>
            <a:pPr marL="0" lvl="1" indent="0">
              <a:spcBef>
                <a:spcPts val="561"/>
              </a:spcBef>
              <a:buClr>
                <a:srgbClr val="000000"/>
              </a:buClr>
              <a:buSzPct val="100000"/>
              <a:buFont typeface="Arial" pitchFamily="34"/>
            </a:pPr>
            <a:r>
              <a:rPr lang="en-US" sz="2600" u="sng"/>
              <a:t>Operational semantics</a:t>
            </a:r>
          </a:p>
          <a:p>
            <a:pPr marL="0" lvl="1" indent="0">
              <a:spcBef>
                <a:spcPts val="561"/>
              </a:spcBef>
              <a:buClr>
                <a:srgbClr val="000000"/>
              </a:buClr>
              <a:buSzPct val="100000"/>
              <a:buFont typeface="Arial" pitchFamily="34"/>
            </a:pPr>
            <a:r>
              <a:rPr lang="en-US" sz="2600"/>
              <a:t>Interaction (UI) Behaviour</a:t>
            </a:r>
          </a:p>
          <a:p>
            <a:pPr marL="0" lvl="0" indent="0">
              <a:spcBef>
                <a:spcPts val="641"/>
              </a:spcBef>
              <a:buClr>
                <a:srgbClr val="000000"/>
              </a:buClr>
              <a:buSzPct val="100000"/>
              <a:buFont typeface="Arial" pitchFamily="34"/>
              <a:buChar char="•"/>
            </a:pPr>
            <a:r>
              <a:rPr lang="en-US" sz="2800" b="1"/>
              <a:t>Combine fragments  to create environments for hybrid languages</a:t>
            </a:r>
          </a:p>
        </p:txBody>
      </p:sp>
      <p:pic>
        <p:nvPicPr>
          <p:cNvPr id="4" name="Picture 2"/>
          <p:cNvPicPr>
            <a:picLocks noChangeAspect="1"/>
          </p:cNvPicPr>
          <p:nvPr/>
        </p:nvPicPr>
        <p:blipFill>
          <a:blip r:embed="rId3" cstate="print">
            <a:alphaModFix/>
            <a:lum/>
          </a:blip>
          <a:srcRect/>
          <a:stretch>
            <a:fillRect/>
          </a:stretch>
        </p:blipFill>
        <p:spPr>
          <a:xfrm>
            <a:off x="4676760" y="1993680"/>
            <a:ext cx="4466880" cy="2733480"/>
          </a:xfrm>
          <a:prstGeom prst="rect">
            <a:avLst/>
          </a:prstGeom>
          <a:noFill/>
          <a:ln>
            <a:noFill/>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82880" y="170280"/>
            <a:ext cx="8587440" cy="634680"/>
          </a:xfrm>
        </p:spPr>
        <p:txBody>
          <a:bodyPr wrap="square"/>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r" hangingPunct="1">
              <a:buNone/>
            </a:pPr>
            <a:r>
              <a:rPr lang="en-CA" sz="2600">
                <a:solidFill>
                  <a:srgbClr val="000000"/>
                </a:solidFill>
                <a:latin typeface="Verdana" pitchFamily="18"/>
                <a:ea typeface="ＭＳ Ｐゴシック" pitchFamily="2"/>
              </a:rPr>
              <a:t>Example 1: CBD (host) + TFSA (embedded)</a:t>
            </a:r>
          </a:p>
        </p:txBody>
      </p:sp>
      <p:sp>
        <p:nvSpPr>
          <p:cNvPr id="3" name="TextBox 2"/>
          <p:cNvSpPr txBox="1"/>
          <p:nvPr/>
        </p:nvSpPr>
        <p:spPr>
          <a:xfrm>
            <a:off x="4320" y="5944680"/>
            <a:ext cx="9135720" cy="830159"/>
          </a:xfrm>
          <a:prstGeom prst="rect">
            <a:avLst/>
          </a:prstGeom>
          <a:noFill/>
          <a:ln>
            <a:noFill/>
          </a:ln>
        </p:spPr>
        <p:txBody>
          <a:bodyPr vert="horz" wrap="none" lIns="90000" tIns="45000" rIns="90000" bIns="4500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CA" sz="1000" b="0" i="0" u="none" strike="noStrike" kern="1200" cap="none">
                <a:ln>
                  <a:noFill/>
                </a:ln>
                <a:latin typeface="XXDDTQ+CMR10" pitchFamily="18"/>
                <a:ea typeface="XXDDTQ+CMR10" pitchFamily="2"/>
                <a:cs typeface="XXDDTQ+CMR10" pitchFamily="2"/>
              </a:rPr>
              <a:t>Bart Meyers, Joachim Denil, Frederic Boulanger, Cecile Hardebolle, Christophe Jacquet, Hans Vangheluwe. A DSL for Explicit Semantic Adaptation. </a:t>
            </a:r>
            <a:r>
              <a:rPr lang="en-CA" sz="1000" b="0" i="0" u="none" strike="noStrike" kern="1200" cap="none">
                <a:ln>
                  <a:noFill/>
                </a:ln>
                <a:latin typeface="XXDDTQ+CMR10" pitchFamily="18"/>
                <a:ea typeface="XXDDTQ+CMR10" pitchFamily="2"/>
                <a:cs typeface="XXDDTQ+CMR10" pitchFamily="2"/>
                <a:hlinkClick r:id="rId3"/>
              </a:rPr>
              <a:t>MPM@MoDELS</a:t>
            </a:r>
            <a:r>
              <a:rPr lang="en-CA" sz="1000" b="0" i="0" u="none" strike="noStrike" kern="1200" cap="none">
                <a:ln>
                  <a:noFill/>
                </a:ln>
                <a:latin typeface="XXDDTQ+CMR10" pitchFamily="18"/>
                <a:ea typeface="XXDDTQ+CMR10" pitchFamily="2"/>
                <a:cs typeface="XXDDTQ+CMR10" pitchFamily="2"/>
              </a:rPr>
              <a:t> 2013:47-56.</a:t>
            </a:r>
          </a:p>
          <a:p>
            <a:pPr marL="0" marR="0" lvl="0" indent="0" rtl="0" hangingPunct="0">
              <a:lnSpc>
                <a:spcPct val="100000"/>
              </a:lnSpc>
              <a:spcBef>
                <a:spcPts val="0"/>
              </a:spcBef>
              <a:spcAft>
                <a:spcPts val="0"/>
              </a:spcAft>
              <a:buNone/>
              <a:tabLst/>
            </a:pPr>
            <a:endParaRPr lang="en-CA" sz="1000" b="0" i="0" u="none" strike="noStrike" kern="1200" cap="none">
              <a:ln>
                <a:noFill/>
              </a:ln>
              <a:latin typeface="XXDDTQ+CMR10" pitchFamily="18"/>
              <a:ea typeface="XXDDTQ+CMR10" pitchFamily="2"/>
              <a:cs typeface="XXDDTQ+CMR10" pitchFamily="2"/>
            </a:endParaRPr>
          </a:p>
          <a:p>
            <a:pPr marL="0" marR="0" lvl="0" indent="0" rtl="0" hangingPunct="0">
              <a:lnSpc>
                <a:spcPct val="100000"/>
              </a:lnSpc>
              <a:spcBef>
                <a:spcPts val="0"/>
              </a:spcBef>
              <a:spcAft>
                <a:spcPts val="0"/>
              </a:spcAft>
              <a:buNone/>
              <a:tabLst/>
            </a:pPr>
            <a:r>
              <a:rPr lang="en-CA" sz="1000" b="0" i="0" u="none" strike="noStrike" kern="1200" cap="none">
                <a:ln>
                  <a:noFill/>
                </a:ln>
                <a:latin typeface="XXDDTQ+CMR10" pitchFamily="18"/>
                <a:ea typeface="XXDDTQ+CMR10" pitchFamily="2"/>
                <a:cs typeface="XXDDTQ+CMR10" pitchFamily="2"/>
              </a:rPr>
              <a:t>Joachim Denil, Bart Meyers, Paul De Meulenaere, and Hans Vangheluwe. Explicit semantic adaptation of hybrid formalisms for FMI co-simulation. In </a:t>
            </a:r>
            <a:r>
              <a:rPr lang="en-CA" sz="1000" b="0" i="0" u="none" strike="noStrike" kern="1200" cap="none">
                <a:ln>
                  <a:noFill/>
                </a:ln>
                <a:latin typeface="KJDYMH+CMTI10" pitchFamily="18"/>
                <a:ea typeface="KJDYMH+CMTI10" pitchFamily="2"/>
                <a:cs typeface="KJDYMH+CMTI10" pitchFamily="2"/>
              </a:rPr>
              <a:t>Proceedings of the 2015 </a:t>
            </a:r>
            <a:r>
              <a:rPr lang="en-CA" sz="1000" b="0" i="0" u="none" strike="noStrike" kern="1200" cap="none">
                <a:ln>
                  <a:noFill/>
                </a:ln>
                <a:latin typeface="XXDDTQ+CMR10" pitchFamily="18"/>
                <a:ea typeface="XXDDTQ+CMR10" pitchFamily="2"/>
                <a:cs typeface="XXDDTQ+CMR10" pitchFamily="2"/>
              </a:rPr>
              <a:t> Spring Simulation Multi-Conference, pages 852 -  859. SCS, April 2015.</a:t>
            </a:r>
          </a:p>
        </p:txBody>
      </p:sp>
      <p:pic>
        <p:nvPicPr>
          <p:cNvPr id="4" name="Picture 3"/>
          <p:cNvPicPr>
            <a:picLocks noChangeAspect="1"/>
          </p:cNvPicPr>
          <p:nvPr/>
        </p:nvPicPr>
        <p:blipFill>
          <a:blip r:embed="rId4" cstate="print">
            <a:alphaModFix/>
            <a:lum/>
          </a:blip>
          <a:srcRect/>
          <a:stretch>
            <a:fillRect/>
          </a:stretch>
        </p:blipFill>
        <p:spPr>
          <a:xfrm>
            <a:off x="360" y="942120"/>
            <a:ext cx="9143640" cy="2366640"/>
          </a:xfrm>
          <a:prstGeom prst="rect">
            <a:avLst/>
          </a:prstGeom>
          <a:noFill/>
          <a:ln>
            <a:noFill/>
          </a:ln>
        </p:spPr>
      </p:pic>
      <p:pic>
        <p:nvPicPr>
          <p:cNvPr id="5" name="Picture 2"/>
          <p:cNvPicPr>
            <a:picLocks noChangeAspect="1"/>
          </p:cNvPicPr>
          <p:nvPr/>
        </p:nvPicPr>
        <p:blipFill>
          <a:blip r:embed="rId5" cstate="print">
            <a:alphaModFix/>
            <a:lum/>
          </a:blip>
          <a:srcRect/>
          <a:stretch>
            <a:fillRect/>
          </a:stretch>
        </p:blipFill>
        <p:spPr>
          <a:xfrm>
            <a:off x="3788280" y="2985839"/>
            <a:ext cx="5463720" cy="2962079"/>
          </a:xfrm>
          <a:prstGeom prst="rect">
            <a:avLst/>
          </a:prstGeom>
          <a:noFill/>
          <a:ln>
            <a:noFill/>
          </a:ln>
        </p:spPr>
      </p:pic>
      <p:pic>
        <p:nvPicPr>
          <p:cNvPr id="6" name="Picture 5"/>
          <p:cNvPicPr>
            <a:picLocks noChangeAspect="1"/>
          </p:cNvPicPr>
          <p:nvPr/>
        </p:nvPicPr>
        <p:blipFill>
          <a:blip r:embed="rId6" cstate="print">
            <a:alphaModFix/>
            <a:lum/>
          </a:blip>
          <a:srcRect/>
          <a:stretch>
            <a:fillRect/>
          </a:stretch>
        </p:blipFill>
        <p:spPr>
          <a:xfrm>
            <a:off x="1081800" y="3762720"/>
            <a:ext cx="1554479" cy="1846439"/>
          </a:xfrm>
          <a:prstGeom prst="rect">
            <a:avLst/>
          </a:prstGeom>
          <a:noFill/>
          <a:ln>
            <a:noFill/>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alphaModFix/>
            <a:lum/>
          </a:blip>
          <a:srcRect/>
          <a:stretch>
            <a:fillRect/>
          </a:stretch>
        </p:blipFill>
        <p:spPr>
          <a:xfrm>
            <a:off x="5146560" y="3026880"/>
            <a:ext cx="3636720" cy="3038040"/>
          </a:xfrm>
          <a:prstGeom prst="rect">
            <a:avLst/>
          </a:prstGeom>
          <a:noFill/>
          <a:ln>
            <a:noFill/>
          </a:ln>
        </p:spPr>
      </p:pic>
      <p:pic>
        <p:nvPicPr>
          <p:cNvPr id="3" name="Picture 2"/>
          <p:cNvPicPr>
            <a:picLocks noChangeAspect="1"/>
          </p:cNvPicPr>
          <p:nvPr/>
        </p:nvPicPr>
        <p:blipFill>
          <a:blip r:embed="rId4" cstate="print">
            <a:alphaModFix/>
            <a:lum/>
          </a:blip>
          <a:srcRect/>
          <a:stretch>
            <a:fillRect/>
          </a:stretch>
        </p:blipFill>
        <p:spPr>
          <a:xfrm>
            <a:off x="25560" y="1088280"/>
            <a:ext cx="9143640" cy="2694960"/>
          </a:xfrm>
          <a:prstGeom prst="rect">
            <a:avLst/>
          </a:prstGeom>
          <a:noFill/>
          <a:ln>
            <a:noFill/>
          </a:ln>
        </p:spPr>
      </p:pic>
      <p:sp>
        <p:nvSpPr>
          <p:cNvPr id="4" name="Title 1"/>
          <p:cNvSpPr txBox="1">
            <a:spLocks noGrp="1"/>
          </p:cNvSpPr>
          <p:nvPr>
            <p:ph type="title" idx="4294967295"/>
          </p:nvPr>
        </p:nvSpPr>
        <p:spPr>
          <a:xfrm>
            <a:off x="182880" y="206640"/>
            <a:ext cx="8371440" cy="634680"/>
          </a:xfrm>
        </p:spPr>
        <p:txBody>
          <a:bodyPr wrap="square"/>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r" hangingPunct="1">
              <a:buNone/>
            </a:pPr>
            <a:r>
              <a:rPr lang="en-CA" sz="2600">
                <a:solidFill>
                  <a:srgbClr val="000000"/>
                </a:solidFill>
                <a:latin typeface="Verdana" pitchFamily="18"/>
                <a:ea typeface="ＭＳ Ｐゴシック" pitchFamily="2"/>
              </a:rPr>
              <a:t>Example 2: TFSA (host) +CBD (embedded)</a:t>
            </a:r>
          </a:p>
        </p:txBody>
      </p:sp>
      <p:sp>
        <p:nvSpPr>
          <p:cNvPr id="5" name="TextBox 4"/>
          <p:cNvSpPr txBox="1"/>
          <p:nvPr/>
        </p:nvSpPr>
        <p:spPr>
          <a:xfrm>
            <a:off x="281520" y="6231960"/>
            <a:ext cx="7089120" cy="534600"/>
          </a:xfrm>
          <a:prstGeom prst="rect">
            <a:avLst/>
          </a:prstGeom>
          <a:noFill/>
          <a:ln>
            <a:noFill/>
          </a:ln>
        </p:spPr>
        <p:txBody>
          <a:bodyPr vert="horz" wrap="none" lIns="90000" tIns="45000" rIns="90000" bIns="4500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CA" sz="1000" b="0" i="0" u="none" strike="noStrike" kern="1200" cap="none">
                <a:ln>
                  <a:noFill/>
                </a:ln>
                <a:latin typeface="XXDDTQ+CMR10" pitchFamily="18"/>
                <a:ea typeface="XXDDTQ+CMR10" pitchFamily="2"/>
                <a:cs typeface="XXDDTQ+CMR10" pitchFamily="2"/>
              </a:rPr>
              <a:t>Simon Lacoste-Julien, Hans Vangheluwe, Juan de Lara, and Pieter J. Mosterman. Meta-modelling hybrid</a:t>
            </a:r>
          </a:p>
          <a:p>
            <a:pPr marL="0" marR="0" lvl="0" indent="0" rtl="0" hangingPunct="0">
              <a:lnSpc>
                <a:spcPct val="100000"/>
              </a:lnSpc>
              <a:spcBef>
                <a:spcPts val="0"/>
              </a:spcBef>
              <a:spcAft>
                <a:spcPts val="0"/>
              </a:spcAft>
              <a:buNone/>
              <a:tabLst/>
            </a:pPr>
            <a:r>
              <a:rPr lang="en-CA" sz="1000" b="0" i="0" u="none" strike="noStrike" kern="1200" cap="none">
                <a:ln>
                  <a:noFill/>
                </a:ln>
                <a:latin typeface="XXDDTQ+CMR10" pitchFamily="18"/>
                <a:ea typeface="XXDDTQ+CMR10" pitchFamily="2"/>
                <a:cs typeface="XXDDTQ+CMR10" pitchFamily="2"/>
              </a:rPr>
              <a:t>formalisms. In Pieter J. Mosterman and Jin-Shyan Lee, editors, </a:t>
            </a:r>
            <a:r>
              <a:rPr lang="en-CA" sz="1000" b="0" i="0" u="none" strike="noStrike" kern="1200" cap="none">
                <a:ln>
                  <a:noFill/>
                </a:ln>
                <a:latin typeface="KJDYMH+CMTI10" pitchFamily="18"/>
                <a:ea typeface="KJDYMH+CMTI10" pitchFamily="2"/>
                <a:cs typeface="KJDYMH+CMTI10" pitchFamily="2"/>
              </a:rPr>
              <a:t>IEEE International Symposium on Computer-</a:t>
            </a:r>
          </a:p>
          <a:p>
            <a:pPr marL="0" marR="0" lvl="0" indent="0" rtl="0" hangingPunct="0">
              <a:lnSpc>
                <a:spcPct val="100000"/>
              </a:lnSpc>
              <a:spcBef>
                <a:spcPts val="0"/>
              </a:spcBef>
              <a:spcAft>
                <a:spcPts val="0"/>
              </a:spcAft>
              <a:buNone/>
              <a:tabLst/>
            </a:pPr>
            <a:r>
              <a:rPr lang="en-CA" sz="1000" b="0" i="0" u="none" strike="noStrike" kern="1200" cap="none">
                <a:ln>
                  <a:noFill/>
                </a:ln>
                <a:latin typeface="KJDYMH+CMTI10" pitchFamily="18"/>
                <a:ea typeface="KJDYMH+CMTI10" pitchFamily="2"/>
                <a:cs typeface="KJDYMH+CMTI10" pitchFamily="2"/>
              </a:rPr>
              <a:t>Aided Control System Design</a:t>
            </a:r>
            <a:r>
              <a:rPr lang="en-CA" sz="1000" b="0" i="0" u="none" strike="noStrike" kern="1200" cap="none">
                <a:ln>
                  <a:noFill/>
                </a:ln>
                <a:latin typeface="XXDDTQ+CMR10" pitchFamily="18"/>
                <a:ea typeface="XXDDTQ+CMR10" pitchFamily="2"/>
                <a:cs typeface="XXDDTQ+CMR10" pitchFamily="2"/>
              </a:rPr>
              <a:t> , pages 65 - 70. IEEE Computer Society Press, September 2004. Taipei, Taiwan.</a:t>
            </a:r>
          </a:p>
        </p:txBody>
      </p:sp>
      <p:pic>
        <p:nvPicPr>
          <p:cNvPr id="6" name="Picture 5"/>
          <p:cNvPicPr>
            <a:picLocks noChangeAspect="1"/>
          </p:cNvPicPr>
          <p:nvPr/>
        </p:nvPicPr>
        <p:blipFill>
          <a:blip r:embed="rId5" cstate="print">
            <a:alphaModFix/>
            <a:lum/>
          </a:blip>
          <a:srcRect/>
          <a:stretch>
            <a:fillRect/>
          </a:stretch>
        </p:blipFill>
        <p:spPr>
          <a:xfrm>
            <a:off x="365760" y="3474720"/>
            <a:ext cx="1743839" cy="2613960"/>
          </a:xfrm>
          <a:prstGeom prst="rect">
            <a:avLst/>
          </a:prstGeom>
          <a:noFill/>
          <a:ln>
            <a:noFill/>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65600" y="248760"/>
            <a:ext cx="8875440" cy="1143000"/>
          </a:xfrm>
        </p:spPr>
        <p:txBody>
          <a:bodyPr wrap="square" lIns="91440" tIns="45720" rIns="91440" bIns="45720" anchorCtr="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CA" sz="2800"/>
              <a:t>Composition of Language Specification Fragments</a:t>
            </a:r>
          </a:p>
        </p:txBody>
      </p:sp>
      <p:pic>
        <p:nvPicPr>
          <p:cNvPr id="3" name="Picture 2"/>
          <p:cNvPicPr>
            <a:picLocks noChangeAspect="1"/>
          </p:cNvPicPr>
          <p:nvPr/>
        </p:nvPicPr>
        <p:blipFill>
          <a:blip r:embed="rId3" cstate="print">
            <a:alphaModFix/>
            <a:lum/>
          </a:blip>
          <a:srcRect/>
          <a:stretch>
            <a:fillRect/>
          </a:stretch>
        </p:blipFill>
        <p:spPr>
          <a:xfrm>
            <a:off x="-8640" y="1326960"/>
            <a:ext cx="9143640" cy="5267880"/>
          </a:xfrm>
          <a:prstGeom prst="rect">
            <a:avLst/>
          </a:prstGeom>
          <a:noFill/>
          <a:ln>
            <a:noFill/>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GB" dirty="0" smtClean="0"/>
              <a:t>The </a:t>
            </a:r>
            <a:r>
              <a:rPr lang="en-GB" dirty="0" err="1" smtClean="0"/>
              <a:t>Modelverse</a:t>
            </a:r>
            <a:r>
              <a:rPr lang="en-GB" dirty="0" smtClean="0"/>
              <a:t>:</a:t>
            </a:r>
            <a:br>
              <a:rPr lang="en-GB" dirty="0" smtClean="0"/>
            </a:br>
            <a:r>
              <a:rPr lang="en-GB" dirty="0" smtClean="0"/>
              <a:t>A Foundation for Multi-Paradigm Modelling</a:t>
            </a:r>
            <a:endParaRPr lang="nl-BE" dirty="0"/>
          </a:p>
        </p:txBody>
      </p:sp>
      <p:sp>
        <p:nvSpPr>
          <p:cNvPr id="3" name="Ondertitel 2"/>
          <p:cNvSpPr>
            <a:spLocks noGrp="1"/>
          </p:cNvSpPr>
          <p:nvPr>
            <p:ph type="subTitle" idx="1"/>
          </p:nvPr>
        </p:nvSpPr>
        <p:spPr/>
        <p:txBody>
          <a:bodyPr/>
          <a:lstStyle/>
          <a:p>
            <a:r>
              <a:rPr lang="en-GB" dirty="0" smtClean="0"/>
              <a:t>Yentl Van Tendeloo</a:t>
            </a:r>
          </a:p>
          <a:p>
            <a:r>
              <a:rPr lang="en-GB" dirty="0" smtClean="0"/>
              <a:t>Yentl.VanTendeloo@uantwerpen.be</a:t>
            </a:r>
            <a:endParaRPr lang="nl-BE"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457200" y="6356350"/>
            <a:ext cx="2133600" cy="365125"/>
          </a:xfrm>
          <a:prstGeom prst="rect">
            <a:avLst/>
          </a:prstGeom>
        </p:spPr>
        <p:txBody>
          <a:bodyPr/>
          <a:lstStyle/>
          <a:p>
            <a:fld id="{347D1310-D961-4F37-8CD1-5B9FB0D94218}" type="datetimeFigureOut">
              <a:rPr lang="en-US" smtClean="0"/>
              <a:t>7/28/2017</a:t>
            </a:fld>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13200" y="27468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Background: CBD* Syntax</a:t>
            </a:r>
          </a:p>
        </p:txBody>
      </p:sp>
      <p:pic>
        <p:nvPicPr>
          <p:cNvPr id="3" name="Picture 2"/>
          <p:cNvPicPr>
            <a:picLocks noChangeAspect="1"/>
          </p:cNvPicPr>
          <p:nvPr/>
        </p:nvPicPr>
        <p:blipFill>
          <a:blip r:embed="rId3" cstate="print">
            <a:alphaModFix/>
            <a:lum/>
          </a:blip>
          <a:srcRect/>
          <a:stretch>
            <a:fillRect/>
          </a:stretch>
        </p:blipFill>
        <p:spPr>
          <a:xfrm>
            <a:off x="5486399" y="2819520"/>
            <a:ext cx="3657240" cy="1323000"/>
          </a:xfrm>
          <a:prstGeom prst="rect">
            <a:avLst/>
          </a:prstGeom>
          <a:noFill/>
          <a:ln>
            <a:noFill/>
          </a:ln>
        </p:spPr>
      </p:pic>
      <p:pic>
        <p:nvPicPr>
          <p:cNvPr id="4" name="Table 5"/>
          <p:cNvPicPr>
            <a:picLocks noChangeAspect="1"/>
          </p:cNvPicPr>
          <p:nvPr/>
        </p:nvPicPr>
        <p:blipFill>
          <a:blip r:embed="rId4" cstate="print"/>
          <a:stretch>
            <a:fillRect/>
          </a:stretch>
        </p:blipFill>
        <p:spPr>
          <a:xfrm>
            <a:off x="152280" y="1339920"/>
            <a:ext cx="5257080" cy="4800240"/>
          </a:xfrm>
          <a:prstGeom prst="rect">
            <a:avLst/>
          </a:prstGeom>
          <a:solidFill>
            <a:srgbClr val="729FCF"/>
          </a:solidFill>
          <a:ln w="0">
            <a:solidFill>
              <a:srgbClr val="3465A4"/>
            </a:solidFill>
            <a:prstDash val="solid"/>
          </a:ln>
        </p:spPr>
      </p:pic>
      <p:pic>
        <p:nvPicPr>
          <p:cNvPr id="5" name="Picture 4"/>
          <p:cNvPicPr>
            <a:picLocks noChangeAspect="1"/>
          </p:cNvPicPr>
          <p:nvPr/>
        </p:nvPicPr>
        <p:blipFill>
          <a:blip r:embed="rId5" cstate="print">
            <a:alphaModFix/>
            <a:lum/>
          </a:blip>
          <a:srcRect/>
          <a:stretch>
            <a:fillRect/>
          </a:stretch>
        </p:blipFill>
        <p:spPr>
          <a:xfrm>
            <a:off x="4191120" y="3206880"/>
            <a:ext cx="494640" cy="380520"/>
          </a:xfrm>
          <a:prstGeom prst="rect">
            <a:avLst/>
          </a:prstGeom>
          <a:noFill/>
          <a:ln>
            <a:noFill/>
          </a:ln>
        </p:spPr>
      </p:pic>
      <p:pic>
        <p:nvPicPr>
          <p:cNvPr id="6" name="Picture 5"/>
          <p:cNvPicPr>
            <a:picLocks noChangeAspect="1"/>
          </p:cNvPicPr>
          <p:nvPr/>
        </p:nvPicPr>
        <p:blipFill>
          <a:blip r:embed="rId6" cstate="print">
            <a:alphaModFix/>
            <a:lum/>
          </a:blip>
          <a:srcRect/>
          <a:stretch>
            <a:fillRect/>
          </a:stretch>
        </p:blipFill>
        <p:spPr>
          <a:xfrm>
            <a:off x="4191120" y="3710520"/>
            <a:ext cx="456839" cy="372240"/>
          </a:xfrm>
          <a:prstGeom prst="rect">
            <a:avLst/>
          </a:prstGeom>
          <a:noFill/>
          <a:ln>
            <a:noFill/>
          </a:ln>
        </p:spPr>
      </p:pic>
      <p:pic>
        <p:nvPicPr>
          <p:cNvPr id="7" name="Picture 6"/>
          <p:cNvPicPr>
            <a:picLocks noChangeAspect="1"/>
          </p:cNvPicPr>
          <p:nvPr/>
        </p:nvPicPr>
        <p:blipFill>
          <a:blip r:embed="rId7" cstate="print">
            <a:alphaModFix/>
            <a:lum/>
          </a:blip>
          <a:srcRect/>
          <a:stretch>
            <a:fillRect/>
          </a:stretch>
        </p:blipFill>
        <p:spPr>
          <a:xfrm>
            <a:off x="4191120" y="4349880"/>
            <a:ext cx="425160" cy="380520"/>
          </a:xfrm>
          <a:prstGeom prst="rect">
            <a:avLst/>
          </a:prstGeom>
          <a:noFill/>
          <a:ln>
            <a:noFill/>
          </a:ln>
        </p:spPr>
      </p:pic>
      <p:pic>
        <p:nvPicPr>
          <p:cNvPr id="8" name="Picture 7"/>
          <p:cNvPicPr>
            <a:picLocks noChangeAspect="1"/>
          </p:cNvPicPr>
          <p:nvPr/>
        </p:nvPicPr>
        <p:blipFill>
          <a:blip r:embed="rId8" cstate="print">
            <a:alphaModFix/>
            <a:lum/>
          </a:blip>
          <a:srcRect/>
          <a:stretch>
            <a:fillRect/>
          </a:stretch>
        </p:blipFill>
        <p:spPr>
          <a:xfrm>
            <a:off x="4191120" y="5073480"/>
            <a:ext cx="401760" cy="380520"/>
          </a:xfrm>
          <a:prstGeom prst="rect">
            <a:avLst/>
          </a:prstGeom>
          <a:noFill/>
          <a:ln>
            <a:noFill/>
          </a:ln>
        </p:spPr>
      </p:pic>
      <p:pic>
        <p:nvPicPr>
          <p:cNvPr id="9" name="Picture 8"/>
          <p:cNvPicPr>
            <a:picLocks noChangeAspect="1"/>
          </p:cNvPicPr>
          <p:nvPr/>
        </p:nvPicPr>
        <p:blipFill>
          <a:blip r:embed="rId9" cstate="print">
            <a:alphaModFix/>
            <a:lum/>
          </a:blip>
          <a:srcRect/>
          <a:stretch>
            <a:fillRect/>
          </a:stretch>
        </p:blipFill>
        <p:spPr>
          <a:xfrm>
            <a:off x="4038479" y="5759280"/>
            <a:ext cx="799920" cy="199800"/>
          </a:xfrm>
          <a:prstGeom prst="rect">
            <a:avLst/>
          </a:prstGeom>
          <a:noFill/>
          <a:ln>
            <a:noFill/>
          </a:ln>
        </p:spPr>
      </p:pic>
      <p:pic>
        <p:nvPicPr>
          <p:cNvPr id="10" name="Picture 2"/>
          <p:cNvPicPr>
            <a:picLocks noChangeAspect="1"/>
          </p:cNvPicPr>
          <p:nvPr/>
        </p:nvPicPr>
        <p:blipFill>
          <a:blip r:embed="rId10" cstate="print">
            <a:alphaModFix/>
            <a:lum/>
          </a:blip>
          <a:srcRect/>
          <a:stretch>
            <a:fillRect/>
          </a:stretch>
        </p:blipFill>
        <p:spPr>
          <a:xfrm>
            <a:off x="1538640" y="2054160"/>
            <a:ext cx="2042280" cy="3885839"/>
          </a:xfrm>
          <a:prstGeom prst="rect">
            <a:avLst/>
          </a:prstGeom>
          <a:noFill/>
          <a:ln>
            <a:noFill/>
          </a:ln>
        </p:spPr>
      </p:pic>
      <p:sp>
        <p:nvSpPr>
          <p:cNvPr id="11" name="TextBox 10"/>
          <p:cNvSpPr txBox="1"/>
          <p:nvPr/>
        </p:nvSpPr>
        <p:spPr>
          <a:xfrm>
            <a:off x="144000" y="6121080"/>
            <a:ext cx="8908560" cy="811080"/>
          </a:xfrm>
          <a:prstGeom prst="rect">
            <a:avLst/>
          </a:prstGeom>
          <a:noFill/>
          <a:ln>
            <a:noFill/>
          </a:ln>
        </p:spPr>
        <p:txBody>
          <a:bodyPr vert="horz"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rtl="0" hangingPunct="1">
              <a:lnSpc>
                <a:spcPct val="100000"/>
              </a:lnSpc>
              <a:spcBef>
                <a:spcPts val="0"/>
              </a:spcBef>
              <a:spcAft>
                <a:spcPts val="0"/>
              </a:spcAft>
              <a:buNone/>
              <a:tabLst/>
            </a:pPr>
            <a:r>
              <a:rPr lang="en-US" sz="24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rPr>
              <a:t>*Causal Block Diagram (such as Simulink</a:t>
            </a:r>
            <a:r>
              <a:rPr lang="en-US" sz="2400" b="0" i="0" u="none" strike="noStrike" kern="1200" cap="none" spc="0" baseline="30000">
                <a:ln>
                  <a:noFill/>
                </a:ln>
                <a:solidFill>
                  <a:srgbClr val="000000"/>
                </a:solidFill>
                <a:highlight>
                  <a:scrgbClr r="0" g="0" b="0">
                    <a:alpha val="0"/>
                  </a:scrgbClr>
                </a:highlight>
                <a:latin typeface="DejaVu Sans" pitchFamily="32"/>
                <a:ea typeface="DejaVu Sans" pitchFamily="34"/>
                <a:cs typeface="DejaVu Sans" pitchFamily="34"/>
              </a:rPr>
              <a:t>®</a:t>
            </a:r>
            <a:r>
              <a:rPr lang="en-US" sz="24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rPr>
              <a:t>), aka Synchronous Data Flow</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2026800" y="27468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CBD Semantics</a:t>
            </a:r>
          </a:p>
        </p:txBody>
      </p:sp>
      <p:pic>
        <p:nvPicPr>
          <p:cNvPr id="3" name="Picture 2"/>
          <p:cNvPicPr>
            <a:picLocks noChangeAspect="1"/>
          </p:cNvPicPr>
          <p:nvPr/>
        </p:nvPicPr>
        <p:blipFill>
          <a:blip r:embed="rId3" cstate="print">
            <a:alphaModFix/>
            <a:lum/>
          </a:blip>
          <a:srcRect/>
          <a:stretch>
            <a:fillRect/>
          </a:stretch>
        </p:blipFill>
        <p:spPr>
          <a:xfrm>
            <a:off x="30960" y="4453920"/>
            <a:ext cx="9112680" cy="2285640"/>
          </a:xfrm>
          <a:prstGeom prst="rect">
            <a:avLst/>
          </a:prstGeom>
          <a:noFill/>
          <a:ln>
            <a:noFill/>
          </a:ln>
        </p:spPr>
      </p:pic>
      <p:pic>
        <p:nvPicPr>
          <p:cNvPr id="4" name="Picture 2"/>
          <p:cNvPicPr>
            <a:picLocks noChangeAspect="1"/>
          </p:cNvPicPr>
          <p:nvPr/>
        </p:nvPicPr>
        <p:blipFill>
          <a:blip r:embed="rId4" cstate="print">
            <a:alphaModFix/>
            <a:lum/>
          </a:blip>
          <a:srcRect/>
          <a:stretch>
            <a:fillRect/>
          </a:stretch>
        </p:blipFill>
        <p:spPr>
          <a:xfrm>
            <a:off x="380880" y="1456200"/>
            <a:ext cx="5862959" cy="1904760"/>
          </a:xfrm>
          <a:prstGeom prst="rect">
            <a:avLst/>
          </a:prstGeom>
          <a:noFill/>
          <a:ln>
            <a:noFill/>
          </a:ln>
        </p:spPr>
      </p:pic>
      <p:pic>
        <p:nvPicPr>
          <p:cNvPr id="5" name="Picture 2"/>
          <p:cNvPicPr>
            <a:picLocks noChangeAspect="1"/>
          </p:cNvPicPr>
          <p:nvPr/>
        </p:nvPicPr>
        <p:blipFill>
          <a:blip r:embed="rId5" cstate="print">
            <a:alphaModFix/>
            <a:lum/>
          </a:blip>
          <a:srcRect/>
          <a:stretch>
            <a:fillRect/>
          </a:stretch>
        </p:blipFill>
        <p:spPr>
          <a:xfrm>
            <a:off x="5486399" y="322920"/>
            <a:ext cx="3657240" cy="1323000"/>
          </a:xfrm>
          <a:prstGeom prst="rect">
            <a:avLst/>
          </a:prstGeom>
          <a:noFill/>
          <a:ln>
            <a:noFill/>
          </a:ln>
        </p:spPr>
      </p:pic>
      <p:sp>
        <p:nvSpPr>
          <p:cNvPr id="6" name="TextBox 5"/>
          <p:cNvSpPr txBox="1"/>
          <p:nvPr/>
        </p:nvSpPr>
        <p:spPr>
          <a:xfrm>
            <a:off x="2089439" y="3549600"/>
            <a:ext cx="3291839" cy="796319"/>
          </a:xfrm>
          <a:prstGeom prst="rect">
            <a:avLst/>
          </a:prstGeom>
          <a:noFill/>
          <a:ln>
            <a:noFill/>
          </a:ln>
        </p:spPr>
        <p:txBody>
          <a:bodyPr vert="horz" lIns="0" tIns="0" rIns="0" bIns="0"/>
          <a:lstStyle>
            <a:defPPr marL="432000" lvl="0" indent="-324000" algn="l" rtl="0" hangingPunct="1">
              <a:lnSpc>
                <a:spcPct val="100000"/>
              </a:lnSpc>
              <a:spcBef>
                <a:spcPts val="1417"/>
              </a:spcBef>
              <a:spcAft>
                <a:spcPts val="0"/>
              </a:spcAft>
              <a:buSzPct val="45000"/>
              <a:buFont typeface="StarSymbol"/>
              <a:buNone/>
              <a:defRPr lang="en-US" sz="32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defPPr>
            <a:lvl1pPr marL="432000" lvl="0" indent="-324000" algn="l" rtl="0" hangingPunct="1">
              <a:lnSpc>
                <a:spcPct val="100000"/>
              </a:lnSpc>
              <a:spcBef>
                <a:spcPts val="1417"/>
              </a:spcBef>
              <a:spcAft>
                <a:spcPts val="0"/>
              </a:spcAft>
              <a:buSzPct val="45000"/>
              <a:buFont typeface="StarSymbol"/>
              <a:buChar char="●"/>
              <a:defRPr lang="en-US" sz="32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1pPr>
            <a:lvl2pPr marL="864000" lvl="1" indent="-324000" algn="l" rtl="0" hangingPunct="1">
              <a:lnSpc>
                <a:spcPct val="100000"/>
              </a:lnSpc>
              <a:spcBef>
                <a:spcPts val="1134"/>
              </a:spcBef>
              <a:spcAft>
                <a:spcPts val="0"/>
              </a:spcAft>
              <a:buSzPct val="75000"/>
              <a:buFont typeface="StarSymbol"/>
              <a:buChar char="–"/>
              <a:defRPr lang="en-US" sz="24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2pPr>
            <a:lvl3pPr marL="1295999" lvl="2" indent="-288000" algn="l" rtl="0" hangingPunct="1">
              <a:lnSpc>
                <a:spcPct val="100000"/>
              </a:lnSpc>
              <a:spcBef>
                <a:spcPts val="850"/>
              </a:spcBef>
              <a:spcAft>
                <a:spcPts val="0"/>
              </a:spcAft>
              <a:buSzPct val="45000"/>
              <a:buFont typeface="StarSymbol"/>
              <a:buChar char="●"/>
              <a:defRPr lang="en-US" sz="20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3pPr>
            <a:lvl4pPr marL="1728000" lvl="3" indent="-216000" algn="l" rtl="0" hangingPunct="1">
              <a:lnSpc>
                <a:spcPct val="100000"/>
              </a:lnSpc>
              <a:spcBef>
                <a:spcPts val="567"/>
              </a:spcBef>
              <a:spcAft>
                <a:spcPts val="0"/>
              </a:spcAft>
              <a:buSzPct val="75000"/>
              <a:buFont typeface="StarSymbol"/>
              <a:buChar char="–"/>
              <a:defRPr lang="en-US" sz="20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4pPr>
            <a:lvl5pPr marL="2160000" lvl="4" indent="-216000" algn="l" rtl="0" hangingPunct="1">
              <a:lnSpc>
                <a:spcPct val="100000"/>
              </a:lnSpc>
              <a:spcBef>
                <a:spcPts val="283"/>
              </a:spcBef>
              <a:spcAft>
                <a:spcPts val="0"/>
              </a:spcAft>
              <a:buSzPct val="45000"/>
              <a:buFont typeface="StarSymbol"/>
              <a:buChar char="●"/>
              <a:defRPr lang="en-US" sz="20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5pPr>
            <a:lvl6pPr marL="2592000" lvl="5" indent="-216000" algn="l" rtl="0" hangingPunct="1">
              <a:lnSpc>
                <a:spcPct val="100000"/>
              </a:lnSpc>
              <a:spcBef>
                <a:spcPts val="283"/>
              </a:spcBef>
              <a:spcAft>
                <a:spcPts val="0"/>
              </a:spcAft>
              <a:buSzPct val="45000"/>
              <a:buFont typeface="StarSymbol"/>
              <a:buChar char="●"/>
              <a:defRPr lang="en-US" sz="20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6pPr>
            <a:lvl7pPr marL="3024000" lvl="6" indent="-216000" algn="l" rtl="0" hangingPunct="1">
              <a:lnSpc>
                <a:spcPct val="100000"/>
              </a:lnSpc>
              <a:spcBef>
                <a:spcPts val="283"/>
              </a:spcBef>
              <a:spcAft>
                <a:spcPts val="0"/>
              </a:spcAft>
              <a:buSzPct val="45000"/>
              <a:buFont typeface="StarSymbol"/>
              <a:buChar char="●"/>
              <a:defRPr lang="en-US" sz="20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7pPr>
            <a:lvl8pPr marL="3456000" lvl="7" indent="-216000" algn="l" rtl="0" hangingPunct="1">
              <a:lnSpc>
                <a:spcPct val="100000"/>
              </a:lnSpc>
              <a:spcBef>
                <a:spcPts val="283"/>
              </a:spcBef>
              <a:spcAft>
                <a:spcPts val="0"/>
              </a:spcAft>
              <a:buSzPct val="45000"/>
              <a:buFont typeface="StarSymbol"/>
              <a:buChar char="●"/>
              <a:defRPr lang="en-US" sz="20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8pPr>
            <a:lvl9pPr marL="3887999" lvl="8" indent="-216000" algn="l" rtl="0" hangingPunct="1">
              <a:lnSpc>
                <a:spcPct val="100000"/>
              </a:lnSpc>
              <a:spcBef>
                <a:spcPts val="283"/>
              </a:spcBef>
              <a:spcAft>
                <a:spcPts val="0"/>
              </a:spcAft>
              <a:buSzPct val="45000"/>
              <a:buFont typeface="StarSymbol"/>
              <a:buChar char="●"/>
              <a:defRPr lang="en-US" sz="20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9pPr>
          </a:lstStyle>
          <a:p>
            <a:pPr marL="0" marR="0" lvl="0" indent="0" algn="l" rtl="0" hangingPunct="1">
              <a:lnSpc>
                <a:spcPct val="100000"/>
              </a:lnSpc>
              <a:spcBef>
                <a:spcPts val="641"/>
              </a:spcBef>
              <a:spcAft>
                <a:spcPts val="0"/>
              </a:spcAft>
              <a:buNone/>
              <a:tabLst/>
            </a:pPr>
            <a:r>
              <a:rPr lang="en-US" sz="2800" b="0" i="0" u="none" strike="noStrike" cap="none" spc="0" baseline="0" dirty="0">
                <a:solidFill>
                  <a:srgbClr val="000000"/>
                </a:solidFill>
                <a:latin typeface="Calibri"/>
              </a:rPr>
              <a:t>at appropriate abstraction level (for specific intent): automaton vs. action code</a:t>
            </a:r>
          </a:p>
        </p:txBody>
      </p:sp>
      <p:sp>
        <p:nvSpPr>
          <p:cNvPr id="7" name="Freeform 6"/>
          <p:cNvSpPr/>
          <p:nvPr/>
        </p:nvSpPr>
        <p:spPr>
          <a:xfrm>
            <a:off x="1645920" y="3504959"/>
            <a:ext cx="457200" cy="1067040"/>
          </a:xfrm>
          <a:custGeom>
            <a:avLst>
              <a:gd name="f0" fmla="val 16200"/>
              <a:gd name="f1" fmla="val 5400"/>
            </a:avLst>
            <a:gdLst>
              <a:gd name="f2" fmla="val w"/>
              <a:gd name="f3" fmla="val h"/>
              <a:gd name="f4" fmla="val 0"/>
              <a:gd name="f5" fmla="val 21600"/>
              <a:gd name="f6" fmla="val 10800"/>
              <a:gd name="f7" fmla="*/ f2 1 21600"/>
              <a:gd name="f8" fmla="*/ f3 1 21600"/>
              <a:gd name="f9" fmla="pin 0 f1 10800"/>
              <a:gd name="f10" fmla="pin 0 f0 21600"/>
              <a:gd name="f11" fmla="val f9"/>
              <a:gd name="f12" fmla="val f10"/>
              <a:gd name="f13" fmla="+- 21600 0 f9"/>
              <a:gd name="f14" fmla="*/ f9 f7 1"/>
              <a:gd name="f15" fmla="*/ f10 f8 1"/>
              <a:gd name="f16" fmla="*/ 0 f8 1"/>
              <a:gd name="f17" fmla="+- 21600 0 f12"/>
              <a:gd name="f18" fmla="*/ f11 f7 1"/>
              <a:gd name="f19" fmla="*/ f13 f7 1"/>
              <a:gd name="f20" fmla="*/ f17 f11 1"/>
              <a:gd name="f21" fmla="*/ f20 1 10800"/>
              <a:gd name="f22" fmla="+- f12 f21 0"/>
              <a:gd name="f23" fmla="*/ f22 f8 1"/>
            </a:gdLst>
            <a:ahLst>
              <a:ahXY gdRefX="f1" minX="f4" maxX="f6" gdRefY="f0" minY="f4" maxY="f5">
                <a:pos x="f14" y="f15"/>
              </a:ahXY>
            </a:ahLst>
            <a:cxnLst>
              <a:cxn ang="3cd4">
                <a:pos x="hc" y="t"/>
              </a:cxn>
              <a:cxn ang="0">
                <a:pos x="r" y="vc"/>
              </a:cxn>
              <a:cxn ang="cd4">
                <a:pos x="hc" y="b"/>
              </a:cxn>
              <a:cxn ang="cd2">
                <a:pos x="l" y="vc"/>
              </a:cxn>
            </a:cxnLst>
            <a:rect l="f18" t="f16" r="f19" b="f23"/>
            <a:pathLst>
              <a:path w="21600" h="21600">
                <a:moveTo>
                  <a:pt x="f11" y="f4"/>
                </a:moveTo>
                <a:lnTo>
                  <a:pt x="f11" y="f12"/>
                </a:lnTo>
                <a:lnTo>
                  <a:pt x="f4" y="f12"/>
                </a:lnTo>
                <a:lnTo>
                  <a:pt x="f6" y="f5"/>
                </a:lnTo>
                <a:lnTo>
                  <a:pt x="f5" y="f12"/>
                </a:lnTo>
                <a:lnTo>
                  <a:pt x="f13" y="f12"/>
                </a:lnTo>
                <a:lnTo>
                  <a:pt x="f13" y="f4"/>
                </a:lnTo>
                <a:close/>
              </a:path>
            </a:pathLst>
          </a:custGeom>
          <a:solidFill>
            <a:srgbClr val="729FCF"/>
          </a:solidFill>
          <a:ln w="0">
            <a:solidFill>
              <a:srgbClr val="3465A4"/>
            </a:solidFill>
            <a:prstDash val="solid"/>
          </a:ln>
        </p:spPr>
        <p:txBody>
          <a:bodyPr vert="horz" wrap="none" lIns="90000" tIns="45000" rIns="90000" bIns="45000" anchor="ctr"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CA" sz="1800" b="0" i="0" u="none" strike="noStrike" kern="1200" cap="none">
              <a:ln>
                <a:noFill/>
              </a:ln>
              <a:latin typeface="Liberation Sans" pitchFamily="18"/>
              <a:ea typeface="Source Han Sans CN Regular" pitchFamily="2"/>
              <a:cs typeface="Lohit Devanagari" pitchFamily="2"/>
            </a:endParaRPr>
          </a:p>
        </p:txBody>
      </p:sp>
      <p:pic>
        <p:nvPicPr>
          <p:cNvPr id="8" name="Picture 7"/>
          <p:cNvPicPr>
            <a:picLocks noChangeAspect="1"/>
          </p:cNvPicPr>
          <p:nvPr/>
        </p:nvPicPr>
        <p:blipFill>
          <a:blip r:embed="rId6" cstate="print">
            <a:alphaModFix/>
            <a:lum/>
          </a:blip>
          <a:srcRect/>
          <a:stretch>
            <a:fillRect/>
          </a:stretch>
        </p:blipFill>
        <p:spPr>
          <a:xfrm>
            <a:off x="5943600" y="2194560"/>
            <a:ext cx="2926079" cy="2194560"/>
          </a:xfrm>
          <a:prstGeom prst="rect">
            <a:avLst/>
          </a:prstGeom>
          <a:noFill/>
          <a:ln>
            <a:noFill/>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Background: TFSA* Syntax</a:t>
            </a:r>
          </a:p>
        </p:txBody>
      </p:sp>
      <p:pic>
        <p:nvPicPr>
          <p:cNvPr id="3" name="Table 6"/>
          <p:cNvPicPr>
            <a:picLocks noChangeAspect="1"/>
          </p:cNvPicPr>
          <p:nvPr/>
        </p:nvPicPr>
        <p:blipFill>
          <a:blip r:embed="rId3" cstate="print"/>
          <a:stretch>
            <a:fillRect/>
          </a:stretch>
        </p:blipFill>
        <p:spPr>
          <a:xfrm>
            <a:off x="152280" y="1523880"/>
            <a:ext cx="5257080" cy="4190399"/>
          </a:xfrm>
          <a:prstGeom prst="rect">
            <a:avLst/>
          </a:prstGeom>
          <a:solidFill>
            <a:srgbClr val="729FCF"/>
          </a:solidFill>
          <a:ln w="0">
            <a:solidFill>
              <a:srgbClr val="3465A4"/>
            </a:solidFill>
            <a:prstDash val="solid"/>
          </a:ln>
        </p:spPr>
      </p:pic>
      <p:pic>
        <p:nvPicPr>
          <p:cNvPr id="4" name="Picture 3"/>
          <p:cNvPicPr>
            <a:picLocks noChangeAspect="1"/>
          </p:cNvPicPr>
          <p:nvPr/>
        </p:nvPicPr>
        <p:blipFill>
          <a:blip r:embed="rId4" cstate="print">
            <a:alphaModFix/>
            <a:lum/>
          </a:blip>
          <a:srcRect/>
          <a:stretch>
            <a:fillRect/>
          </a:stretch>
        </p:blipFill>
        <p:spPr>
          <a:xfrm>
            <a:off x="3809880" y="2362320"/>
            <a:ext cx="1142640" cy="433079"/>
          </a:xfrm>
          <a:prstGeom prst="rect">
            <a:avLst/>
          </a:prstGeom>
          <a:noFill/>
          <a:ln>
            <a:noFill/>
          </a:ln>
        </p:spPr>
      </p:pic>
      <p:pic>
        <p:nvPicPr>
          <p:cNvPr id="5" name="Picture 4"/>
          <p:cNvPicPr>
            <a:picLocks noChangeAspect="1"/>
          </p:cNvPicPr>
          <p:nvPr/>
        </p:nvPicPr>
        <p:blipFill>
          <a:blip r:embed="rId5" cstate="print">
            <a:alphaModFix/>
            <a:lum/>
          </a:blip>
          <a:srcRect/>
          <a:stretch>
            <a:fillRect/>
          </a:stretch>
        </p:blipFill>
        <p:spPr>
          <a:xfrm>
            <a:off x="4191120" y="3048120"/>
            <a:ext cx="351000" cy="380520"/>
          </a:xfrm>
          <a:prstGeom prst="rect">
            <a:avLst/>
          </a:prstGeom>
          <a:noFill/>
          <a:ln>
            <a:noFill/>
          </a:ln>
        </p:spPr>
      </p:pic>
      <p:pic>
        <p:nvPicPr>
          <p:cNvPr id="6" name="Picture 5"/>
          <p:cNvPicPr>
            <a:picLocks noChangeAspect="1"/>
          </p:cNvPicPr>
          <p:nvPr/>
        </p:nvPicPr>
        <p:blipFill>
          <a:blip r:embed="rId6" cstate="print">
            <a:alphaModFix/>
            <a:lum/>
          </a:blip>
          <a:srcRect/>
          <a:stretch>
            <a:fillRect/>
          </a:stretch>
        </p:blipFill>
        <p:spPr>
          <a:xfrm>
            <a:off x="4114800" y="3657600"/>
            <a:ext cx="542880" cy="536040"/>
          </a:xfrm>
          <a:prstGeom prst="rect">
            <a:avLst/>
          </a:prstGeom>
          <a:noFill/>
          <a:ln>
            <a:noFill/>
          </a:ln>
        </p:spPr>
      </p:pic>
      <p:pic>
        <p:nvPicPr>
          <p:cNvPr id="7" name="Picture 10"/>
          <p:cNvPicPr>
            <a:picLocks noChangeAspect="1"/>
          </p:cNvPicPr>
          <p:nvPr/>
        </p:nvPicPr>
        <p:blipFill>
          <a:blip r:embed="rId7" cstate="print">
            <a:alphaModFix/>
            <a:lum/>
          </a:blip>
          <a:srcRect/>
          <a:stretch>
            <a:fillRect/>
          </a:stretch>
        </p:blipFill>
        <p:spPr>
          <a:xfrm>
            <a:off x="4111200" y="4343400"/>
            <a:ext cx="613080" cy="609120"/>
          </a:xfrm>
          <a:prstGeom prst="rect">
            <a:avLst/>
          </a:prstGeom>
          <a:noFill/>
          <a:ln>
            <a:noFill/>
          </a:ln>
        </p:spPr>
      </p:pic>
      <p:pic>
        <p:nvPicPr>
          <p:cNvPr id="8" name="Picture 11"/>
          <p:cNvPicPr>
            <a:picLocks noChangeAspect="1"/>
          </p:cNvPicPr>
          <p:nvPr/>
        </p:nvPicPr>
        <p:blipFill>
          <a:blip r:embed="rId8" cstate="print">
            <a:alphaModFix/>
            <a:lum/>
          </a:blip>
          <a:srcRect/>
          <a:stretch>
            <a:fillRect/>
          </a:stretch>
        </p:blipFill>
        <p:spPr>
          <a:xfrm>
            <a:off x="4191120" y="5025240"/>
            <a:ext cx="609120" cy="689399"/>
          </a:xfrm>
          <a:prstGeom prst="rect">
            <a:avLst/>
          </a:prstGeom>
          <a:noFill/>
          <a:ln>
            <a:noFill/>
          </a:ln>
        </p:spPr>
      </p:pic>
      <p:pic>
        <p:nvPicPr>
          <p:cNvPr id="9" name="Picture 2"/>
          <p:cNvPicPr>
            <a:picLocks noChangeAspect="1"/>
          </p:cNvPicPr>
          <p:nvPr/>
        </p:nvPicPr>
        <p:blipFill>
          <a:blip r:embed="rId9" cstate="print">
            <a:alphaModFix/>
            <a:lum/>
          </a:blip>
          <a:srcRect/>
          <a:stretch>
            <a:fillRect/>
          </a:stretch>
        </p:blipFill>
        <p:spPr>
          <a:xfrm>
            <a:off x="5433840" y="2063880"/>
            <a:ext cx="3709800" cy="2666520"/>
          </a:xfrm>
          <a:prstGeom prst="rect">
            <a:avLst/>
          </a:prstGeom>
          <a:noFill/>
          <a:ln>
            <a:noFill/>
          </a:ln>
        </p:spPr>
      </p:pic>
      <p:pic>
        <p:nvPicPr>
          <p:cNvPr id="10" name="Picture 4"/>
          <p:cNvPicPr>
            <a:picLocks noChangeAspect="1"/>
          </p:cNvPicPr>
          <p:nvPr/>
        </p:nvPicPr>
        <p:blipFill>
          <a:blip r:embed="rId10" cstate="print">
            <a:alphaModFix/>
            <a:lum/>
          </a:blip>
          <a:srcRect/>
          <a:stretch>
            <a:fillRect/>
          </a:stretch>
        </p:blipFill>
        <p:spPr>
          <a:xfrm>
            <a:off x="1523880" y="2211120"/>
            <a:ext cx="2209320" cy="3503519"/>
          </a:xfrm>
          <a:prstGeom prst="rect">
            <a:avLst/>
          </a:prstGeom>
          <a:noFill/>
          <a:ln>
            <a:noFill/>
          </a:ln>
        </p:spPr>
      </p:pic>
      <p:sp>
        <p:nvSpPr>
          <p:cNvPr id="11" name="TextBox 10"/>
          <p:cNvSpPr txBox="1"/>
          <p:nvPr/>
        </p:nvSpPr>
        <p:spPr>
          <a:xfrm>
            <a:off x="169920" y="6221879"/>
            <a:ext cx="5430960" cy="368999"/>
          </a:xfrm>
          <a:prstGeom prst="rect">
            <a:avLst/>
          </a:prstGeom>
          <a:noFill/>
          <a:ln>
            <a:noFill/>
          </a:ln>
        </p:spPr>
        <p:txBody>
          <a:bodyPr vert="horz"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rtl="0" hangingPunct="1">
              <a:lnSpc>
                <a:spcPct val="100000"/>
              </a:lnSpc>
              <a:spcBef>
                <a:spcPts val="0"/>
              </a:spcBef>
              <a:spcAft>
                <a:spcPts val="0"/>
              </a:spcAft>
              <a:buNone/>
              <a:tabLst/>
            </a:pPr>
            <a:r>
              <a:rPr lang="en-US" sz="24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rPr>
              <a:t>*Timed Finite State Automata</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2268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Background: TFSA Semantics</a:t>
            </a:r>
          </a:p>
        </p:txBody>
      </p:sp>
      <p:pic>
        <p:nvPicPr>
          <p:cNvPr id="3" name="Picture 3"/>
          <p:cNvPicPr>
            <a:picLocks noChangeAspect="1"/>
          </p:cNvPicPr>
          <p:nvPr/>
        </p:nvPicPr>
        <p:blipFill>
          <a:blip r:embed="rId3" cstate="print">
            <a:alphaModFix/>
            <a:lum/>
          </a:blip>
          <a:srcRect/>
          <a:stretch>
            <a:fillRect/>
          </a:stretch>
        </p:blipFill>
        <p:spPr>
          <a:xfrm>
            <a:off x="228600" y="4343400"/>
            <a:ext cx="8613720" cy="2129760"/>
          </a:xfrm>
          <a:prstGeom prst="rect">
            <a:avLst/>
          </a:prstGeom>
          <a:noFill/>
          <a:ln>
            <a:noFill/>
          </a:ln>
        </p:spPr>
      </p:pic>
      <p:pic>
        <p:nvPicPr>
          <p:cNvPr id="4" name="Picture 2"/>
          <p:cNvPicPr>
            <a:picLocks noChangeAspect="1"/>
          </p:cNvPicPr>
          <p:nvPr/>
        </p:nvPicPr>
        <p:blipFill>
          <a:blip r:embed="rId4" cstate="print">
            <a:alphaModFix/>
            <a:lum/>
          </a:blip>
          <a:srcRect/>
          <a:stretch>
            <a:fillRect/>
          </a:stretch>
        </p:blipFill>
        <p:spPr>
          <a:xfrm>
            <a:off x="304920" y="1295280"/>
            <a:ext cx="7074000" cy="2971440"/>
          </a:xfrm>
          <a:prstGeom prst="rect">
            <a:avLst/>
          </a:prstGeom>
          <a:noFill/>
          <a:ln>
            <a:noFill/>
          </a:ln>
        </p:spPr>
      </p:pic>
      <p:pic>
        <p:nvPicPr>
          <p:cNvPr id="5" name="Picture 2"/>
          <p:cNvPicPr>
            <a:picLocks noChangeAspect="1"/>
          </p:cNvPicPr>
          <p:nvPr/>
        </p:nvPicPr>
        <p:blipFill>
          <a:blip r:embed="rId5" cstate="print">
            <a:alphaModFix/>
            <a:lum/>
          </a:blip>
          <a:srcRect/>
          <a:stretch>
            <a:fillRect/>
          </a:stretch>
        </p:blipFill>
        <p:spPr>
          <a:xfrm>
            <a:off x="6517080" y="1200239"/>
            <a:ext cx="2482200" cy="1784160"/>
          </a:xfrm>
          <a:prstGeom prst="rect">
            <a:avLst/>
          </a:prstGeom>
          <a:noFill/>
          <a:ln>
            <a:noFill/>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alphaModFix/>
            <a:lum/>
          </a:blip>
          <a:srcRect/>
          <a:stretch>
            <a:fillRect/>
          </a:stretch>
        </p:blipFill>
        <p:spPr>
          <a:xfrm>
            <a:off x="3200400" y="1447919"/>
            <a:ext cx="5948999" cy="4492440"/>
          </a:xfrm>
          <a:prstGeom prst="rect">
            <a:avLst/>
          </a:prstGeom>
          <a:noFill/>
          <a:ln>
            <a:noFill/>
          </a:ln>
        </p:spPr>
      </p:pic>
      <p:sp>
        <p:nvSpPr>
          <p:cNvPr id="3"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b="1"/>
              <a:t>Canonical</a:t>
            </a:r>
            <a:r>
              <a:rPr lang="en-US"/>
              <a:t> Operational Semantics</a:t>
            </a:r>
          </a:p>
        </p:txBody>
      </p:sp>
      <p:sp>
        <p:nvSpPr>
          <p:cNvPr id="4" name="Content Placeholder 2"/>
          <p:cNvSpPr txBox="1">
            <a:spLocks noGrp="1"/>
          </p:cNvSpPr>
          <p:nvPr>
            <p:ph type="body" idx="4294967295"/>
          </p:nvPr>
        </p:nvSpPr>
        <p:spPr>
          <a:xfrm>
            <a:off x="14040" y="1915919"/>
            <a:ext cx="4452840" cy="2560319"/>
          </a:xfrm>
        </p:spPr>
        <p:txBody>
          <a:bodyPr/>
          <a:lstStyle>
            <a:defPPr marL="432000" lvl="0" indent="-324000" algn="l" rtl="0" hangingPunct="1">
              <a:lnSpc>
                <a:spcPct val="100000"/>
              </a:lnSpc>
              <a:spcBef>
                <a:spcPts val="1417"/>
              </a:spcBef>
              <a:spcAft>
                <a:spcPts val="0"/>
              </a:spcAft>
              <a:buSzPct val="45000"/>
              <a:buFont typeface="StarSymbol"/>
              <a:buNone/>
              <a:defRPr lang="en-US" sz="32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defPPr>
            <a:lvl1pPr marL="432000" lvl="0" indent="-324000" algn="l" rtl="0" hangingPunct="1">
              <a:lnSpc>
                <a:spcPct val="100000"/>
              </a:lnSpc>
              <a:spcBef>
                <a:spcPts val="1417"/>
              </a:spcBef>
              <a:spcAft>
                <a:spcPts val="0"/>
              </a:spcAft>
              <a:buSzPct val="45000"/>
              <a:buFont typeface="StarSymbol"/>
              <a:buChar char="●"/>
              <a:defRPr lang="en-US" sz="32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1pPr>
            <a:lvl2pPr marL="864000" lvl="1" indent="-324000" algn="l" rtl="0" hangingPunct="1">
              <a:lnSpc>
                <a:spcPct val="100000"/>
              </a:lnSpc>
              <a:spcBef>
                <a:spcPts val="1134"/>
              </a:spcBef>
              <a:spcAft>
                <a:spcPts val="0"/>
              </a:spcAft>
              <a:buSzPct val="75000"/>
              <a:buFont typeface="StarSymbol"/>
              <a:buChar char="–"/>
              <a:defRPr lang="en-US" sz="24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2pPr>
            <a:lvl3pPr marL="1295999" lvl="2" indent="-288000" algn="l" rtl="0" hangingPunct="1">
              <a:lnSpc>
                <a:spcPct val="100000"/>
              </a:lnSpc>
              <a:spcBef>
                <a:spcPts val="850"/>
              </a:spcBef>
              <a:spcAft>
                <a:spcPts val="0"/>
              </a:spcAft>
              <a:buSzPct val="45000"/>
              <a:buFont typeface="StarSymbol"/>
              <a:buChar char="●"/>
              <a:defRPr lang="en-US" sz="20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3pPr>
            <a:lvl4pPr marL="1728000" lvl="3" indent="-216000" algn="l" rtl="0" hangingPunct="1">
              <a:lnSpc>
                <a:spcPct val="100000"/>
              </a:lnSpc>
              <a:spcBef>
                <a:spcPts val="567"/>
              </a:spcBef>
              <a:spcAft>
                <a:spcPts val="0"/>
              </a:spcAft>
              <a:buSzPct val="75000"/>
              <a:buFont typeface="StarSymbol"/>
              <a:buChar char="–"/>
              <a:defRPr lang="en-US" sz="20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4pPr>
            <a:lvl5pPr marL="2160000" lvl="4" indent="-216000" algn="l" rtl="0" hangingPunct="1">
              <a:lnSpc>
                <a:spcPct val="100000"/>
              </a:lnSpc>
              <a:spcBef>
                <a:spcPts val="283"/>
              </a:spcBef>
              <a:spcAft>
                <a:spcPts val="0"/>
              </a:spcAft>
              <a:buSzPct val="45000"/>
              <a:buFont typeface="StarSymbol"/>
              <a:buChar char="●"/>
              <a:defRPr lang="en-US" sz="20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5pPr>
            <a:lvl6pPr marL="2592000" lvl="5" indent="-216000" algn="l" rtl="0" hangingPunct="1">
              <a:lnSpc>
                <a:spcPct val="100000"/>
              </a:lnSpc>
              <a:spcBef>
                <a:spcPts val="283"/>
              </a:spcBef>
              <a:spcAft>
                <a:spcPts val="0"/>
              </a:spcAft>
              <a:buSzPct val="45000"/>
              <a:buFont typeface="StarSymbol"/>
              <a:buChar char="●"/>
              <a:defRPr lang="en-US" sz="20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6pPr>
            <a:lvl7pPr marL="3024000" lvl="6" indent="-216000" algn="l" rtl="0" hangingPunct="1">
              <a:lnSpc>
                <a:spcPct val="100000"/>
              </a:lnSpc>
              <a:spcBef>
                <a:spcPts val="283"/>
              </a:spcBef>
              <a:spcAft>
                <a:spcPts val="0"/>
              </a:spcAft>
              <a:buSzPct val="45000"/>
              <a:buFont typeface="StarSymbol"/>
              <a:buChar char="●"/>
              <a:defRPr lang="en-US" sz="20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7pPr>
            <a:lvl8pPr marL="3456000" lvl="7" indent="-216000" algn="l" rtl="0" hangingPunct="1">
              <a:lnSpc>
                <a:spcPct val="100000"/>
              </a:lnSpc>
              <a:spcBef>
                <a:spcPts val="283"/>
              </a:spcBef>
              <a:spcAft>
                <a:spcPts val="0"/>
              </a:spcAft>
              <a:buSzPct val="45000"/>
              <a:buFont typeface="StarSymbol"/>
              <a:buChar char="●"/>
              <a:defRPr lang="en-US" sz="20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8pPr>
            <a:lvl9pPr marL="3887999" lvl="8" indent="-216000" algn="l" rtl="0" hangingPunct="1">
              <a:lnSpc>
                <a:spcPct val="100000"/>
              </a:lnSpc>
              <a:spcBef>
                <a:spcPts val="283"/>
              </a:spcBef>
              <a:spcAft>
                <a:spcPts val="0"/>
              </a:spcAft>
              <a:buSzPct val="45000"/>
              <a:buFont typeface="StarSymbol"/>
              <a:buChar char="●"/>
              <a:defRPr lang="en-US" sz="20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defRPr>
            </a:lvl9pPr>
          </a:lstStyle>
          <a:p>
            <a:pPr marL="0" lvl="0" indent="0">
              <a:lnSpc>
                <a:spcPct val="110000"/>
              </a:lnSpc>
              <a:spcBef>
                <a:spcPts val="641"/>
              </a:spcBef>
              <a:buNone/>
            </a:pPr>
            <a:r>
              <a:rPr lang="en-US"/>
              <a:t>Common pattern in simulators</a:t>
            </a:r>
          </a:p>
          <a:p>
            <a:pPr marL="0" lvl="1" indent="0">
              <a:lnSpc>
                <a:spcPct val="110000"/>
              </a:lnSpc>
              <a:spcBef>
                <a:spcPts val="561"/>
              </a:spcBef>
              <a:buClr>
                <a:srgbClr val="000000"/>
              </a:buClr>
              <a:buSzPct val="100000"/>
              <a:buFont typeface="Arial" pitchFamily="34"/>
            </a:pPr>
            <a:r>
              <a:rPr lang="en-US" sz="2800"/>
              <a:t>Main simulation loop</a:t>
            </a:r>
          </a:p>
          <a:p>
            <a:pPr marL="0" lvl="1" indent="0">
              <a:lnSpc>
                <a:spcPct val="110000"/>
              </a:lnSpc>
              <a:spcBef>
                <a:spcPts val="561"/>
              </a:spcBef>
              <a:buClr>
                <a:srgbClr val="000000"/>
              </a:buClr>
              <a:buSzPct val="100000"/>
              <a:buFont typeface="Arial" pitchFamily="34"/>
            </a:pPr>
            <a:r>
              <a:rPr lang="en-US" sz="2800"/>
              <a:t>Macro-steps</a:t>
            </a:r>
          </a:p>
          <a:p>
            <a:pPr marL="0" lvl="1" indent="0">
              <a:lnSpc>
                <a:spcPct val="110000"/>
              </a:lnSpc>
              <a:spcBef>
                <a:spcPts val="561"/>
              </a:spcBef>
              <a:buClr>
                <a:srgbClr val="000000"/>
              </a:buClr>
              <a:buSzPct val="100000"/>
              <a:buFont typeface="Arial" pitchFamily="34"/>
            </a:pPr>
            <a:r>
              <a:rPr lang="en-US" sz="2800"/>
              <a:t>Micro-steps</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1332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Workflow: Combine AS</a:t>
            </a:r>
          </a:p>
        </p:txBody>
      </p:sp>
      <p:pic>
        <p:nvPicPr>
          <p:cNvPr id="3" name="Picture 4"/>
          <p:cNvPicPr>
            <a:picLocks noChangeAspect="1"/>
          </p:cNvPicPr>
          <p:nvPr/>
        </p:nvPicPr>
        <p:blipFill>
          <a:blip r:embed="rId3" cstate="print">
            <a:alphaModFix/>
            <a:lum/>
          </a:blip>
          <a:srcRect/>
          <a:stretch>
            <a:fillRect/>
          </a:stretch>
        </p:blipFill>
        <p:spPr>
          <a:xfrm>
            <a:off x="2895479" y="1532519"/>
            <a:ext cx="3470039" cy="3371400"/>
          </a:xfrm>
          <a:prstGeom prst="rect">
            <a:avLst/>
          </a:prstGeom>
          <a:noFill/>
          <a:ln>
            <a:noFill/>
          </a:ln>
        </p:spPr>
      </p:pic>
      <p:pic>
        <p:nvPicPr>
          <p:cNvPr id="4" name="Picture 3"/>
          <p:cNvPicPr>
            <a:picLocks noChangeAspect="1"/>
          </p:cNvPicPr>
          <p:nvPr/>
        </p:nvPicPr>
        <p:blipFill>
          <a:blip r:embed="rId4" cstate="print">
            <a:alphaModFix/>
            <a:lum/>
          </a:blip>
          <a:srcRect/>
          <a:stretch>
            <a:fillRect/>
          </a:stretch>
        </p:blipFill>
        <p:spPr>
          <a:xfrm>
            <a:off x="1143000" y="3313439"/>
            <a:ext cx="3311999" cy="3400200"/>
          </a:xfrm>
          <a:prstGeom prst="rect">
            <a:avLst/>
          </a:prstGeom>
          <a:noFill/>
          <a:ln>
            <a:noFill/>
          </a:ln>
        </p:spPr>
      </p:pic>
      <p:pic>
        <p:nvPicPr>
          <p:cNvPr id="5" name="Picture 4"/>
          <p:cNvPicPr>
            <a:picLocks noChangeAspect="1"/>
          </p:cNvPicPr>
          <p:nvPr/>
        </p:nvPicPr>
        <p:blipFill>
          <a:blip r:embed="rId5" cstate="print">
            <a:alphaModFix/>
            <a:lum/>
          </a:blip>
          <a:srcRect/>
          <a:stretch>
            <a:fillRect/>
          </a:stretch>
        </p:blipFill>
        <p:spPr>
          <a:xfrm>
            <a:off x="1655280" y="859320"/>
            <a:ext cx="1488600" cy="2360520"/>
          </a:xfrm>
          <a:prstGeom prst="rect">
            <a:avLst/>
          </a:prstGeom>
          <a:noFill/>
          <a:ln>
            <a:noFill/>
          </a:ln>
        </p:spPr>
      </p:pic>
      <p:pic>
        <p:nvPicPr>
          <p:cNvPr id="6" name="Picture 2"/>
          <p:cNvPicPr>
            <a:picLocks noChangeAspect="1"/>
          </p:cNvPicPr>
          <p:nvPr/>
        </p:nvPicPr>
        <p:blipFill>
          <a:blip r:embed="rId6" cstate="print">
            <a:alphaModFix/>
            <a:lum/>
          </a:blip>
          <a:srcRect/>
          <a:stretch>
            <a:fillRect/>
          </a:stretch>
        </p:blipFill>
        <p:spPr>
          <a:xfrm>
            <a:off x="6225119" y="2472119"/>
            <a:ext cx="1599840" cy="3043800"/>
          </a:xfrm>
          <a:prstGeom prst="rect">
            <a:avLst/>
          </a:prstGeom>
          <a:noFill/>
          <a:ln>
            <a:noFill/>
          </a:ln>
        </p:spPr>
      </p:pic>
      <p:pic>
        <p:nvPicPr>
          <p:cNvPr id="7" name="Picture 5"/>
          <p:cNvPicPr>
            <a:picLocks noChangeAspect="1"/>
          </p:cNvPicPr>
          <p:nvPr/>
        </p:nvPicPr>
        <p:blipFill>
          <a:blip r:embed="rId7" cstate="print">
            <a:alphaModFix/>
            <a:lum/>
          </a:blip>
          <a:srcRect/>
          <a:stretch>
            <a:fillRect/>
          </a:stretch>
        </p:blipFill>
        <p:spPr>
          <a:xfrm>
            <a:off x="6481080" y="1307880"/>
            <a:ext cx="1909439" cy="784080"/>
          </a:xfrm>
          <a:prstGeom prst="rect">
            <a:avLst/>
          </a:prstGeom>
          <a:noFill/>
          <a:ln>
            <a:noFill/>
          </a:ln>
        </p:spPr>
      </p:pic>
      <p:sp>
        <p:nvSpPr>
          <p:cNvPr id="8" name="TextBox 7"/>
          <p:cNvSpPr txBox="1"/>
          <p:nvPr/>
        </p:nvSpPr>
        <p:spPr>
          <a:xfrm>
            <a:off x="4635000" y="6074640"/>
            <a:ext cx="4506120" cy="655920"/>
          </a:xfrm>
          <a:prstGeom prst="rect">
            <a:avLst/>
          </a:prstGeom>
          <a:noFill/>
          <a:ln>
            <a:noFill/>
          </a:ln>
        </p:spPr>
        <p:txBody>
          <a:bodyPr vert="horz"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rtl="0" hangingPunct="1">
              <a:lnSpc>
                <a:spcPct val="100000"/>
              </a:lnSpc>
              <a:spcBef>
                <a:spcPts val="0"/>
              </a:spcBef>
              <a:spcAft>
                <a:spcPts val="0"/>
              </a:spcAft>
              <a:buNone/>
              <a:tabLst/>
            </a:pPr>
            <a:r>
              <a:rPr lang="en-US" sz="16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rPr>
              <a:t>Caveat: need “formalism transition” language too!</a:t>
            </a:r>
          </a:p>
          <a:p>
            <a:pPr lvl="0" algn="ctr" rtl="0" hangingPunct="1">
              <a:lnSpc>
                <a:spcPct val="100000"/>
              </a:lnSpc>
              <a:spcBef>
                <a:spcPts val="0"/>
              </a:spcBef>
              <a:spcAft>
                <a:spcPts val="0"/>
              </a:spcAft>
              <a:buNone/>
              <a:tabLst/>
            </a:pPr>
            <a:r>
              <a:rPr lang="en-US" sz="16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rPr>
              <a:t>“when”</a:t>
            </a:r>
          </a:p>
        </p:txBody>
      </p:sp>
      <p:sp>
        <p:nvSpPr>
          <p:cNvPr id="9" name="Straight Connector 8"/>
          <p:cNvSpPr/>
          <p:nvPr/>
        </p:nvSpPr>
        <p:spPr>
          <a:xfrm>
            <a:off x="7315200" y="1737359"/>
            <a:ext cx="1280160" cy="4480560"/>
          </a:xfrm>
          <a:prstGeom prst="line">
            <a:avLst/>
          </a:prstGeom>
          <a:noFill/>
          <a:ln w="0">
            <a:solidFill>
              <a:srgbClr val="000000"/>
            </a:solidFill>
            <a:custDash>
              <a:ds d="720000" sp="100000"/>
            </a:custDash>
          </a:ln>
        </p:spPr>
        <p:txBody>
          <a:bodyPr vert="horz" wrap="none" lIns="90000" tIns="45000" rIns="90000" bIns="45000" anchor="ctr"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CA" sz="1800" b="0" i="0" u="none" strike="noStrike" kern="1200" cap="none">
              <a:ln>
                <a:noFill/>
              </a:ln>
              <a:latin typeface="Liberation Sans" pitchFamily="18"/>
              <a:ea typeface="Source Han Sans CN Regular" pitchFamily="2"/>
              <a:cs typeface="Lohit Devanagari" pitchFamily="2"/>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12132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3600"/>
              <a:t>Hybrid CBD (host) operational semantics</a:t>
            </a:r>
          </a:p>
        </p:txBody>
      </p:sp>
      <p:pic>
        <p:nvPicPr>
          <p:cNvPr id="3" name="Picture 3"/>
          <p:cNvPicPr>
            <a:picLocks noChangeAspect="1"/>
          </p:cNvPicPr>
          <p:nvPr/>
        </p:nvPicPr>
        <p:blipFill>
          <a:blip r:embed="rId3" cstate="print">
            <a:alphaModFix/>
            <a:lum/>
          </a:blip>
          <a:srcRect/>
          <a:stretch>
            <a:fillRect/>
          </a:stretch>
        </p:blipFill>
        <p:spPr>
          <a:xfrm>
            <a:off x="0" y="3300120"/>
            <a:ext cx="9143640" cy="2895120"/>
          </a:xfrm>
          <a:prstGeom prst="rect">
            <a:avLst/>
          </a:prstGeom>
          <a:noFill/>
          <a:ln>
            <a:noFill/>
          </a:ln>
        </p:spPr>
      </p:pic>
      <p:pic>
        <p:nvPicPr>
          <p:cNvPr id="4" name="Picture 3"/>
          <p:cNvPicPr>
            <a:picLocks noChangeAspect="1"/>
          </p:cNvPicPr>
          <p:nvPr/>
        </p:nvPicPr>
        <p:blipFill>
          <a:blip r:embed="rId4" cstate="print">
            <a:alphaModFix/>
            <a:lum/>
          </a:blip>
          <a:srcRect/>
          <a:stretch>
            <a:fillRect/>
          </a:stretch>
        </p:blipFill>
        <p:spPr>
          <a:xfrm>
            <a:off x="3116520" y="1026719"/>
            <a:ext cx="2546280" cy="2350080"/>
          </a:xfrm>
          <a:prstGeom prst="rect">
            <a:avLst/>
          </a:prstGeom>
          <a:noFill/>
          <a:ln>
            <a:noFill/>
          </a:ln>
        </p:spPr>
      </p:pic>
      <p:sp>
        <p:nvSpPr>
          <p:cNvPr id="5" name="TextBox 4"/>
          <p:cNvSpPr txBox="1"/>
          <p:nvPr/>
        </p:nvSpPr>
        <p:spPr>
          <a:xfrm>
            <a:off x="5891040" y="1117800"/>
            <a:ext cx="2834640" cy="830520"/>
          </a:xfrm>
          <a:prstGeom prst="rect">
            <a:avLst/>
          </a:prstGeom>
          <a:noFill/>
          <a:ln>
            <a:noFill/>
          </a:ln>
        </p:spPr>
        <p:txBody>
          <a:bodyPr vert="horz" wrap="none" lIns="90000" tIns="45000" rIns="90000" bIns="4500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CA" sz="1000" b="0" i="0" u="none" strike="noStrike" kern="1200" cap="none">
                <a:ln>
                  <a:noFill/>
                </a:ln>
                <a:latin typeface="LMWNDK+NimbusRomNo9L-Regu" pitchFamily="18"/>
                <a:ea typeface="LMWNDK+NimbusRomNo9L-Regu" pitchFamily="2"/>
                <a:cs typeface="LMWNDK+NimbusRomNo9L-Regu" pitchFamily="2"/>
              </a:rPr>
              <a:t>Gheorghe, L., Bouchhima, F., </a:t>
            </a:r>
            <a:br>
              <a:rPr lang="en-CA" sz="1000" b="0" i="0" u="none" strike="noStrike" kern="1200" cap="none">
                <a:ln>
                  <a:noFill/>
                </a:ln>
                <a:latin typeface="LMWNDK+NimbusRomNo9L-Regu" pitchFamily="18"/>
                <a:ea typeface="LMWNDK+NimbusRomNo9L-Regu" pitchFamily="2"/>
                <a:cs typeface="LMWNDK+NimbusRomNo9L-Regu" pitchFamily="2"/>
              </a:rPr>
            </a:br>
            <a:r>
              <a:rPr lang="en-CA" sz="1000" b="0" i="0" u="none" strike="noStrike" kern="1200" cap="none">
                <a:ln>
                  <a:noFill/>
                </a:ln>
                <a:latin typeface="LMWNDK+NimbusRomNo9L-Regu" pitchFamily="18"/>
                <a:ea typeface="LMWNDK+NimbusRomNo9L-Regu" pitchFamily="2"/>
                <a:cs typeface="LMWNDK+NimbusRomNo9L-Regu" pitchFamily="2"/>
              </a:rPr>
              <a:t>Nicolescu, G., and Boucheneb, H. </a:t>
            </a:r>
            <a:br>
              <a:rPr lang="en-CA" sz="1000" b="0" i="0" u="none" strike="noStrike" kern="1200" cap="none">
                <a:ln>
                  <a:noFill/>
                </a:ln>
                <a:latin typeface="LMWNDK+NimbusRomNo9L-Regu" pitchFamily="18"/>
                <a:ea typeface="LMWNDK+NimbusRomNo9L-Regu" pitchFamily="2"/>
                <a:cs typeface="LMWNDK+NimbusRomNo9L-Regu" pitchFamily="2"/>
              </a:rPr>
            </a:br>
            <a:r>
              <a:rPr lang="en-CA" sz="1000" b="0" i="0" u="none" strike="noStrike" kern="1200" cap="none">
                <a:ln>
                  <a:noFill/>
                </a:ln>
                <a:latin typeface="LMWNDK+NimbusRomNo9L-Regu" pitchFamily="18"/>
                <a:ea typeface="LMWNDK+NimbusRomNo9L-Regu" pitchFamily="2"/>
                <a:cs typeface="LMWNDK+NimbusRomNo9L-Regu" pitchFamily="2"/>
              </a:rPr>
              <a:t>Semantics for Model-based Validation of </a:t>
            </a:r>
            <a:br>
              <a:rPr lang="en-CA" sz="1000" b="0" i="0" u="none" strike="noStrike" kern="1200" cap="none">
                <a:ln>
                  <a:noFill/>
                </a:ln>
                <a:latin typeface="LMWNDK+NimbusRomNo9L-Regu" pitchFamily="18"/>
                <a:ea typeface="LMWNDK+NimbusRomNo9L-Regu" pitchFamily="2"/>
                <a:cs typeface="LMWNDK+NimbusRomNo9L-Regu" pitchFamily="2"/>
              </a:rPr>
            </a:br>
            <a:r>
              <a:rPr lang="en-CA" sz="1000" b="0" i="0" u="none" strike="noStrike" kern="1200" cap="none">
                <a:ln>
                  <a:noFill/>
                </a:ln>
                <a:latin typeface="LMWNDK+NimbusRomNo9L-Regu" pitchFamily="18"/>
                <a:ea typeface="LMWNDK+NimbusRomNo9L-Regu" pitchFamily="2"/>
                <a:cs typeface="LMWNDK+NimbusRomNo9L-Regu" pitchFamily="2"/>
              </a:rPr>
              <a:t>Continuous/Discrete Systems. </a:t>
            </a:r>
            <a:br>
              <a:rPr lang="en-CA" sz="1000" b="0" i="0" u="none" strike="noStrike" kern="1200" cap="none">
                <a:ln>
                  <a:noFill/>
                </a:ln>
                <a:latin typeface="LMWNDK+NimbusRomNo9L-Regu" pitchFamily="18"/>
                <a:ea typeface="LMWNDK+NimbusRomNo9L-Regu" pitchFamily="2"/>
                <a:cs typeface="LMWNDK+NimbusRomNo9L-Regu" pitchFamily="2"/>
              </a:rPr>
            </a:br>
            <a:r>
              <a:rPr lang="en-CA" sz="1000" b="0" i="0" u="none" strike="noStrike" kern="1200" cap="none">
                <a:ln>
                  <a:noFill/>
                </a:ln>
                <a:latin typeface="LMWNDK+NimbusRomNo9L-Regu" pitchFamily="18"/>
                <a:ea typeface="LMWNDK+NimbusRomNo9L-Regu" pitchFamily="2"/>
                <a:cs typeface="LMWNDK+NimbusRomNo9L-Regu" pitchFamily="2"/>
              </a:rPr>
              <a:t>In DATE ’08, pages 498–503.</a:t>
            </a:r>
          </a:p>
        </p:txBody>
      </p:sp>
      <p:sp>
        <p:nvSpPr>
          <p:cNvPr id="6" name="TextBox 5"/>
          <p:cNvSpPr txBox="1"/>
          <p:nvPr/>
        </p:nvSpPr>
        <p:spPr>
          <a:xfrm>
            <a:off x="388440" y="952560"/>
            <a:ext cx="2936520" cy="915119"/>
          </a:xfrm>
          <a:prstGeom prst="rect">
            <a:avLst/>
          </a:prstGeom>
          <a:noFill/>
          <a:ln>
            <a:noFill/>
          </a:ln>
        </p:spPr>
        <p:txBody>
          <a:bodyPr vert="horz"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rtl="0" hangingPunct="1">
              <a:lnSpc>
                <a:spcPct val="100000"/>
              </a:lnSpc>
              <a:spcBef>
                <a:spcPts val="0"/>
              </a:spcBef>
              <a:spcAft>
                <a:spcPts val="0"/>
              </a:spcAft>
              <a:buNone/>
              <a:tabLst/>
            </a:pPr>
            <a:r>
              <a:rPr lang="en-US" sz="16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rPr>
              <a:t>need “orchestration” language </a:t>
            </a:r>
            <a:br>
              <a:rPr lang="en-US" sz="16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rPr>
            </a:br>
            <a:r>
              <a:rPr lang="en-US" sz="16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rPr>
              <a:t>(to specify how to interleave OS)</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4932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Workflow: Combine OS</a:t>
            </a:r>
          </a:p>
        </p:txBody>
      </p:sp>
      <p:pic>
        <p:nvPicPr>
          <p:cNvPr id="3" name="Picture 2"/>
          <p:cNvPicPr>
            <a:picLocks noChangeAspect="1"/>
          </p:cNvPicPr>
          <p:nvPr/>
        </p:nvPicPr>
        <p:blipFill>
          <a:blip r:embed="rId3" cstate="print">
            <a:alphaModFix/>
            <a:lum/>
          </a:blip>
          <a:srcRect/>
          <a:stretch>
            <a:fillRect/>
          </a:stretch>
        </p:blipFill>
        <p:spPr>
          <a:xfrm>
            <a:off x="1981080" y="1303920"/>
            <a:ext cx="5083920" cy="5409720"/>
          </a:xfrm>
          <a:prstGeom prst="rect">
            <a:avLst/>
          </a:prstGeom>
          <a:noFill/>
          <a:ln>
            <a:noFill/>
          </a:ln>
        </p:spPr>
      </p:pic>
      <p:pic>
        <p:nvPicPr>
          <p:cNvPr id="4" name="Picture 3"/>
          <p:cNvPicPr>
            <a:picLocks noChangeAspect="1"/>
          </p:cNvPicPr>
          <p:nvPr/>
        </p:nvPicPr>
        <p:blipFill>
          <a:blip r:embed="rId4" cstate="print">
            <a:alphaModFix/>
            <a:lum/>
          </a:blip>
          <a:srcRect/>
          <a:stretch>
            <a:fillRect/>
          </a:stretch>
        </p:blipFill>
        <p:spPr>
          <a:xfrm>
            <a:off x="4191120" y="1227600"/>
            <a:ext cx="647280" cy="597600"/>
          </a:xfrm>
          <a:prstGeom prst="rect">
            <a:avLst/>
          </a:prstGeom>
          <a:noFill/>
          <a:ln>
            <a:noFill/>
          </a:ln>
        </p:spPr>
      </p:pic>
      <p:pic>
        <p:nvPicPr>
          <p:cNvPr id="5" name="Picture 7"/>
          <p:cNvPicPr>
            <a:picLocks noChangeAspect="1"/>
          </p:cNvPicPr>
          <p:nvPr/>
        </p:nvPicPr>
        <p:blipFill>
          <a:blip r:embed="rId5" cstate="print">
            <a:alphaModFix/>
            <a:lum/>
          </a:blip>
          <a:srcRect/>
          <a:stretch>
            <a:fillRect/>
          </a:stretch>
        </p:blipFill>
        <p:spPr>
          <a:xfrm>
            <a:off x="762120" y="1837080"/>
            <a:ext cx="1218960" cy="1140840"/>
          </a:xfrm>
          <a:prstGeom prst="rect">
            <a:avLst/>
          </a:prstGeom>
          <a:noFill/>
          <a:ln>
            <a:noFill/>
          </a:ln>
        </p:spPr>
      </p:pic>
      <p:pic>
        <p:nvPicPr>
          <p:cNvPr id="6" name="Picture 2"/>
          <p:cNvPicPr>
            <a:picLocks noChangeAspect="1"/>
          </p:cNvPicPr>
          <p:nvPr/>
        </p:nvPicPr>
        <p:blipFill>
          <a:blip r:embed="rId6" cstate="print">
            <a:alphaModFix/>
            <a:lum/>
          </a:blip>
          <a:srcRect/>
          <a:stretch>
            <a:fillRect/>
          </a:stretch>
        </p:blipFill>
        <p:spPr>
          <a:xfrm>
            <a:off x="152280" y="846719"/>
            <a:ext cx="2331000" cy="584280"/>
          </a:xfrm>
          <a:prstGeom prst="rect">
            <a:avLst/>
          </a:prstGeom>
          <a:noFill/>
          <a:ln>
            <a:noFill/>
          </a:ln>
        </p:spPr>
      </p:pic>
      <p:pic>
        <p:nvPicPr>
          <p:cNvPr id="7" name="Picture 3"/>
          <p:cNvPicPr>
            <a:picLocks noChangeAspect="1"/>
          </p:cNvPicPr>
          <p:nvPr/>
        </p:nvPicPr>
        <p:blipFill>
          <a:blip r:embed="rId7" cstate="print">
            <a:alphaModFix/>
            <a:lum/>
          </a:blip>
          <a:srcRect/>
          <a:stretch>
            <a:fillRect/>
          </a:stretch>
        </p:blipFill>
        <p:spPr>
          <a:xfrm>
            <a:off x="2362320" y="6104520"/>
            <a:ext cx="1772280" cy="560880"/>
          </a:xfrm>
          <a:prstGeom prst="rect">
            <a:avLst/>
          </a:prstGeom>
          <a:noFill/>
          <a:ln>
            <a:noFill/>
          </a:ln>
        </p:spPr>
      </p:pic>
      <p:pic>
        <p:nvPicPr>
          <p:cNvPr id="8" name="Picture 6"/>
          <p:cNvPicPr>
            <a:picLocks noChangeAspect="1"/>
          </p:cNvPicPr>
          <p:nvPr/>
        </p:nvPicPr>
        <p:blipFill>
          <a:blip r:embed="rId8" cstate="print">
            <a:alphaModFix/>
            <a:lum/>
          </a:blip>
          <a:srcRect/>
          <a:stretch>
            <a:fillRect/>
          </a:stretch>
        </p:blipFill>
        <p:spPr>
          <a:xfrm>
            <a:off x="7086600" y="1761119"/>
            <a:ext cx="1194839" cy="1145160"/>
          </a:xfrm>
          <a:prstGeom prst="rect">
            <a:avLst/>
          </a:prstGeom>
          <a:noFill/>
          <a:ln>
            <a:noFill/>
          </a:ln>
        </p:spPr>
      </p:pic>
      <p:pic>
        <p:nvPicPr>
          <p:cNvPr id="9" name="Picture 3"/>
          <p:cNvPicPr>
            <a:picLocks noChangeAspect="1"/>
          </p:cNvPicPr>
          <p:nvPr/>
        </p:nvPicPr>
        <p:blipFill>
          <a:blip r:embed="rId9" cstate="print">
            <a:alphaModFix/>
            <a:lum/>
          </a:blip>
          <a:srcRect/>
          <a:stretch>
            <a:fillRect/>
          </a:stretch>
        </p:blipFill>
        <p:spPr>
          <a:xfrm>
            <a:off x="6629400" y="846719"/>
            <a:ext cx="1831680" cy="452880"/>
          </a:xfrm>
          <a:prstGeom prst="rect">
            <a:avLst/>
          </a:prstGeom>
          <a:noFill/>
          <a:ln>
            <a:noFill/>
          </a:ln>
        </p:spPr>
      </p:pic>
      <p:pic>
        <p:nvPicPr>
          <p:cNvPr id="10" name="Picture 2"/>
          <p:cNvPicPr>
            <a:picLocks noChangeAspect="1"/>
          </p:cNvPicPr>
          <p:nvPr/>
        </p:nvPicPr>
        <p:blipFill>
          <a:blip r:embed="rId10" cstate="print">
            <a:alphaModFix/>
            <a:lum/>
          </a:blip>
          <a:srcRect/>
          <a:stretch>
            <a:fillRect/>
          </a:stretch>
        </p:blipFill>
        <p:spPr>
          <a:xfrm>
            <a:off x="380880" y="3132720"/>
            <a:ext cx="1579680" cy="926280"/>
          </a:xfrm>
          <a:prstGeom prst="rect">
            <a:avLst/>
          </a:prstGeom>
          <a:noFill/>
          <a:ln>
            <a:noFill/>
          </a:ln>
        </p:spPr>
      </p:pic>
      <p:pic>
        <p:nvPicPr>
          <p:cNvPr id="11" name="Picture 2"/>
          <p:cNvPicPr>
            <a:picLocks noChangeAspect="1"/>
          </p:cNvPicPr>
          <p:nvPr/>
        </p:nvPicPr>
        <p:blipFill>
          <a:blip r:embed="rId11" cstate="print">
            <a:alphaModFix/>
            <a:lum/>
          </a:blip>
          <a:srcRect/>
          <a:stretch>
            <a:fillRect/>
          </a:stretch>
        </p:blipFill>
        <p:spPr>
          <a:xfrm>
            <a:off x="7086600" y="3132720"/>
            <a:ext cx="1735560" cy="1066320"/>
          </a:xfrm>
          <a:prstGeom prst="rect">
            <a:avLst/>
          </a:prstGeom>
          <a:noFill/>
          <a:ln>
            <a:noFill/>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alphaModFix/>
            <a:lum/>
          </a:blip>
          <a:srcRect/>
          <a:stretch>
            <a:fillRect/>
          </a:stretch>
        </p:blipFill>
        <p:spPr>
          <a:xfrm>
            <a:off x="-20160" y="1422000"/>
            <a:ext cx="9143640" cy="3812400"/>
          </a:xfrm>
          <a:prstGeom prst="rect">
            <a:avLst/>
          </a:prstGeom>
          <a:noFill/>
          <a:ln>
            <a:noFill/>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nl-BE" dirty="0"/>
          </a:p>
        </p:txBody>
      </p:sp>
      <p:sp>
        <p:nvSpPr>
          <p:cNvPr id="3" name="Content Placeholder 2"/>
          <p:cNvSpPr>
            <a:spLocks noGrp="1"/>
          </p:cNvSpPr>
          <p:nvPr>
            <p:ph idx="1"/>
          </p:nvPr>
        </p:nvSpPr>
        <p:spPr>
          <a:xfrm>
            <a:off x="633412" y="1412776"/>
            <a:ext cx="7864475" cy="3986464"/>
          </a:xfrm>
        </p:spPr>
        <p:txBody>
          <a:bodyPr/>
          <a:lstStyle/>
          <a:p>
            <a:pPr>
              <a:lnSpc>
                <a:spcPct val="200000"/>
              </a:lnSpc>
            </a:pPr>
            <a:r>
              <a:rPr lang="en-GB" sz="2800" dirty="0" smtClean="0">
                <a:solidFill>
                  <a:schemeClr val="bg2"/>
                </a:solidFill>
              </a:rPr>
              <a:t>What? </a:t>
            </a:r>
            <a:r>
              <a:rPr lang="en-GB" dirty="0" smtClean="0"/>
              <a:t>Multi-Paradigm Modelling kernel and repository</a:t>
            </a:r>
          </a:p>
          <a:p>
            <a:pPr>
              <a:lnSpc>
                <a:spcPct val="200000"/>
              </a:lnSpc>
            </a:pPr>
            <a:r>
              <a:rPr lang="en-GB" sz="2800" dirty="0" smtClean="0">
                <a:solidFill>
                  <a:schemeClr val="bg2"/>
                </a:solidFill>
              </a:rPr>
              <a:t>Why? </a:t>
            </a:r>
            <a:r>
              <a:rPr lang="en-GB" dirty="0" smtClean="0"/>
              <a:t>Support the use of Multi-Paradigm Modelling</a:t>
            </a:r>
          </a:p>
          <a:p>
            <a:pPr>
              <a:lnSpc>
                <a:spcPct val="200000"/>
              </a:lnSpc>
            </a:pPr>
            <a:r>
              <a:rPr lang="en-GB" sz="2800" dirty="0" smtClean="0">
                <a:solidFill>
                  <a:schemeClr val="bg2"/>
                </a:solidFill>
              </a:rPr>
              <a:t>How? </a:t>
            </a:r>
            <a:r>
              <a:rPr lang="en-GB" dirty="0" smtClean="0"/>
              <a:t>Using Multi-Paradigm Modelling techniques</a:t>
            </a:r>
          </a:p>
          <a:p>
            <a:pPr>
              <a:lnSpc>
                <a:spcPct val="200000"/>
              </a:lnSpc>
            </a:pPr>
            <a:r>
              <a:rPr lang="en-GB" sz="2800" dirty="0">
                <a:solidFill>
                  <a:schemeClr val="bg2"/>
                </a:solidFill>
              </a:rPr>
              <a:t>Maturity?</a:t>
            </a:r>
            <a:r>
              <a:rPr lang="en-GB" dirty="0" smtClean="0"/>
              <a:t> Academic tool</a:t>
            </a:r>
            <a:endParaRPr lang="nl-BE" dirty="0"/>
          </a:p>
        </p:txBody>
      </p:sp>
      <p:sp>
        <p:nvSpPr>
          <p:cNvPr id="5" name="TextBox 4"/>
          <p:cNvSpPr txBox="1"/>
          <p:nvPr/>
        </p:nvSpPr>
        <p:spPr>
          <a:xfrm>
            <a:off x="47402" y="5399240"/>
            <a:ext cx="8845078" cy="430887"/>
          </a:xfrm>
          <a:prstGeom prst="rect">
            <a:avLst/>
          </a:prstGeom>
          <a:noFill/>
        </p:spPr>
        <p:txBody>
          <a:bodyPr wrap="square" rtlCol="0">
            <a:spAutoFit/>
          </a:bodyPr>
          <a:lstStyle/>
          <a:p>
            <a:pPr>
              <a:lnSpc>
                <a:spcPct val="100000"/>
              </a:lnSpc>
            </a:pPr>
            <a:r>
              <a:rPr lang="en-US" sz="1100" dirty="0" smtClean="0">
                <a:solidFill>
                  <a:schemeClr val="bg1">
                    <a:lumMod val="50000"/>
                  </a:schemeClr>
                </a:solidFill>
                <a:latin typeface="+mn-lt"/>
              </a:rPr>
              <a:t>[1] Y. </a:t>
            </a:r>
            <a:r>
              <a:rPr lang="en-US" sz="1100" dirty="0">
                <a:solidFill>
                  <a:schemeClr val="bg1">
                    <a:lumMod val="50000"/>
                  </a:schemeClr>
                </a:solidFill>
                <a:latin typeface="+mn-lt"/>
              </a:rPr>
              <a:t>Van Tendeloo and </a:t>
            </a:r>
            <a:r>
              <a:rPr lang="en-US" sz="1100" dirty="0" smtClean="0">
                <a:solidFill>
                  <a:schemeClr val="bg1">
                    <a:lumMod val="50000"/>
                  </a:schemeClr>
                </a:solidFill>
                <a:latin typeface="+mn-lt"/>
              </a:rPr>
              <a:t>H. </a:t>
            </a:r>
            <a:r>
              <a:rPr lang="en-US" sz="1100" dirty="0" err="1">
                <a:solidFill>
                  <a:schemeClr val="bg1">
                    <a:lumMod val="50000"/>
                  </a:schemeClr>
                </a:solidFill>
                <a:latin typeface="+mn-lt"/>
              </a:rPr>
              <a:t>Vangheluwe</a:t>
            </a:r>
            <a:r>
              <a:rPr lang="en-US" sz="1100" dirty="0">
                <a:solidFill>
                  <a:schemeClr val="bg1">
                    <a:lumMod val="50000"/>
                  </a:schemeClr>
                </a:solidFill>
                <a:latin typeface="+mn-lt"/>
              </a:rPr>
              <a:t>. </a:t>
            </a:r>
            <a:r>
              <a:rPr lang="en-US" sz="1100" dirty="0">
                <a:solidFill>
                  <a:schemeClr val="tx1"/>
                </a:solidFill>
                <a:latin typeface="+mn-lt"/>
              </a:rPr>
              <a:t>The </a:t>
            </a:r>
            <a:r>
              <a:rPr lang="en-US" sz="1100" dirty="0" err="1">
                <a:solidFill>
                  <a:schemeClr val="tx1"/>
                </a:solidFill>
                <a:latin typeface="+mn-lt"/>
              </a:rPr>
              <a:t>Modelverse</a:t>
            </a:r>
            <a:r>
              <a:rPr lang="en-US" sz="1100" dirty="0">
                <a:solidFill>
                  <a:schemeClr val="tx1"/>
                </a:solidFill>
                <a:latin typeface="+mn-lt"/>
              </a:rPr>
              <a:t>: a Tool for Multi-Paradigm Modelling and </a:t>
            </a:r>
            <a:r>
              <a:rPr lang="en-US" sz="1100" dirty="0" smtClean="0">
                <a:solidFill>
                  <a:schemeClr val="tx1"/>
                </a:solidFill>
                <a:latin typeface="+mn-lt"/>
              </a:rPr>
              <a:t>Simulation. </a:t>
            </a:r>
            <a:r>
              <a:rPr lang="en-US" sz="1100" dirty="0" smtClean="0">
                <a:solidFill>
                  <a:schemeClr val="bg1">
                    <a:lumMod val="50000"/>
                  </a:schemeClr>
                </a:solidFill>
                <a:latin typeface="+mn-lt"/>
              </a:rPr>
              <a:t>In </a:t>
            </a:r>
            <a:r>
              <a:rPr lang="en-US" sz="1100" dirty="0">
                <a:solidFill>
                  <a:schemeClr val="bg1">
                    <a:lumMod val="50000"/>
                  </a:schemeClr>
                </a:solidFill>
                <a:latin typeface="+mn-lt"/>
              </a:rPr>
              <a:t>Proceedings of the 2017 Winter Simulation Conference, 2017 (accepted</a:t>
            </a:r>
            <a:r>
              <a:rPr lang="en-US" sz="1100" dirty="0" smtClean="0">
                <a:solidFill>
                  <a:schemeClr val="bg1">
                    <a:lumMod val="50000"/>
                  </a:schemeClr>
                </a:solidFill>
                <a:latin typeface="+mn-lt"/>
              </a:rPr>
              <a:t>).</a:t>
            </a:r>
          </a:p>
        </p:txBody>
      </p:sp>
      <p:sp>
        <p:nvSpPr>
          <p:cNvPr id="6" name="Rectangle 5"/>
          <p:cNvSpPr/>
          <p:nvPr/>
        </p:nvSpPr>
        <p:spPr>
          <a:xfrm>
            <a:off x="47402" y="5733256"/>
            <a:ext cx="8845078" cy="316112"/>
          </a:xfrm>
          <a:prstGeom prst="rect">
            <a:avLst/>
          </a:prstGeom>
        </p:spPr>
        <p:txBody>
          <a:bodyPr wrap="square">
            <a:spAutoFit/>
          </a:bodyPr>
          <a:lstStyle/>
          <a:p>
            <a:pPr lvl="0">
              <a:lnSpc>
                <a:spcPct val="150000"/>
              </a:lnSpc>
            </a:pPr>
            <a:r>
              <a:rPr lang="en-US" sz="1100" dirty="0">
                <a:solidFill>
                  <a:srgbClr val="FFFFFF">
                    <a:lumMod val="50000"/>
                  </a:srgbClr>
                </a:solidFill>
                <a:latin typeface="+mn-lt"/>
              </a:rPr>
              <a:t>[2] Y. Van Tendeloo. </a:t>
            </a:r>
            <a:r>
              <a:rPr lang="en-US" sz="1100" dirty="0">
                <a:solidFill>
                  <a:srgbClr val="000000"/>
                </a:solidFill>
                <a:latin typeface="+mn-lt"/>
              </a:rPr>
              <a:t>Foundations of a Multi-Paradigm Modelling Tool.</a:t>
            </a:r>
            <a:r>
              <a:rPr lang="en-US" sz="1100" dirty="0">
                <a:solidFill>
                  <a:srgbClr val="FFFFFF">
                    <a:lumMod val="50000"/>
                  </a:srgbClr>
                </a:solidFill>
                <a:latin typeface="+mn-lt"/>
              </a:rPr>
              <a:t> In ACM Student Research Competition at </a:t>
            </a:r>
            <a:r>
              <a:rPr lang="en-US" sz="1100" dirty="0" err="1">
                <a:solidFill>
                  <a:srgbClr val="FFFFFF">
                    <a:lumMod val="50000"/>
                  </a:srgbClr>
                </a:solidFill>
                <a:latin typeface="+mn-lt"/>
              </a:rPr>
              <a:t>MoDELS</a:t>
            </a:r>
            <a:r>
              <a:rPr lang="en-US" sz="1100" dirty="0">
                <a:solidFill>
                  <a:srgbClr val="FFFFFF">
                    <a:lumMod val="50000"/>
                  </a:srgbClr>
                </a:solidFill>
                <a:latin typeface="+mn-lt"/>
              </a:rPr>
              <a:t>, 2015.</a:t>
            </a:r>
          </a:p>
        </p:txBody>
      </p:sp>
    </p:spTree>
    <p:extLst>
      <p:ext uri="{BB962C8B-B14F-4D97-AF65-F5344CB8AC3E}">
        <p14:creationId xmlns="" xmlns:p14="http://schemas.microsoft.com/office/powerpoint/2010/main" val="292848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alphaModFix/>
            <a:lum/>
          </a:blip>
          <a:srcRect/>
          <a:stretch>
            <a:fillRect/>
          </a:stretch>
        </p:blipFill>
        <p:spPr>
          <a:xfrm>
            <a:off x="864000" y="32040"/>
            <a:ext cx="7710480" cy="6184800"/>
          </a:xfrm>
          <a:prstGeom prst="rect">
            <a:avLst/>
          </a:prstGeom>
          <a:noFill/>
          <a:ln>
            <a:noFill/>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457200" y="6356350"/>
            <a:ext cx="2133600" cy="365125"/>
          </a:xfrm>
          <a:prstGeom prst="rect">
            <a:avLst/>
          </a:prstGeom>
        </p:spPr>
        <p:txBody>
          <a:bodyPr/>
          <a:lstStyle/>
          <a:p>
            <a:fld id="{347D1310-D961-4F37-8CD1-5B9FB0D94218}" type="datetimeFigureOut">
              <a:rPr lang="en-US" smtClean="0"/>
              <a:t>7/28/2017</a:t>
            </a:fld>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19332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3600"/>
              <a:t>Workflow: Combine AS</a:t>
            </a:r>
          </a:p>
        </p:txBody>
      </p:sp>
      <p:pic>
        <p:nvPicPr>
          <p:cNvPr id="3" name="Picture 4"/>
          <p:cNvPicPr>
            <a:picLocks noChangeAspect="1"/>
          </p:cNvPicPr>
          <p:nvPr/>
        </p:nvPicPr>
        <p:blipFill>
          <a:blip r:embed="rId3" cstate="print">
            <a:alphaModFix/>
            <a:lum/>
          </a:blip>
          <a:srcRect/>
          <a:stretch>
            <a:fillRect/>
          </a:stretch>
        </p:blipFill>
        <p:spPr>
          <a:xfrm>
            <a:off x="2895479" y="1208520"/>
            <a:ext cx="3470039" cy="3371400"/>
          </a:xfrm>
          <a:prstGeom prst="rect">
            <a:avLst/>
          </a:prstGeom>
          <a:noFill/>
          <a:ln>
            <a:noFill/>
          </a:ln>
        </p:spPr>
      </p:pic>
      <p:pic>
        <p:nvPicPr>
          <p:cNvPr id="4" name="Picture 4"/>
          <p:cNvPicPr>
            <a:picLocks noChangeAspect="1"/>
          </p:cNvPicPr>
          <p:nvPr/>
        </p:nvPicPr>
        <p:blipFill>
          <a:blip r:embed="rId4" cstate="print">
            <a:alphaModFix/>
            <a:lum/>
          </a:blip>
          <a:srcRect/>
          <a:stretch>
            <a:fillRect/>
          </a:stretch>
        </p:blipFill>
        <p:spPr>
          <a:xfrm>
            <a:off x="1691279" y="607320"/>
            <a:ext cx="1488600" cy="2360520"/>
          </a:xfrm>
          <a:prstGeom prst="rect">
            <a:avLst/>
          </a:prstGeom>
          <a:noFill/>
          <a:ln>
            <a:noFill/>
          </a:ln>
        </p:spPr>
      </p:pic>
      <p:pic>
        <p:nvPicPr>
          <p:cNvPr id="5" name="Picture 2"/>
          <p:cNvPicPr>
            <a:picLocks noChangeAspect="1"/>
          </p:cNvPicPr>
          <p:nvPr/>
        </p:nvPicPr>
        <p:blipFill>
          <a:blip r:embed="rId5" cstate="print">
            <a:alphaModFix/>
            <a:lum/>
          </a:blip>
          <a:srcRect/>
          <a:stretch>
            <a:fillRect/>
          </a:stretch>
        </p:blipFill>
        <p:spPr>
          <a:xfrm>
            <a:off x="6225119" y="2148120"/>
            <a:ext cx="1599840" cy="3043800"/>
          </a:xfrm>
          <a:prstGeom prst="rect">
            <a:avLst/>
          </a:prstGeom>
          <a:noFill/>
          <a:ln>
            <a:noFill/>
          </a:ln>
        </p:spPr>
      </p:pic>
      <p:pic>
        <p:nvPicPr>
          <p:cNvPr id="6" name="Picture 5"/>
          <p:cNvPicPr>
            <a:picLocks noChangeAspect="1"/>
          </p:cNvPicPr>
          <p:nvPr/>
        </p:nvPicPr>
        <p:blipFill>
          <a:blip r:embed="rId6" cstate="print">
            <a:alphaModFix/>
            <a:lum/>
          </a:blip>
          <a:srcRect/>
          <a:stretch>
            <a:fillRect/>
          </a:stretch>
        </p:blipFill>
        <p:spPr>
          <a:xfrm>
            <a:off x="6445079" y="875879"/>
            <a:ext cx="1909439" cy="784080"/>
          </a:xfrm>
          <a:prstGeom prst="rect">
            <a:avLst/>
          </a:prstGeom>
          <a:noFill/>
          <a:ln>
            <a:noFill/>
          </a:ln>
        </p:spPr>
      </p:pic>
      <p:pic>
        <p:nvPicPr>
          <p:cNvPr id="7" name="Picture 2"/>
          <p:cNvPicPr>
            <a:picLocks noChangeAspect="1"/>
          </p:cNvPicPr>
          <p:nvPr/>
        </p:nvPicPr>
        <p:blipFill>
          <a:blip r:embed="rId7" cstate="print">
            <a:alphaModFix/>
            <a:lum/>
          </a:blip>
          <a:srcRect/>
          <a:stretch>
            <a:fillRect/>
          </a:stretch>
        </p:blipFill>
        <p:spPr>
          <a:xfrm>
            <a:off x="558360" y="3200400"/>
            <a:ext cx="3609000" cy="3550680"/>
          </a:xfrm>
          <a:prstGeom prst="rect">
            <a:avLst/>
          </a:prstGeom>
          <a:noFill/>
          <a:ln>
            <a:noFill/>
          </a:ln>
        </p:spPr>
      </p:pic>
      <p:sp>
        <p:nvSpPr>
          <p:cNvPr id="8" name="TextBox 7"/>
          <p:cNvSpPr txBox="1"/>
          <p:nvPr/>
        </p:nvSpPr>
        <p:spPr>
          <a:xfrm>
            <a:off x="4707360" y="6074640"/>
            <a:ext cx="4506120" cy="655920"/>
          </a:xfrm>
          <a:prstGeom prst="rect">
            <a:avLst/>
          </a:prstGeom>
          <a:noFill/>
          <a:ln>
            <a:noFill/>
          </a:ln>
        </p:spPr>
        <p:txBody>
          <a:bodyPr vert="horz"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rtl="0" hangingPunct="1">
              <a:lnSpc>
                <a:spcPct val="100000"/>
              </a:lnSpc>
              <a:spcBef>
                <a:spcPts val="0"/>
              </a:spcBef>
              <a:spcAft>
                <a:spcPts val="0"/>
              </a:spcAft>
              <a:buNone/>
              <a:tabLst/>
            </a:pPr>
            <a:r>
              <a:rPr lang="en-US" sz="16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rPr>
              <a:t>Caveat: need “formalism transition” language too!</a:t>
            </a:r>
          </a:p>
        </p:txBody>
      </p:sp>
      <p:sp>
        <p:nvSpPr>
          <p:cNvPr id="9" name="Straight Connector 8"/>
          <p:cNvSpPr/>
          <p:nvPr/>
        </p:nvSpPr>
        <p:spPr>
          <a:xfrm>
            <a:off x="7406640" y="1280159"/>
            <a:ext cx="1261080" cy="4937760"/>
          </a:xfrm>
          <a:prstGeom prst="line">
            <a:avLst/>
          </a:prstGeom>
          <a:noFill/>
          <a:ln w="0">
            <a:solidFill>
              <a:srgbClr val="000000"/>
            </a:solidFill>
            <a:custDash>
              <a:ds d="720000" sp="100000"/>
            </a:custDash>
          </a:ln>
        </p:spPr>
        <p:txBody>
          <a:bodyPr vert="horz" wrap="none" lIns="90000" tIns="45000" rIns="90000" bIns="45000" anchor="ctr"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CA" sz="1800" b="0" i="0" u="none" strike="noStrike" kern="1200" cap="none">
              <a:ln>
                <a:noFill/>
              </a:ln>
              <a:latin typeface="Liberation Sans" pitchFamily="18"/>
              <a:ea typeface="Source Han Sans CN Regular" pitchFamily="2"/>
              <a:cs typeface="Lohit Devanagari" pitchFamily="2"/>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8532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3600"/>
              <a:t>Hybrid TFSA (host) operational semantics</a:t>
            </a:r>
          </a:p>
        </p:txBody>
      </p:sp>
      <p:pic>
        <p:nvPicPr>
          <p:cNvPr id="3" name="Picture 2"/>
          <p:cNvPicPr>
            <a:picLocks noChangeAspect="1"/>
          </p:cNvPicPr>
          <p:nvPr/>
        </p:nvPicPr>
        <p:blipFill>
          <a:blip r:embed="rId3" cstate="print">
            <a:alphaModFix/>
            <a:lum/>
          </a:blip>
          <a:srcRect/>
          <a:stretch>
            <a:fillRect/>
          </a:stretch>
        </p:blipFill>
        <p:spPr>
          <a:xfrm>
            <a:off x="0" y="3505319"/>
            <a:ext cx="9143640" cy="2751120"/>
          </a:xfrm>
          <a:prstGeom prst="rect">
            <a:avLst/>
          </a:prstGeom>
          <a:noFill/>
          <a:ln>
            <a:noFill/>
          </a:ln>
        </p:spPr>
      </p:pic>
      <p:pic>
        <p:nvPicPr>
          <p:cNvPr id="4" name="Picture 3"/>
          <p:cNvPicPr>
            <a:picLocks noChangeAspect="1"/>
          </p:cNvPicPr>
          <p:nvPr/>
        </p:nvPicPr>
        <p:blipFill>
          <a:blip r:embed="rId4" cstate="print">
            <a:alphaModFix/>
            <a:lum/>
          </a:blip>
          <a:srcRect b="14377"/>
          <a:stretch>
            <a:fillRect/>
          </a:stretch>
        </p:blipFill>
        <p:spPr>
          <a:xfrm>
            <a:off x="1171800" y="1066680"/>
            <a:ext cx="6989040" cy="2666520"/>
          </a:xfrm>
          <a:prstGeom prst="rect">
            <a:avLst/>
          </a:prstGeom>
          <a:noFill/>
          <a:ln>
            <a:noFill/>
          </a:ln>
        </p:spPr>
      </p:pic>
      <p:sp>
        <p:nvSpPr>
          <p:cNvPr id="5" name="TextBox 4"/>
          <p:cNvSpPr txBox="1"/>
          <p:nvPr/>
        </p:nvSpPr>
        <p:spPr>
          <a:xfrm>
            <a:off x="-33120" y="756000"/>
            <a:ext cx="6492240" cy="524160"/>
          </a:xfrm>
          <a:prstGeom prst="rect">
            <a:avLst/>
          </a:prstGeom>
          <a:noFill/>
          <a:ln>
            <a:noFill/>
          </a:ln>
        </p:spPr>
        <p:txBody>
          <a:bodyPr vert="horz"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rtl="0" hangingPunct="1">
              <a:lnSpc>
                <a:spcPct val="100000"/>
              </a:lnSpc>
              <a:spcBef>
                <a:spcPts val="0"/>
              </a:spcBef>
              <a:spcAft>
                <a:spcPts val="0"/>
              </a:spcAft>
              <a:buNone/>
              <a:tabLst/>
            </a:pPr>
            <a:r>
              <a:rPr lang="en-US" sz="1800" b="0" i="0" u="none" strike="noStrike" kern="1200" cap="none" spc="0" baseline="0">
                <a:ln>
                  <a:noFill/>
                </a:ln>
                <a:solidFill>
                  <a:srgbClr val="000000"/>
                </a:solidFill>
                <a:highlight>
                  <a:scrgbClr r="0" g="0" b="0">
                    <a:alpha val="0"/>
                  </a:scrgbClr>
                </a:highlight>
                <a:latin typeface="Calibri"/>
                <a:ea typeface="Tahoma" pitchFamily="2"/>
                <a:cs typeface="Lohit Devanagari" pitchFamily="2"/>
              </a:rPr>
              <a:t>need “orchestration” language (to specify how to interleave OS)</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49320"/>
            <a:ext cx="822924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Workflow: Combine OS</a:t>
            </a:r>
          </a:p>
        </p:txBody>
      </p:sp>
      <p:pic>
        <p:nvPicPr>
          <p:cNvPr id="3" name="Picture 2"/>
          <p:cNvPicPr>
            <a:picLocks noChangeAspect="1"/>
          </p:cNvPicPr>
          <p:nvPr/>
        </p:nvPicPr>
        <p:blipFill>
          <a:blip r:embed="rId3" cstate="print">
            <a:alphaModFix/>
            <a:lum/>
          </a:blip>
          <a:srcRect/>
          <a:stretch>
            <a:fillRect/>
          </a:stretch>
        </p:blipFill>
        <p:spPr>
          <a:xfrm>
            <a:off x="1981080" y="1303920"/>
            <a:ext cx="5083920" cy="5409720"/>
          </a:xfrm>
          <a:prstGeom prst="rect">
            <a:avLst/>
          </a:prstGeom>
          <a:noFill/>
          <a:ln>
            <a:noFill/>
          </a:ln>
        </p:spPr>
      </p:pic>
      <p:pic>
        <p:nvPicPr>
          <p:cNvPr id="4" name="Picture 3"/>
          <p:cNvPicPr>
            <a:picLocks noChangeAspect="1"/>
          </p:cNvPicPr>
          <p:nvPr/>
        </p:nvPicPr>
        <p:blipFill>
          <a:blip r:embed="rId4" cstate="print">
            <a:alphaModFix/>
            <a:lum/>
          </a:blip>
          <a:srcRect/>
          <a:stretch>
            <a:fillRect/>
          </a:stretch>
        </p:blipFill>
        <p:spPr>
          <a:xfrm>
            <a:off x="4191120" y="1227600"/>
            <a:ext cx="647280" cy="597600"/>
          </a:xfrm>
          <a:prstGeom prst="rect">
            <a:avLst/>
          </a:prstGeom>
          <a:noFill/>
          <a:ln>
            <a:noFill/>
          </a:ln>
        </p:spPr>
      </p:pic>
      <p:pic>
        <p:nvPicPr>
          <p:cNvPr id="5" name="Picture 7"/>
          <p:cNvPicPr>
            <a:picLocks noChangeAspect="1"/>
          </p:cNvPicPr>
          <p:nvPr/>
        </p:nvPicPr>
        <p:blipFill>
          <a:blip r:embed="rId5" cstate="print">
            <a:alphaModFix/>
            <a:lum/>
          </a:blip>
          <a:srcRect/>
          <a:stretch>
            <a:fillRect/>
          </a:stretch>
        </p:blipFill>
        <p:spPr>
          <a:xfrm>
            <a:off x="762120" y="1837080"/>
            <a:ext cx="1218960" cy="1140840"/>
          </a:xfrm>
          <a:prstGeom prst="rect">
            <a:avLst/>
          </a:prstGeom>
          <a:noFill/>
          <a:ln>
            <a:noFill/>
          </a:ln>
        </p:spPr>
      </p:pic>
      <p:pic>
        <p:nvPicPr>
          <p:cNvPr id="6" name="Picture 2"/>
          <p:cNvPicPr>
            <a:picLocks noChangeAspect="1"/>
          </p:cNvPicPr>
          <p:nvPr/>
        </p:nvPicPr>
        <p:blipFill>
          <a:blip r:embed="rId6" cstate="print">
            <a:alphaModFix/>
            <a:lum/>
          </a:blip>
          <a:srcRect/>
          <a:stretch>
            <a:fillRect/>
          </a:stretch>
        </p:blipFill>
        <p:spPr>
          <a:xfrm>
            <a:off x="152280" y="846719"/>
            <a:ext cx="2331000" cy="584280"/>
          </a:xfrm>
          <a:prstGeom prst="rect">
            <a:avLst/>
          </a:prstGeom>
          <a:noFill/>
          <a:ln>
            <a:noFill/>
          </a:ln>
        </p:spPr>
      </p:pic>
      <p:pic>
        <p:nvPicPr>
          <p:cNvPr id="7" name="Picture 3"/>
          <p:cNvPicPr>
            <a:picLocks noChangeAspect="1"/>
          </p:cNvPicPr>
          <p:nvPr/>
        </p:nvPicPr>
        <p:blipFill>
          <a:blip r:embed="rId7" cstate="print">
            <a:alphaModFix/>
            <a:lum/>
          </a:blip>
          <a:srcRect/>
          <a:stretch>
            <a:fillRect/>
          </a:stretch>
        </p:blipFill>
        <p:spPr>
          <a:xfrm>
            <a:off x="2362320" y="6104520"/>
            <a:ext cx="1772280" cy="560880"/>
          </a:xfrm>
          <a:prstGeom prst="rect">
            <a:avLst/>
          </a:prstGeom>
          <a:noFill/>
          <a:ln>
            <a:noFill/>
          </a:ln>
        </p:spPr>
      </p:pic>
      <p:pic>
        <p:nvPicPr>
          <p:cNvPr id="8" name="Picture 6"/>
          <p:cNvPicPr>
            <a:picLocks noChangeAspect="1"/>
          </p:cNvPicPr>
          <p:nvPr/>
        </p:nvPicPr>
        <p:blipFill>
          <a:blip r:embed="rId8" cstate="print">
            <a:alphaModFix/>
            <a:lum/>
          </a:blip>
          <a:srcRect/>
          <a:stretch>
            <a:fillRect/>
          </a:stretch>
        </p:blipFill>
        <p:spPr>
          <a:xfrm>
            <a:off x="7086600" y="1761119"/>
            <a:ext cx="1194839" cy="1145160"/>
          </a:xfrm>
          <a:prstGeom prst="rect">
            <a:avLst/>
          </a:prstGeom>
          <a:noFill/>
          <a:ln>
            <a:noFill/>
          </a:ln>
        </p:spPr>
      </p:pic>
      <p:pic>
        <p:nvPicPr>
          <p:cNvPr id="9" name="Picture 3"/>
          <p:cNvPicPr>
            <a:picLocks noChangeAspect="1"/>
          </p:cNvPicPr>
          <p:nvPr/>
        </p:nvPicPr>
        <p:blipFill>
          <a:blip r:embed="rId9" cstate="print">
            <a:alphaModFix/>
            <a:lum/>
          </a:blip>
          <a:srcRect/>
          <a:stretch>
            <a:fillRect/>
          </a:stretch>
        </p:blipFill>
        <p:spPr>
          <a:xfrm>
            <a:off x="6629400" y="846719"/>
            <a:ext cx="1831680" cy="452880"/>
          </a:xfrm>
          <a:prstGeom prst="rect">
            <a:avLst/>
          </a:prstGeom>
          <a:noFill/>
          <a:ln>
            <a:noFill/>
          </a:ln>
        </p:spPr>
      </p:pic>
      <p:pic>
        <p:nvPicPr>
          <p:cNvPr id="10" name="Picture 2"/>
          <p:cNvPicPr>
            <a:picLocks noChangeAspect="1"/>
          </p:cNvPicPr>
          <p:nvPr/>
        </p:nvPicPr>
        <p:blipFill>
          <a:blip r:embed="rId10" cstate="print">
            <a:alphaModFix/>
            <a:lum/>
          </a:blip>
          <a:srcRect/>
          <a:stretch>
            <a:fillRect/>
          </a:stretch>
        </p:blipFill>
        <p:spPr>
          <a:xfrm>
            <a:off x="380880" y="3132720"/>
            <a:ext cx="1579680" cy="926280"/>
          </a:xfrm>
          <a:prstGeom prst="rect">
            <a:avLst/>
          </a:prstGeom>
          <a:noFill/>
          <a:ln>
            <a:noFill/>
          </a:ln>
        </p:spPr>
      </p:pic>
      <p:pic>
        <p:nvPicPr>
          <p:cNvPr id="11" name="Picture 2"/>
          <p:cNvPicPr>
            <a:picLocks noChangeAspect="1"/>
          </p:cNvPicPr>
          <p:nvPr/>
        </p:nvPicPr>
        <p:blipFill>
          <a:blip r:embed="rId11" cstate="print">
            <a:alphaModFix/>
            <a:lum/>
          </a:blip>
          <a:srcRect/>
          <a:stretch>
            <a:fillRect/>
          </a:stretch>
        </p:blipFill>
        <p:spPr>
          <a:xfrm>
            <a:off x="7086600" y="3132720"/>
            <a:ext cx="1735560" cy="1066320"/>
          </a:xfrm>
          <a:prstGeom prst="rect">
            <a:avLst/>
          </a:prstGeom>
          <a:noFill/>
          <a:ln>
            <a:noFill/>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smtClean="0"/>
              <a:t>Semantic Adaptation for FMI Co-simulation*</a:t>
            </a:r>
            <a:endParaRPr lang="nl-BE" dirty="0"/>
          </a:p>
        </p:txBody>
      </p:sp>
      <p:sp>
        <p:nvSpPr>
          <p:cNvPr id="3" name="Ondertitel 2"/>
          <p:cNvSpPr>
            <a:spLocks noGrp="1"/>
          </p:cNvSpPr>
          <p:nvPr>
            <p:ph type="subTitle" idx="1"/>
          </p:nvPr>
        </p:nvSpPr>
        <p:spPr/>
        <p:txBody>
          <a:bodyPr/>
          <a:lstStyle/>
          <a:p>
            <a:pPr algn="ctr"/>
            <a:r>
              <a:rPr lang="nl-BE" dirty="0" smtClean="0"/>
              <a:t>Cl</a:t>
            </a:r>
            <a:r>
              <a:rPr lang="pt-PT" dirty="0" smtClean="0"/>
              <a:t>áudio Gomes</a:t>
            </a:r>
            <a:r>
              <a:rPr lang="en-US" dirty="0" smtClean="0"/>
              <a:t>, Bart Meyers, Joachim </a:t>
            </a:r>
            <a:r>
              <a:rPr lang="en-US" dirty="0" err="1" smtClean="0"/>
              <a:t>Denil</a:t>
            </a:r>
            <a:r>
              <a:rPr lang="en-US" dirty="0" smtClean="0"/>
              <a:t>, </a:t>
            </a:r>
          </a:p>
          <a:p>
            <a:pPr algn="ctr"/>
            <a:r>
              <a:rPr lang="en-US" dirty="0" smtClean="0"/>
              <a:t>Casper Thule, Kenneth </a:t>
            </a:r>
            <a:r>
              <a:rPr lang="en-US" dirty="0" err="1" smtClean="0"/>
              <a:t>Lausdahl</a:t>
            </a:r>
            <a:r>
              <a:rPr lang="en-US" dirty="0" smtClean="0"/>
              <a:t>, </a:t>
            </a:r>
          </a:p>
          <a:p>
            <a:pPr algn="ctr"/>
            <a:r>
              <a:rPr lang="en-US" dirty="0" smtClean="0"/>
              <a:t>Hans </a:t>
            </a:r>
            <a:r>
              <a:rPr lang="en-US" dirty="0" err="1" smtClean="0"/>
              <a:t>Vangheluwe</a:t>
            </a:r>
            <a:r>
              <a:rPr lang="en-US" dirty="0" smtClean="0"/>
              <a:t>, Paul De </a:t>
            </a:r>
            <a:r>
              <a:rPr lang="en-US" dirty="0" err="1" smtClean="0"/>
              <a:t>Meulenaere</a:t>
            </a:r>
            <a:endParaRPr lang="nl-BE" dirty="0"/>
          </a:p>
        </p:txBody>
      </p:sp>
      <p:sp>
        <p:nvSpPr>
          <p:cNvPr id="4" name="TextBox 3"/>
          <p:cNvSpPr txBox="1"/>
          <p:nvPr/>
        </p:nvSpPr>
        <p:spPr>
          <a:xfrm>
            <a:off x="4226355" y="5656490"/>
            <a:ext cx="4282006" cy="302262"/>
          </a:xfrm>
          <a:prstGeom prst="rect">
            <a:avLst/>
          </a:prstGeom>
          <a:noFill/>
        </p:spPr>
        <p:txBody>
          <a:bodyPr wrap="none" rtlCol="0">
            <a:spAutoFit/>
          </a:bodyPr>
          <a:lstStyle/>
          <a:p>
            <a:r>
              <a:rPr lang="en-US" sz="1800" dirty="0" smtClean="0">
                <a:solidFill>
                  <a:schemeClr val="tx1"/>
                </a:solidFill>
              </a:rPr>
              <a:t>* Journal paper submitted to SIMULATION</a:t>
            </a:r>
            <a:endParaRPr lang="en-US" sz="1800" dirty="0">
              <a:solidFill>
                <a:schemeClr val="tx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Why? There is a need for quick (but sound) changes to the behavior of simulators.</a:t>
            </a:r>
          </a:p>
          <a:p>
            <a:r>
              <a:rPr lang="en-US" dirty="0" smtClean="0"/>
              <a:t>What? We developed a DSL for that… </a:t>
            </a:r>
          </a:p>
          <a:p>
            <a:r>
              <a:rPr lang="en-US" dirty="0" smtClean="0"/>
              <a:t>How? …using hierarchical co-simulation principles.</a:t>
            </a:r>
          </a:p>
          <a:p>
            <a:r>
              <a:rPr lang="en-US" dirty="0" smtClean="0"/>
              <a:t>Maturity: Set of techniques and tool, applied to academic cases.</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pic>
        <p:nvPicPr>
          <p:cNvPr id="1028" name="Picture 4"/>
          <p:cNvPicPr>
            <a:picLocks noChangeAspect="1" noChangeArrowheads="1"/>
          </p:cNvPicPr>
          <p:nvPr/>
        </p:nvPicPr>
        <p:blipFill>
          <a:blip r:embed="rId2" cstate="print"/>
          <a:srcRect/>
          <a:stretch>
            <a:fillRect/>
          </a:stretch>
        </p:blipFill>
        <p:spPr bwMode="auto">
          <a:xfrm>
            <a:off x="117020" y="3313785"/>
            <a:ext cx="8882271" cy="2496325"/>
          </a:xfrm>
          <a:prstGeom prst="rect">
            <a:avLst/>
          </a:prstGeom>
          <a:noFill/>
          <a:ln w="9525">
            <a:noFill/>
            <a:miter lim="800000"/>
            <a:headEnd/>
            <a:tailEnd/>
          </a:ln>
        </p:spPr>
      </p:pic>
      <p:sp>
        <p:nvSpPr>
          <p:cNvPr id="3" name="Content Placeholder 2"/>
          <p:cNvSpPr>
            <a:spLocks noGrp="1"/>
          </p:cNvSpPr>
          <p:nvPr>
            <p:ph idx="1"/>
          </p:nvPr>
        </p:nvSpPr>
        <p:spPr>
          <a:xfrm>
            <a:off x="633413" y="1643050"/>
            <a:ext cx="7971112" cy="2131595"/>
          </a:xfrm>
        </p:spPr>
        <p:txBody>
          <a:bodyPr/>
          <a:lstStyle/>
          <a:p>
            <a:r>
              <a:rPr lang="en-GB" sz="1800" dirty="0" smtClean="0"/>
              <a:t>Quick and sound way of adapting the behaviour of an interconnected set of FMUs</a:t>
            </a:r>
          </a:p>
          <a:p>
            <a:pPr lvl="1"/>
            <a:r>
              <a:rPr lang="en-GB" sz="1400" dirty="0" smtClean="0"/>
              <a:t>Unit conversion</a:t>
            </a:r>
          </a:p>
          <a:p>
            <a:pPr lvl="1"/>
            <a:r>
              <a:rPr lang="en-GB" sz="1400" dirty="0" smtClean="0"/>
              <a:t>Interaction protocol modification</a:t>
            </a:r>
          </a:p>
          <a:p>
            <a:pPr lvl="1"/>
            <a:r>
              <a:rPr lang="en-GB" sz="1400" dirty="0" smtClean="0"/>
              <a:t>Enhance accuracy and performance</a:t>
            </a:r>
          </a:p>
          <a:p>
            <a:pPr>
              <a:buNone/>
            </a:pPr>
            <a:endParaRPr lang="en-GB" sz="1800" dirty="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Semantic Adaptation</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4049512" y="1623965"/>
            <a:ext cx="4900658" cy="4151000"/>
          </a:xfrm>
          <a:prstGeom prst="rect">
            <a:avLst/>
          </a:prstGeom>
          <a:noFill/>
          <a:ln w="9525">
            <a:noFill/>
            <a:miter lim="800000"/>
            <a:headEnd/>
            <a:tailEnd/>
          </a:ln>
        </p:spPr>
      </p:pic>
      <p:sp>
        <p:nvSpPr>
          <p:cNvPr id="3" name="Content Placeholder 2"/>
          <p:cNvSpPr>
            <a:spLocks noGrp="1"/>
          </p:cNvSpPr>
          <p:nvPr>
            <p:ph idx="1"/>
          </p:nvPr>
        </p:nvSpPr>
        <p:spPr>
          <a:xfrm>
            <a:off x="633413" y="1643050"/>
            <a:ext cx="4245827" cy="1747545"/>
          </a:xfrm>
        </p:spPr>
        <p:txBody>
          <a:bodyPr/>
          <a:lstStyle/>
          <a:p>
            <a:r>
              <a:rPr lang="en-US" sz="1600" dirty="0" smtClean="0"/>
              <a:t>Actions by which the </a:t>
            </a:r>
            <a:r>
              <a:rPr lang="en-US" sz="1600" b="1" dirty="0" smtClean="0"/>
              <a:t>behavior</a:t>
            </a:r>
            <a:r>
              <a:rPr lang="en-US" sz="1600" dirty="0" smtClean="0"/>
              <a:t> of an original set of interconnected FMUs is </a:t>
            </a:r>
            <a:r>
              <a:rPr lang="en-US" sz="1600" b="1" dirty="0" smtClean="0"/>
              <a:t>altered</a:t>
            </a:r>
            <a:r>
              <a:rPr lang="en-US" sz="1600" dirty="0" smtClean="0"/>
              <a:t>, following the </a:t>
            </a:r>
            <a:r>
              <a:rPr lang="en-US" sz="1600" b="1" dirty="0" smtClean="0"/>
              <a:t>transparency</a:t>
            </a:r>
            <a:r>
              <a:rPr lang="en-US" sz="1600" dirty="0" smtClean="0"/>
              <a:t> and </a:t>
            </a:r>
            <a:r>
              <a:rPr lang="en-US" sz="1600" b="1" dirty="0" smtClean="0"/>
              <a:t>modularity</a:t>
            </a:r>
            <a:r>
              <a:rPr lang="en-US" sz="1600" dirty="0" smtClean="0"/>
              <a:t> principles.</a:t>
            </a:r>
          </a:p>
        </p:txBody>
      </p:sp>
      <p:pic>
        <p:nvPicPr>
          <p:cNvPr id="2053" name="Picture 5"/>
          <p:cNvPicPr>
            <a:picLocks noChangeAspect="1" noChangeArrowheads="1"/>
          </p:cNvPicPr>
          <p:nvPr/>
        </p:nvPicPr>
        <p:blipFill>
          <a:blip r:embed="rId3" cstate="print"/>
          <a:srcRect/>
          <a:stretch>
            <a:fillRect/>
          </a:stretch>
        </p:blipFill>
        <p:spPr bwMode="auto">
          <a:xfrm>
            <a:off x="769905" y="3275380"/>
            <a:ext cx="3251763" cy="2896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4533595" y="1163105"/>
            <a:ext cx="3159208" cy="5060145"/>
          </a:xfrm>
          <a:prstGeom prst="rect">
            <a:avLst/>
          </a:prstGeom>
          <a:noFill/>
          <a:ln w="9525">
            <a:noFill/>
            <a:miter lim="800000"/>
            <a:headEnd/>
            <a:tailEnd/>
          </a:ln>
        </p:spPr>
      </p:pic>
      <p:pic>
        <p:nvPicPr>
          <p:cNvPr id="8" name="Picture 5"/>
          <p:cNvPicPr>
            <a:picLocks noChangeAspect="1" noChangeArrowheads="1"/>
          </p:cNvPicPr>
          <p:nvPr/>
        </p:nvPicPr>
        <p:blipFill>
          <a:blip r:embed="rId3" cstate="print"/>
          <a:srcRect/>
          <a:stretch>
            <a:fillRect/>
          </a:stretch>
        </p:blipFill>
        <p:spPr bwMode="auto">
          <a:xfrm>
            <a:off x="769905" y="3275380"/>
            <a:ext cx="3251763" cy="2896350"/>
          </a:xfrm>
          <a:prstGeom prst="rect">
            <a:avLst/>
          </a:prstGeom>
          <a:noFill/>
          <a:ln w="9525">
            <a:noFill/>
            <a:miter lim="800000"/>
            <a:headEnd/>
            <a:tailEnd/>
          </a:ln>
        </p:spPr>
      </p:pic>
      <p:sp>
        <p:nvSpPr>
          <p:cNvPr id="9" name="Content Placeholder 2"/>
          <p:cNvSpPr txBox="1">
            <a:spLocks/>
          </p:cNvSpPr>
          <p:nvPr/>
        </p:nvSpPr>
        <p:spPr bwMode="auto">
          <a:xfrm>
            <a:off x="633413" y="1643050"/>
            <a:ext cx="4245827" cy="1747545"/>
          </a:xfrm>
          <a:prstGeom prst="rect">
            <a:avLst/>
          </a:prstGeom>
          <a:noFill/>
          <a:ln w="12700" cap="rnd">
            <a:noFill/>
            <a:round/>
            <a:headEnd/>
            <a:tailEnd/>
          </a:ln>
          <a:effectLst/>
        </p:spPr>
        <p:txBody>
          <a:bodyPr vert="horz" wrap="square" lIns="0" tIns="0" rIns="0" bIns="0" numCol="1" anchor="t" anchorCtr="0" compatLnSpc="1">
            <a:prstTxWarp prst="textNoShape">
              <a:avLst/>
            </a:prstTxWarp>
          </a:bodyPr>
          <a:lstStyle/>
          <a:p>
            <a:pPr marL="336550" marR="0" lvl="0" indent="-336550" algn="l" defTabSz="457200" rtl="0" eaLnBrk="1" fontAlgn="base" latinLnBrk="0" hangingPunct="1">
              <a:lnSpc>
                <a:spcPct val="133000"/>
              </a:lnSpc>
              <a:spcBef>
                <a:spcPts val="625"/>
              </a:spcBef>
              <a:spcAft>
                <a:spcPct val="0"/>
              </a:spcAft>
              <a:buClrTx/>
              <a:buSzPct val="100000"/>
              <a:buFont typeface="Swis721 Lt BT" pitchFamily="34" charset="0"/>
              <a:buChar char="–"/>
              <a:tabLst/>
              <a:defRPr/>
            </a:pPr>
            <a:r>
              <a:rPr kumimoji="0" lang="en-US" sz="1600" b="0" i="0" u="none" strike="noStrike" kern="0" cap="none" spc="0" normalizeH="0" baseline="0" noProof="0" smtClean="0">
                <a:ln>
                  <a:noFill/>
                </a:ln>
                <a:solidFill>
                  <a:schemeClr val="accent4"/>
                </a:solidFill>
                <a:effectLst/>
                <a:uLnTx/>
                <a:uFillTx/>
                <a:latin typeface="Swis721 BT" pitchFamily="34" charset="0"/>
                <a:ea typeface="+mn-ea"/>
                <a:cs typeface="Simplified Arabic Fixed" pitchFamily="49" charset="-78"/>
              </a:rPr>
              <a:t>Actions by which the </a:t>
            </a:r>
            <a:r>
              <a:rPr kumimoji="0" lang="en-US" sz="1600" b="1" i="0" u="none" strike="noStrike" kern="0" cap="none" spc="0" normalizeH="0" baseline="0" noProof="0" smtClean="0">
                <a:ln>
                  <a:noFill/>
                </a:ln>
                <a:solidFill>
                  <a:schemeClr val="accent4"/>
                </a:solidFill>
                <a:effectLst/>
                <a:uLnTx/>
                <a:uFillTx/>
                <a:latin typeface="Swis721 BT" pitchFamily="34" charset="0"/>
                <a:ea typeface="+mn-ea"/>
                <a:cs typeface="Simplified Arabic Fixed" pitchFamily="49" charset="-78"/>
              </a:rPr>
              <a:t>behavior</a:t>
            </a:r>
            <a:r>
              <a:rPr kumimoji="0" lang="en-US" sz="1600" b="0" i="0" u="none" strike="noStrike" kern="0" cap="none" spc="0" normalizeH="0" baseline="0" noProof="0" smtClean="0">
                <a:ln>
                  <a:noFill/>
                </a:ln>
                <a:solidFill>
                  <a:schemeClr val="accent4"/>
                </a:solidFill>
                <a:effectLst/>
                <a:uLnTx/>
                <a:uFillTx/>
                <a:latin typeface="Swis721 BT" pitchFamily="34" charset="0"/>
                <a:ea typeface="+mn-ea"/>
                <a:cs typeface="Simplified Arabic Fixed" pitchFamily="49" charset="-78"/>
              </a:rPr>
              <a:t> of an original set of interconnected FMUs is </a:t>
            </a:r>
            <a:r>
              <a:rPr kumimoji="0" lang="en-US" sz="1600" b="1" i="0" u="none" strike="noStrike" kern="0" cap="none" spc="0" normalizeH="0" baseline="0" noProof="0" smtClean="0">
                <a:ln>
                  <a:noFill/>
                </a:ln>
                <a:solidFill>
                  <a:schemeClr val="accent4"/>
                </a:solidFill>
                <a:effectLst/>
                <a:uLnTx/>
                <a:uFillTx/>
                <a:latin typeface="Swis721 BT" pitchFamily="34" charset="0"/>
                <a:ea typeface="+mn-ea"/>
                <a:cs typeface="Simplified Arabic Fixed" pitchFamily="49" charset="-78"/>
              </a:rPr>
              <a:t>altered</a:t>
            </a:r>
            <a:r>
              <a:rPr kumimoji="0" lang="en-US" sz="1600" b="0" i="0" u="none" strike="noStrike" kern="0" cap="none" spc="0" normalizeH="0" baseline="0" noProof="0" smtClean="0">
                <a:ln>
                  <a:noFill/>
                </a:ln>
                <a:solidFill>
                  <a:schemeClr val="accent4"/>
                </a:solidFill>
                <a:effectLst/>
                <a:uLnTx/>
                <a:uFillTx/>
                <a:latin typeface="Swis721 BT" pitchFamily="34" charset="0"/>
                <a:ea typeface="+mn-ea"/>
                <a:cs typeface="Simplified Arabic Fixed" pitchFamily="49" charset="-78"/>
              </a:rPr>
              <a:t>, following the </a:t>
            </a:r>
            <a:r>
              <a:rPr kumimoji="0" lang="en-US" sz="1600" b="1" i="0" u="none" strike="noStrike" kern="0" cap="none" spc="0" normalizeH="0" baseline="0" noProof="0" smtClean="0">
                <a:ln>
                  <a:noFill/>
                </a:ln>
                <a:solidFill>
                  <a:schemeClr val="accent4"/>
                </a:solidFill>
                <a:effectLst/>
                <a:uLnTx/>
                <a:uFillTx/>
                <a:latin typeface="Swis721 BT" pitchFamily="34" charset="0"/>
                <a:ea typeface="+mn-ea"/>
                <a:cs typeface="Simplified Arabic Fixed" pitchFamily="49" charset="-78"/>
              </a:rPr>
              <a:t>transparency</a:t>
            </a:r>
            <a:r>
              <a:rPr kumimoji="0" lang="en-US" sz="1600" b="0" i="0" u="none" strike="noStrike" kern="0" cap="none" spc="0" normalizeH="0" baseline="0" noProof="0" smtClean="0">
                <a:ln>
                  <a:noFill/>
                </a:ln>
                <a:solidFill>
                  <a:schemeClr val="accent4"/>
                </a:solidFill>
                <a:effectLst/>
                <a:uLnTx/>
                <a:uFillTx/>
                <a:latin typeface="Swis721 BT" pitchFamily="34" charset="0"/>
                <a:ea typeface="+mn-ea"/>
                <a:cs typeface="Simplified Arabic Fixed" pitchFamily="49" charset="-78"/>
              </a:rPr>
              <a:t> and </a:t>
            </a:r>
            <a:r>
              <a:rPr kumimoji="0" lang="en-US" sz="1600" b="1" i="0" u="none" strike="noStrike" kern="0" cap="none" spc="0" normalizeH="0" baseline="0" noProof="0" smtClean="0">
                <a:ln>
                  <a:noFill/>
                </a:ln>
                <a:solidFill>
                  <a:schemeClr val="accent4"/>
                </a:solidFill>
                <a:effectLst/>
                <a:uLnTx/>
                <a:uFillTx/>
                <a:latin typeface="Swis721 BT" pitchFamily="34" charset="0"/>
                <a:ea typeface="+mn-ea"/>
                <a:cs typeface="Simplified Arabic Fixed" pitchFamily="49" charset="-78"/>
              </a:rPr>
              <a:t>modularity</a:t>
            </a:r>
            <a:r>
              <a:rPr kumimoji="0" lang="en-US" sz="1600" b="0" i="0" u="none" strike="noStrike" kern="0" cap="none" spc="0" normalizeH="0" baseline="0" noProof="0" smtClean="0">
                <a:ln>
                  <a:noFill/>
                </a:ln>
                <a:solidFill>
                  <a:schemeClr val="accent4"/>
                </a:solidFill>
                <a:effectLst/>
                <a:uLnTx/>
                <a:uFillTx/>
                <a:latin typeface="Swis721 BT" pitchFamily="34" charset="0"/>
                <a:ea typeface="+mn-ea"/>
                <a:cs typeface="Simplified Arabic Fixed" pitchFamily="49" charset="-78"/>
              </a:rPr>
              <a:t> principles.</a:t>
            </a:r>
            <a:endParaRPr kumimoji="0" lang="en-US" sz="1600" b="0" i="0" u="none" strike="noStrike" kern="0" cap="none" spc="0" normalizeH="0" baseline="0" noProof="0" dirty="0" smtClean="0">
              <a:ln>
                <a:noFill/>
              </a:ln>
              <a:solidFill>
                <a:schemeClr val="accent4"/>
              </a:solidFill>
              <a:effectLst/>
              <a:uLnTx/>
              <a:uFillTx/>
              <a:latin typeface="Swis721 BT" pitchFamily="34" charset="0"/>
              <a:ea typeface="+mn-ea"/>
              <a:cs typeface="Simplified Arabic Fixed" pitchFamily="49" charset="-78"/>
            </a:endParaRPr>
          </a:p>
        </p:txBody>
      </p:sp>
      <p:sp>
        <p:nvSpPr>
          <p:cNvPr id="2" name="Title 1"/>
          <p:cNvSpPr>
            <a:spLocks noGrp="1"/>
          </p:cNvSpPr>
          <p:nvPr>
            <p:ph type="title"/>
          </p:nvPr>
        </p:nvSpPr>
        <p:spPr/>
        <p:txBody>
          <a:bodyPr/>
          <a:lstStyle/>
          <a:p>
            <a:r>
              <a:rPr lang="en-GB" dirty="0" smtClean="0"/>
              <a:t>Semantic Adaptation</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a:t>
            </a:r>
            <a:endParaRPr lang="nl-BE" dirty="0"/>
          </a:p>
        </p:txBody>
      </p:sp>
      <p:sp>
        <p:nvSpPr>
          <p:cNvPr id="3" name="Content Placeholder 2"/>
          <p:cNvSpPr>
            <a:spLocks noGrp="1"/>
          </p:cNvSpPr>
          <p:nvPr>
            <p:ph idx="1"/>
          </p:nvPr>
        </p:nvSpPr>
        <p:spPr>
          <a:xfrm>
            <a:off x="633600" y="1500174"/>
            <a:ext cx="7867489" cy="561814"/>
          </a:xfrm>
        </p:spPr>
        <p:txBody>
          <a:bodyPr/>
          <a:lstStyle/>
          <a:p>
            <a:pPr marL="0" indent="0" algn="ctr">
              <a:buNone/>
            </a:pPr>
            <a:r>
              <a:rPr lang="en-GB" sz="2400" dirty="0">
                <a:solidFill>
                  <a:schemeClr val="bg2"/>
                </a:solidFill>
              </a:rPr>
              <a:t>Multi-Paradigm Modelling</a:t>
            </a:r>
            <a:r>
              <a:rPr lang="en-GB" sz="2400" dirty="0"/>
              <a:t> </a:t>
            </a:r>
            <a:r>
              <a:rPr lang="en-GB" sz="2400" dirty="0">
                <a:solidFill>
                  <a:schemeClr val="bg1">
                    <a:lumMod val="65000"/>
                  </a:schemeClr>
                </a:solidFill>
              </a:rPr>
              <a:t>kernel and repository</a:t>
            </a:r>
            <a:endParaRPr lang="nl-BE" sz="2400" dirty="0">
              <a:solidFill>
                <a:schemeClr val="bg1">
                  <a:lumMod val="65000"/>
                </a:schemeClr>
              </a:solidFill>
            </a:endParaRPr>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411760" y="2132856"/>
            <a:ext cx="4310300" cy="3029737"/>
          </a:xfrm>
          <a:prstGeom prst="rect">
            <a:avLst/>
          </a:prstGeom>
        </p:spPr>
      </p:pic>
      <p:sp>
        <p:nvSpPr>
          <p:cNvPr id="7" name="Rectangle 6"/>
          <p:cNvSpPr/>
          <p:nvPr/>
        </p:nvSpPr>
        <p:spPr>
          <a:xfrm>
            <a:off x="66410" y="5519655"/>
            <a:ext cx="8898078" cy="430887"/>
          </a:xfrm>
          <a:prstGeom prst="rect">
            <a:avLst/>
          </a:prstGeom>
        </p:spPr>
        <p:txBody>
          <a:bodyPr wrap="square">
            <a:spAutoFit/>
          </a:bodyPr>
          <a:lstStyle/>
          <a:p>
            <a:pPr lvl="0">
              <a:lnSpc>
                <a:spcPct val="100000"/>
              </a:lnSpc>
            </a:pPr>
            <a:r>
              <a:rPr lang="nl-BE" sz="1100" dirty="0" smtClean="0">
                <a:solidFill>
                  <a:srgbClr val="FFFFFF">
                    <a:lumMod val="50000"/>
                  </a:srgbClr>
                </a:solidFill>
                <a:latin typeface="Swis721 BT"/>
              </a:rPr>
              <a:t>[3] </a:t>
            </a:r>
            <a:r>
              <a:rPr lang="nl-BE" sz="1100" dirty="0">
                <a:solidFill>
                  <a:srgbClr val="FFFFFF">
                    <a:lumMod val="50000"/>
                  </a:srgbClr>
                </a:solidFill>
                <a:latin typeface="Swis721 BT"/>
              </a:rPr>
              <a:t>L. Lucio, S. Mustafiz, J. Denil, H. Vangheluwe, and M. Jukss. </a:t>
            </a:r>
            <a:r>
              <a:rPr lang="nl-BE" sz="1100" dirty="0">
                <a:solidFill>
                  <a:srgbClr val="000000"/>
                </a:solidFill>
                <a:latin typeface="Swis721 BT"/>
              </a:rPr>
              <a:t>FTG+PM: An Integrated Framework for Investigating Model Transformation Chains</a:t>
            </a:r>
            <a:r>
              <a:rPr lang="nl-BE" sz="1100" dirty="0">
                <a:solidFill>
                  <a:srgbClr val="FFFFFF">
                    <a:lumMod val="50000"/>
                  </a:srgbClr>
                </a:solidFill>
                <a:latin typeface="Swis721 BT"/>
              </a:rPr>
              <a:t>. In SDL 2013: Model-Driven Dependability Engineering, Volume 7916 of Lecture Notes in Computer Science, 182–202, 2013</a:t>
            </a:r>
            <a:r>
              <a:rPr lang="nl-BE" sz="1100" dirty="0" smtClean="0">
                <a:solidFill>
                  <a:srgbClr val="FFFFFF">
                    <a:lumMod val="50000"/>
                  </a:srgbClr>
                </a:solidFill>
                <a:latin typeface="Swis721 BT"/>
              </a:rPr>
              <a:t>.</a:t>
            </a:r>
            <a:endParaRPr lang="nl-BE" sz="1100" dirty="0">
              <a:solidFill>
                <a:srgbClr val="FFFFFF">
                  <a:lumMod val="50000"/>
                </a:srgbClr>
              </a:solidFill>
              <a:latin typeface="Swis721 BT"/>
            </a:endParaRPr>
          </a:p>
        </p:txBody>
      </p:sp>
      <p:sp>
        <p:nvSpPr>
          <p:cNvPr id="9" name="Rectangle 8"/>
          <p:cNvSpPr/>
          <p:nvPr/>
        </p:nvSpPr>
        <p:spPr>
          <a:xfrm>
            <a:off x="66410" y="5868407"/>
            <a:ext cx="8898078" cy="261610"/>
          </a:xfrm>
          <a:prstGeom prst="rect">
            <a:avLst/>
          </a:prstGeom>
        </p:spPr>
        <p:txBody>
          <a:bodyPr wrap="square">
            <a:spAutoFit/>
          </a:bodyPr>
          <a:lstStyle/>
          <a:p>
            <a:pPr lvl="0">
              <a:lnSpc>
                <a:spcPct val="100000"/>
              </a:lnSpc>
            </a:pPr>
            <a:r>
              <a:rPr lang="en-US" sz="1100" dirty="0" smtClean="0">
                <a:solidFill>
                  <a:srgbClr val="FFFFFF">
                    <a:lumMod val="50000"/>
                  </a:srgbClr>
                </a:solidFill>
                <a:latin typeface="Swis721 BT"/>
              </a:rPr>
              <a:t>[4] </a:t>
            </a:r>
            <a:r>
              <a:rPr lang="en-US" sz="1100" dirty="0">
                <a:solidFill>
                  <a:srgbClr val="FFFFFF">
                    <a:lumMod val="50000"/>
                  </a:srgbClr>
                </a:solidFill>
                <a:latin typeface="Swis721 BT"/>
              </a:rPr>
              <a:t>P. </a:t>
            </a:r>
            <a:r>
              <a:rPr lang="en-US" sz="1100" dirty="0" err="1">
                <a:solidFill>
                  <a:srgbClr val="FFFFFF">
                    <a:lumMod val="50000"/>
                  </a:srgbClr>
                </a:solidFill>
                <a:latin typeface="Swis721 BT"/>
              </a:rPr>
              <a:t>Mosterman</a:t>
            </a:r>
            <a:r>
              <a:rPr lang="en-US" sz="1100" dirty="0">
                <a:solidFill>
                  <a:srgbClr val="FFFFFF">
                    <a:lumMod val="50000"/>
                  </a:srgbClr>
                </a:solidFill>
                <a:latin typeface="Swis721 BT"/>
              </a:rPr>
              <a:t> and H. </a:t>
            </a:r>
            <a:r>
              <a:rPr lang="en-US" sz="1100" dirty="0" err="1">
                <a:solidFill>
                  <a:srgbClr val="FFFFFF">
                    <a:lumMod val="50000"/>
                  </a:srgbClr>
                </a:solidFill>
                <a:latin typeface="Swis721 BT"/>
              </a:rPr>
              <a:t>Vangheluwe</a:t>
            </a:r>
            <a:r>
              <a:rPr lang="en-US" sz="1100" dirty="0">
                <a:solidFill>
                  <a:srgbClr val="FFFFFF">
                    <a:lumMod val="50000"/>
                  </a:srgbClr>
                </a:solidFill>
                <a:latin typeface="Swis721 BT"/>
              </a:rPr>
              <a:t>. </a:t>
            </a:r>
            <a:r>
              <a:rPr lang="en-US" sz="1100" dirty="0">
                <a:solidFill>
                  <a:srgbClr val="000000"/>
                </a:solidFill>
                <a:latin typeface="Swis721 BT"/>
              </a:rPr>
              <a:t>Computer Automated Multi-Paradigm Modeling: An Introduction</a:t>
            </a:r>
            <a:r>
              <a:rPr lang="en-US" sz="1100" dirty="0">
                <a:solidFill>
                  <a:srgbClr val="FFFFFF">
                    <a:lumMod val="50000"/>
                  </a:srgbClr>
                </a:solidFill>
                <a:latin typeface="Swis721 BT"/>
              </a:rPr>
              <a:t>. SIMULATION 80(9): 433–450, 2004.</a:t>
            </a:r>
            <a:endParaRPr lang="nl-BE" sz="1100" dirty="0">
              <a:solidFill>
                <a:srgbClr val="FFFFFF">
                  <a:lumMod val="50000"/>
                </a:srgbClr>
              </a:solidFill>
              <a:latin typeface="Swis721 BT"/>
            </a:endParaRPr>
          </a:p>
        </p:txBody>
      </p:sp>
    </p:spTree>
    <p:extLst>
      <p:ext uri="{BB962C8B-B14F-4D97-AF65-F5344CB8AC3E}">
        <p14:creationId xmlns="" xmlns:p14="http://schemas.microsoft.com/office/powerpoint/2010/main" val="33646265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55425" y="1393535"/>
            <a:ext cx="7488975" cy="2365780"/>
          </a:xfrm>
          <a:prstGeom prst="rect">
            <a:avLst/>
          </a:prstGeom>
          <a:noFill/>
          <a:ln w="9525">
            <a:noFill/>
            <a:miter lim="800000"/>
            <a:headEnd/>
            <a:tailEnd/>
          </a:ln>
        </p:spPr>
      </p:pic>
      <p:sp>
        <p:nvSpPr>
          <p:cNvPr id="2" name="Title 1"/>
          <p:cNvSpPr>
            <a:spLocks noGrp="1"/>
          </p:cNvSpPr>
          <p:nvPr>
            <p:ph type="title"/>
          </p:nvPr>
        </p:nvSpPr>
        <p:spPr/>
        <p:txBody>
          <a:bodyPr/>
          <a:lstStyle/>
          <a:p>
            <a:r>
              <a:rPr lang="en-GB" dirty="0" smtClean="0"/>
              <a:t>A DSL for Semantic Adaptation</a:t>
            </a:r>
            <a:endParaRPr lang="en-US" dirty="0"/>
          </a:p>
        </p:txBody>
      </p:sp>
      <p:pic>
        <p:nvPicPr>
          <p:cNvPr id="10" name="Picture 2"/>
          <p:cNvPicPr>
            <a:picLocks noChangeAspect="1" noChangeArrowheads="1"/>
          </p:cNvPicPr>
          <p:nvPr/>
        </p:nvPicPr>
        <p:blipFill>
          <a:blip r:embed="rId3" cstate="print"/>
          <a:srcRect/>
          <a:stretch>
            <a:fillRect/>
          </a:stretch>
        </p:blipFill>
        <p:spPr bwMode="auto">
          <a:xfrm>
            <a:off x="4049512" y="1623965"/>
            <a:ext cx="4900658" cy="415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srcRect/>
          <a:stretch>
            <a:fillRect/>
          </a:stretch>
        </p:blipFill>
        <p:spPr bwMode="auto">
          <a:xfrm>
            <a:off x="4049512" y="1623965"/>
            <a:ext cx="4900658" cy="4151000"/>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0261" y="2008015"/>
            <a:ext cx="4947359" cy="2429720"/>
          </a:xfrm>
          <a:prstGeom prst="rect">
            <a:avLst/>
          </a:prstGeom>
          <a:noFill/>
          <a:ln w="9525">
            <a:noFill/>
            <a:miter lim="800000"/>
            <a:headEnd/>
            <a:tailEnd/>
          </a:ln>
        </p:spPr>
      </p:pic>
      <p:sp>
        <p:nvSpPr>
          <p:cNvPr id="2" name="Title 1"/>
          <p:cNvSpPr>
            <a:spLocks noGrp="1"/>
          </p:cNvSpPr>
          <p:nvPr>
            <p:ph type="title"/>
          </p:nvPr>
        </p:nvSpPr>
        <p:spPr/>
        <p:txBody>
          <a:bodyPr/>
          <a:lstStyle/>
          <a:p>
            <a:r>
              <a:rPr lang="en-GB" dirty="0" smtClean="0"/>
              <a:t>A DSL for Semantic Adaptation</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DSL for Semantic Adaptation</a:t>
            </a:r>
            <a:endParaRPr lang="en-US" dirty="0"/>
          </a:p>
        </p:txBody>
      </p:sp>
      <p:pic>
        <p:nvPicPr>
          <p:cNvPr id="10" name="Picture 2"/>
          <p:cNvPicPr>
            <a:picLocks noChangeAspect="1" noChangeArrowheads="1"/>
          </p:cNvPicPr>
          <p:nvPr/>
        </p:nvPicPr>
        <p:blipFill>
          <a:blip r:embed="rId2" cstate="print"/>
          <a:srcRect/>
          <a:stretch>
            <a:fillRect/>
          </a:stretch>
        </p:blipFill>
        <p:spPr bwMode="auto">
          <a:xfrm>
            <a:off x="4049512" y="1623965"/>
            <a:ext cx="4900658" cy="41510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7314" y="2685452"/>
            <a:ext cx="5291037" cy="35087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Hierarchical Co-simulation</a:t>
            </a:r>
            <a:endParaRPr lang="en-US" dirty="0"/>
          </a:p>
        </p:txBody>
      </p:sp>
      <p:pic>
        <p:nvPicPr>
          <p:cNvPr id="4101" name="Picture 5"/>
          <p:cNvPicPr>
            <a:picLocks noChangeAspect="1" noChangeArrowheads="1"/>
          </p:cNvPicPr>
          <p:nvPr/>
        </p:nvPicPr>
        <p:blipFill>
          <a:blip r:embed="rId2" cstate="print"/>
          <a:srcRect/>
          <a:stretch>
            <a:fillRect/>
          </a:stretch>
        </p:blipFill>
        <p:spPr bwMode="auto">
          <a:xfrm>
            <a:off x="1730030" y="1623965"/>
            <a:ext cx="2841970" cy="797492"/>
          </a:xfrm>
          <a:prstGeom prst="rect">
            <a:avLst/>
          </a:prstGeom>
          <a:noFill/>
          <a:ln w="9525">
            <a:noFill/>
            <a:miter lim="800000"/>
            <a:headEnd/>
            <a:tailEnd/>
          </a:ln>
        </p:spPr>
      </p:pic>
      <p:pic>
        <p:nvPicPr>
          <p:cNvPr id="4102" name="Picture 6"/>
          <p:cNvPicPr>
            <a:picLocks noChangeAspect="1" noChangeArrowheads="1"/>
          </p:cNvPicPr>
          <p:nvPr/>
        </p:nvPicPr>
        <p:blipFill>
          <a:blip r:embed="rId3" cstate="print"/>
          <a:srcRect/>
          <a:stretch>
            <a:fillRect/>
          </a:stretch>
        </p:blipFill>
        <p:spPr bwMode="auto">
          <a:xfrm>
            <a:off x="1000335" y="2507280"/>
            <a:ext cx="2811621" cy="2146371"/>
          </a:xfrm>
          <a:prstGeom prst="rect">
            <a:avLst/>
          </a:prstGeom>
          <a:noFill/>
          <a:ln w="9525">
            <a:noFill/>
            <a:miter lim="800000"/>
            <a:headEnd/>
            <a:tailEnd/>
          </a:ln>
        </p:spPr>
      </p:pic>
      <p:pic>
        <p:nvPicPr>
          <p:cNvPr id="4103" name="Picture 7"/>
          <p:cNvPicPr>
            <a:picLocks noChangeAspect="1" noChangeArrowheads="1"/>
          </p:cNvPicPr>
          <p:nvPr/>
        </p:nvPicPr>
        <p:blipFill>
          <a:blip r:embed="rId4" cstate="print"/>
          <a:srcRect/>
          <a:stretch>
            <a:fillRect/>
          </a:stretch>
        </p:blipFill>
        <p:spPr bwMode="auto">
          <a:xfrm>
            <a:off x="961930" y="4734770"/>
            <a:ext cx="2573135" cy="1324223"/>
          </a:xfrm>
          <a:prstGeom prst="rect">
            <a:avLst/>
          </a:prstGeom>
          <a:noFill/>
          <a:ln w="9525">
            <a:noFill/>
            <a:miter lim="800000"/>
            <a:headEnd/>
            <a:tailEnd/>
          </a:ln>
        </p:spPr>
      </p:pic>
      <p:pic>
        <p:nvPicPr>
          <p:cNvPr id="4104" name="Picture 8"/>
          <p:cNvPicPr>
            <a:picLocks noChangeAspect="1" noChangeArrowheads="1"/>
          </p:cNvPicPr>
          <p:nvPr/>
        </p:nvPicPr>
        <p:blipFill>
          <a:blip r:embed="rId5" cstate="print"/>
          <a:srcRect/>
          <a:stretch>
            <a:fillRect/>
          </a:stretch>
        </p:blipFill>
        <p:spPr bwMode="auto">
          <a:xfrm>
            <a:off x="4917645" y="1623966"/>
            <a:ext cx="3410035" cy="44217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Roadmap</a:t>
            </a:r>
            <a:endParaRPr lang="en-US" dirty="0"/>
          </a:p>
        </p:txBody>
      </p:sp>
      <p:sp>
        <p:nvSpPr>
          <p:cNvPr id="4" name="Content Placeholder 3"/>
          <p:cNvSpPr>
            <a:spLocks noGrp="1"/>
          </p:cNvSpPr>
          <p:nvPr>
            <p:ph idx="1"/>
          </p:nvPr>
        </p:nvSpPr>
        <p:spPr>
          <a:xfrm>
            <a:off x="633413" y="1643050"/>
            <a:ext cx="3477727" cy="4500594"/>
          </a:xfrm>
        </p:spPr>
        <p:txBody>
          <a:bodyPr/>
          <a:lstStyle/>
          <a:p>
            <a:r>
              <a:rPr lang="en-GB" dirty="0" smtClean="0"/>
              <a:t>Industrial Case Study with </a:t>
            </a:r>
            <a:r>
              <a:rPr lang="en-GB" dirty="0" err="1" smtClean="0"/>
              <a:t>AgroIntelli</a:t>
            </a:r>
            <a:endParaRPr lang="en-GB" dirty="0" smtClean="0"/>
          </a:p>
          <a:p>
            <a:r>
              <a:rPr lang="en-GB" dirty="0" smtClean="0"/>
              <a:t>Raise level of abstraction</a:t>
            </a:r>
          </a:p>
          <a:p>
            <a:endParaRPr lang="en-US" dirty="0"/>
          </a:p>
        </p:txBody>
      </p:sp>
      <p:pic>
        <p:nvPicPr>
          <p:cNvPr id="5122" name="Picture 2" descr="http://agrointelli.com/images/dsc01194732x412.jpg?crc=4089730941"/>
          <p:cNvPicPr>
            <a:picLocks noChangeAspect="1" noChangeArrowheads="1"/>
          </p:cNvPicPr>
          <p:nvPr/>
        </p:nvPicPr>
        <p:blipFill>
          <a:blip r:embed="rId2" cstate="print"/>
          <a:srcRect/>
          <a:stretch>
            <a:fillRect/>
          </a:stretch>
        </p:blipFill>
        <p:spPr bwMode="auto">
          <a:xfrm>
            <a:off x="846715" y="3966670"/>
            <a:ext cx="3411705" cy="1920250"/>
          </a:xfrm>
          <a:prstGeom prst="rect">
            <a:avLst/>
          </a:prstGeom>
          <a:noFill/>
        </p:spPr>
      </p:pic>
      <p:pic>
        <p:nvPicPr>
          <p:cNvPr id="5123" name="Picture 3"/>
          <p:cNvPicPr>
            <a:picLocks noChangeAspect="1" noChangeArrowheads="1"/>
          </p:cNvPicPr>
          <p:nvPr/>
        </p:nvPicPr>
        <p:blipFill>
          <a:blip r:embed="rId3" cstate="print"/>
          <a:srcRect/>
          <a:stretch>
            <a:fillRect/>
          </a:stretch>
        </p:blipFill>
        <p:spPr bwMode="auto">
          <a:xfrm>
            <a:off x="4840835" y="1547155"/>
            <a:ext cx="4147740" cy="1384948"/>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4879240" y="3083355"/>
            <a:ext cx="3494855" cy="3097360"/>
          </a:xfrm>
          <a:prstGeom prst="rect">
            <a:avLst/>
          </a:prstGeom>
          <a:noFill/>
          <a:ln w="9525">
            <a:noFill/>
            <a:miter lim="800000"/>
            <a:headEnd/>
            <a:tailEnd/>
          </a:ln>
        </p:spPr>
      </p:pic>
      <p:sp>
        <p:nvSpPr>
          <p:cNvPr id="9" name="Bent-Up Arrow 8"/>
          <p:cNvSpPr/>
          <p:nvPr/>
        </p:nvSpPr>
        <p:spPr bwMode="auto">
          <a:xfrm rot="16200000" flipH="1">
            <a:off x="7165250" y="3370480"/>
            <a:ext cx="2073870" cy="731520"/>
          </a:xfrm>
          <a:prstGeom prst="bentUpArrow">
            <a:avLst>
              <a:gd name="adj1" fmla="val 25000"/>
              <a:gd name="adj2" fmla="val 25000"/>
              <a:gd name="adj3" fmla="val 39323"/>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US" sz="2400" b="0" i="0" u="none" strike="noStrike" cap="none" normalizeH="0" baseline="0" smtClean="0">
              <a:ln>
                <a:noFill/>
              </a:ln>
              <a:solidFill>
                <a:schemeClr val="bg1"/>
              </a:solidFill>
              <a:effectLst/>
              <a:latin typeface="Times New Roman" charset="0"/>
              <a:cs typeface="Times New Roman"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smtClean="0"/>
              <a:t>Stability Analysis for Adaptive Co-simulation*</a:t>
            </a:r>
            <a:endParaRPr lang="nl-BE" dirty="0"/>
          </a:p>
        </p:txBody>
      </p:sp>
      <p:sp>
        <p:nvSpPr>
          <p:cNvPr id="3" name="Ondertitel 2"/>
          <p:cNvSpPr>
            <a:spLocks noGrp="1"/>
          </p:cNvSpPr>
          <p:nvPr>
            <p:ph type="subTitle" idx="1"/>
          </p:nvPr>
        </p:nvSpPr>
        <p:spPr/>
        <p:txBody>
          <a:bodyPr/>
          <a:lstStyle/>
          <a:p>
            <a:pPr algn="ctr"/>
            <a:r>
              <a:rPr lang="nl-BE" dirty="0" smtClean="0"/>
              <a:t>Cl</a:t>
            </a:r>
            <a:r>
              <a:rPr lang="pt-PT" dirty="0" smtClean="0"/>
              <a:t>áudio Gomes</a:t>
            </a:r>
            <a:r>
              <a:rPr lang="en-US" dirty="0" smtClean="0"/>
              <a:t>, </a:t>
            </a:r>
            <a:r>
              <a:rPr lang="en-US" dirty="0" err="1" smtClean="0"/>
              <a:t>Benoît</a:t>
            </a:r>
            <a:r>
              <a:rPr lang="en-US" dirty="0" smtClean="0"/>
              <a:t> </a:t>
            </a:r>
            <a:r>
              <a:rPr lang="en-US" dirty="0" err="1" smtClean="0"/>
              <a:t>Legat</a:t>
            </a:r>
            <a:r>
              <a:rPr lang="en-US" dirty="0" smtClean="0"/>
              <a:t>, </a:t>
            </a:r>
          </a:p>
          <a:p>
            <a:pPr algn="ctr"/>
            <a:r>
              <a:rPr lang="en-US" dirty="0" err="1" smtClean="0"/>
              <a:t>Raphaël</a:t>
            </a:r>
            <a:r>
              <a:rPr lang="en-US" dirty="0" smtClean="0"/>
              <a:t> M. </a:t>
            </a:r>
            <a:r>
              <a:rPr lang="en-US" dirty="0" err="1" smtClean="0"/>
              <a:t>Jungers</a:t>
            </a:r>
            <a:r>
              <a:rPr lang="en-US" dirty="0" smtClean="0"/>
              <a:t>, Hans </a:t>
            </a:r>
            <a:r>
              <a:rPr lang="en-US" dirty="0" err="1" smtClean="0"/>
              <a:t>Vangheluwe</a:t>
            </a:r>
            <a:endParaRPr lang="nl-BE" dirty="0"/>
          </a:p>
        </p:txBody>
      </p:sp>
      <p:sp>
        <p:nvSpPr>
          <p:cNvPr id="4" name="TextBox 3"/>
          <p:cNvSpPr txBox="1"/>
          <p:nvPr/>
        </p:nvSpPr>
        <p:spPr>
          <a:xfrm>
            <a:off x="3880710" y="5310845"/>
            <a:ext cx="5107865" cy="832920"/>
          </a:xfrm>
          <a:prstGeom prst="rect">
            <a:avLst/>
          </a:prstGeom>
          <a:noFill/>
        </p:spPr>
        <p:txBody>
          <a:bodyPr wrap="square" rtlCol="0">
            <a:spAutoFit/>
          </a:bodyPr>
          <a:lstStyle/>
          <a:p>
            <a:r>
              <a:rPr lang="en-US" sz="1600" dirty="0" smtClean="0">
                <a:solidFill>
                  <a:schemeClr val="tx1"/>
                </a:solidFill>
              </a:rPr>
              <a:t>* Paper accepted in IUTAM Symposium on Co-simulation and solver coupling – Recent developments in theory and application, September, Darmstadt</a:t>
            </a:r>
          </a:p>
          <a:p>
            <a:endParaRPr lang="en-US" sz="1600" dirty="0">
              <a:solidFill>
                <a:schemeClr val="tx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Stability of adaptive master algorithms is seldom taken into account, but can increase performance/accuracy tradeoff.</a:t>
            </a:r>
          </a:p>
          <a:p>
            <a:r>
              <a:rPr lang="en-US" dirty="0" smtClean="0"/>
              <a:t>We apply the Joint Spectral Radius theory to study the stability of such orchestration algorithms for linear co-simulation scenarios.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Stability – Non-Adaptive Numerical Solver</a:t>
            </a:r>
            <a:endParaRPr lang="en-US" dirty="0"/>
          </a:p>
        </p:txBody>
      </p:sp>
      <p:pic>
        <p:nvPicPr>
          <p:cNvPr id="8194" name="Picture 2" descr="https://raw.githubusercontent.com/into-cps/case-study_mass-springer-damper/master/images/original_behavior.png"/>
          <p:cNvPicPr>
            <a:picLocks noChangeAspect="1" noChangeArrowheads="1"/>
          </p:cNvPicPr>
          <p:nvPr/>
        </p:nvPicPr>
        <p:blipFill>
          <a:blip r:embed="rId2" cstate="print"/>
          <a:srcRect/>
          <a:stretch>
            <a:fillRect/>
          </a:stretch>
        </p:blipFill>
        <p:spPr bwMode="auto">
          <a:xfrm>
            <a:off x="270640" y="1815990"/>
            <a:ext cx="3969376" cy="1920250"/>
          </a:xfrm>
          <a:prstGeom prst="rect">
            <a:avLst/>
          </a:prstGeom>
          <a:noFill/>
        </p:spPr>
      </p:pic>
      <p:pic>
        <p:nvPicPr>
          <p:cNvPr id="8199" name="Picture 7"/>
          <p:cNvPicPr>
            <a:picLocks noChangeAspect="1" noChangeArrowheads="1"/>
          </p:cNvPicPr>
          <p:nvPr/>
        </p:nvPicPr>
        <p:blipFill>
          <a:blip r:embed="rId3" cstate="print"/>
          <a:srcRect/>
          <a:stretch>
            <a:fillRect/>
          </a:stretch>
        </p:blipFill>
        <p:spPr bwMode="auto">
          <a:xfrm>
            <a:off x="4450005" y="1508750"/>
            <a:ext cx="352425" cy="247650"/>
          </a:xfrm>
          <a:prstGeom prst="rect">
            <a:avLst/>
          </a:prstGeom>
          <a:noFill/>
          <a:ln w="9525">
            <a:noFill/>
            <a:miter lim="800000"/>
            <a:headEnd/>
            <a:tailEnd/>
          </a:ln>
        </p:spPr>
      </p:pic>
      <p:pic>
        <p:nvPicPr>
          <p:cNvPr id="8202" name="Picture 10" descr="https://raw.githubusercontent.com/into-cps/case-study_mass-springer-damper/master/images/unstable.png"/>
          <p:cNvPicPr>
            <a:picLocks noChangeAspect="1" noChangeArrowheads="1"/>
          </p:cNvPicPr>
          <p:nvPr/>
        </p:nvPicPr>
        <p:blipFill>
          <a:blip r:embed="rId4" cstate="print"/>
          <a:srcRect/>
          <a:stretch>
            <a:fillRect/>
          </a:stretch>
        </p:blipFill>
        <p:spPr bwMode="auto">
          <a:xfrm>
            <a:off x="4603676" y="1163105"/>
            <a:ext cx="4540324" cy="2918780"/>
          </a:xfrm>
          <a:prstGeom prst="rect">
            <a:avLst/>
          </a:prstGeom>
          <a:noFill/>
        </p:spPr>
      </p:pic>
      <p:pic>
        <p:nvPicPr>
          <p:cNvPr id="8203" name="Picture 11"/>
          <p:cNvPicPr>
            <a:picLocks noChangeAspect="1" noChangeArrowheads="1"/>
          </p:cNvPicPr>
          <p:nvPr/>
        </p:nvPicPr>
        <p:blipFill>
          <a:blip r:embed="rId5" cstate="print"/>
          <a:srcRect/>
          <a:stretch>
            <a:fillRect/>
          </a:stretch>
        </p:blipFill>
        <p:spPr bwMode="auto">
          <a:xfrm>
            <a:off x="1602780" y="1431940"/>
            <a:ext cx="895350" cy="352425"/>
          </a:xfrm>
          <a:prstGeom prst="rect">
            <a:avLst/>
          </a:prstGeom>
          <a:noFill/>
          <a:ln w="9525">
            <a:noFill/>
            <a:miter lim="800000"/>
            <a:headEnd/>
            <a:tailEnd/>
          </a:ln>
        </p:spPr>
      </p:pic>
      <p:pic>
        <p:nvPicPr>
          <p:cNvPr id="8208" name="Picture 16"/>
          <p:cNvPicPr>
            <a:picLocks noChangeAspect="1" noChangeArrowheads="1"/>
          </p:cNvPicPr>
          <p:nvPr/>
        </p:nvPicPr>
        <p:blipFill>
          <a:blip r:embed="rId6" cstate="print"/>
          <a:srcRect/>
          <a:stretch>
            <a:fillRect/>
          </a:stretch>
        </p:blipFill>
        <p:spPr bwMode="auto">
          <a:xfrm>
            <a:off x="6031390" y="1470345"/>
            <a:ext cx="1219200" cy="276225"/>
          </a:xfrm>
          <a:prstGeom prst="rect">
            <a:avLst/>
          </a:prstGeom>
          <a:noFill/>
          <a:ln w="9525">
            <a:noFill/>
            <a:miter lim="800000"/>
            <a:headEnd/>
            <a:tailEnd/>
          </a:ln>
        </p:spPr>
      </p:pic>
      <p:sp>
        <p:nvSpPr>
          <p:cNvPr id="20" name="TextBox 19"/>
          <p:cNvSpPr txBox="1"/>
          <p:nvPr/>
        </p:nvSpPr>
        <p:spPr>
          <a:xfrm>
            <a:off x="5071265" y="4158695"/>
            <a:ext cx="1309974" cy="372218"/>
          </a:xfrm>
          <a:prstGeom prst="rect">
            <a:avLst/>
          </a:prstGeom>
          <a:noFill/>
        </p:spPr>
        <p:txBody>
          <a:bodyPr wrap="none" rtlCol="0">
            <a:spAutoFit/>
          </a:bodyPr>
          <a:lstStyle/>
          <a:p>
            <a:r>
              <a:rPr lang="en-US" dirty="0" smtClean="0">
                <a:solidFill>
                  <a:schemeClr val="accent4"/>
                </a:solidFill>
              </a:rPr>
              <a:t>Stability:</a:t>
            </a:r>
            <a:endParaRPr lang="en-US" dirty="0">
              <a:solidFill>
                <a:schemeClr val="accent4"/>
              </a:solidFill>
            </a:endParaRPr>
          </a:p>
        </p:txBody>
      </p:sp>
      <p:pic>
        <p:nvPicPr>
          <p:cNvPr id="2050" name="Picture 2"/>
          <p:cNvPicPr>
            <a:picLocks noChangeAspect="1" noChangeArrowheads="1"/>
          </p:cNvPicPr>
          <p:nvPr/>
        </p:nvPicPr>
        <p:blipFill>
          <a:blip r:embed="rId7" cstate="print"/>
          <a:srcRect/>
          <a:stretch>
            <a:fillRect/>
          </a:stretch>
        </p:blipFill>
        <p:spPr bwMode="auto">
          <a:xfrm>
            <a:off x="5109670" y="4504340"/>
            <a:ext cx="2390775" cy="800100"/>
          </a:xfrm>
          <a:prstGeom prst="rect">
            <a:avLst/>
          </a:prstGeom>
          <a:noFill/>
          <a:ln w="9525">
            <a:noFill/>
            <a:miter lim="800000"/>
            <a:headEnd/>
            <a:tailEnd/>
          </a:ln>
        </p:spPr>
      </p:pic>
      <p:pic>
        <p:nvPicPr>
          <p:cNvPr id="10" name="Picture 2"/>
          <p:cNvPicPr>
            <a:picLocks noChangeAspect="1" noChangeArrowheads="1"/>
          </p:cNvPicPr>
          <p:nvPr/>
        </p:nvPicPr>
        <p:blipFill>
          <a:blip r:embed="rId8" cstate="print"/>
          <a:srcRect l="1562"/>
          <a:stretch>
            <a:fillRect/>
          </a:stretch>
        </p:blipFill>
        <p:spPr bwMode="auto">
          <a:xfrm>
            <a:off x="1192360" y="4005075"/>
            <a:ext cx="2419515" cy="17994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Stability – Adaptive Numerical Solver</a:t>
            </a:r>
            <a:endParaRPr lang="en-US" dirty="0"/>
          </a:p>
        </p:txBody>
      </p:sp>
      <p:pic>
        <p:nvPicPr>
          <p:cNvPr id="24578" name="Picture 2"/>
          <p:cNvPicPr>
            <a:picLocks noChangeAspect="1" noChangeArrowheads="1"/>
          </p:cNvPicPr>
          <p:nvPr/>
        </p:nvPicPr>
        <p:blipFill>
          <a:blip r:embed="rId2" cstate="print"/>
          <a:srcRect/>
          <a:stretch>
            <a:fillRect/>
          </a:stretch>
        </p:blipFill>
        <p:spPr bwMode="auto">
          <a:xfrm>
            <a:off x="1153955" y="1585560"/>
            <a:ext cx="2752725" cy="1123950"/>
          </a:xfrm>
          <a:prstGeom prst="rect">
            <a:avLst/>
          </a:prstGeom>
          <a:noFill/>
          <a:ln w="9525">
            <a:noFill/>
            <a:miter lim="800000"/>
            <a:headEnd/>
            <a:tailEnd/>
          </a:ln>
        </p:spPr>
      </p:pic>
      <p:pic>
        <p:nvPicPr>
          <p:cNvPr id="7" name="Picture 7"/>
          <p:cNvPicPr>
            <a:picLocks noChangeAspect="1" noChangeArrowheads="1"/>
          </p:cNvPicPr>
          <p:nvPr/>
        </p:nvPicPr>
        <p:blipFill>
          <a:blip r:embed="rId3" cstate="print"/>
          <a:srcRect/>
          <a:stretch>
            <a:fillRect/>
          </a:stretch>
        </p:blipFill>
        <p:spPr bwMode="auto">
          <a:xfrm>
            <a:off x="4264760" y="2046420"/>
            <a:ext cx="352425" cy="247650"/>
          </a:xfrm>
          <a:prstGeom prst="rect">
            <a:avLst/>
          </a:prstGeom>
          <a:noFill/>
          <a:ln w="9525">
            <a:noFill/>
            <a:miter lim="800000"/>
            <a:headEnd/>
            <a:tailEnd/>
          </a:ln>
        </p:spPr>
      </p:pic>
      <p:pic>
        <p:nvPicPr>
          <p:cNvPr id="24582" name="Picture 6"/>
          <p:cNvPicPr>
            <a:picLocks noChangeAspect="1" noChangeArrowheads="1"/>
          </p:cNvPicPr>
          <p:nvPr/>
        </p:nvPicPr>
        <p:blipFill>
          <a:blip r:embed="rId4" cstate="print"/>
          <a:srcRect/>
          <a:stretch>
            <a:fillRect/>
          </a:stretch>
        </p:blipFill>
        <p:spPr bwMode="auto">
          <a:xfrm>
            <a:off x="1153955" y="5080415"/>
            <a:ext cx="3302830" cy="471041"/>
          </a:xfrm>
          <a:prstGeom prst="rect">
            <a:avLst/>
          </a:prstGeom>
          <a:noFill/>
          <a:ln w="9525">
            <a:noFill/>
            <a:miter lim="800000"/>
            <a:headEnd/>
            <a:tailEnd/>
          </a:ln>
        </p:spPr>
      </p:pic>
      <p:sp>
        <p:nvSpPr>
          <p:cNvPr id="13" name="TextBox 12"/>
          <p:cNvSpPr txBox="1"/>
          <p:nvPr/>
        </p:nvSpPr>
        <p:spPr>
          <a:xfrm>
            <a:off x="347450" y="4648435"/>
            <a:ext cx="1309974" cy="372218"/>
          </a:xfrm>
          <a:prstGeom prst="rect">
            <a:avLst/>
          </a:prstGeom>
          <a:noFill/>
        </p:spPr>
        <p:txBody>
          <a:bodyPr wrap="none" rtlCol="0">
            <a:spAutoFit/>
          </a:bodyPr>
          <a:lstStyle/>
          <a:p>
            <a:r>
              <a:rPr lang="en-US" dirty="0" smtClean="0">
                <a:solidFill>
                  <a:schemeClr val="accent4"/>
                </a:solidFill>
              </a:rPr>
              <a:t>Stability:</a:t>
            </a:r>
            <a:endParaRPr lang="en-US" dirty="0">
              <a:solidFill>
                <a:schemeClr val="accent4"/>
              </a:solidFill>
            </a:endParaRPr>
          </a:p>
        </p:txBody>
      </p:sp>
      <p:pic>
        <p:nvPicPr>
          <p:cNvPr id="1027" name="Picture 3"/>
          <p:cNvPicPr>
            <a:picLocks noChangeAspect="1" noChangeArrowheads="1"/>
          </p:cNvPicPr>
          <p:nvPr/>
        </p:nvPicPr>
        <p:blipFill>
          <a:blip r:embed="rId5" cstate="print"/>
          <a:srcRect/>
          <a:stretch>
            <a:fillRect/>
          </a:stretch>
        </p:blipFill>
        <p:spPr bwMode="auto">
          <a:xfrm>
            <a:off x="5071265" y="1962525"/>
            <a:ext cx="2181225" cy="314325"/>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4648810" y="5118820"/>
            <a:ext cx="3181350" cy="304800"/>
          </a:xfrm>
          <a:prstGeom prst="rect">
            <a:avLst/>
          </a:prstGeom>
          <a:noFill/>
          <a:ln w="9525">
            <a:noFill/>
            <a:miter lim="800000"/>
            <a:headEnd/>
            <a:tailEnd/>
          </a:ln>
        </p:spPr>
      </p:pic>
      <p:sp>
        <p:nvSpPr>
          <p:cNvPr id="14" name="TextBox 13"/>
          <p:cNvSpPr txBox="1"/>
          <p:nvPr/>
        </p:nvSpPr>
        <p:spPr>
          <a:xfrm>
            <a:off x="347450" y="3275380"/>
            <a:ext cx="5841664" cy="369332"/>
          </a:xfrm>
          <a:prstGeom prst="rect">
            <a:avLst/>
          </a:prstGeom>
          <a:noFill/>
        </p:spPr>
        <p:txBody>
          <a:bodyPr wrap="none" rtlCol="0">
            <a:spAutoFit/>
          </a:bodyPr>
          <a:lstStyle/>
          <a:p>
            <a:r>
              <a:rPr lang="en-US" dirty="0" smtClean="0">
                <a:solidFill>
                  <a:schemeClr val="accent4"/>
                </a:solidFill>
              </a:rPr>
              <a:t>Example in co-simulation: adapt the step size</a:t>
            </a:r>
          </a:p>
        </p:txBody>
      </p:sp>
      <p:pic>
        <p:nvPicPr>
          <p:cNvPr id="1031" name="Picture 7"/>
          <p:cNvPicPr>
            <a:picLocks noChangeAspect="1" noChangeArrowheads="1"/>
          </p:cNvPicPr>
          <p:nvPr/>
        </p:nvPicPr>
        <p:blipFill>
          <a:blip r:embed="rId7" cstate="print"/>
          <a:srcRect/>
          <a:stretch>
            <a:fillRect/>
          </a:stretch>
        </p:blipFill>
        <p:spPr bwMode="auto">
          <a:xfrm>
            <a:off x="1153955" y="3736240"/>
            <a:ext cx="2867025" cy="285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cstate="print"/>
          <a:srcRect/>
          <a:stretch>
            <a:fillRect/>
          </a:stretch>
        </p:blipFill>
        <p:spPr bwMode="auto">
          <a:xfrm>
            <a:off x="515945" y="4181405"/>
            <a:ext cx="2524125" cy="438150"/>
          </a:xfrm>
          <a:prstGeom prst="rect">
            <a:avLst/>
          </a:prstGeom>
          <a:noFill/>
          <a:ln w="9525">
            <a:noFill/>
            <a:miter lim="800000"/>
            <a:headEnd/>
            <a:tailEnd/>
          </a:ln>
        </p:spPr>
      </p:pic>
      <p:pic>
        <p:nvPicPr>
          <p:cNvPr id="3079" name="Picture 7"/>
          <p:cNvPicPr>
            <a:picLocks noChangeAspect="1" noChangeArrowheads="1"/>
          </p:cNvPicPr>
          <p:nvPr/>
        </p:nvPicPr>
        <p:blipFill>
          <a:blip r:embed="rId3" cstate="print"/>
          <a:srcRect/>
          <a:stretch>
            <a:fillRect/>
          </a:stretch>
        </p:blipFill>
        <p:spPr bwMode="auto">
          <a:xfrm>
            <a:off x="496215" y="3348648"/>
            <a:ext cx="5886450" cy="695325"/>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501070" y="1892800"/>
            <a:ext cx="2743200" cy="523875"/>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4072735" y="1721280"/>
            <a:ext cx="3638550" cy="81915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Stability Analysis</a:t>
            </a:r>
            <a:endParaRPr lang="en-US" dirty="0"/>
          </a:p>
        </p:txBody>
      </p:sp>
      <p:sp>
        <p:nvSpPr>
          <p:cNvPr id="5" name="TextBox 4"/>
          <p:cNvSpPr txBox="1"/>
          <p:nvPr/>
        </p:nvSpPr>
        <p:spPr>
          <a:xfrm>
            <a:off x="309045" y="1508750"/>
            <a:ext cx="4889480" cy="369332"/>
          </a:xfrm>
          <a:prstGeom prst="rect">
            <a:avLst/>
          </a:prstGeom>
          <a:noFill/>
        </p:spPr>
        <p:txBody>
          <a:bodyPr wrap="none" rtlCol="0">
            <a:spAutoFit/>
          </a:bodyPr>
          <a:lstStyle/>
          <a:p>
            <a:r>
              <a:rPr lang="en-US" dirty="0" smtClean="0">
                <a:solidFill>
                  <a:schemeClr val="tx1"/>
                </a:solidFill>
              </a:rPr>
              <a:t>Non adaptive solver (spectral radius): </a:t>
            </a:r>
            <a:endParaRPr lang="en-US" dirty="0">
              <a:solidFill>
                <a:schemeClr val="tx1"/>
              </a:solidFill>
            </a:endParaRPr>
          </a:p>
        </p:txBody>
      </p:sp>
      <p:sp>
        <p:nvSpPr>
          <p:cNvPr id="8" name="TextBox 7"/>
          <p:cNvSpPr txBox="1"/>
          <p:nvPr/>
        </p:nvSpPr>
        <p:spPr>
          <a:xfrm>
            <a:off x="304870" y="3044950"/>
            <a:ext cx="5008102" cy="369332"/>
          </a:xfrm>
          <a:prstGeom prst="rect">
            <a:avLst/>
          </a:prstGeom>
          <a:noFill/>
        </p:spPr>
        <p:txBody>
          <a:bodyPr wrap="none" rtlCol="0">
            <a:spAutoFit/>
          </a:bodyPr>
          <a:lstStyle/>
          <a:p>
            <a:r>
              <a:rPr lang="en-US" dirty="0" smtClean="0">
                <a:solidFill>
                  <a:schemeClr val="tx1"/>
                </a:solidFill>
              </a:rPr>
              <a:t>Adaptive solver (joint spectral radius): </a:t>
            </a:r>
            <a:endParaRPr lang="en-US" dirty="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a:t>
            </a:r>
            <a:endParaRPr lang="nl-BE" dirty="0"/>
          </a:p>
        </p:txBody>
      </p:sp>
      <p:sp>
        <p:nvSpPr>
          <p:cNvPr id="3" name="Content Placeholder 2"/>
          <p:cNvSpPr>
            <a:spLocks noGrp="1"/>
          </p:cNvSpPr>
          <p:nvPr>
            <p:ph idx="1"/>
          </p:nvPr>
        </p:nvSpPr>
        <p:spPr>
          <a:xfrm>
            <a:off x="633600" y="1500174"/>
            <a:ext cx="7867489" cy="561814"/>
          </a:xfrm>
        </p:spPr>
        <p:txBody>
          <a:bodyPr/>
          <a:lstStyle/>
          <a:p>
            <a:pPr marL="0" indent="0" algn="ctr">
              <a:buNone/>
            </a:pPr>
            <a:r>
              <a:rPr lang="en-GB" sz="2400" dirty="0">
                <a:solidFill>
                  <a:schemeClr val="bg1">
                    <a:lumMod val="65000"/>
                  </a:schemeClr>
                </a:solidFill>
              </a:rPr>
              <a:t>Multi-Paradigm Modelling</a:t>
            </a:r>
            <a:r>
              <a:rPr lang="en-GB" sz="2400" dirty="0"/>
              <a:t> </a:t>
            </a:r>
            <a:r>
              <a:rPr lang="en-GB" sz="2400" dirty="0">
                <a:solidFill>
                  <a:schemeClr val="bg2"/>
                </a:solidFill>
              </a:rPr>
              <a:t>kernel</a:t>
            </a:r>
            <a:r>
              <a:rPr lang="en-GB" sz="2400" dirty="0"/>
              <a:t> </a:t>
            </a:r>
            <a:r>
              <a:rPr lang="en-GB" sz="2400" dirty="0">
                <a:solidFill>
                  <a:schemeClr val="bg1">
                    <a:lumMod val="65000"/>
                  </a:schemeClr>
                </a:solidFill>
              </a:rPr>
              <a:t>and repository</a:t>
            </a:r>
            <a:endParaRPr lang="nl-BE" sz="2400" dirty="0">
              <a:solidFill>
                <a:schemeClr val="bg1">
                  <a:lumMod val="65000"/>
                </a:schemeClr>
              </a:solidFill>
            </a:endParaRPr>
          </a:p>
        </p:txBody>
      </p:sp>
      <p:grpSp>
        <p:nvGrpSpPr>
          <p:cNvPr id="10" name="Group 18"/>
          <p:cNvGrpSpPr/>
          <p:nvPr/>
        </p:nvGrpSpPr>
        <p:grpSpPr>
          <a:xfrm>
            <a:off x="1619672" y="2386485"/>
            <a:ext cx="1584176" cy="1058624"/>
            <a:chOff x="376338" y="2147934"/>
            <a:chExt cx="1584176" cy="1058624"/>
          </a:xfrm>
        </p:grpSpPr>
        <p:sp>
          <p:nvSpPr>
            <p:cNvPr id="13" name="Pentagon 12"/>
            <p:cNvSpPr/>
            <p:nvPr/>
          </p:nvSpPr>
          <p:spPr bwMode="auto">
            <a:xfrm>
              <a:off x="376338" y="2147934"/>
              <a:ext cx="1584176" cy="1058624"/>
            </a:xfrm>
            <a:prstGeom prst="homePlate">
              <a:avLst>
                <a:gd name="adj" fmla="val 29306"/>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nl-BE" sz="2400" b="0" i="0" u="none" strike="noStrike" cap="none" normalizeH="0" baseline="0" smtClean="0">
                <a:ln>
                  <a:noFill/>
                </a:ln>
                <a:solidFill>
                  <a:schemeClr val="bg1"/>
                </a:solidFill>
                <a:effectLst/>
                <a:latin typeface="Times New Roman" charset="0"/>
                <a:cs typeface="Times New Roman" charset="0"/>
              </a:endParaRPr>
            </a:p>
          </p:txBody>
        </p:sp>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20351" y="2205985"/>
              <a:ext cx="864717" cy="957600"/>
            </a:xfrm>
            <a:prstGeom prst="rect">
              <a:avLst/>
            </a:prstGeom>
          </p:spPr>
        </p:pic>
      </p:grpSp>
      <p:grpSp>
        <p:nvGrpSpPr>
          <p:cNvPr id="11" name="Group 21"/>
          <p:cNvGrpSpPr/>
          <p:nvPr/>
        </p:nvGrpSpPr>
        <p:grpSpPr>
          <a:xfrm>
            <a:off x="1083890" y="4080271"/>
            <a:ext cx="2232248" cy="1058624"/>
            <a:chOff x="1979712" y="4140500"/>
            <a:chExt cx="2232248" cy="1058624"/>
          </a:xfrm>
        </p:grpSpPr>
        <p:sp>
          <p:nvSpPr>
            <p:cNvPr id="15" name="Pentagon 14"/>
            <p:cNvSpPr/>
            <p:nvPr/>
          </p:nvSpPr>
          <p:spPr bwMode="auto">
            <a:xfrm>
              <a:off x="1979712" y="4140500"/>
              <a:ext cx="2232248" cy="1058624"/>
            </a:xfrm>
            <a:prstGeom prst="homePlate">
              <a:avLst>
                <a:gd name="adj" fmla="val 29306"/>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nl-BE" sz="2400" b="0" i="0" u="none" strike="noStrike" cap="none" normalizeH="0" baseline="0" smtClean="0">
                <a:ln>
                  <a:noFill/>
                </a:ln>
                <a:solidFill>
                  <a:schemeClr val="bg1"/>
                </a:solidFill>
                <a:effectLst/>
                <a:latin typeface="Times New Roman" charset="0"/>
                <a:cs typeface="Times New Roman" charset="0"/>
              </a:endParaRPr>
            </a:p>
          </p:txBody>
        </p:sp>
        <p:pic>
          <p:nvPicPr>
            <p:cNvPr id="9" name="Picture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48993" y="4235026"/>
              <a:ext cx="1878281" cy="768830"/>
            </a:xfrm>
            <a:prstGeom prst="rect">
              <a:avLst/>
            </a:prstGeom>
          </p:spPr>
        </p:pic>
      </p:grpSp>
      <p:grpSp>
        <p:nvGrpSpPr>
          <p:cNvPr id="18" name="Group 19"/>
          <p:cNvGrpSpPr/>
          <p:nvPr/>
        </p:nvGrpSpPr>
        <p:grpSpPr>
          <a:xfrm>
            <a:off x="3595642" y="2386485"/>
            <a:ext cx="1584176" cy="1058624"/>
            <a:chOff x="3927274" y="2368677"/>
            <a:chExt cx="1584176" cy="1058624"/>
          </a:xfrm>
        </p:grpSpPr>
        <p:sp>
          <p:nvSpPr>
            <p:cNvPr id="14" name="Pentagon 13"/>
            <p:cNvSpPr/>
            <p:nvPr/>
          </p:nvSpPr>
          <p:spPr bwMode="auto">
            <a:xfrm>
              <a:off x="3927274" y="2368677"/>
              <a:ext cx="1584176" cy="1058624"/>
            </a:xfrm>
            <a:prstGeom prst="homePlate">
              <a:avLst>
                <a:gd name="adj" fmla="val 29306"/>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nl-BE" sz="2400" b="0" i="0" u="none" strike="noStrike" cap="none" normalizeH="0" baseline="0" smtClean="0">
                <a:ln>
                  <a:noFill/>
                </a:ln>
                <a:solidFill>
                  <a:schemeClr val="bg1"/>
                </a:solidFill>
                <a:effectLst/>
                <a:latin typeface="Times New Roman" charset="0"/>
                <a:cs typeface="Times New Roman" charset="0"/>
              </a:endParaRPr>
            </a:p>
          </p:txBody>
        </p:sp>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134985" y="2419189"/>
              <a:ext cx="864717" cy="957600"/>
            </a:xfrm>
            <a:prstGeom prst="rect">
              <a:avLst/>
            </a:prstGeom>
          </p:spPr>
        </p:pic>
      </p:grpSp>
      <p:grpSp>
        <p:nvGrpSpPr>
          <p:cNvPr id="19" name="Group 20"/>
          <p:cNvGrpSpPr/>
          <p:nvPr/>
        </p:nvGrpSpPr>
        <p:grpSpPr>
          <a:xfrm>
            <a:off x="3595642" y="4081032"/>
            <a:ext cx="1584176" cy="1058624"/>
            <a:chOff x="2988131" y="4835206"/>
            <a:chExt cx="1584176" cy="1058624"/>
          </a:xfrm>
        </p:grpSpPr>
        <p:sp>
          <p:nvSpPr>
            <p:cNvPr id="16" name="Pentagon 15"/>
            <p:cNvSpPr/>
            <p:nvPr/>
          </p:nvSpPr>
          <p:spPr bwMode="auto">
            <a:xfrm>
              <a:off x="2988131" y="4835206"/>
              <a:ext cx="1584176" cy="1058624"/>
            </a:xfrm>
            <a:prstGeom prst="homePlate">
              <a:avLst>
                <a:gd name="adj" fmla="val 29306"/>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nl-BE" sz="2400" b="0" i="0" u="none" strike="noStrike" cap="none" normalizeH="0" baseline="0" smtClean="0">
                <a:ln>
                  <a:noFill/>
                </a:ln>
                <a:solidFill>
                  <a:schemeClr val="bg1"/>
                </a:solidFill>
                <a:effectLst/>
                <a:latin typeface="Times New Roman" charset="0"/>
                <a:cs typeface="Times New Roman" charset="0"/>
              </a:endParaRPr>
            </a:p>
          </p:txBody>
        </p:sp>
        <p:grpSp>
          <p:nvGrpSpPr>
            <p:cNvPr id="20" name="Group 17"/>
            <p:cNvGrpSpPr/>
            <p:nvPr/>
          </p:nvGrpSpPr>
          <p:grpSpPr>
            <a:xfrm>
              <a:off x="3067452" y="5098382"/>
              <a:ext cx="1177393" cy="531108"/>
              <a:chOff x="3635793" y="3501008"/>
              <a:chExt cx="1028410" cy="373445"/>
            </a:xfrm>
          </p:grpSpPr>
          <p:pic>
            <p:nvPicPr>
              <p:cNvPr id="12" name="Picture 11"/>
              <p:cNvPicPr>
                <a:picLocks noChangeAspect="1"/>
              </p:cNvPicPr>
              <p:nvPr/>
            </p:nvPicPr>
            <p:blipFill rotWithShape="1">
              <a:blip r:embed="rId5" cstate="print">
                <a:extLst>
                  <a:ext uri="{28A0092B-C50C-407E-A947-70E740481C1C}">
                    <a14:useLocalDpi xmlns="" xmlns:a14="http://schemas.microsoft.com/office/drawing/2010/main" val="0"/>
                  </a:ext>
                </a:extLst>
              </a:blip>
              <a:srcRect r="82308"/>
              <a:stretch/>
            </p:blipFill>
            <p:spPr>
              <a:xfrm>
                <a:off x="3635793" y="3501260"/>
                <a:ext cx="524251" cy="373193"/>
              </a:xfrm>
              <a:prstGeom prst="rect">
                <a:avLst/>
              </a:prstGeom>
            </p:spPr>
          </p:pic>
          <p:pic>
            <p:nvPicPr>
              <p:cNvPr id="17" name="Picture 16"/>
              <p:cNvPicPr>
                <a:picLocks noChangeAspect="1"/>
              </p:cNvPicPr>
              <p:nvPr/>
            </p:nvPicPr>
            <p:blipFill rotWithShape="1">
              <a:blip r:embed="rId5" cstate="print">
                <a:extLst>
                  <a:ext uri="{28A0092B-C50C-407E-A947-70E740481C1C}">
                    <a14:useLocalDpi xmlns="" xmlns:a14="http://schemas.microsoft.com/office/drawing/2010/main" val="0"/>
                  </a:ext>
                </a:extLst>
              </a:blip>
              <a:srcRect l="83300" r="-314"/>
              <a:stretch/>
            </p:blipFill>
            <p:spPr>
              <a:xfrm>
                <a:off x="4160044" y="3501008"/>
                <a:ext cx="504159" cy="373193"/>
              </a:xfrm>
              <a:prstGeom prst="rect">
                <a:avLst/>
              </a:prstGeom>
            </p:spPr>
          </p:pic>
        </p:grpSp>
      </p:grpSp>
      <p:grpSp>
        <p:nvGrpSpPr>
          <p:cNvPr id="21" name="Group 23"/>
          <p:cNvGrpSpPr/>
          <p:nvPr/>
        </p:nvGrpSpPr>
        <p:grpSpPr>
          <a:xfrm>
            <a:off x="6228184" y="3514028"/>
            <a:ext cx="2160240" cy="576064"/>
            <a:chOff x="6012160" y="3573016"/>
            <a:chExt cx="2160240" cy="576064"/>
          </a:xfrm>
        </p:grpSpPr>
        <p:sp>
          <p:nvSpPr>
            <p:cNvPr id="5" name="Rectangle 4"/>
            <p:cNvSpPr/>
            <p:nvPr/>
          </p:nvSpPr>
          <p:spPr bwMode="auto">
            <a:xfrm>
              <a:off x="6156176" y="3573016"/>
              <a:ext cx="2016224" cy="576064"/>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lang="en-GB" dirty="0" err="1" smtClean="0">
                  <a:solidFill>
                    <a:schemeClr val="tx1"/>
                  </a:solidFill>
                  <a:latin typeface="+mn-lt"/>
                </a:rPr>
                <a:t>Modelverse</a:t>
              </a:r>
              <a:endParaRPr kumimoji="0" lang="nl-BE" sz="2400" b="0" i="0" u="none" strike="noStrike" cap="none" normalizeH="0" baseline="0" dirty="0" smtClean="0">
                <a:ln>
                  <a:noFill/>
                </a:ln>
                <a:solidFill>
                  <a:schemeClr val="tx1"/>
                </a:solidFill>
                <a:effectLst/>
                <a:latin typeface="+mn-lt"/>
              </a:endParaRPr>
            </a:p>
          </p:txBody>
        </p:sp>
        <p:sp>
          <p:nvSpPr>
            <p:cNvPr id="23" name="Chevron 22"/>
            <p:cNvSpPr/>
            <p:nvPr/>
          </p:nvSpPr>
          <p:spPr bwMode="auto">
            <a:xfrm>
              <a:off x="6012160" y="3573016"/>
              <a:ext cx="288032" cy="576064"/>
            </a:xfrm>
            <a:prstGeom prst="chevron">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nl-BE" sz="2400" b="0" i="0" u="none" strike="noStrike" cap="none" normalizeH="0" baseline="0" smtClean="0">
                <a:ln>
                  <a:noFill/>
                </a:ln>
                <a:solidFill>
                  <a:schemeClr val="bg1"/>
                </a:solidFill>
                <a:effectLst/>
                <a:latin typeface="Times New Roman" charset="0"/>
                <a:cs typeface="Times New Roman" charset="0"/>
              </a:endParaRPr>
            </a:p>
          </p:txBody>
        </p:sp>
      </p:grpSp>
      <p:sp>
        <p:nvSpPr>
          <p:cNvPr id="4" name="TextBox 3"/>
          <p:cNvSpPr txBox="1"/>
          <p:nvPr/>
        </p:nvSpPr>
        <p:spPr>
          <a:xfrm>
            <a:off x="67250" y="5464154"/>
            <a:ext cx="8609206" cy="430887"/>
          </a:xfrm>
          <a:prstGeom prst="rect">
            <a:avLst/>
          </a:prstGeom>
          <a:noFill/>
        </p:spPr>
        <p:txBody>
          <a:bodyPr wrap="square" rtlCol="0">
            <a:spAutoFit/>
          </a:bodyPr>
          <a:lstStyle/>
          <a:p>
            <a:pPr>
              <a:lnSpc>
                <a:spcPct val="100000"/>
              </a:lnSpc>
            </a:pPr>
            <a:r>
              <a:rPr lang="nl-BE" sz="1100" dirty="0" smtClean="0">
                <a:solidFill>
                  <a:srgbClr val="FFFFFF">
                    <a:lumMod val="50000"/>
                  </a:srgbClr>
                </a:solidFill>
                <a:latin typeface="+mn-lt"/>
              </a:rPr>
              <a:t>[5] E. Syriani, </a:t>
            </a:r>
            <a:r>
              <a:rPr lang="nl-BE" sz="1100" dirty="0">
                <a:solidFill>
                  <a:srgbClr val="FFFFFF">
                    <a:lumMod val="50000"/>
                  </a:srgbClr>
                </a:solidFill>
                <a:latin typeface="+mn-lt"/>
              </a:rPr>
              <a:t>H. Vangheluwe, R. Mannadiar, C. Hansen, S. Van Mierlo, and H. </a:t>
            </a:r>
            <a:r>
              <a:rPr lang="nl-BE" sz="1100" dirty="0" smtClean="0">
                <a:solidFill>
                  <a:srgbClr val="FFFFFF">
                    <a:lumMod val="50000"/>
                  </a:srgbClr>
                </a:solidFill>
                <a:latin typeface="+mn-lt"/>
              </a:rPr>
              <a:t>Ergin. </a:t>
            </a:r>
            <a:r>
              <a:rPr lang="nl-BE" sz="1100" dirty="0" smtClean="0">
                <a:solidFill>
                  <a:schemeClr val="tx1"/>
                </a:solidFill>
                <a:latin typeface="+mn-lt"/>
              </a:rPr>
              <a:t>AToMPM</a:t>
            </a:r>
            <a:r>
              <a:rPr lang="nl-BE" sz="1100" dirty="0">
                <a:solidFill>
                  <a:schemeClr val="tx1"/>
                </a:solidFill>
                <a:latin typeface="+mn-lt"/>
              </a:rPr>
              <a:t>: </a:t>
            </a:r>
            <a:r>
              <a:rPr lang="nl-BE" sz="1100" dirty="0" smtClean="0">
                <a:solidFill>
                  <a:schemeClr val="tx1"/>
                </a:solidFill>
                <a:latin typeface="+mn-lt"/>
              </a:rPr>
              <a:t>A Web-based </a:t>
            </a:r>
            <a:r>
              <a:rPr lang="nl-BE" sz="1100" dirty="0">
                <a:solidFill>
                  <a:schemeClr val="tx1"/>
                </a:solidFill>
                <a:latin typeface="+mn-lt"/>
              </a:rPr>
              <a:t>Modeling </a:t>
            </a:r>
            <a:r>
              <a:rPr lang="nl-BE" sz="1100" dirty="0" smtClean="0">
                <a:solidFill>
                  <a:schemeClr val="tx1"/>
                </a:solidFill>
                <a:latin typeface="+mn-lt"/>
              </a:rPr>
              <a:t>Environment</a:t>
            </a:r>
            <a:r>
              <a:rPr lang="nl-BE" sz="1100" dirty="0" smtClean="0">
                <a:solidFill>
                  <a:srgbClr val="FFFFFF">
                    <a:lumMod val="50000"/>
                  </a:srgbClr>
                </a:solidFill>
                <a:latin typeface="+mn-lt"/>
              </a:rPr>
              <a:t>. In Proceedings </a:t>
            </a:r>
            <a:r>
              <a:rPr lang="nl-BE" sz="1100" dirty="0">
                <a:solidFill>
                  <a:srgbClr val="FFFFFF">
                    <a:lumMod val="50000"/>
                  </a:srgbClr>
                </a:solidFill>
                <a:latin typeface="+mn-lt"/>
              </a:rPr>
              <a:t>of MODELS’13 Demonstration </a:t>
            </a:r>
            <a:r>
              <a:rPr lang="nl-BE" sz="1100" dirty="0" smtClean="0">
                <a:solidFill>
                  <a:srgbClr val="FFFFFF">
                    <a:lumMod val="50000"/>
                  </a:srgbClr>
                </a:solidFill>
                <a:latin typeface="+mn-lt"/>
              </a:rPr>
              <a:t>Session, 21–25, 2013.</a:t>
            </a:r>
            <a:endParaRPr lang="nl-BE" sz="1100" dirty="0">
              <a:solidFill>
                <a:srgbClr val="FFFFFF">
                  <a:lumMod val="50000"/>
                </a:srgbClr>
              </a:solidFill>
              <a:latin typeface="+mn-lt"/>
            </a:endParaRPr>
          </a:p>
        </p:txBody>
      </p:sp>
      <p:sp>
        <p:nvSpPr>
          <p:cNvPr id="8" name="TextBox 7"/>
          <p:cNvSpPr txBox="1"/>
          <p:nvPr/>
        </p:nvSpPr>
        <p:spPr>
          <a:xfrm>
            <a:off x="67250" y="5873157"/>
            <a:ext cx="8609206" cy="430887"/>
          </a:xfrm>
          <a:prstGeom prst="rect">
            <a:avLst/>
          </a:prstGeom>
          <a:noFill/>
        </p:spPr>
        <p:txBody>
          <a:bodyPr wrap="square" rtlCol="0">
            <a:spAutoFit/>
          </a:bodyPr>
          <a:lstStyle/>
          <a:p>
            <a:pPr>
              <a:lnSpc>
                <a:spcPct val="100000"/>
              </a:lnSpc>
            </a:pPr>
            <a:r>
              <a:rPr lang="en-US" sz="1100" dirty="0" smtClean="0">
                <a:solidFill>
                  <a:schemeClr val="bg1">
                    <a:lumMod val="50000"/>
                  </a:schemeClr>
                </a:solidFill>
                <a:latin typeface="+mn-lt"/>
              </a:rPr>
              <a:t>[6] K. </a:t>
            </a:r>
            <a:r>
              <a:rPr lang="en-US" sz="1100" dirty="0">
                <a:solidFill>
                  <a:schemeClr val="bg1">
                    <a:lumMod val="50000"/>
                  </a:schemeClr>
                </a:solidFill>
                <a:latin typeface="+mn-lt"/>
              </a:rPr>
              <a:t>Schmidt. </a:t>
            </a:r>
            <a:r>
              <a:rPr lang="en-US" sz="1100" dirty="0" err="1" smtClean="0">
                <a:solidFill>
                  <a:schemeClr val="tx1"/>
                </a:solidFill>
                <a:latin typeface="+mn-lt"/>
              </a:rPr>
              <a:t>LoLA</a:t>
            </a:r>
            <a:r>
              <a:rPr lang="en-US" sz="1100" dirty="0">
                <a:solidFill>
                  <a:schemeClr val="tx1"/>
                </a:solidFill>
                <a:latin typeface="+mn-lt"/>
              </a:rPr>
              <a:t>: a low level </a:t>
            </a:r>
            <a:r>
              <a:rPr lang="en-US" sz="1100" dirty="0" err="1">
                <a:solidFill>
                  <a:schemeClr val="tx1"/>
                </a:solidFill>
                <a:latin typeface="+mn-lt"/>
              </a:rPr>
              <a:t>analyser</a:t>
            </a:r>
            <a:r>
              <a:rPr lang="en-US" sz="1100" dirty="0">
                <a:solidFill>
                  <a:schemeClr val="bg1">
                    <a:lumMod val="50000"/>
                  </a:schemeClr>
                </a:solidFill>
                <a:latin typeface="+mn-lt"/>
              </a:rPr>
              <a:t>. In Proceedings of the 21st international conference on Application and theory of petri </a:t>
            </a:r>
            <a:r>
              <a:rPr lang="en-US" sz="1100" dirty="0" smtClean="0">
                <a:solidFill>
                  <a:schemeClr val="bg1">
                    <a:lumMod val="50000"/>
                  </a:schemeClr>
                </a:solidFill>
                <a:latin typeface="+mn-lt"/>
              </a:rPr>
              <a:t>nets, 465-474, 2000.</a:t>
            </a:r>
            <a:endParaRPr lang="nl-BE" sz="1100" dirty="0">
              <a:solidFill>
                <a:schemeClr val="bg1">
                  <a:lumMod val="50000"/>
                </a:schemeClr>
              </a:solidFill>
              <a:latin typeface="+mn-lt"/>
            </a:endParaRPr>
          </a:p>
        </p:txBody>
      </p:sp>
    </p:spTree>
    <p:extLst>
      <p:ext uri="{BB962C8B-B14F-4D97-AF65-F5344CB8AC3E}">
        <p14:creationId xmlns="" xmlns:p14="http://schemas.microsoft.com/office/powerpoint/2010/main" val="10041052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Co-simulation Master</a:t>
            </a:r>
            <a:endParaRPr lang="en-US" dirty="0"/>
          </a:p>
        </p:txBody>
      </p:sp>
      <p:sp>
        <p:nvSpPr>
          <p:cNvPr id="4" name="Content Placeholder 3"/>
          <p:cNvSpPr>
            <a:spLocks noGrp="1"/>
          </p:cNvSpPr>
          <p:nvPr>
            <p:ph idx="1"/>
          </p:nvPr>
        </p:nvSpPr>
        <p:spPr>
          <a:xfrm>
            <a:off x="633413" y="1643050"/>
            <a:ext cx="7864475" cy="1709140"/>
          </a:xfrm>
        </p:spPr>
        <p:txBody>
          <a:bodyPr/>
          <a:lstStyle/>
          <a:p>
            <a:r>
              <a:rPr lang="en-US" dirty="0" smtClean="0"/>
              <a:t>Given a co-simulation scenario, and a specification of the master algorithm, one can compute Sigma</a:t>
            </a:r>
          </a:p>
          <a:p>
            <a:r>
              <a:rPr lang="en-US" dirty="0" smtClean="0"/>
              <a:t>Example:</a:t>
            </a:r>
            <a:endParaRPr lang="en-US" dirty="0"/>
          </a:p>
        </p:txBody>
      </p:sp>
      <p:pic>
        <p:nvPicPr>
          <p:cNvPr id="5" name="Picture 4"/>
          <p:cNvPicPr>
            <a:picLocks noChangeAspect="1" noChangeArrowheads="1"/>
          </p:cNvPicPr>
          <p:nvPr/>
        </p:nvPicPr>
        <p:blipFill>
          <a:blip r:embed="rId2" cstate="print"/>
          <a:srcRect/>
          <a:stretch>
            <a:fillRect/>
          </a:stretch>
        </p:blipFill>
        <p:spPr bwMode="auto">
          <a:xfrm>
            <a:off x="424260" y="3198570"/>
            <a:ext cx="4048125" cy="1285875"/>
          </a:xfrm>
          <a:prstGeom prst="rect">
            <a:avLst/>
          </a:prstGeom>
          <a:noFill/>
          <a:ln w="9525">
            <a:noFill/>
            <a:miter lim="800000"/>
            <a:headEnd/>
            <a:tailEnd/>
          </a:ln>
        </p:spPr>
      </p:pic>
      <p:pic>
        <p:nvPicPr>
          <p:cNvPr id="6" name="Picture 7"/>
          <p:cNvPicPr>
            <a:picLocks noChangeAspect="1" noChangeArrowheads="1"/>
          </p:cNvPicPr>
          <p:nvPr/>
        </p:nvPicPr>
        <p:blipFill>
          <a:blip r:embed="rId3" cstate="print"/>
          <a:srcRect/>
          <a:stretch>
            <a:fillRect/>
          </a:stretch>
        </p:blipFill>
        <p:spPr bwMode="auto">
          <a:xfrm>
            <a:off x="616285" y="3352190"/>
            <a:ext cx="4667250" cy="1276350"/>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462665" y="4926795"/>
            <a:ext cx="2428875" cy="1123950"/>
          </a:xfrm>
          <a:prstGeom prst="rect">
            <a:avLst/>
          </a:prstGeom>
          <a:noFill/>
          <a:ln w="9525">
            <a:noFill/>
            <a:miter lim="800000"/>
            <a:headEnd/>
            <a:tailEnd/>
          </a:ln>
        </p:spPr>
      </p:pic>
      <p:pic>
        <p:nvPicPr>
          <p:cNvPr id="8" name="Picture 4"/>
          <p:cNvPicPr>
            <a:picLocks noChangeAspect="1" noChangeArrowheads="1"/>
          </p:cNvPicPr>
          <p:nvPr/>
        </p:nvPicPr>
        <p:blipFill>
          <a:blip r:embed="rId5" cstate="print"/>
          <a:srcRect/>
          <a:stretch>
            <a:fillRect/>
          </a:stretch>
        </p:blipFill>
        <p:spPr bwMode="auto">
          <a:xfrm>
            <a:off x="3266230" y="5080415"/>
            <a:ext cx="5467350" cy="733594"/>
          </a:xfrm>
          <a:prstGeom prst="rect">
            <a:avLst/>
          </a:prstGeom>
          <a:noFill/>
          <a:ln w="9525">
            <a:noFill/>
            <a:miter lim="800000"/>
            <a:headEnd/>
            <a:tailEnd/>
          </a:ln>
        </p:spPr>
      </p:pic>
      <p:pic>
        <p:nvPicPr>
          <p:cNvPr id="4098" name="Picture 2"/>
          <p:cNvPicPr>
            <a:picLocks noChangeAspect="1" noChangeArrowheads="1"/>
          </p:cNvPicPr>
          <p:nvPr/>
        </p:nvPicPr>
        <p:blipFill>
          <a:blip r:embed="rId6" cstate="print"/>
          <a:srcRect l="1562"/>
          <a:stretch>
            <a:fillRect/>
          </a:stretch>
        </p:blipFill>
        <p:spPr bwMode="auto">
          <a:xfrm>
            <a:off x="6031390" y="2891330"/>
            <a:ext cx="2419515" cy="17994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a:t>
            </a:r>
            <a:endParaRPr lang="en-US" dirty="0"/>
          </a:p>
        </p:txBody>
      </p:sp>
      <p:sp>
        <p:nvSpPr>
          <p:cNvPr id="3" name="Content Placeholder 2"/>
          <p:cNvSpPr>
            <a:spLocks noGrp="1"/>
          </p:cNvSpPr>
          <p:nvPr>
            <p:ph idx="1"/>
          </p:nvPr>
        </p:nvSpPr>
        <p:spPr/>
        <p:txBody>
          <a:bodyPr/>
          <a:lstStyle/>
          <a:p>
            <a:r>
              <a:rPr lang="en-US" dirty="0" smtClean="0"/>
              <a:t>Address scalability by using adaptive master specifications based on state machines.</a:t>
            </a:r>
          </a:p>
          <a:p>
            <a:r>
              <a:rPr lang="en-US" dirty="0" smtClean="0"/>
              <a:t>Identify conditions for which JSR can be computed directly. (Example: a repeating sequence of matrices)</a:t>
            </a:r>
          </a:p>
          <a:p>
            <a:pPr>
              <a:buNone/>
            </a:pP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smtClean="0"/>
              <a:t>Stability Analysis for Hybrid Co-simulation*</a:t>
            </a:r>
            <a:endParaRPr lang="nl-BE" dirty="0"/>
          </a:p>
        </p:txBody>
      </p:sp>
      <p:sp>
        <p:nvSpPr>
          <p:cNvPr id="3" name="Ondertitel 2"/>
          <p:cNvSpPr>
            <a:spLocks noGrp="1"/>
          </p:cNvSpPr>
          <p:nvPr>
            <p:ph type="subTitle" idx="1"/>
          </p:nvPr>
        </p:nvSpPr>
        <p:spPr/>
        <p:txBody>
          <a:bodyPr/>
          <a:lstStyle/>
          <a:p>
            <a:pPr algn="ctr"/>
            <a:r>
              <a:rPr lang="nl-BE" dirty="0" smtClean="0"/>
              <a:t>Cl</a:t>
            </a:r>
            <a:r>
              <a:rPr lang="pt-PT" dirty="0" smtClean="0"/>
              <a:t>áudio Gomes</a:t>
            </a:r>
            <a:r>
              <a:rPr lang="en-US" dirty="0" smtClean="0"/>
              <a:t>, Paschalis </a:t>
            </a:r>
            <a:r>
              <a:rPr lang="en-US" dirty="0" err="1" smtClean="0"/>
              <a:t>Karalis</a:t>
            </a:r>
            <a:r>
              <a:rPr lang="en-US" dirty="0" smtClean="0"/>
              <a:t>, </a:t>
            </a:r>
          </a:p>
          <a:p>
            <a:pPr algn="ctr"/>
            <a:r>
              <a:rPr lang="en-US" dirty="0" smtClean="0"/>
              <a:t>Eva M. Navarro-</a:t>
            </a:r>
            <a:r>
              <a:rPr lang="en-US" dirty="0" err="1" smtClean="0"/>
              <a:t>López</a:t>
            </a:r>
            <a:r>
              <a:rPr lang="en-US" dirty="0" smtClean="0"/>
              <a:t>, Hans </a:t>
            </a:r>
            <a:r>
              <a:rPr lang="en-US" dirty="0" err="1" smtClean="0"/>
              <a:t>Vangheluwe</a:t>
            </a:r>
            <a:endParaRPr lang="nl-BE" dirty="0"/>
          </a:p>
        </p:txBody>
      </p:sp>
      <p:sp>
        <p:nvSpPr>
          <p:cNvPr id="4" name="TextBox 3"/>
          <p:cNvSpPr txBox="1"/>
          <p:nvPr/>
        </p:nvSpPr>
        <p:spPr>
          <a:xfrm>
            <a:off x="4879240" y="5464465"/>
            <a:ext cx="4109335" cy="784830"/>
          </a:xfrm>
          <a:prstGeom prst="rect">
            <a:avLst/>
          </a:prstGeom>
          <a:noFill/>
        </p:spPr>
        <p:txBody>
          <a:bodyPr wrap="square" rtlCol="0">
            <a:spAutoFit/>
          </a:bodyPr>
          <a:lstStyle/>
          <a:p>
            <a:r>
              <a:rPr lang="en-US" sz="2000" dirty="0" smtClean="0">
                <a:solidFill>
                  <a:schemeClr val="tx1"/>
                </a:solidFill>
              </a:rPr>
              <a:t>* Paper accepted in Workshop on Formal Co-Simulation of Cyber-Physical Systems, September, Trento</a:t>
            </a:r>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A co-simulation of a hybrid system must preserve the stability properties of the later, so that the results can be trustworthy.</a:t>
            </a:r>
          </a:p>
          <a:p>
            <a:r>
              <a:rPr lang="en-US" dirty="0" smtClean="0"/>
              <a:t>We analyze the range of communication frequencies between simulators that ensure those properties are kept.</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Hybrid System</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769905" y="1355130"/>
            <a:ext cx="6989710" cy="2405386"/>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385855" y="4158695"/>
            <a:ext cx="3833979" cy="152324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236865" y="3699500"/>
            <a:ext cx="3533391" cy="25714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r="49363"/>
          <a:stretch>
            <a:fillRect/>
          </a:stretch>
        </p:blipFill>
        <p:spPr bwMode="auto">
          <a:xfrm>
            <a:off x="769905" y="1355130"/>
            <a:ext cx="3533259" cy="2401244"/>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Example: Hybrid Co-simulation Scenario</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846715" y="3582620"/>
            <a:ext cx="3067186" cy="2402013"/>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4764025" y="3582620"/>
            <a:ext cx="3703809" cy="2700386"/>
          </a:xfrm>
          <a:prstGeom prst="rect">
            <a:avLst/>
          </a:prstGeom>
          <a:noFill/>
          <a:ln w="9525">
            <a:noFill/>
            <a:miter lim="800000"/>
            <a:headEnd/>
            <a:tailEnd/>
          </a:ln>
        </p:spPr>
      </p:pic>
      <p:pic>
        <p:nvPicPr>
          <p:cNvPr id="8" name="Picture 4"/>
          <p:cNvPicPr>
            <a:picLocks noChangeAspect="1" noChangeArrowheads="1"/>
          </p:cNvPicPr>
          <p:nvPr/>
        </p:nvPicPr>
        <p:blipFill>
          <a:blip r:embed="rId5" cstate="print"/>
          <a:srcRect/>
          <a:stretch>
            <a:fillRect/>
          </a:stretch>
        </p:blipFill>
        <p:spPr bwMode="auto">
          <a:xfrm>
            <a:off x="4802430" y="1355130"/>
            <a:ext cx="3533391" cy="25714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How much delay can be tolerated?</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72000" y="1601255"/>
            <a:ext cx="8898922" cy="2796620"/>
          </a:xfrm>
          <a:prstGeom prst="rect">
            <a:avLst/>
          </a:prstGeom>
          <a:noFill/>
          <a:ln w="9525">
            <a:noFill/>
            <a:miter lim="800000"/>
            <a:headEnd/>
            <a:tailEnd/>
          </a:ln>
        </p:spPr>
      </p:pic>
      <p:sp>
        <p:nvSpPr>
          <p:cNvPr id="5" name="Rectangle 4"/>
          <p:cNvSpPr/>
          <p:nvPr/>
        </p:nvSpPr>
        <p:spPr>
          <a:xfrm>
            <a:off x="1883650" y="4619555"/>
            <a:ext cx="1273105" cy="369332"/>
          </a:xfrm>
          <a:prstGeom prst="rect">
            <a:avLst/>
          </a:prstGeom>
        </p:spPr>
        <p:txBody>
          <a:bodyPr wrap="none">
            <a:spAutoFit/>
          </a:bodyPr>
          <a:lstStyle/>
          <a:p>
            <a:r>
              <a:rPr lang="en-US" dirty="0" smtClean="0">
                <a:solidFill>
                  <a:schemeClr val="tx1"/>
                </a:solidFill>
              </a:rPr>
              <a:t>H = 0.05</a:t>
            </a:r>
            <a:endParaRPr lang="en-US" dirty="0">
              <a:solidFill>
                <a:schemeClr val="tx1"/>
              </a:solidFill>
            </a:endParaRPr>
          </a:p>
        </p:txBody>
      </p:sp>
      <p:sp>
        <p:nvSpPr>
          <p:cNvPr id="6" name="Rectangle 5"/>
          <p:cNvSpPr/>
          <p:nvPr/>
        </p:nvSpPr>
        <p:spPr>
          <a:xfrm>
            <a:off x="6261820" y="4619555"/>
            <a:ext cx="1426994" cy="369332"/>
          </a:xfrm>
          <a:prstGeom prst="rect">
            <a:avLst/>
          </a:prstGeom>
        </p:spPr>
        <p:txBody>
          <a:bodyPr wrap="none">
            <a:spAutoFit/>
          </a:bodyPr>
          <a:lstStyle/>
          <a:p>
            <a:r>
              <a:rPr lang="en-US" dirty="0" smtClean="0">
                <a:solidFill>
                  <a:schemeClr val="tx1"/>
                </a:solidFill>
              </a:rPr>
              <a:t>H = 0.001</a:t>
            </a:r>
            <a:endParaRPr lang="en-US" dirty="0">
              <a:solidFill>
                <a:schemeClr val="tx1"/>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Lyapunov</a:t>
            </a:r>
            <a:r>
              <a:rPr lang="en-US" dirty="0" smtClean="0"/>
              <a:t>) Stability of Hybrid Systems</a:t>
            </a:r>
            <a:endParaRPr lang="en-US" dirty="0"/>
          </a:p>
        </p:txBody>
      </p:sp>
      <p:pic>
        <p:nvPicPr>
          <p:cNvPr id="4100" name="Picture 4"/>
          <p:cNvPicPr>
            <a:picLocks noChangeAspect="1" noChangeArrowheads="1"/>
          </p:cNvPicPr>
          <p:nvPr/>
        </p:nvPicPr>
        <p:blipFill>
          <a:blip r:embed="rId2" cstate="print"/>
          <a:srcRect/>
          <a:stretch>
            <a:fillRect/>
          </a:stretch>
        </p:blipFill>
        <p:spPr bwMode="auto">
          <a:xfrm>
            <a:off x="1538005" y="1547155"/>
            <a:ext cx="5708080" cy="39173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Lyapunov</a:t>
            </a:r>
            <a:r>
              <a:rPr lang="en-US" dirty="0" smtClean="0"/>
              <a:t>) Stability of Hybrid Co-simulation</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1153955" y="1739180"/>
            <a:ext cx="7267502" cy="3917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a:t>
            </a:r>
            <a:endParaRPr lang="en-US" dirty="0"/>
          </a:p>
        </p:txBody>
      </p:sp>
      <p:sp>
        <p:nvSpPr>
          <p:cNvPr id="3" name="Content Placeholder 2"/>
          <p:cNvSpPr>
            <a:spLocks noGrp="1"/>
          </p:cNvSpPr>
          <p:nvPr>
            <p:ph idx="1"/>
          </p:nvPr>
        </p:nvSpPr>
        <p:spPr/>
        <p:txBody>
          <a:bodyPr/>
          <a:lstStyle/>
          <a:p>
            <a:r>
              <a:rPr lang="en-US" dirty="0" smtClean="0"/>
              <a:t>Generalize the approach for many modal systems (not just two), and systems with resets.</a:t>
            </a:r>
          </a:p>
          <a:p>
            <a:r>
              <a:rPr lang="en-US" dirty="0" smtClean="0"/>
              <a:t>Use a more relaxed </a:t>
            </a:r>
            <a:r>
              <a:rPr lang="en-US" dirty="0" err="1" smtClean="0"/>
              <a:t>Lyapunov</a:t>
            </a:r>
            <a:r>
              <a:rPr lang="en-US" dirty="0" smtClean="0"/>
              <a:t> stability theorem, developed by Paschalis and Eva</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a:t>
            </a:r>
            <a:endParaRPr lang="nl-BE" dirty="0"/>
          </a:p>
        </p:txBody>
      </p:sp>
      <p:sp>
        <p:nvSpPr>
          <p:cNvPr id="3" name="Content Placeholder 2"/>
          <p:cNvSpPr>
            <a:spLocks noGrp="1"/>
          </p:cNvSpPr>
          <p:nvPr>
            <p:ph idx="1"/>
          </p:nvPr>
        </p:nvSpPr>
        <p:spPr>
          <a:xfrm>
            <a:off x="633600" y="1500174"/>
            <a:ext cx="7867489" cy="561814"/>
          </a:xfrm>
        </p:spPr>
        <p:txBody>
          <a:bodyPr/>
          <a:lstStyle/>
          <a:p>
            <a:pPr marL="0" indent="0" algn="ctr">
              <a:buNone/>
            </a:pPr>
            <a:r>
              <a:rPr lang="en-GB" sz="2400" dirty="0">
                <a:solidFill>
                  <a:schemeClr val="bg1">
                    <a:lumMod val="65000"/>
                  </a:schemeClr>
                </a:solidFill>
              </a:rPr>
              <a:t>Multi-Paradigm Modelling kernel and</a:t>
            </a:r>
            <a:r>
              <a:rPr lang="en-GB" sz="2400" dirty="0"/>
              <a:t> </a:t>
            </a:r>
            <a:r>
              <a:rPr lang="en-GB" sz="2400" dirty="0">
                <a:solidFill>
                  <a:schemeClr val="bg2"/>
                </a:solidFill>
              </a:rPr>
              <a:t>repository</a:t>
            </a:r>
            <a:endParaRPr lang="nl-BE" sz="2400" dirty="0">
              <a:solidFill>
                <a:schemeClr val="bg2"/>
              </a:solidFill>
            </a:endParaRPr>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848163" y="2445478"/>
            <a:ext cx="784820" cy="784820"/>
          </a:xfrm>
          <a:prstGeom prst="rect">
            <a:avLst/>
          </a:prstGeom>
        </p:spPr>
      </p:pic>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51421" y="2445534"/>
            <a:ext cx="784820" cy="784820"/>
          </a:xfrm>
          <a:prstGeom prst="rect">
            <a:avLst/>
          </a:prstGeom>
        </p:spPr>
      </p:pic>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848163" y="4922144"/>
            <a:ext cx="784820" cy="784820"/>
          </a:xfrm>
          <a:prstGeom prst="rect">
            <a:avLst/>
          </a:prstGeom>
        </p:spPr>
      </p:pic>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20093" y="4922144"/>
            <a:ext cx="784820" cy="784820"/>
          </a:xfrm>
          <a:prstGeom prst="rect">
            <a:avLst/>
          </a:prstGeom>
        </p:spPr>
      </p:pic>
      <p:sp>
        <p:nvSpPr>
          <p:cNvPr id="8" name="Rectangle 7"/>
          <p:cNvSpPr/>
          <p:nvPr/>
        </p:nvSpPr>
        <p:spPr bwMode="auto">
          <a:xfrm>
            <a:off x="3559232" y="3717032"/>
            <a:ext cx="2016224" cy="576064"/>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57200" rtl="0" eaLnBrk="0" fontAlgn="base" latinLnBrk="0" hangingPunct="0">
              <a:lnSpc>
                <a:spcPct val="75000"/>
              </a:lnSpc>
              <a:spcBef>
                <a:spcPct val="0"/>
              </a:spcBef>
              <a:spcAft>
                <a:spcPct val="0"/>
              </a:spcAft>
              <a:buClr>
                <a:srgbClr val="000000"/>
              </a:buClr>
              <a:buSzPct val="100000"/>
              <a:buFont typeface="Times New Roman" charset="0"/>
              <a:buNone/>
              <a:tabLst/>
            </a:pPr>
            <a:r>
              <a:rPr lang="en-GB" dirty="0" err="1" smtClean="0">
                <a:solidFill>
                  <a:schemeClr val="tx1"/>
                </a:solidFill>
                <a:latin typeface="+mn-lt"/>
              </a:rPr>
              <a:t>Modelverse</a:t>
            </a:r>
            <a:endParaRPr kumimoji="0" lang="nl-BE" sz="2400" b="0" i="0" u="none" strike="noStrike" cap="none" normalizeH="0" baseline="0" dirty="0" smtClean="0">
              <a:ln>
                <a:noFill/>
              </a:ln>
              <a:solidFill>
                <a:schemeClr val="tx1"/>
              </a:solidFill>
              <a:effectLst/>
              <a:latin typeface="+mn-lt"/>
            </a:endParaRPr>
          </a:p>
        </p:txBody>
      </p:sp>
      <p:cxnSp>
        <p:nvCxnSpPr>
          <p:cNvPr id="10" name="Straight Connector 9"/>
          <p:cNvCxnSpPr>
            <a:stCxn id="5" idx="3"/>
            <a:endCxn id="8" idx="1"/>
          </p:cNvCxnSpPr>
          <p:nvPr/>
        </p:nvCxnSpPr>
        <p:spPr bwMode="auto">
          <a:xfrm>
            <a:off x="1236241" y="2837944"/>
            <a:ext cx="2322991" cy="116712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 name="Straight Connector 11"/>
          <p:cNvCxnSpPr>
            <a:stCxn id="8" idx="3"/>
            <a:endCxn id="4" idx="1"/>
          </p:cNvCxnSpPr>
          <p:nvPr/>
        </p:nvCxnSpPr>
        <p:spPr bwMode="auto">
          <a:xfrm flipV="1">
            <a:off x="5575456" y="2837888"/>
            <a:ext cx="2272707" cy="116717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 name="Straight Connector 13"/>
          <p:cNvCxnSpPr>
            <a:stCxn id="8" idx="3"/>
            <a:endCxn id="6" idx="1"/>
          </p:cNvCxnSpPr>
          <p:nvPr/>
        </p:nvCxnSpPr>
        <p:spPr bwMode="auto">
          <a:xfrm>
            <a:off x="5575456" y="4005064"/>
            <a:ext cx="2272707" cy="130949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 name="Straight Connector 15"/>
          <p:cNvCxnSpPr>
            <a:stCxn id="8" idx="1"/>
            <a:endCxn id="7" idx="3"/>
          </p:cNvCxnSpPr>
          <p:nvPr/>
        </p:nvCxnSpPr>
        <p:spPr bwMode="auto">
          <a:xfrm flipH="1">
            <a:off x="1204913" y="4005064"/>
            <a:ext cx="2354319" cy="1309490"/>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nvGrpSpPr>
          <p:cNvPr id="9" name="Group 8"/>
          <p:cNvGrpSpPr/>
          <p:nvPr/>
        </p:nvGrpSpPr>
        <p:grpSpPr>
          <a:xfrm>
            <a:off x="1696963" y="2826985"/>
            <a:ext cx="1147472" cy="1146611"/>
            <a:chOff x="1696963" y="2826985"/>
            <a:chExt cx="1147472" cy="1146611"/>
          </a:xfrm>
        </p:grpSpPr>
        <p:sp>
          <p:nvSpPr>
            <p:cNvPr id="21" name="Rectangle 20"/>
            <p:cNvSpPr/>
            <p:nvPr/>
          </p:nvSpPr>
          <p:spPr bwMode="auto">
            <a:xfrm>
              <a:off x="1696963" y="2826985"/>
              <a:ext cx="1147472" cy="864096"/>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nl-BE" sz="2400" b="0" i="0" u="none" strike="noStrike" cap="none" normalizeH="0" baseline="0" smtClean="0">
                <a:ln>
                  <a:noFill/>
                </a:ln>
                <a:solidFill>
                  <a:schemeClr val="bg1"/>
                </a:solidFill>
                <a:effectLst/>
                <a:latin typeface="Times New Roman" charset="0"/>
                <a:cs typeface="Times New Roman" charset="0"/>
              </a:endParaRPr>
            </a:p>
          </p:txBody>
        </p:sp>
        <p:sp>
          <p:nvSpPr>
            <p:cNvPr id="33" name="TextBox 32"/>
            <p:cNvSpPr txBox="1"/>
            <p:nvPr/>
          </p:nvSpPr>
          <p:spPr>
            <a:xfrm>
              <a:off x="1849170" y="3696597"/>
              <a:ext cx="856325" cy="276999"/>
            </a:xfrm>
            <a:prstGeom prst="rect">
              <a:avLst/>
            </a:prstGeom>
            <a:noFill/>
          </p:spPr>
          <p:txBody>
            <a:bodyPr wrap="none" rtlCol="0">
              <a:spAutoFit/>
            </a:bodyPr>
            <a:lstStyle/>
            <a:p>
              <a:r>
                <a:rPr lang="en-GB" sz="1600" dirty="0" smtClean="0">
                  <a:solidFill>
                    <a:schemeClr val="tx1"/>
                  </a:solidFill>
                  <a:latin typeface="+mn-lt"/>
                </a:rPr>
                <a:t>Models</a:t>
              </a:r>
              <a:endParaRPr lang="nl-BE" sz="1600" dirty="0">
                <a:solidFill>
                  <a:schemeClr val="tx1"/>
                </a:solidFill>
                <a:latin typeface="+mn-lt"/>
              </a:endParaRPr>
            </a:p>
          </p:txBody>
        </p:sp>
        <p:pic>
          <p:nvPicPr>
            <p:cNvPr id="41" name="Picture 4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835903" y="2844488"/>
              <a:ext cx="869592" cy="827233"/>
            </a:xfrm>
            <a:prstGeom prst="rect">
              <a:avLst/>
            </a:prstGeom>
          </p:spPr>
        </p:pic>
        <p:pic>
          <p:nvPicPr>
            <p:cNvPr id="48" name="Picture 47"/>
            <p:cNvPicPr>
              <a:picLocks noChangeAspect="1"/>
            </p:cNvPicPr>
            <p:nvPr/>
          </p:nvPicPr>
          <p:blipFill rotWithShape="1">
            <a:blip r:embed="rId4" cstate="print">
              <a:extLst>
                <a:ext uri="{28A0092B-C50C-407E-A947-70E740481C1C}">
                  <a14:useLocalDpi xmlns="" xmlns:a14="http://schemas.microsoft.com/office/drawing/2010/main" val="0"/>
                </a:ext>
              </a:extLst>
            </a:blip>
            <a:srcRect r="62320"/>
            <a:stretch/>
          </p:blipFill>
          <p:spPr>
            <a:xfrm>
              <a:off x="2640576" y="3720570"/>
              <a:ext cx="133038" cy="183012"/>
            </a:xfrm>
            <a:prstGeom prst="rect">
              <a:avLst/>
            </a:prstGeom>
          </p:spPr>
        </p:pic>
      </p:grpSp>
      <p:grpSp>
        <p:nvGrpSpPr>
          <p:cNvPr id="11" name="Group 72"/>
          <p:cNvGrpSpPr/>
          <p:nvPr/>
        </p:nvGrpSpPr>
        <p:grpSpPr>
          <a:xfrm>
            <a:off x="5525172" y="2691036"/>
            <a:ext cx="2052808" cy="1160504"/>
            <a:chOff x="4344052" y="2256610"/>
            <a:chExt cx="2052808" cy="1160504"/>
          </a:xfrm>
        </p:grpSpPr>
        <p:sp>
          <p:nvSpPr>
            <p:cNvPr id="35" name="Rectangle 34"/>
            <p:cNvSpPr/>
            <p:nvPr/>
          </p:nvSpPr>
          <p:spPr bwMode="auto">
            <a:xfrm>
              <a:off x="4344052" y="2256610"/>
              <a:ext cx="2052808" cy="864096"/>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nl-BE" sz="2400" b="0" i="0" u="none" strike="noStrike" cap="none" normalizeH="0" baseline="0" smtClean="0">
                <a:ln>
                  <a:noFill/>
                </a:ln>
                <a:solidFill>
                  <a:schemeClr val="bg1"/>
                </a:solidFill>
                <a:effectLst/>
                <a:latin typeface="Times New Roman" charset="0"/>
                <a:cs typeface="Times New Roman" charset="0"/>
              </a:endParaRPr>
            </a:p>
          </p:txBody>
        </p:sp>
        <p:sp>
          <p:nvSpPr>
            <p:cNvPr id="39" name="TextBox 38"/>
            <p:cNvSpPr txBox="1"/>
            <p:nvPr/>
          </p:nvSpPr>
          <p:spPr>
            <a:xfrm>
              <a:off x="4540998" y="3140115"/>
              <a:ext cx="1658916" cy="276999"/>
            </a:xfrm>
            <a:prstGeom prst="rect">
              <a:avLst/>
            </a:prstGeom>
            <a:noFill/>
          </p:spPr>
          <p:txBody>
            <a:bodyPr wrap="none" rtlCol="0">
              <a:spAutoFit/>
            </a:bodyPr>
            <a:lstStyle/>
            <a:p>
              <a:r>
                <a:rPr lang="en-GB" sz="1600" dirty="0" smtClean="0">
                  <a:solidFill>
                    <a:schemeClr val="tx1"/>
                  </a:solidFill>
                  <a:latin typeface="+mn-lt"/>
                </a:rPr>
                <a:t>Transformations</a:t>
              </a:r>
              <a:endParaRPr lang="nl-BE" sz="1600" dirty="0">
                <a:solidFill>
                  <a:schemeClr val="tx1"/>
                </a:solidFill>
                <a:latin typeface="+mn-lt"/>
              </a:endParaRPr>
            </a:p>
          </p:txBody>
        </p:sp>
        <p:pic>
          <p:nvPicPr>
            <p:cNvPr id="44" name="Picture 4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98401" y="2491496"/>
              <a:ext cx="1944110" cy="394709"/>
            </a:xfrm>
            <a:prstGeom prst="rect">
              <a:avLst/>
            </a:prstGeom>
          </p:spPr>
        </p:pic>
        <p:pic>
          <p:nvPicPr>
            <p:cNvPr id="50" name="Picture 49"/>
            <p:cNvPicPr>
              <a:picLocks noChangeAspect="1"/>
            </p:cNvPicPr>
            <p:nvPr/>
          </p:nvPicPr>
          <p:blipFill rotWithShape="1">
            <a:blip r:embed="rId4" cstate="print">
              <a:extLst>
                <a:ext uri="{28A0092B-C50C-407E-A947-70E740481C1C}">
                  <a14:useLocalDpi xmlns="" xmlns:a14="http://schemas.microsoft.com/office/drawing/2010/main" val="0"/>
                </a:ext>
              </a:extLst>
            </a:blip>
            <a:srcRect l="38554" r="-2268"/>
            <a:stretch/>
          </p:blipFill>
          <p:spPr>
            <a:xfrm>
              <a:off x="6104908" y="3151789"/>
              <a:ext cx="224954" cy="183012"/>
            </a:xfrm>
            <a:prstGeom prst="rect">
              <a:avLst/>
            </a:prstGeom>
          </p:spPr>
        </p:pic>
      </p:grpSp>
      <p:grpSp>
        <p:nvGrpSpPr>
          <p:cNvPr id="13" name="Group 66"/>
          <p:cNvGrpSpPr/>
          <p:nvPr/>
        </p:nvGrpSpPr>
        <p:grpSpPr>
          <a:xfrm>
            <a:off x="1443715" y="4327638"/>
            <a:ext cx="1740744" cy="1183121"/>
            <a:chOff x="1604084" y="4799555"/>
            <a:chExt cx="1740744" cy="1183121"/>
          </a:xfrm>
        </p:grpSpPr>
        <p:sp>
          <p:nvSpPr>
            <p:cNvPr id="34" name="Rectangle 33"/>
            <p:cNvSpPr/>
            <p:nvPr/>
          </p:nvSpPr>
          <p:spPr bwMode="auto">
            <a:xfrm>
              <a:off x="1604084" y="4799555"/>
              <a:ext cx="1740744" cy="864096"/>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nl-BE" sz="2400" b="0" i="0" u="none" strike="noStrike" cap="none" normalizeH="0" baseline="0" smtClean="0">
                <a:ln>
                  <a:noFill/>
                </a:ln>
                <a:solidFill>
                  <a:schemeClr val="bg1"/>
                </a:solidFill>
                <a:effectLst/>
                <a:latin typeface="Times New Roman" charset="0"/>
                <a:cs typeface="Times New Roman" charset="0"/>
              </a:endParaRPr>
            </a:p>
          </p:txBody>
        </p:sp>
        <p:sp>
          <p:nvSpPr>
            <p:cNvPr id="37" name="TextBox 36"/>
            <p:cNvSpPr txBox="1"/>
            <p:nvPr/>
          </p:nvSpPr>
          <p:spPr>
            <a:xfrm>
              <a:off x="1819455" y="5705677"/>
              <a:ext cx="1314784" cy="276999"/>
            </a:xfrm>
            <a:prstGeom prst="rect">
              <a:avLst/>
            </a:prstGeom>
            <a:noFill/>
          </p:spPr>
          <p:txBody>
            <a:bodyPr wrap="none" rtlCol="0">
              <a:spAutoFit/>
            </a:bodyPr>
            <a:lstStyle/>
            <a:p>
              <a:r>
                <a:rPr lang="en-GB" sz="1600" dirty="0" err="1" smtClean="0">
                  <a:solidFill>
                    <a:schemeClr val="tx1"/>
                  </a:solidFill>
                  <a:latin typeface="+mn-lt"/>
                </a:rPr>
                <a:t>Metamodels</a:t>
              </a:r>
              <a:endParaRPr lang="nl-BE" sz="1600" dirty="0">
                <a:solidFill>
                  <a:schemeClr val="tx1"/>
                </a:solidFill>
                <a:latin typeface="+mn-lt"/>
              </a:endParaRPr>
            </a:p>
          </p:txBody>
        </p:sp>
        <p:pic>
          <p:nvPicPr>
            <p:cNvPr id="43" name="Picture 42"/>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654336" y="5023971"/>
              <a:ext cx="1625888" cy="418377"/>
            </a:xfrm>
            <a:prstGeom prst="rect">
              <a:avLst/>
            </a:prstGeom>
          </p:spPr>
        </p:pic>
        <p:pic>
          <p:nvPicPr>
            <p:cNvPr id="51" name="Picture 50"/>
            <p:cNvPicPr>
              <a:picLocks noChangeAspect="1"/>
            </p:cNvPicPr>
            <p:nvPr/>
          </p:nvPicPr>
          <p:blipFill rotWithShape="1">
            <a:blip r:embed="rId4" cstate="print">
              <a:extLst>
                <a:ext uri="{28A0092B-C50C-407E-A947-70E740481C1C}">
                  <a14:useLocalDpi xmlns="" xmlns:a14="http://schemas.microsoft.com/office/drawing/2010/main" val="0"/>
                </a:ext>
              </a:extLst>
            </a:blip>
            <a:srcRect l="38554" r="-2268"/>
            <a:stretch/>
          </p:blipFill>
          <p:spPr>
            <a:xfrm>
              <a:off x="3055270" y="5725722"/>
              <a:ext cx="224954" cy="183012"/>
            </a:xfrm>
            <a:prstGeom prst="rect">
              <a:avLst/>
            </a:prstGeom>
          </p:spPr>
        </p:pic>
      </p:grpSp>
      <p:grpSp>
        <p:nvGrpSpPr>
          <p:cNvPr id="15" name="Group 73"/>
          <p:cNvGrpSpPr/>
          <p:nvPr/>
        </p:nvGrpSpPr>
        <p:grpSpPr>
          <a:xfrm>
            <a:off x="5549139" y="4487807"/>
            <a:ext cx="2005677" cy="1183121"/>
            <a:chOff x="4597219" y="4799555"/>
            <a:chExt cx="2005677" cy="1183121"/>
          </a:xfrm>
        </p:grpSpPr>
        <p:sp>
          <p:nvSpPr>
            <p:cNvPr id="36" name="Rectangle 35"/>
            <p:cNvSpPr/>
            <p:nvPr/>
          </p:nvSpPr>
          <p:spPr bwMode="auto">
            <a:xfrm>
              <a:off x="4644008" y="4799555"/>
              <a:ext cx="1872208" cy="864096"/>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nl-BE" sz="2400" b="0" i="0" u="none" strike="noStrike" cap="none" normalizeH="0" baseline="0" dirty="0" smtClean="0">
                <a:ln>
                  <a:noFill/>
                </a:ln>
                <a:solidFill>
                  <a:schemeClr val="bg1"/>
                </a:solidFill>
                <a:effectLst/>
                <a:latin typeface="Times New Roman" charset="0"/>
                <a:cs typeface="Times New Roman" charset="0"/>
              </a:endParaRPr>
            </a:p>
          </p:txBody>
        </p:sp>
        <p:sp>
          <p:nvSpPr>
            <p:cNvPr id="38" name="TextBox 37"/>
            <p:cNvSpPr txBox="1"/>
            <p:nvPr/>
          </p:nvSpPr>
          <p:spPr>
            <a:xfrm>
              <a:off x="4975772" y="5705677"/>
              <a:ext cx="1199367" cy="276999"/>
            </a:xfrm>
            <a:prstGeom prst="rect">
              <a:avLst/>
            </a:prstGeom>
            <a:noFill/>
          </p:spPr>
          <p:txBody>
            <a:bodyPr wrap="none" rtlCol="0">
              <a:spAutoFit/>
            </a:bodyPr>
            <a:lstStyle/>
            <a:p>
              <a:r>
                <a:rPr lang="en-GB" sz="1600" dirty="0" smtClean="0">
                  <a:solidFill>
                    <a:schemeClr val="tx1"/>
                  </a:solidFill>
                  <a:latin typeface="+mn-lt"/>
                </a:rPr>
                <a:t>Operations</a:t>
              </a:r>
              <a:endParaRPr lang="nl-BE" sz="1600" dirty="0">
                <a:solidFill>
                  <a:schemeClr val="tx1"/>
                </a:solidFill>
                <a:latin typeface="+mn-lt"/>
              </a:endParaRPr>
            </a:p>
          </p:txBody>
        </p:sp>
        <p:sp>
          <p:nvSpPr>
            <p:cNvPr id="45" name="TextBox 44"/>
            <p:cNvSpPr txBox="1"/>
            <p:nvPr/>
          </p:nvSpPr>
          <p:spPr>
            <a:xfrm>
              <a:off x="4597219" y="4922144"/>
              <a:ext cx="2005677" cy="670825"/>
            </a:xfrm>
            <a:prstGeom prst="rect">
              <a:avLst/>
            </a:prstGeom>
            <a:noFill/>
          </p:spPr>
          <p:txBody>
            <a:bodyPr wrap="none" rtlCol="0">
              <a:spAutoFit/>
            </a:bodyPr>
            <a:lstStyle/>
            <a:p>
              <a:r>
                <a:rPr lang="en-GB" sz="1000" dirty="0" smtClean="0">
                  <a:solidFill>
                    <a:schemeClr val="tx1"/>
                  </a:solidFill>
                  <a:latin typeface="+mn-lt"/>
                </a:rPr>
                <a:t>Integer function fib (n : Integer):</a:t>
              </a:r>
            </a:p>
            <a:p>
              <a:r>
                <a:rPr lang="en-GB" sz="1000" dirty="0" smtClean="0">
                  <a:solidFill>
                    <a:schemeClr val="tx1"/>
                  </a:solidFill>
                  <a:latin typeface="+mn-lt"/>
                </a:rPr>
                <a:t>  if (n &lt;= 2):</a:t>
              </a:r>
            </a:p>
            <a:p>
              <a:r>
                <a:rPr lang="en-GB" sz="1000" dirty="0" smtClean="0">
                  <a:solidFill>
                    <a:schemeClr val="tx1"/>
                  </a:solidFill>
                  <a:latin typeface="+mn-lt"/>
                </a:rPr>
                <a:t>    return 1!</a:t>
              </a:r>
            </a:p>
            <a:p>
              <a:r>
                <a:rPr lang="en-GB" sz="1000" dirty="0" smtClean="0">
                  <a:solidFill>
                    <a:schemeClr val="tx1"/>
                  </a:solidFill>
                  <a:latin typeface="+mn-lt"/>
                </a:rPr>
                <a:t>  else:</a:t>
              </a:r>
            </a:p>
            <a:p>
              <a:r>
                <a:rPr lang="en-GB" sz="1000" dirty="0" smtClean="0">
                  <a:solidFill>
                    <a:schemeClr val="tx1"/>
                  </a:solidFill>
                  <a:latin typeface="+mn-lt"/>
                </a:rPr>
                <a:t>    return fib(n–1) + fib(n–2)!</a:t>
              </a:r>
              <a:endParaRPr lang="nl-BE" sz="1000" dirty="0">
                <a:solidFill>
                  <a:schemeClr val="tx1"/>
                </a:solidFill>
                <a:latin typeface="+mn-lt"/>
              </a:endParaRPr>
            </a:p>
          </p:txBody>
        </p:sp>
        <p:pic>
          <p:nvPicPr>
            <p:cNvPr id="56" name="Picture 55"/>
            <p:cNvPicPr>
              <a:picLocks noChangeAspect="1"/>
            </p:cNvPicPr>
            <p:nvPr/>
          </p:nvPicPr>
          <p:blipFill rotWithShape="1">
            <a:blip r:embed="rId4" cstate="print">
              <a:extLst>
                <a:ext uri="{28A0092B-C50C-407E-A947-70E740481C1C}">
                  <a14:useLocalDpi xmlns="" xmlns:a14="http://schemas.microsoft.com/office/drawing/2010/main" val="0"/>
                </a:ext>
              </a:extLst>
            </a:blip>
            <a:srcRect l="38554" r="-2268"/>
            <a:stretch/>
          </p:blipFill>
          <p:spPr>
            <a:xfrm>
              <a:off x="6104908" y="5725722"/>
              <a:ext cx="224954" cy="183012"/>
            </a:xfrm>
            <a:prstGeom prst="rect">
              <a:avLst/>
            </a:prstGeom>
          </p:spPr>
        </p:pic>
      </p:grpSp>
    </p:spTree>
    <p:extLst>
      <p:ext uri="{BB962C8B-B14F-4D97-AF65-F5344CB8AC3E}">
        <p14:creationId xmlns="" xmlns:p14="http://schemas.microsoft.com/office/powerpoint/2010/main" val="5571351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smtClean="0"/>
              <a:t>Hybrid System Simulation with Dirac Deltas*</a:t>
            </a:r>
            <a:endParaRPr lang="nl-BE" dirty="0"/>
          </a:p>
        </p:txBody>
      </p:sp>
      <p:sp>
        <p:nvSpPr>
          <p:cNvPr id="3" name="Ondertitel 2"/>
          <p:cNvSpPr>
            <a:spLocks noGrp="1"/>
          </p:cNvSpPr>
          <p:nvPr>
            <p:ph type="subTitle" idx="1"/>
          </p:nvPr>
        </p:nvSpPr>
        <p:spPr/>
        <p:txBody>
          <a:bodyPr/>
          <a:lstStyle/>
          <a:p>
            <a:pPr algn="ctr"/>
            <a:r>
              <a:rPr lang="nl-BE" dirty="0" smtClean="0"/>
              <a:t>Cl</a:t>
            </a:r>
            <a:r>
              <a:rPr lang="pt-PT" dirty="0" smtClean="0"/>
              <a:t>áudio Gomes</a:t>
            </a:r>
            <a:r>
              <a:rPr lang="en-US" dirty="0" smtClean="0"/>
              <a:t>, </a:t>
            </a:r>
            <a:r>
              <a:rPr lang="en-US" dirty="0" err="1" smtClean="0"/>
              <a:t>Yentl</a:t>
            </a:r>
            <a:r>
              <a:rPr lang="en-US" dirty="0" smtClean="0"/>
              <a:t> Van </a:t>
            </a:r>
            <a:r>
              <a:rPr lang="en-US" dirty="0" err="1" smtClean="0"/>
              <a:t>Tendeloo</a:t>
            </a:r>
            <a:r>
              <a:rPr lang="en-US" dirty="0" smtClean="0"/>
              <a:t>, </a:t>
            </a:r>
          </a:p>
          <a:p>
            <a:pPr algn="ctr"/>
            <a:r>
              <a:rPr lang="en-US" dirty="0" smtClean="0"/>
              <a:t>Joachim </a:t>
            </a:r>
            <a:r>
              <a:rPr lang="en-US" dirty="0" err="1" smtClean="0"/>
              <a:t>Denil</a:t>
            </a:r>
            <a:r>
              <a:rPr lang="en-US" dirty="0" smtClean="0"/>
              <a:t>, Paul De </a:t>
            </a:r>
            <a:r>
              <a:rPr lang="en-US" dirty="0" err="1" smtClean="0"/>
              <a:t>Meulenaere</a:t>
            </a:r>
            <a:r>
              <a:rPr lang="en-US" dirty="0" smtClean="0"/>
              <a:t>,</a:t>
            </a:r>
          </a:p>
          <a:p>
            <a:pPr algn="ctr"/>
            <a:r>
              <a:rPr lang="nl-BE" dirty="0" smtClean="0"/>
              <a:t>Hans Vangheluwe</a:t>
            </a:r>
            <a:endParaRPr lang="nl-BE" dirty="0"/>
          </a:p>
        </p:txBody>
      </p:sp>
      <p:sp>
        <p:nvSpPr>
          <p:cNvPr id="4" name="TextBox 3"/>
          <p:cNvSpPr txBox="1"/>
          <p:nvPr/>
        </p:nvSpPr>
        <p:spPr>
          <a:xfrm>
            <a:off x="5111475" y="5502870"/>
            <a:ext cx="4032525" cy="784830"/>
          </a:xfrm>
          <a:prstGeom prst="rect">
            <a:avLst/>
          </a:prstGeom>
          <a:noFill/>
        </p:spPr>
        <p:txBody>
          <a:bodyPr wrap="square" rtlCol="0">
            <a:spAutoFit/>
          </a:bodyPr>
          <a:lstStyle/>
          <a:p>
            <a:r>
              <a:rPr lang="en-US" sz="2000" dirty="0" smtClean="0">
                <a:solidFill>
                  <a:schemeClr val="tx1"/>
                </a:solidFill>
              </a:rPr>
              <a:t>* Paper accepted in Symposium on Theory of Modeling and Simulation, April, Virginia Beach</a:t>
            </a:r>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We compare two different approaches for the simulation of impulsive differential equation, and formulate their differences.</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Impulse-based Modeling</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6722680" y="1892800"/>
            <a:ext cx="1931307" cy="4144595"/>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422790" y="1854395"/>
            <a:ext cx="2342705" cy="463744"/>
          </a:xfrm>
          <a:prstGeom prst="rect">
            <a:avLst/>
          </a:prstGeom>
          <a:noFill/>
          <a:ln w="9525">
            <a:noFill/>
            <a:miter lim="800000"/>
            <a:headEnd/>
            <a:tailEnd/>
          </a:ln>
        </p:spPr>
      </p:pic>
      <p:sp>
        <p:nvSpPr>
          <p:cNvPr id="6" name="TextBox 5"/>
          <p:cNvSpPr txBox="1"/>
          <p:nvPr/>
        </p:nvSpPr>
        <p:spPr>
          <a:xfrm>
            <a:off x="577880" y="1585560"/>
            <a:ext cx="3429144" cy="346249"/>
          </a:xfrm>
          <a:prstGeom prst="rect">
            <a:avLst/>
          </a:prstGeom>
          <a:noFill/>
        </p:spPr>
        <p:txBody>
          <a:bodyPr wrap="none" rtlCol="0">
            <a:spAutoFit/>
          </a:bodyPr>
          <a:lstStyle/>
          <a:p>
            <a:r>
              <a:rPr lang="en-US" sz="2200" dirty="0" smtClean="0">
                <a:solidFill>
                  <a:schemeClr val="tx1"/>
                </a:solidFill>
                <a:latin typeface="+mn-lt"/>
              </a:rPr>
              <a:t>Bouncing ball dynamics:</a:t>
            </a:r>
            <a:endParaRPr lang="en-US" sz="2200" dirty="0">
              <a:solidFill>
                <a:schemeClr val="tx1"/>
              </a:solidFill>
              <a:latin typeface="+mn-lt"/>
            </a:endParaRPr>
          </a:p>
        </p:txBody>
      </p:sp>
      <p:pic>
        <p:nvPicPr>
          <p:cNvPr id="1028" name="Picture 4"/>
          <p:cNvPicPr>
            <a:picLocks noChangeAspect="1" noChangeArrowheads="1"/>
          </p:cNvPicPr>
          <p:nvPr/>
        </p:nvPicPr>
        <p:blipFill>
          <a:blip r:embed="rId4" cstate="print"/>
          <a:srcRect/>
          <a:stretch>
            <a:fillRect/>
          </a:stretch>
        </p:blipFill>
        <p:spPr bwMode="auto">
          <a:xfrm>
            <a:off x="1461195" y="2545685"/>
            <a:ext cx="4518676" cy="865728"/>
          </a:xfrm>
          <a:prstGeom prst="rect">
            <a:avLst/>
          </a:prstGeom>
          <a:noFill/>
          <a:ln w="9525">
            <a:noFill/>
            <a:miter lim="800000"/>
            <a:headEnd/>
            <a:tailEnd/>
          </a:ln>
        </p:spPr>
      </p:pic>
      <p:sp>
        <p:nvSpPr>
          <p:cNvPr id="8" name="TextBox 7"/>
          <p:cNvSpPr txBox="1"/>
          <p:nvPr/>
        </p:nvSpPr>
        <p:spPr>
          <a:xfrm>
            <a:off x="577880" y="2468875"/>
            <a:ext cx="2864887" cy="346249"/>
          </a:xfrm>
          <a:prstGeom prst="rect">
            <a:avLst/>
          </a:prstGeom>
          <a:noFill/>
        </p:spPr>
        <p:txBody>
          <a:bodyPr wrap="none" rtlCol="0">
            <a:spAutoFit/>
          </a:bodyPr>
          <a:lstStyle/>
          <a:p>
            <a:r>
              <a:rPr lang="en-US" sz="2200" dirty="0" smtClean="0">
                <a:solidFill>
                  <a:schemeClr val="tx1"/>
                </a:solidFill>
                <a:latin typeface="+mn-lt"/>
              </a:rPr>
              <a:t>Around a collision:</a:t>
            </a:r>
            <a:endParaRPr lang="en-US" sz="2200" dirty="0">
              <a:solidFill>
                <a:schemeClr val="tx1"/>
              </a:solidFill>
              <a:latin typeface="+mn-lt"/>
            </a:endParaRPr>
          </a:p>
        </p:txBody>
      </p:sp>
      <p:sp>
        <p:nvSpPr>
          <p:cNvPr id="9" name="TextBox 8"/>
          <p:cNvSpPr txBox="1"/>
          <p:nvPr/>
        </p:nvSpPr>
        <p:spPr>
          <a:xfrm>
            <a:off x="577880" y="3352190"/>
            <a:ext cx="4839786" cy="346249"/>
          </a:xfrm>
          <a:prstGeom prst="rect">
            <a:avLst/>
          </a:prstGeom>
          <a:noFill/>
        </p:spPr>
        <p:txBody>
          <a:bodyPr wrap="none" rtlCol="0">
            <a:spAutoFit/>
          </a:bodyPr>
          <a:lstStyle/>
          <a:p>
            <a:r>
              <a:rPr lang="en-US" sz="2200" dirty="0" smtClean="0">
                <a:solidFill>
                  <a:schemeClr val="tx1"/>
                </a:solidFill>
                <a:latin typeface="+mn-lt"/>
              </a:rPr>
              <a:t>(Momentum) Conservation dictates:</a:t>
            </a:r>
            <a:endParaRPr lang="en-US" sz="2200" dirty="0">
              <a:solidFill>
                <a:schemeClr val="tx1"/>
              </a:solidFill>
              <a:latin typeface="+mn-lt"/>
            </a:endParaRPr>
          </a:p>
        </p:txBody>
      </p:sp>
      <p:pic>
        <p:nvPicPr>
          <p:cNvPr id="1029" name="Picture 5"/>
          <p:cNvPicPr>
            <a:picLocks noChangeAspect="1" noChangeArrowheads="1"/>
          </p:cNvPicPr>
          <p:nvPr/>
        </p:nvPicPr>
        <p:blipFill>
          <a:blip r:embed="rId5" cstate="print"/>
          <a:srcRect/>
          <a:stretch>
            <a:fillRect/>
          </a:stretch>
        </p:blipFill>
        <p:spPr bwMode="auto">
          <a:xfrm>
            <a:off x="1461195" y="3721522"/>
            <a:ext cx="2348703" cy="361339"/>
          </a:xfrm>
          <a:prstGeom prst="rect">
            <a:avLst/>
          </a:prstGeom>
          <a:noFill/>
          <a:ln w="9525">
            <a:noFill/>
            <a:miter lim="800000"/>
            <a:headEnd/>
            <a:tailEnd/>
          </a:ln>
        </p:spPr>
      </p:pic>
      <p:sp>
        <p:nvSpPr>
          <p:cNvPr id="11" name="TextBox 10"/>
          <p:cNvSpPr txBox="1"/>
          <p:nvPr/>
        </p:nvSpPr>
        <p:spPr>
          <a:xfrm>
            <a:off x="577880" y="4581150"/>
            <a:ext cx="4698722" cy="346249"/>
          </a:xfrm>
          <a:prstGeom prst="rect">
            <a:avLst/>
          </a:prstGeom>
          <a:noFill/>
        </p:spPr>
        <p:txBody>
          <a:bodyPr wrap="none" rtlCol="0">
            <a:spAutoFit/>
          </a:bodyPr>
          <a:lstStyle/>
          <a:p>
            <a:r>
              <a:rPr lang="en-US" sz="2200" dirty="0" smtClean="0">
                <a:solidFill>
                  <a:schemeClr val="tx1"/>
                </a:solidFill>
                <a:latin typeface="+mn-lt"/>
              </a:rPr>
              <a:t>Hence, </a:t>
            </a:r>
            <a:r>
              <a:rPr lang="en-US" sz="2200" u="sng" dirty="0" smtClean="0">
                <a:solidFill>
                  <a:schemeClr val="tx1"/>
                </a:solidFill>
                <a:latin typeface="+mn-lt"/>
              </a:rPr>
              <a:t>whatever the shape of </a:t>
            </a:r>
            <a:r>
              <a:rPr lang="en-US" sz="2200" u="sng" dirty="0" err="1" smtClean="0">
                <a:solidFill>
                  <a:schemeClr val="tx1"/>
                </a:solidFill>
                <a:latin typeface="+mn-lt"/>
              </a:rPr>
              <a:t>Fc</a:t>
            </a:r>
            <a:r>
              <a:rPr lang="en-US" sz="2200" dirty="0" smtClean="0">
                <a:solidFill>
                  <a:schemeClr val="tx1"/>
                </a:solidFill>
                <a:latin typeface="+mn-lt"/>
              </a:rPr>
              <a:t>,</a:t>
            </a:r>
            <a:endParaRPr lang="en-US" sz="2200" dirty="0">
              <a:solidFill>
                <a:schemeClr val="tx1"/>
              </a:solidFill>
              <a:latin typeface="+mn-lt"/>
            </a:endParaRPr>
          </a:p>
        </p:txBody>
      </p:sp>
      <p:pic>
        <p:nvPicPr>
          <p:cNvPr id="1030" name="Picture 6"/>
          <p:cNvPicPr>
            <a:picLocks noChangeAspect="1" noChangeArrowheads="1"/>
          </p:cNvPicPr>
          <p:nvPr/>
        </p:nvPicPr>
        <p:blipFill>
          <a:blip r:embed="rId6" cstate="print"/>
          <a:srcRect/>
          <a:stretch>
            <a:fillRect/>
          </a:stretch>
        </p:blipFill>
        <p:spPr bwMode="auto">
          <a:xfrm>
            <a:off x="1461195" y="4873672"/>
            <a:ext cx="3379640" cy="8703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cstate="print"/>
          <a:srcRect/>
          <a:stretch>
            <a:fillRect/>
          </a:stretch>
        </p:blipFill>
        <p:spPr bwMode="auto">
          <a:xfrm>
            <a:off x="1422790" y="1854395"/>
            <a:ext cx="2342705" cy="463744"/>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Impulse-based Modeling</a:t>
            </a:r>
            <a:endParaRPr lang="en-US" dirty="0"/>
          </a:p>
        </p:txBody>
      </p:sp>
      <p:sp>
        <p:nvSpPr>
          <p:cNvPr id="4" name="TextBox 3"/>
          <p:cNvSpPr txBox="1"/>
          <p:nvPr/>
        </p:nvSpPr>
        <p:spPr>
          <a:xfrm>
            <a:off x="577881" y="2776115"/>
            <a:ext cx="5146270" cy="600164"/>
          </a:xfrm>
          <a:prstGeom prst="rect">
            <a:avLst/>
          </a:prstGeom>
          <a:noFill/>
        </p:spPr>
        <p:txBody>
          <a:bodyPr wrap="square" rtlCol="0">
            <a:spAutoFit/>
          </a:bodyPr>
          <a:lstStyle/>
          <a:p>
            <a:r>
              <a:rPr lang="en-US" sz="2200" dirty="0" smtClean="0">
                <a:solidFill>
                  <a:schemeClr val="tx1"/>
                </a:solidFill>
                <a:latin typeface="+mn-lt"/>
              </a:rPr>
              <a:t>Let δ be a function abstraction, such that:</a:t>
            </a:r>
            <a:endParaRPr lang="en-US" sz="2200" dirty="0">
              <a:solidFill>
                <a:schemeClr val="tx1"/>
              </a:solidFill>
              <a:latin typeface="+mn-lt"/>
            </a:endParaRPr>
          </a:p>
        </p:txBody>
      </p:sp>
      <p:pic>
        <p:nvPicPr>
          <p:cNvPr id="7" name="Picture 2"/>
          <p:cNvPicPr>
            <a:picLocks noChangeAspect="1" noChangeArrowheads="1"/>
          </p:cNvPicPr>
          <p:nvPr/>
        </p:nvPicPr>
        <p:blipFill>
          <a:blip r:embed="rId3" cstate="print"/>
          <a:srcRect/>
          <a:stretch>
            <a:fillRect/>
          </a:stretch>
        </p:blipFill>
        <p:spPr bwMode="auto">
          <a:xfrm>
            <a:off x="1461195" y="3390595"/>
            <a:ext cx="2073870" cy="804455"/>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384385" y="4773175"/>
            <a:ext cx="3713282" cy="518887"/>
          </a:xfrm>
          <a:prstGeom prst="rect">
            <a:avLst/>
          </a:prstGeom>
          <a:noFill/>
          <a:ln w="9525">
            <a:noFill/>
            <a:miter lim="800000"/>
            <a:headEnd/>
            <a:tailEnd/>
          </a:ln>
        </p:spPr>
      </p:pic>
      <p:sp>
        <p:nvSpPr>
          <p:cNvPr id="10" name="TextBox 9"/>
          <p:cNvSpPr txBox="1"/>
          <p:nvPr/>
        </p:nvSpPr>
        <p:spPr>
          <a:xfrm>
            <a:off x="577880" y="1585560"/>
            <a:ext cx="3429144" cy="346249"/>
          </a:xfrm>
          <a:prstGeom prst="rect">
            <a:avLst/>
          </a:prstGeom>
          <a:noFill/>
        </p:spPr>
        <p:txBody>
          <a:bodyPr wrap="none" rtlCol="0">
            <a:spAutoFit/>
          </a:bodyPr>
          <a:lstStyle/>
          <a:p>
            <a:r>
              <a:rPr lang="en-US" sz="2200" dirty="0" smtClean="0">
                <a:solidFill>
                  <a:schemeClr val="tx1"/>
                </a:solidFill>
                <a:latin typeface="+mn-lt"/>
              </a:rPr>
              <a:t>Bouncing ball dynamics:</a:t>
            </a:r>
            <a:endParaRPr lang="en-US" sz="2200" dirty="0">
              <a:solidFill>
                <a:schemeClr val="tx1"/>
              </a:solidFill>
              <a:latin typeface="+mn-lt"/>
            </a:endParaRPr>
          </a:p>
        </p:txBody>
      </p:sp>
      <p:sp>
        <p:nvSpPr>
          <p:cNvPr id="11" name="TextBox 10"/>
          <p:cNvSpPr txBox="1"/>
          <p:nvPr/>
        </p:nvSpPr>
        <p:spPr>
          <a:xfrm>
            <a:off x="577988" y="4389125"/>
            <a:ext cx="889987" cy="346249"/>
          </a:xfrm>
          <a:prstGeom prst="rect">
            <a:avLst/>
          </a:prstGeom>
          <a:noFill/>
        </p:spPr>
        <p:txBody>
          <a:bodyPr wrap="none" rtlCol="0">
            <a:spAutoFit/>
          </a:bodyPr>
          <a:lstStyle/>
          <a:p>
            <a:r>
              <a:rPr lang="en-US" sz="2200" dirty="0" smtClean="0">
                <a:solidFill>
                  <a:schemeClr val="tx1"/>
                </a:solidFill>
                <a:latin typeface="+mn-lt"/>
              </a:rPr>
              <a:t>Then:</a:t>
            </a:r>
            <a:endParaRPr lang="en-US" sz="2200" dirty="0">
              <a:solidFill>
                <a:schemeClr val="tx1"/>
              </a:solidFill>
              <a:latin typeface="+mn-lt"/>
            </a:endParaRPr>
          </a:p>
        </p:txBody>
      </p:sp>
      <p:pic>
        <p:nvPicPr>
          <p:cNvPr id="14" name="Picture 2"/>
          <p:cNvPicPr>
            <a:picLocks noChangeAspect="1" noChangeArrowheads="1"/>
          </p:cNvPicPr>
          <p:nvPr/>
        </p:nvPicPr>
        <p:blipFill>
          <a:blip r:embed="rId5" cstate="print"/>
          <a:srcRect t="8532" r="60513" b="32752"/>
          <a:stretch>
            <a:fillRect/>
          </a:stretch>
        </p:blipFill>
        <p:spPr bwMode="auto">
          <a:xfrm>
            <a:off x="5570530" y="1931205"/>
            <a:ext cx="2957185" cy="31492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cstate="print"/>
          <a:srcRect/>
          <a:stretch>
            <a:fillRect/>
          </a:stretch>
        </p:blipFill>
        <p:spPr bwMode="auto">
          <a:xfrm>
            <a:off x="3419850" y="3505810"/>
            <a:ext cx="4762500" cy="22955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Symbolic Simulation of Impulses</a:t>
            </a:r>
            <a:endParaRPr lang="en-US" dirty="0"/>
          </a:p>
        </p:txBody>
      </p:sp>
      <p:sp>
        <p:nvSpPr>
          <p:cNvPr id="4" name="Content Placeholder 3"/>
          <p:cNvSpPr>
            <a:spLocks noGrp="1"/>
          </p:cNvSpPr>
          <p:nvPr>
            <p:ph idx="1"/>
          </p:nvPr>
        </p:nvSpPr>
        <p:spPr>
          <a:xfrm>
            <a:off x="633413" y="1643050"/>
            <a:ext cx="6742152" cy="633800"/>
          </a:xfrm>
        </p:spPr>
        <p:txBody>
          <a:bodyPr/>
          <a:lstStyle/>
          <a:p>
            <a:pPr>
              <a:buNone/>
            </a:pPr>
            <a:r>
              <a:rPr lang="en-US" dirty="0" smtClean="0"/>
              <a:t>Manipulate signals with impulses encoded</a:t>
            </a:r>
          </a:p>
        </p:txBody>
      </p:sp>
      <p:pic>
        <p:nvPicPr>
          <p:cNvPr id="3075" name="Picture 3"/>
          <p:cNvPicPr>
            <a:picLocks noChangeAspect="1" noChangeArrowheads="1"/>
          </p:cNvPicPr>
          <p:nvPr/>
        </p:nvPicPr>
        <p:blipFill>
          <a:blip r:embed="rId3" cstate="print"/>
          <a:srcRect/>
          <a:stretch>
            <a:fillRect/>
          </a:stretch>
        </p:blipFill>
        <p:spPr bwMode="auto">
          <a:xfrm>
            <a:off x="731500" y="2084825"/>
            <a:ext cx="4648200" cy="1038225"/>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731500" y="3198570"/>
            <a:ext cx="2038350" cy="409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Numerical Simulation of Impulses</a:t>
            </a:r>
            <a:endParaRPr lang="en-US" dirty="0"/>
          </a:p>
        </p:txBody>
      </p:sp>
      <p:sp>
        <p:nvSpPr>
          <p:cNvPr id="3" name="Content Placeholder 2"/>
          <p:cNvSpPr>
            <a:spLocks noGrp="1"/>
          </p:cNvSpPr>
          <p:nvPr>
            <p:ph idx="1"/>
          </p:nvPr>
        </p:nvSpPr>
        <p:spPr>
          <a:xfrm>
            <a:off x="633413" y="1643050"/>
            <a:ext cx="5397977" cy="1555520"/>
          </a:xfrm>
        </p:spPr>
        <p:txBody>
          <a:bodyPr/>
          <a:lstStyle/>
          <a:p>
            <a:pPr>
              <a:buNone/>
            </a:pPr>
            <a:r>
              <a:rPr lang="en-US" dirty="0" smtClean="0"/>
              <a:t>Numerically approximate an impulse as the derivative of a steep ramp.</a:t>
            </a:r>
            <a:endParaRPr lang="en-US" dirty="0"/>
          </a:p>
        </p:txBody>
      </p:sp>
      <p:pic>
        <p:nvPicPr>
          <p:cNvPr id="4099" name="Picture 3"/>
          <p:cNvPicPr>
            <a:picLocks noChangeAspect="1" noChangeArrowheads="1"/>
          </p:cNvPicPr>
          <p:nvPr/>
        </p:nvPicPr>
        <p:blipFill>
          <a:blip r:embed="rId2" cstate="print"/>
          <a:srcRect/>
          <a:stretch>
            <a:fillRect/>
          </a:stretch>
        </p:blipFill>
        <p:spPr bwMode="auto">
          <a:xfrm>
            <a:off x="6223415" y="1700775"/>
            <a:ext cx="2741094" cy="4390463"/>
          </a:xfrm>
          <a:prstGeom prst="rect">
            <a:avLst/>
          </a:prstGeom>
          <a:noFill/>
          <a:ln w="9525">
            <a:noFill/>
            <a:miter lim="800000"/>
            <a:headEnd/>
            <a:tailEnd/>
          </a:ln>
        </p:spPr>
      </p:pic>
      <p:grpSp>
        <p:nvGrpSpPr>
          <p:cNvPr id="4" name="Group 7"/>
          <p:cNvGrpSpPr/>
          <p:nvPr/>
        </p:nvGrpSpPr>
        <p:grpSpPr>
          <a:xfrm>
            <a:off x="769905" y="3083355"/>
            <a:ext cx="1849713" cy="768100"/>
            <a:chOff x="808310" y="2584090"/>
            <a:chExt cx="2339655" cy="971550"/>
          </a:xfrm>
        </p:grpSpPr>
        <p:pic>
          <p:nvPicPr>
            <p:cNvPr id="4100" name="Picture 4"/>
            <p:cNvPicPr>
              <a:picLocks noChangeAspect="1" noChangeArrowheads="1"/>
            </p:cNvPicPr>
            <p:nvPr/>
          </p:nvPicPr>
          <p:blipFill>
            <a:blip r:embed="rId3" cstate="print"/>
            <a:srcRect/>
            <a:stretch>
              <a:fillRect/>
            </a:stretch>
          </p:blipFill>
          <p:spPr bwMode="auto">
            <a:xfrm>
              <a:off x="808310" y="2852925"/>
              <a:ext cx="1990725" cy="504825"/>
            </a:xfrm>
            <a:prstGeom prst="rect">
              <a:avLst/>
            </a:prstGeom>
            <a:noFill/>
            <a:ln w="9525">
              <a:noFill/>
              <a:miter lim="800000"/>
              <a:headEnd/>
              <a:tailEnd/>
            </a:ln>
          </p:spPr>
        </p:pic>
        <p:pic>
          <p:nvPicPr>
            <p:cNvPr id="4101" name="Picture 5"/>
            <p:cNvPicPr>
              <a:picLocks noChangeAspect="1" noChangeArrowheads="1"/>
            </p:cNvPicPr>
            <p:nvPr/>
          </p:nvPicPr>
          <p:blipFill>
            <a:blip r:embed="rId4" cstate="print"/>
            <a:srcRect/>
            <a:stretch>
              <a:fillRect/>
            </a:stretch>
          </p:blipFill>
          <p:spPr bwMode="auto">
            <a:xfrm>
              <a:off x="2766965" y="2584090"/>
              <a:ext cx="381000" cy="971550"/>
            </a:xfrm>
            <a:prstGeom prst="rect">
              <a:avLst/>
            </a:prstGeom>
            <a:noFill/>
            <a:ln w="9525">
              <a:noFill/>
              <a:miter lim="800000"/>
              <a:headEnd/>
              <a:tailEnd/>
            </a:ln>
          </p:spPr>
        </p:pic>
      </p:grpSp>
      <p:pic>
        <p:nvPicPr>
          <p:cNvPr id="9" name="Picture 2"/>
          <p:cNvPicPr>
            <a:picLocks noChangeAspect="1" noChangeArrowheads="1"/>
          </p:cNvPicPr>
          <p:nvPr/>
        </p:nvPicPr>
        <p:blipFill>
          <a:blip r:embed="rId5" cstate="print"/>
          <a:srcRect/>
          <a:stretch>
            <a:fillRect/>
          </a:stretch>
        </p:blipFill>
        <p:spPr bwMode="auto">
          <a:xfrm>
            <a:off x="769905" y="4542745"/>
            <a:ext cx="2073870" cy="8044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Bouncing ball</a:t>
            </a:r>
            <a:endParaRPr lang="en-US" dirty="0"/>
          </a:p>
        </p:txBody>
      </p:sp>
      <p:pic>
        <p:nvPicPr>
          <p:cNvPr id="5122" name="Picture 2"/>
          <p:cNvPicPr>
            <a:picLocks noChangeAspect="1" noChangeArrowheads="1"/>
          </p:cNvPicPr>
          <p:nvPr/>
        </p:nvPicPr>
        <p:blipFill>
          <a:blip r:embed="rId2" cstate="print"/>
          <a:srcRect t="8532"/>
          <a:stretch>
            <a:fillRect/>
          </a:stretch>
        </p:blipFill>
        <p:spPr bwMode="auto">
          <a:xfrm>
            <a:off x="923525" y="1201510"/>
            <a:ext cx="7488975" cy="49058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Symbolic </a:t>
            </a:r>
            <a:r>
              <a:rPr lang="en-US" dirty="0" err="1" smtClean="0"/>
              <a:t>vs</a:t>
            </a:r>
            <a:r>
              <a:rPr lang="en-US" dirty="0" smtClean="0"/>
              <a:t> Numerical</a:t>
            </a:r>
            <a:endParaRPr lang="en-US" dirty="0"/>
          </a:p>
        </p:txBody>
      </p:sp>
      <p:sp>
        <p:nvSpPr>
          <p:cNvPr id="3" name="Content Placeholder 2"/>
          <p:cNvSpPr>
            <a:spLocks noGrp="1"/>
          </p:cNvSpPr>
          <p:nvPr>
            <p:ph idx="1"/>
          </p:nvPr>
        </p:nvSpPr>
        <p:spPr>
          <a:xfrm>
            <a:off x="633413" y="1643050"/>
            <a:ext cx="6511722" cy="4500594"/>
          </a:xfrm>
        </p:spPr>
        <p:txBody>
          <a:bodyPr/>
          <a:lstStyle/>
          <a:p>
            <a:pPr>
              <a:lnSpc>
                <a:spcPct val="100000"/>
              </a:lnSpc>
            </a:pPr>
            <a:r>
              <a:rPr lang="en-US" dirty="0" smtClean="0"/>
              <a:t>Numerical approach shifts the solution </a:t>
            </a:r>
            <a:r>
              <a:rPr lang="en-US" dirty="0" err="1" smtClean="0"/>
              <a:t>n.h</a:t>
            </a:r>
            <a:r>
              <a:rPr lang="en-US" dirty="0" smtClean="0"/>
              <a:t> time units</a:t>
            </a:r>
          </a:p>
          <a:p>
            <a:pPr>
              <a:lnSpc>
                <a:spcPct val="100000"/>
              </a:lnSpc>
            </a:pPr>
            <a:r>
              <a:rPr lang="en-US" dirty="0" smtClean="0"/>
              <a:t>Maximum magnitude for a discontinuity D:</a:t>
            </a:r>
          </a:p>
          <a:p>
            <a:pPr>
              <a:lnSpc>
                <a:spcPct val="100000"/>
              </a:lnSpc>
            </a:pPr>
            <a:endParaRPr lang="en-US" dirty="0" smtClean="0"/>
          </a:p>
          <a:p>
            <a:pPr>
              <a:lnSpc>
                <a:spcPct val="100000"/>
              </a:lnSpc>
            </a:pPr>
            <a:endParaRPr lang="en-US" dirty="0" smtClean="0"/>
          </a:p>
          <a:p>
            <a:pPr>
              <a:lnSpc>
                <a:spcPct val="100000"/>
              </a:lnSpc>
              <a:buNone/>
            </a:pPr>
            <a:endParaRPr lang="en-US" dirty="0" smtClean="0"/>
          </a:p>
          <a:p>
            <a:pPr>
              <a:lnSpc>
                <a:spcPct val="100000"/>
              </a:lnSpc>
              <a:buNone/>
            </a:pPr>
            <a:endParaRPr lang="en-US" dirty="0" smtClean="0"/>
          </a:p>
          <a:p>
            <a:pPr>
              <a:lnSpc>
                <a:spcPct val="100000"/>
              </a:lnSpc>
              <a:buNone/>
            </a:pPr>
            <a:r>
              <a:rPr lang="en-US" dirty="0" smtClean="0"/>
              <a:t>Conclusion: Symbolic approach is more accurate for models that manipulate impulse derivatives.</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7183540" y="1662370"/>
            <a:ext cx="1781175" cy="4171950"/>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1307575" y="2968140"/>
            <a:ext cx="5146270" cy="8279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a:t>
            </a:r>
            <a:endParaRPr lang="en-US" dirty="0"/>
          </a:p>
        </p:txBody>
      </p:sp>
      <p:sp>
        <p:nvSpPr>
          <p:cNvPr id="3" name="Content Placeholder 2"/>
          <p:cNvSpPr>
            <a:spLocks noGrp="1"/>
          </p:cNvSpPr>
          <p:nvPr>
            <p:ph idx="1"/>
          </p:nvPr>
        </p:nvSpPr>
        <p:spPr/>
        <p:txBody>
          <a:bodyPr/>
          <a:lstStyle/>
          <a:p>
            <a:r>
              <a:rPr lang="en-US" dirty="0" smtClean="0"/>
              <a:t>Find models that require impulse derivatives.</a:t>
            </a: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Coffee Break</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a:t>
            </a:r>
            <a:endParaRPr lang="nl-BE" dirty="0"/>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275856" y="1772816"/>
            <a:ext cx="2539682" cy="2539682"/>
          </a:xfrm>
          <a:prstGeom prst="rect">
            <a:avLst/>
          </a:prstGeom>
        </p:spPr>
      </p:pic>
      <p:sp>
        <p:nvSpPr>
          <p:cNvPr id="6" name="TextBox 5"/>
          <p:cNvSpPr txBox="1"/>
          <p:nvPr/>
        </p:nvSpPr>
        <p:spPr>
          <a:xfrm>
            <a:off x="2678144" y="4312498"/>
            <a:ext cx="3978974" cy="933589"/>
          </a:xfrm>
          <a:prstGeom prst="rect">
            <a:avLst/>
          </a:prstGeom>
          <a:noFill/>
        </p:spPr>
        <p:txBody>
          <a:bodyPr wrap="none" rtlCol="0">
            <a:spAutoFit/>
          </a:bodyPr>
          <a:lstStyle/>
          <a:p>
            <a:r>
              <a:rPr lang="en-GB" sz="7200" dirty="0" smtClean="0">
                <a:solidFill>
                  <a:schemeClr val="tx1"/>
                </a:solidFill>
                <a:latin typeface="+mn-lt"/>
              </a:rPr>
              <a:t>Flexibility</a:t>
            </a:r>
            <a:endParaRPr lang="nl-BE" sz="7200" dirty="0">
              <a:solidFill>
                <a:schemeClr val="tx1"/>
              </a:solidFill>
              <a:latin typeface="+mn-lt"/>
            </a:endParaRPr>
          </a:p>
        </p:txBody>
      </p:sp>
    </p:spTree>
    <p:extLst>
      <p:ext uri="{BB962C8B-B14F-4D97-AF65-F5344CB8AC3E}">
        <p14:creationId xmlns="" xmlns:p14="http://schemas.microsoft.com/office/powerpoint/2010/main" val="123805480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dirty="0"/>
              <a:t>Model Debugging</a:t>
            </a:r>
            <a:endParaRPr lang="en-GB" dirty="0"/>
          </a:p>
        </p:txBody>
      </p:sp>
      <p:sp>
        <p:nvSpPr>
          <p:cNvPr id="3" name="Subtitle 2"/>
          <p:cNvSpPr>
            <a:spLocks noGrp="1"/>
          </p:cNvSpPr>
          <p:nvPr>
            <p:ph type="subTitle" idx="1"/>
          </p:nvPr>
        </p:nvSpPr>
        <p:spPr/>
        <p:txBody>
          <a:bodyPr/>
          <a:lstStyle/>
          <a:p>
            <a:r>
              <a:rPr lang="nl-BE" dirty="0"/>
              <a:t>Simon Van Mierlo</a:t>
            </a:r>
          </a:p>
          <a:p>
            <a:r>
              <a:rPr lang="nl-BE" dirty="0"/>
              <a:t>Universiteit Antwerpen</a:t>
            </a:r>
          </a:p>
          <a:p>
            <a:r>
              <a:rPr lang="nl-BE" dirty="0"/>
              <a:t>simon.vanmierlo@uantwerpen.be</a:t>
            </a:r>
            <a:endParaRPr lang="en-GB" dirty="0"/>
          </a:p>
        </p:txBody>
      </p:sp>
    </p:spTree>
    <p:extLst>
      <p:ext uri="{BB962C8B-B14F-4D97-AF65-F5344CB8AC3E}">
        <p14:creationId xmlns="" xmlns:p14="http://schemas.microsoft.com/office/powerpoint/2010/main" val="200608745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212" y="54654"/>
            <a:ext cx="7867490" cy="504639"/>
          </a:xfrm>
        </p:spPr>
        <p:txBody>
          <a:bodyPr/>
          <a:lstStyle/>
          <a:p>
            <a:r>
              <a:rPr lang="nl-BE" dirty="0"/>
              <a:t>Summary</a:t>
            </a:r>
            <a:endParaRPr lang="en-GB" dirty="0"/>
          </a:p>
        </p:txBody>
      </p:sp>
      <p:pic>
        <p:nvPicPr>
          <p:cNvPr id="6" name="Picture 5"/>
          <p:cNvPicPr>
            <a:picLocks noChangeAspect="1"/>
          </p:cNvPicPr>
          <p:nvPr/>
        </p:nvPicPr>
        <p:blipFill>
          <a:blip r:embed="rId2" cstate="print"/>
          <a:stretch>
            <a:fillRect/>
          </a:stretch>
        </p:blipFill>
        <p:spPr>
          <a:xfrm>
            <a:off x="2317841" y="738270"/>
            <a:ext cx="1360295" cy="2046235"/>
          </a:xfrm>
          <a:prstGeom prst="rect">
            <a:avLst/>
          </a:prstGeom>
        </p:spPr>
      </p:pic>
      <p:pic>
        <p:nvPicPr>
          <p:cNvPr id="7" name="Picture 6"/>
          <p:cNvPicPr>
            <a:picLocks noChangeAspect="1"/>
          </p:cNvPicPr>
          <p:nvPr/>
        </p:nvPicPr>
        <p:blipFill>
          <a:blip r:embed="rId3" cstate="print"/>
          <a:stretch>
            <a:fillRect/>
          </a:stretch>
        </p:blipFill>
        <p:spPr>
          <a:xfrm>
            <a:off x="464738" y="738270"/>
            <a:ext cx="1664508" cy="2046235"/>
          </a:xfrm>
          <a:prstGeom prst="rect">
            <a:avLst/>
          </a:prstGeom>
        </p:spPr>
      </p:pic>
      <p:pic>
        <p:nvPicPr>
          <p:cNvPr id="8" name="Content Placeholder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084191" y="667602"/>
            <a:ext cx="4287453" cy="2460652"/>
          </a:xfrm>
          <a:prstGeom prst="rect">
            <a:avLst/>
          </a:prstGeom>
        </p:spPr>
      </p:pic>
      <p:pic>
        <p:nvPicPr>
          <p:cNvPr id="10" name="Picture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64738" y="3128254"/>
            <a:ext cx="3493142" cy="2064440"/>
          </a:xfrm>
          <a:prstGeom prst="rect">
            <a:avLst/>
          </a:prstGeom>
        </p:spPr>
      </p:pic>
      <p:pic>
        <p:nvPicPr>
          <p:cNvPr id="14" name="Picture 1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084191" y="3377899"/>
            <a:ext cx="4287452" cy="1174153"/>
          </a:xfrm>
          <a:prstGeom prst="rect">
            <a:avLst/>
          </a:prstGeom>
        </p:spPr>
      </p:pic>
      <p:sp>
        <p:nvSpPr>
          <p:cNvPr id="16" name="TextBox 15"/>
          <p:cNvSpPr txBox="1"/>
          <p:nvPr/>
        </p:nvSpPr>
        <p:spPr>
          <a:xfrm>
            <a:off x="4084191" y="4775464"/>
            <a:ext cx="4991751" cy="417230"/>
          </a:xfrm>
          <a:prstGeom prst="rect">
            <a:avLst/>
          </a:prstGeom>
          <a:noFill/>
        </p:spPr>
        <p:txBody>
          <a:bodyPr wrap="none" rtlCol="0">
            <a:spAutoFit/>
          </a:bodyPr>
          <a:lstStyle/>
          <a:p>
            <a:r>
              <a:rPr lang="nl-BE" sz="1400" dirty="0">
                <a:solidFill>
                  <a:schemeClr val="tx1"/>
                </a:solidFill>
              </a:rPr>
              <a:t>→ Causal-Block Diagrams, Parallel DEVS, Statecharts, Petrinets,</a:t>
            </a:r>
          </a:p>
          <a:p>
            <a:r>
              <a:rPr lang="nl-BE" sz="1400" dirty="0">
                <a:solidFill>
                  <a:schemeClr val="tx1"/>
                </a:solidFill>
              </a:rPr>
              <a:t>Dynamic-Structure DEVS, Hybrid TFSA-CBD, Action Language </a:t>
            </a:r>
            <a:endParaRPr lang="en-GB" sz="1400" dirty="0">
              <a:solidFill>
                <a:schemeClr val="tx1"/>
              </a:solidFill>
            </a:endParaRPr>
          </a:p>
        </p:txBody>
      </p:sp>
      <p:sp>
        <p:nvSpPr>
          <p:cNvPr id="3" name="Rectangle 2"/>
          <p:cNvSpPr/>
          <p:nvPr/>
        </p:nvSpPr>
        <p:spPr>
          <a:xfrm>
            <a:off x="464738" y="5519825"/>
            <a:ext cx="3493142" cy="509242"/>
          </a:xfrm>
          <a:prstGeom prst="rect">
            <a:avLst/>
          </a:prstGeom>
          <a:ln w="19050">
            <a:solidFill>
              <a:schemeClr val="tx2"/>
            </a:solidFill>
          </a:ln>
        </p:spPr>
        <p:txBody>
          <a:bodyPr wrap="square">
            <a:spAutoFit/>
          </a:bodyPr>
          <a:lstStyle/>
          <a:p>
            <a:r>
              <a:rPr lang="en-GB" sz="1200" dirty="0">
                <a:solidFill>
                  <a:srgbClr val="000000"/>
                </a:solidFill>
                <a:latin typeface="Times New Roman" panose="02020603050405020304" pitchFamily="18" charset="0"/>
              </a:rPr>
              <a:t>Simon Van </a:t>
            </a:r>
            <a:r>
              <a:rPr lang="en-GB" sz="1200" dirty="0" err="1">
                <a:solidFill>
                  <a:srgbClr val="000000"/>
                </a:solidFill>
                <a:latin typeface="Times New Roman" panose="02020603050405020304" pitchFamily="18" charset="0"/>
              </a:rPr>
              <a:t>Mierlo</a:t>
            </a:r>
            <a:r>
              <a:rPr lang="en-GB" sz="1200" dirty="0">
                <a:solidFill>
                  <a:srgbClr val="000000"/>
                </a:solidFill>
                <a:latin typeface="Times New Roman" panose="02020603050405020304" pitchFamily="18" charset="0"/>
              </a:rPr>
              <a:t>, </a:t>
            </a:r>
            <a:r>
              <a:rPr lang="en-GB" sz="1200" dirty="0" err="1">
                <a:solidFill>
                  <a:srgbClr val="000000"/>
                </a:solidFill>
                <a:latin typeface="Times New Roman" panose="02020603050405020304" pitchFamily="18" charset="0"/>
              </a:rPr>
              <a:t>Yentl</a:t>
            </a:r>
            <a:r>
              <a:rPr lang="en-GB" sz="1200" dirty="0">
                <a:solidFill>
                  <a:srgbClr val="000000"/>
                </a:solidFill>
                <a:latin typeface="Times New Roman" panose="02020603050405020304" pitchFamily="18" charset="0"/>
              </a:rPr>
              <a:t> Van </a:t>
            </a:r>
            <a:r>
              <a:rPr lang="en-GB" sz="1200" dirty="0" err="1">
                <a:solidFill>
                  <a:srgbClr val="000000"/>
                </a:solidFill>
                <a:latin typeface="Times New Roman" panose="02020603050405020304" pitchFamily="18" charset="0"/>
              </a:rPr>
              <a:t>Tendeloo</a:t>
            </a:r>
            <a:r>
              <a:rPr lang="en-GB" sz="1200" dirty="0">
                <a:solidFill>
                  <a:srgbClr val="000000"/>
                </a:solidFill>
                <a:latin typeface="Times New Roman" panose="02020603050405020304" pitchFamily="18" charset="0"/>
              </a:rPr>
              <a:t>, and Hans </a:t>
            </a:r>
            <a:r>
              <a:rPr lang="en-GB" sz="1200" dirty="0" err="1">
                <a:solidFill>
                  <a:srgbClr val="000000"/>
                </a:solidFill>
                <a:latin typeface="Times New Roman" panose="02020603050405020304" pitchFamily="18" charset="0"/>
              </a:rPr>
              <a:t>Vangheluwe</a:t>
            </a:r>
            <a:r>
              <a:rPr lang="en-GB" sz="1200" dirty="0">
                <a:solidFill>
                  <a:srgbClr val="000000"/>
                </a:solidFill>
                <a:latin typeface="Times New Roman" panose="02020603050405020304" pitchFamily="18" charset="0"/>
              </a:rPr>
              <a:t>. </a:t>
            </a:r>
            <a:r>
              <a:rPr lang="en-GB" sz="1200" b="1" dirty="0">
                <a:solidFill>
                  <a:srgbClr val="000000"/>
                </a:solidFill>
                <a:latin typeface="Times New Roman" panose="02020603050405020304" pitchFamily="18" charset="0"/>
              </a:rPr>
              <a:t>Debugging Parallel DEVS</a:t>
            </a:r>
            <a:r>
              <a:rPr lang="en-GB" sz="1200" dirty="0">
                <a:solidFill>
                  <a:srgbClr val="000000"/>
                </a:solidFill>
                <a:latin typeface="Times New Roman" panose="02020603050405020304" pitchFamily="18" charset="0"/>
              </a:rPr>
              <a:t>. </a:t>
            </a:r>
            <a:r>
              <a:rPr lang="en-GB" sz="1200" i="1" dirty="0">
                <a:solidFill>
                  <a:srgbClr val="000000"/>
                </a:solidFill>
                <a:latin typeface="Times New Roman" panose="02020603050405020304" pitchFamily="18" charset="0"/>
              </a:rPr>
              <a:t>SIMULATION</a:t>
            </a:r>
            <a:r>
              <a:rPr lang="en-GB" sz="1200" dirty="0">
                <a:solidFill>
                  <a:srgbClr val="000000"/>
                </a:solidFill>
                <a:latin typeface="Times New Roman" panose="02020603050405020304" pitchFamily="18" charset="0"/>
              </a:rPr>
              <a:t>, 93(4):285-306, 2017</a:t>
            </a:r>
            <a:endParaRPr lang="en-GB" sz="1200" dirty="0"/>
          </a:p>
        </p:txBody>
      </p:sp>
      <p:sp>
        <p:nvSpPr>
          <p:cNvPr id="11" name="Rectangle 10"/>
          <p:cNvSpPr/>
          <p:nvPr/>
        </p:nvSpPr>
        <p:spPr>
          <a:xfrm>
            <a:off x="4084191" y="5519825"/>
            <a:ext cx="4598171" cy="647741"/>
          </a:xfrm>
          <a:prstGeom prst="rect">
            <a:avLst/>
          </a:prstGeom>
          <a:ln w="19050">
            <a:solidFill>
              <a:schemeClr val="tx2"/>
            </a:solidFill>
          </a:ln>
        </p:spPr>
        <p:txBody>
          <a:bodyPr wrap="square">
            <a:spAutoFit/>
          </a:bodyPr>
          <a:lstStyle/>
          <a:p>
            <a:r>
              <a:rPr lang="en-GB" sz="1200" dirty="0">
                <a:solidFill>
                  <a:schemeClr val="tx1"/>
                </a:solidFill>
              </a:rPr>
              <a:t>Simon Van </a:t>
            </a:r>
            <a:r>
              <a:rPr lang="en-GB" sz="1200" dirty="0" err="1">
                <a:solidFill>
                  <a:schemeClr val="tx1"/>
                </a:solidFill>
              </a:rPr>
              <a:t>Mierlo</a:t>
            </a:r>
            <a:r>
              <a:rPr lang="en-GB" sz="1200" dirty="0">
                <a:solidFill>
                  <a:schemeClr val="tx1"/>
                </a:solidFill>
              </a:rPr>
              <a:t>, </a:t>
            </a:r>
            <a:r>
              <a:rPr lang="en-GB" sz="1200" dirty="0" err="1">
                <a:solidFill>
                  <a:schemeClr val="tx1"/>
                </a:solidFill>
              </a:rPr>
              <a:t>Cláudio</a:t>
            </a:r>
            <a:r>
              <a:rPr lang="en-GB" sz="1200" dirty="0">
                <a:solidFill>
                  <a:schemeClr val="tx1"/>
                </a:solidFill>
              </a:rPr>
              <a:t> Gomes, and Hans </a:t>
            </a:r>
            <a:r>
              <a:rPr lang="en-GB" sz="1200" dirty="0" err="1">
                <a:solidFill>
                  <a:schemeClr val="tx1"/>
                </a:solidFill>
              </a:rPr>
              <a:t>Vangheluwe</a:t>
            </a:r>
            <a:r>
              <a:rPr lang="en-GB" sz="1200" dirty="0">
                <a:solidFill>
                  <a:schemeClr val="tx1"/>
                </a:solidFill>
              </a:rPr>
              <a:t>. </a:t>
            </a:r>
            <a:r>
              <a:rPr lang="en-GB" sz="1200" b="1" dirty="0">
                <a:solidFill>
                  <a:schemeClr val="tx1"/>
                </a:solidFill>
              </a:rPr>
              <a:t>Explicit Modelling and Synthesis of Debuggers for Hybrid Simulation Languages</a:t>
            </a:r>
            <a:r>
              <a:rPr lang="en-GB" sz="1200" dirty="0">
                <a:solidFill>
                  <a:schemeClr val="tx1"/>
                </a:solidFill>
              </a:rPr>
              <a:t>. In </a:t>
            </a:r>
            <a:r>
              <a:rPr lang="en-GB" sz="1200" i="1" dirty="0">
                <a:solidFill>
                  <a:schemeClr val="tx1"/>
                </a:solidFill>
              </a:rPr>
              <a:t>Proceedings of the 2017 Symposium on Theory of </a:t>
            </a:r>
            <a:r>
              <a:rPr lang="en-GB" sz="1200" i="1" dirty="0" err="1">
                <a:solidFill>
                  <a:schemeClr val="tx1"/>
                </a:solidFill>
              </a:rPr>
              <a:t>Modeling</a:t>
            </a:r>
            <a:r>
              <a:rPr lang="en-GB" sz="1200" i="1" dirty="0">
                <a:solidFill>
                  <a:schemeClr val="tx1"/>
                </a:solidFill>
              </a:rPr>
              <a:t> and Simulation - DEVS (TMS/DEVS)</a:t>
            </a:r>
            <a:r>
              <a:rPr lang="en-GB" sz="1200" dirty="0">
                <a:solidFill>
                  <a:schemeClr val="tx1"/>
                </a:solidFill>
              </a:rPr>
              <a:t>, pages 1013-1024, 2017</a:t>
            </a:r>
            <a:endParaRPr lang="en-GB" sz="900" dirty="0">
              <a:solidFill>
                <a:schemeClr val="tx1"/>
              </a:solidFill>
            </a:endParaRPr>
          </a:p>
        </p:txBody>
      </p:sp>
    </p:spTree>
    <p:extLst>
      <p:ext uri="{BB962C8B-B14F-4D97-AF65-F5344CB8AC3E}">
        <p14:creationId xmlns="" xmlns:p14="http://schemas.microsoft.com/office/powerpoint/2010/main" val="244274376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Motivation</a:t>
            </a:r>
            <a:endParaRPr lang="en-GB" dirty="0"/>
          </a:p>
        </p:txBody>
      </p:sp>
      <p:pic>
        <p:nvPicPr>
          <p:cNvPr id="1026" name="Picture 2" descr="Afbeeldingsresultaat voor simulink"/>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2449" y="1500174"/>
            <a:ext cx="2624667" cy="2201663"/>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Afbeeldingsresultaat voor yakindu"/>
          <p:cNvPicPr>
            <a:picLocks noGrp="1" noChangeAspect="1" noChangeArrowheads="1"/>
          </p:cNvPicPr>
          <p:nvPr>
            <p:ph idx="1"/>
          </p:nvPr>
        </p:nvPicPr>
        <p:blipFill>
          <a:blip r:embed="rId4" cstate="print">
            <a:extLst>
              <a:ext uri="{28A0092B-C50C-407E-A947-70E740481C1C}">
                <a14:useLocalDpi xmlns="" xmlns:a14="http://schemas.microsoft.com/office/drawing/2010/main" val="0"/>
              </a:ext>
            </a:extLst>
          </a:blip>
          <a:srcRect/>
          <a:stretch>
            <a:fillRect/>
          </a:stretch>
        </p:blipFill>
        <p:spPr bwMode="auto">
          <a:xfrm>
            <a:off x="2727116" y="1500174"/>
            <a:ext cx="3130532" cy="2201663"/>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Afbeeldingsresultaat voor devs suite"/>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857648" y="1500174"/>
            <a:ext cx="3126429" cy="220166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102449" y="3915053"/>
            <a:ext cx="7070077" cy="1754326"/>
          </a:xfrm>
          <a:prstGeom prst="rect">
            <a:avLst/>
          </a:prstGeom>
          <a:noFill/>
        </p:spPr>
        <p:txBody>
          <a:bodyPr wrap="none" rtlCol="0">
            <a:spAutoFit/>
          </a:bodyPr>
          <a:lstStyle/>
          <a:p>
            <a:r>
              <a:rPr lang="nl-BE" dirty="0">
                <a:solidFill>
                  <a:schemeClr val="tx1"/>
                </a:solidFill>
              </a:rPr>
              <a:t>Usable M&amp;S Environments:</a:t>
            </a:r>
          </a:p>
          <a:p>
            <a:pPr marL="800100" lvl="1" indent="-342900">
              <a:buFont typeface="Arial" panose="020B0604020202020204" pitchFamily="34" charset="0"/>
              <a:buChar char="•"/>
            </a:pPr>
            <a:r>
              <a:rPr lang="nl-BE" dirty="0">
                <a:solidFill>
                  <a:schemeClr val="tx1"/>
                </a:solidFill>
              </a:rPr>
              <a:t>Fidelity (w.r.t. formalism’s syntax and semantics)</a:t>
            </a:r>
          </a:p>
          <a:p>
            <a:pPr marL="800100" lvl="1" indent="-342900">
              <a:buFont typeface="Arial" panose="020B0604020202020204" pitchFamily="34" charset="0"/>
              <a:buChar char="•"/>
            </a:pPr>
            <a:r>
              <a:rPr lang="nl-BE" dirty="0">
                <a:solidFill>
                  <a:schemeClr val="tx1"/>
                </a:solidFill>
              </a:rPr>
              <a:t>Accuracy (in simulation results)</a:t>
            </a:r>
          </a:p>
          <a:p>
            <a:pPr marL="800100" lvl="1" indent="-342900">
              <a:buFont typeface="Arial" panose="020B0604020202020204" pitchFamily="34" charset="0"/>
              <a:buChar char="•"/>
            </a:pPr>
            <a:r>
              <a:rPr lang="nl-BE" dirty="0">
                <a:solidFill>
                  <a:schemeClr val="tx1"/>
                </a:solidFill>
              </a:rPr>
              <a:t>Resuse (model libraries)</a:t>
            </a:r>
          </a:p>
          <a:p>
            <a:pPr marL="800100" lvl="1" indent="-342900">
              <a:buFont typeface="Arial" panose="020B0604020202020204" pitchFamily="34" charset="0"/>
              <a:buChar char="•"/>
            </a:pPr>
            <a:r>
              <a:rPr lang="nl-BE" dirty="0">
                <a:solidFill>
                  <a:schemeClr val="tx1"/>
                </a:solidFill>
              </a:rPr>
              <a:t>Performance</a:t>
            </a:r>
          </a:p>
          <a:p>
            <a:pPr marL="800100" lvl="1" indent="-342900">
              <a:buFont typeface="Arial" panose="020B0604020202020204" pitchFamily="34" charset="0"/>
              <a:buChar char="•"/>
            </a:pPr>
            <a:r>
              <a:rPr lang="nl-BE" b="1" dirty="0">
                <a:solidFill>
                  <a:schemeClr val="tx1"/>
                </a:solidFill>
              </a:rPr>
              <a:t>Debugging</a:t>
            </a:r>
            <a:endParaRPr lang="en-GB" b="1" dirty="0">
              <a:solidFill>
                <a:schemeClr val="tx1"/>
              </a:solidFill>
            </a:endParaRPr>
          </a:p>
        </p:txBody>
      </p:sp>
    </p:spTree>
    <p:extLst>
      <p:ext uri="{BB962C8B-B14F-4D97-AF65-F5344CB8AC3E}">
        <p14:creationId xmlns="" xmlns:p14="http://schemas.microsoft.com/office/powerpoint/2010/main" val="34285095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14" y="629615"/>
            <a:ext cx="7867490" cy="1000132"/>
          </a:xfrm>
        </p:spPr>
        <p:txBody>
          <a:bodyPr/>
          <a:lstStyle/>
          <a:p>
            <a:r>
              <a:rPr lang="nl-BE" dirty="0"/>
              <a:t>Building Language-Specific Debugging Environments</a:t>
            </a:r>
            <a:endParaRPr lang="en-GB" dirty="0"/>
          </a:p>
        </p:txBody>
      </p:sp>
      <p:sp>
        <p:nvSpPr>
          <p:cNvPr id="3" name="Content Placeholder 2"/>
          <p:cNvSpPr>
            <a:spLocks noGrp="1"/>
          </p:cNvSpPr>
          <p:nvPr>
            <p:ph idx="1"/>
          </p:nvPr>
        </p:nvSpPr>
        <p:spPr>
          <a:xfrm>
            <a:off x="633415" y="1643050"/>
            <a:ext cx="2978460" cy="2460652"/>
          </a:xfrm>
          <a:ln>
            <a:solidFill>
              <a:schemeClr val="tx1"/>
            </a:solidFill>
          </a:ln>
        </p:spPr>
        <p:txBody>
          <a:bodyPr/>
          <a:lstStyle/>
          <a:p>
            <a:pPr>
              <a:lnSpc>
                <a:spcPct val="100000"/>
              </a:lnSpc>
            </a:pPr>
            <a:r>
              <a:rPr lang="nl-BE" sz="1600" dirty="0"/>
              <a:t>Operations:</a:t>
            </a:r>
          </a:p>
          <a:p>
            <a:pPr lvl="1">
              <a:lnSpc>
                <a:spcPct val="100000"/>
              </a:lnSpc>
            </a:pPr>
            <a:r>
              <a:rPr lang="nl-BE" sz="1600" dirty="0"/>
              <a:t>Pause/Resume</a:t>
            </a:r>
          </a:p>
          <a:p>
            <a:pPr lvl="1">
              <a:lnSpc>
                <a:spcPct val="100000"/>
              </a:lnSpc>
            </a:pPr>
            <a:r>
              <a:rPr lang="nl-BE" sz="1600" dirty="0"/>
              <a:t>Stepping</a:t>
            </a:r>
          </a:p>
          <a:p>
            <a:pPr lvl="1">
              <a:lnSpc>
                <a:spcPct val="100000"/>
              </a:lnSpc>
            </a:pPr>
            <a:r>
              <a:rPr lang="nl-BE" sz="1600" dirty="0"/>
              <a:t>Breakpoints</a:t>
            </a:r>
          </a:p>
          <a:p>
            <a:pPr lvl="1">
              <a:lnSpc>
                <a:spcPct val="100000"/>
              </a:lnSpc>
            </a:pPr>
            <a:r>
              <a:rPr lang="nl-BE" sz="1600" dirty="0"/>
              <a:t>State Tracing (Visual)</a:t>
            </a:r>
          </a:p>
          <a:p>
            <a:pPr lvl="1">
              <a:lnSpc>
                <a:spcPct val="100000"/>
              </a:lnSpc>
            </a:pPr>
            <a:r>
              <a:rPr lang="nl-BE" sz="1600" dirty="0"/>
              <a:t>Manual State Changes</a:t>
            </a:r>
          </a:p>
          <a:p>
            <a:pPr lvl="1">
              <a:lnSpc>
                <a:spcPct val="100000"/>
              </a:lnSpc>
            </a:pPr>
            <a:r>
              <a:rPr lang="nl-BE" sz="1600" dirty="0"/>
              <a:t>Omniscient Debugging</a:t>
            </a:r>
          </a:p>
        </p:txBody>
      </p:sp>
      <p:pic>
        <p:nvPicPr>
          <p:cNvPr id="4" name="Picture 3"/>
          <p:cNvPicPr>
            <a:picLocks noChangeAspect="1"/>
          </p:cNvPicPr>
          <p:nvPr/>
        </p:nvPicPr>
        <p:blipFill>
          <a:blip r:embed="rId3" cstate="print"/>
          <a:stretch>
            <a:fillRect/>
          </a:stretch>
        </p:blipFill>
        <p:spPr>
          <a:xfrm>
            <a:off x="8497889" y="55690"/>
            <a:ext cx="564774" cy="849566"/>
          </a:xfrm>
          <a:prstGeom prst="rect">
            <a:avLst/>
          </a:prstGeom>
        </p:spPr>
      </p:pic>
      <p:pic>
        <p:nvPicPr>
          <p:cNvPr id="5" name="Picture 4"/>
          <p:cNvPicPr>
            <a:picLocks noChangeAspect="1"/>
          </p:cNvPicPr>
          <p:nvPr/>
        </p:nvPicPr>
        <p:blipFill>
          <a:blip r:embed="rId4" cstate="print"/>
          <a:stretch>
            <a:fillRect/>
          </a:stretch>
        </p:blipFill>
        <p:spPr>
          <a:xfrm>
            <a:off x="7745260" y="55690"/>
            <a:ext cx="691078" cy="849566"/>
          </a:xfrm>
          <a:prstGeom prst="rect">
            <a:avLst/>
          </a:prstGeom>
        </p:spPr>
      </p:pic>
      <p:pic>
        <p:nvPicPr>
          <p:cNvPr id="6" name="Content Placeholder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567159" y="1615151"/>
            <a:ext cx="4287453" cy="2460652"/>
          </a:xfrm>
          <a:prstGeom prst="rect">
            <a:avLst/>
          </a:prstGeom>
          <a:ln>
            <a:solidFill>
              <a:schemeClr val="tx1"/>
            </a:solidFill>
          </a:ln>
        </p:spPr>
      </p:pic>
      <p:sp>
        <p:nvSpPr>
          <p:cNvPr id="7" name="TextBox 6"/>
          <p:cNvSpPr txBox="1"/>
          <p:nvPr/>
        </p:nvSpPr>
        <p:spPr>
          <a:xfrm>
            <a:off x="3545822" y="2351976"/>
            <a:ext cx="506870" cy="605487"/>
          </a:xfrm>
          <a:prstGeom prst="rect">
            <a:avLst/>
          </a:prstGeom>
          <a:noFill/>
        </p:spPr>
        <p:txBody>
          <a:bodyPr wrap="none" rtlCol="0">
            <a:spAutoFit/>
          </a:bodyPr>
          <a:lstStyle/>
          <a:p>
            <a:r>
              <a:rPr lang="nl-BE" sz="4400" b="1" dirty="0">
                <a:solidFill>
                  <a:schemeClr val="tx1"/>
                </a:solidFill>
              </a:rPr>
              <a:t>+</a:t>
            </a:r>
            <a:endParaRPr lang="en-GB" b="1" dirty="0">
              <a:solidFill>
                <a:schemeClr val="tx1"/>
              </a:solidFill>
            </a:endParaRPr>
          </a:p>
        </p:txBody>
      </p:sp>
      <p:sp>
        <p:nvSpPr>
          <p:cNvPr id="8" name="TextBox 7"/>
          <p:cNvSpPr txBox="1"/>
          <p:nvPr/>
        </p:nvSpPr>
        <p:spPr>
          <a:xfrm>
            <a:off x="3545822" y="3811065"/>
            <a:ext cx="506870" cy="605487"/>
          </a:xfrm>
          <a:prstGeom prst="rect">
            <a:avLst/>
          </a:prstGeom>
          <a:noFill/>
        </p:spPr>
        <p:txBody>
          <a:bodyPr wrap="none" rtlCol="0">
            <a:spAutoFit/>
          </a:bodyPr>
          <a:lstStyle/>
          <a:p>
            <a:r>
              <a:rPr lang="nl-BE" sz="4400" b="1" dirty="0">
                <a:solidFill>
                  <a:schemeClr val="tx1"/>
                </a:solidFill>
              </a:rPr>
              <a:t>+</a:t>
            </a:r>
            <a:endParaRPr lang="en-GB" b="1" dirty="0">
              <a:solidFill>
                <a:schemeClr val="tx1"/>
              </a:solidFill>
            </a:endParaRPr>
          </a:p>
        </p:txBody>
      </p:sp>
      <p:grpSp>
        <p:nvGrpSpPr>
          <p:cNvPr id="9" name="Group 14"/>
          <p:cNvGrpSpPr/>
          <p:nvPr/>
        </p:nvGrpSpPr>
        <p:grpSpPr>
          <a:xfrm>
            <a:off x="735441" y="4416552"/>
            <a:ext cx="8044835" cy="1740395"/>
            <a:chOff x="735441" y="4416552"/>
            <a:chExt cx="8044835" cy="1740395"/>
          </a:xfrm>
        </p:grpSpPr>
        <p:pic>
          <p:nvPicPr>
            <p:cNvPr id="10" name="Picture 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485264" y="4416552"/>
              <a:ext cx="2373637" cy="1740395"/>
            </a:xfrm>
            <a:prstGeom prst="rect">
              <a:avLst/>
            </a:prstGeom>
          </p:spPr>
        </p:pic>
        <p:pic>
          <p:nvPicPr>
            <p:cNvPr id="12" name="Picture 11"/>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35441" y="4416552"/>
              <a:ext cx="2358747" cy="1740395"/>
            </a:xfrm>
            <a:prstGeom prst="rect">
              <a:avLst/>
            </a:prstGeom>
          </p:spPr>
        </p:pic>
        <p:pic>
          <p:nvPicPr>
            <p:cNvPr id="14" name="Picture 13"/>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373368" y="4416568"/>
              <a:ext cx="2406908" cy="1740379"/>
            </a:xfrm>
            <a:prstGeom prst="rect">
              <a:avLst/>
            </a:prstGeom>
          </p:spPr>
        </p:pic>
      </p:grpSp>
      <p:sp>
        <p:nvSpPr>
          <p:cNvPr id="16" name="Rectangle 15"/>
          <p:cNvSpPr/>
          <p:nvPr/>
        </p:nvSpPr>
        <p:spPr bwMode="auto">
          <a:xfrm>
            <a:off x="633414" y="4334255"/>
            <a:ext cx="8236266" cy="190498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pPr>
            <a:endParaRPr kumimoji="0" lang="en-GB" sz="2400" b="0" i="0" u="none" strike="noStrike" cap="none" normalizeH="0" baseline="0">
              <a:ln>
                <a:noFill/>
              </a:ln>
              <a:solidFill>
                <a:schemeClr val="bg1"/>
              </a:solidFill>
              <a:effectLst/>
              <a:latin typeface="Times New Roman" charset="0"/>
              <a:cs typeface="Times New Roman" charset="0"/>
            </a:endParaRPr>
          </a:p>
        </p:txBody>
      </p:sp>
    </p:spTree>
    <p:extLst>
      <p:ext uri="{BB962C8B-B14F-4D97-AF65-F5344CB8AC3E}">
        <p14:creationId xmlns="" xmlns:p14="http://schemas.microsoft.com/office/powerpoint/2010/main" val="10922021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De- and Reconstruction</a:t>
            </a:r>
            <a:endParaRPr lang="en-GB" dirty="0"/>
          </a:p>
        </p:txBody>
      </p:sp>
      <p:pic>
        <p:nvPicPr>
          <p:cNvPr id="5" name="Content Placeholder 4"/>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268459" y="1309042"/>
            <a:ext cx="4167839" cy="2065090"/>
          </a:xfrm>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801440" y="1309042"/>
            <a:ext cx="4169724" cy="2065090"/>
          </a:xfrm>
          <a:prstGeom prst="rect">
            <a:avLst/>
          </a:prstGeom>
        </p:spPr>
      </p:pic>
      <p:pic>
        <p:nvPicPr>
          <p:cNvPr id="9" name="Picture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221453" y="3465572"/>
            <a:ext cx="4691785" cy="2772836"/>
          </a:xfrm>
          <a:prstGeom prst="rect">
            <a:avLst/>
          </a:prstGeom>
        </p:spPr>
      </p:pic>
      <p:sp>
        <p:nvSpPr>
          <p:cNvPr id="10" name="TextBox 9"/>
          <p:cNvSpPr txBox="1"/>
          <p:nvPr/>
        </p:nvSpPr>
        <p:spPr>
          <a:xfrm>
            <a:off x="268459" y="936824"/>
            <a:ext cx="415498" cy="372218"/>
          </a:xfrm>
          <a:prstGeom prst="rect">
            <a:avLst/>
          </a:prstGeom>
          <a:noFill/>
        </p:spPr>
        <p:txBody>
          <a:bodyPr wrap="none" rtlCol="0">
            <a:spAutoFit/>
          </a:bodyPr>
          <a:lstStyle/>
          <a:p>
            <a:r>
              <a:rPr lang="nl-BE" b="1" dirty="0">
                <a:solidFill>
                  <a:schemeClr val="tx1"/>
                </a:solidFill>
              </a:rPr>
              <a:t>1.</a:t>
            </a:r>
            <a:endParaRPr lang="en-GB" b="1" dirty="0">
              <a:solidFill>
                <a:schemeClr val="tx1"/>
              </a:solidFill>
            </a:endParaRPr>
          </a:p>
        </p:txBody>
      </p:sp>
      <p:sp>
        <p:nvSpPr>
          <p:cNvPr id="11" name="TextBox 10"/>
          <p:cNvSpPr txBox="1"/>
          <p:nvPr/>
        </p:nvSpPr>
        <p:spPr>
          <a:xfrm>
            <a:off x="8501091" y="936824"/>
            <a:ext cx="415498" cy="372218"/>
          </a:xfrm>
          <a:prstGeom prst="rect">
            <a:avLst/>
          </a:prstGeom>
          <a:noFill/>
        </p:spPr>
        <p:txBody>
          <a:bodyPr wrap="none" rtlCol="0">
            <a:spAutoFit/>
          </a:bodyPr>
          <a:lstStyle/>
          <a:p>
            <a:r>
              <a:rPr lang="nl-BE" b="1" dirty="0">
                <a:solidFill>
                  <a:schemeClr val="tx1"/>
                </a:solidFill>
              </a:rPr>
              <a:t>2.</a:t>
            </a:r>
            <a:endParaRPr lang="en-GB" b="1" dirty="0">
              <a:solidFill>
                <a:schemeClr val="tx1"/>
              </a:solidFill>
            </a:endParaRPr>
          </a:p>
        </p:txBody>
      </p:sp>
      <p:sp>
        <p:nvSpPr>
          <p:cNvPr id="12" name="TextBox 11"/>
          <p:cNvSpPr txBox="1"/>
          <p:nvPr/>
        </p:nvSpPr>
        <p:spPr>
          <a:xfrm>
            <a:off x="1805955" y="3474716"/>
            <a:ext cx="415498" cy="372218"/>
          </a:xfrm>
          <a:prstGeom prst="rect">
            <a:avLst/>
          </a:prstGeom>
          <a:noFill/>
        </p:spPr>
        <p:txBody>
          <a:bodyPr wrap="none" rtlCol="0">
            <a:spAutoFit/>
          </a:bodyPr>
          <a:lstStyle/>
          <a:p>
            <a:r>
              <a:rPr lang="nl-BE" b="1" dirty="0">
                <a:solidFill>
                  <a:schemeClr val="tx1"/>
                </a:solidFill>
              </a:rPr>
              <a:t>3.</a:t>
            </a:r>
            <a:endParaRPr lang="en-GB" b="1" dirty="0">
              <a:solidFill>
                <a:schemeClr val="tx1"/>
              </a:solidFill>
            </a:endParaRPr>
          </a:p>
        </p:txBody>
      </p:sp>
    </p:spTree>
    <p:extLst>
      <p:ext uri="{BB962C8B-B14F-4D97-AF65-F5344CB8AC3E}">
        <p14:creationId xmlns="" xmlns:p14="http://schemas.microsoft.com/office/powerpoint/2010/main" val="29152895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616" y="210311"/>
            <a:ext cx="7867490" cy="539799"/>
          </a:xfrm>
        </p:spPr>
        <p:txBody>
          <a:bodyPr/>
          <a:lstStyle/>
          <a:p>
            <a:r>
              <a:rPr lang="nl-BE" dirty="0"/>
              <a:t>Architecture and Workflow</a:t>
            </a:r>
            <a:endParaRPr lang="en-GB" dirty="0"/>
          </a:p>
        </p:txBody>
      </p:sp>
      <p:pic>
        <p:nvPicPr>
          <p:cNvPr id="5" name="Content Placeholder 4"/>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363657" y="889808"/>
            <a:ext cx="6413408" cy="3615380"/>
          </a:xfrm>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956816" y="4644887"/>
            <a:ext cx="5541264" cy="1517520"/>
          </a:xfrm>
          <a:prstGeom prst="rect">
            <a:avLst/>
          </a:prstGeom>
        </p:spPr>
      </p:pic>
      <p:cxnSp>
        <p:nvCxnSpPr>
          <p:cNvPr id="10" name="Straight Connector 9"/>
          <p:cNvCxnSpPr/>
          <p:nvPr/>
        </p:nvCxnSpPr>
        <p:spPr bwMode="auto">
          <a:xfrm>
            <a:off x="240677" y="4568983"/>
            <a:ext cx="8659368" cy="0"/>
          </a:xfrm>
          <a:prstGeom prst="line">
            <a:avLst/>
          </a:prstGeom>
          <a:solidFill>
            <a:srgbClr val="00B8FF"/>
          </a:solidFill>
          <a:ln w="9525" cap="flat" cmpd="sng" algn="ctr">
            <a:solidFill>
              <a:schemeClr val="tx1"/>
            </a:solidFill>
            <a:prstDash val="solid"/>
            <a:round/>
            <a:headEnd type="none" w="med" len="med"/>
            <a:tailEnd type="none" w="med" len="med"/>
          </a:ln>
          <a:effectLst/>
        </p:spPr>
      </p:cxnSp>
    </p:spTree>
    <p:extLst>
      <p:ext uri="{BB962C8B-B14F-4D97-AF65-F5344CB8AC3E}">
        <p14:creationId xmlns="" xmlns:p14="http://schemas.microsoft.com/office/powerpoint/2010/main" val="3796928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234" y="-56618"/>
            <a:ext cx="7867490" cy="794037"/>
          </a:xfrm>
        </p:spPr>
        <p:txBody>
          <a:bodyPr/>
          <a:lstStyle/>
          <a:p>
            <a:r>
              <a:rPr lang="nl-BE" dirty="0"/>
              <a:t>Examples</a:t>
            </a:r>
            <a:endParaRPr lang="en-GB" dirty="0"/>
          </a:p>
        </p:txBody>
      </p:sp>
      <p:pic>
        <p:nvPicPr>
          <p:cNvPr id="5" name="Content Placeholder 4"/>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47440" y="1016341"/>
            <a:ext cx="3992887" cy="2586823"/>
          </a:xfrm>
        </p:spPr>
      </p:pic>
      <p:sp>
        <p:nvSpPr>
          <p:cNvPr id="6" name="TextBox 5"/>
          <p:cNvSpPr txBox="1"/>
          <p:nvPr/>
        </p:nvSpPr>
        <p:spPr>
          <a:xfrm>
            <a:off x="258950" y="737419"/>
            <a:ext cx="3482673" cy="278923"/>
          </a:xfrm>
          <a:prstGeom prst="rect">
            <a:avLst/>
          </a:prstGeom>
          <a:noFill/>
        </p:spPr>
        <p:txBody>
          <a:bodyPr wrap="square" rtlCol="0">
            <a:spAutoFit/>
          </a:bodyPr>
          <a:lstStyle/>
          <a:p>
            <a:r>
              <a:rPr lang="nl-BE" sz="1600" dirty="0">
                <a:solidFill>
                  <a:schemeClr val="tx1"/>
                </a:solidFill>
              </a:rPr>
              <a:t>Dynamic-Structure DEVS</a:t>
            </a:r>
            <a:endParaRPr lang="en-GB" sz="1600" dirty="0">
              <a:solidFill>
                <a:schemeClr val="tx1"/>
              </a:solidFill>
            </a:endParaRPr>
          </a:p>
        </p:txBody>
      </p:sp>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47440" y="4161011"/>
            <a:ext cx="5191432" cy="2023013"/>
          </a:xfrm>
          <a:prstGeom prst="rect">
            <a:avLst/>
          </a:prstGeom>
        </p:spPr>
      </p:pic>
      <p:sp>
        <p:nvSpPr>
          <p:cNvPr id="9" name="TextBox 8"/>
          <p:cNvSpPr txBox="1"/>
          <p:nvPr/>
        </p:nvSpPr>
        <p:spPr>
          <a:xfrm>
            <a:off x="258950" y="3882088"/>
            <a:ext cx="3482673" cy="278923"/>
          </a:xfrm>
          <a:prstGeom prst="rect">
            <a:avLst/>
          </a:prstGeom>
          <a:noFill/>
        </p:spPr>
        <p:txBody>
          <a:bodyPr wrap="square" rtlCol="0">
            <a:spAutoFit/>
          </a:bodyPr>
          <a:lstStyle/>
          <a:p>
            <a:r>
              <a:rPr lang="nl-BE" sz="1600" dirty="0">
                <a:solidFill>
                  <a:schemeClr val="tx1"/>
                </a:solidFill>
              </a:rPr>
              <a:t>Petrinets</a:t>
            </a:r>
            <a:endParaRPr lang="en-GB" sz="1600" dirty="0">
              <a:solidFill>
                <a:schemeClr val="tx1"/>
              </a:solidFill>
            </a:endParaRPr>
          </a:p>
        </p:txBody>
      </p:sp>
      <p:pic>
        <p:nvPicPr>
          <p:cNvPr id="11" name="Picture 1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551040" y="1016342"/>
            <a:ext cx="4277670" cy="3738967"/>
          </a:xfrm>
          <a:prstGeom prst="rect">
            <a:avLst/>
          </a:prstGeom>
        </p:spPr>
      </p:pic>
      <p:sp>
        <p:nvSpPr>
          <p:cNvPr id="14" name="TextBox 13"/>
          <p:cNvSpPr txBox="1"/>
          <p:nvPr/>
        </p:nvSpPr>
        <p:spPr>
          <a:xfrm>
            <a:off x="4445034" y="720211"/>
            <a:ext cx="3482673" cy="278923"/>
          </a:xfrm>
          <a:prstGeom prst="rect">
            <a:avLst/>
          </a:prstGeom>
          <a:noFill/>
        </p:spPr>
        <p:txBody>
          <a:bodyPr wrap="square" rtlCol="0">
            <a:spAutoFit/>
          </a:bodyPr>
          <a:lstStyle/>
          <a:p>
            <a:r>
              <a:rPr lang="nl-BE" sz="1600" dirty="0">
                <a:solidFill>
                  <a:schemeClr val="tx1"/>
                </a:solidFill>
              </a:rPr>
              <a:t>Parallel DEVS</a:t>
            </a:r>
            <a:endParaRPr lang="en-GB" sz="1600" dirty="0">
              <a:solidFill>
                <a:schemeClr val="tx1"/>
              </a:solidFill>
            </a:endParaRPr>
          </a:p>
        </p:txBody>
      </p:sp>
    </p:spTree>
    <p:extLst>
      <p:ext uri="{BB962C8B-B14F-4D97-AF65-F5344CB8AC3E}">
        <p14:creationId xmlns="" xmlns:p14="http://schemas.microsoft.com/office/powerpoint/2010/main" val="32772628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976" y="70567"/>
            <a:ext cx="7867490" cy="532956"/>
          </a:xfrm>
        </p:spPr>
        <p:txBody>
          <a:bodyPr/>
          <a:lstStyle/>
          <a:p>
            <a:r>
              <a:rPr lang="nl-BE" dirty="0"/>
              <a:t>Debugging Hybrid Formalisms</a:t>
            </a:r>
            <a:endParaRPr lang="en-GB" dirty="0"/>
          </a:p>
        </p:txBody>
      </p:sp>
      <p:pic>
        <p:nvPicPr>
          <p:cNvPr id="5" name="Content Placeholder 4"/>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849651" y="687855"/>
            <a:ext cx="3744342" cy="2126460"/>
          </a:xfrm>
        </p:spPr>
      </p:pic>
      <p:grpSp>
        <p:nvGrpSpPr>
          <p:cNvPr id="3" name="Group 20"/>
          <p:cNvGrpSpPr>
            <a:grpSpLocks noChangeAspect="1"/>
          </p:cNvGrpSpPr>
          <p:nvPr/>
        </p:nvGrpSpPr>
        <p:grpSpPr>
          <a:xfrm>
            <a:off x="142301" y="2897456"/>
            <a:ext cx="9001699" cy="3290332"/>
            <a:chOff x="71150" y="1811605"/>
            <a:chExt cx="9001698" cy="3290330"/>
          </a:xfrm>
        </p:grpSpPr>
        <p:pic>
          <p:nvPicPr>
            <p:cNvPr id="6" name="Picture 5"/>
            <p:cNvPicPr>
              <a:picLocks noChangeAspect="1"/>
            </p:cNvPicPr>
            <p:nvPr/>
          </p:nvPicPr>
          <p:blipFill>
            <a:blip r:embed="rId3" cstate="print"/>
            <a:stretch>
              <a:fillRect/>
            </a:stretch>
          </p:blipFill>
          <p:spPr>
            <a:xfrm>
              <a:off x="71150" y="2900648"/>
              <a:ext cx="9001698" cy="2201287"/>
            </a:xfrm>
            <a:prstGeom prst="rect">
              <a:avLst/>
            </a:prstGeom>
          </p:spPr>
        </p:pic>
        <p:sp>
          <p:nvSpPr>
            <p:cNvPr id="7" name="TextBox 6"/>
            <p:cNvSpPr txBox="1"/>
            <p:nvPr/>
          </p:nvSpPr>
          <p:spPr>
            <a:xfrm>
              <a:off x="216894" y="1811605"/>
              <a:ext cx="1651413" cy="1169551"/>
            </a:xfrm>
            <a:prstGeom prst="rect">
              <a:avLst/>
            </a:prstGeom>
            <a:noFill/>
          </p:spPr>
          <p:txBody>
            <a:bodyPr wrap="none" rtlCol="0">
              <a:spAutoFit/>
            </a:bodyPr>
            <a:lstStyle/>
            <a:p>
              <a:pPr defTabSz="457200" eaLnBrk="1" fontAlgn="auto" hangingPunct="1">
                <a:lnSpc>
                  <a:spcPct val="100000"/>
                </a:lnSpc>
                <a:spcBef>
                  <a:spcPts val="0"/>
                </a:spcBef>
                <a:spcAft>
                  <a:spcPts val="0"/>
                </a:spcAft>
                <a:buClrTx/>
                <a:buSzTx/>
                <a:buFontTx/>
                <a:buNone/>
              </a:pPr>
              <a:r>
                <a:rPr lang="nl-BE" sz="1400" dirty="0">
                  <a:solidFill>
                    <a:prstClr val="black"/>
                  </a:solidFill>
                  <a:latin typeface="Calibri" panose="020F0502020204030204"/>
                  <a:cs typeface="+mn-cs"/>
                </a:rPr>
                <a:t>Continuous</a:t>
              </a:r>
            </a:p>
            <a:p>
              <a:pPr defTabSz="457200" eaLnBrk="1" fontAlgn="auto" hangingPunct="1">
                <a:lnSpc>
                  <a:spcPct val="100000"/>
                </a:lnSpc>
                <a:spcBef>
                  <a:spcPts val="0"/>
                </a:spcBef>
                <a:spcAft>
                  <a:spcPts val="0"/>
                </a:spcAft>
                <a:buClrTx/>
                <a:buSzTx/>
                <a:buFontTx/>
                <a:buNone/>
              </a:pPr>
              <a:r>
                <a:rPr lang="nl-BE" sz="1400" dirty="0">
                  <a:solidFill>
                    <a:prstClr val="black"/>
                  </a:solidFill>
                  <a:latin typeface="Calibri" panose="020F0502020204030204"/>
                  <a:cs typeface="+mn-cs"/>
                </a:rPr>
                <a:t>Breakpoints</a:t>
              </a:r>
            </a:p>
            <a:p>
              <a:pPr defTabSz="457200" eaLnBrk="1" fontAlgn="auto" hangingPunct="1">
                <a:lnSpc>
                  <a:spcPct val="100000"/>
                </a:lnSpc>
                <a:spcBef>
                  <a:spcPts val="0"/>
                </a:spcBef>
                <a:spcAft>
                  <a:spcPts val="0"/>
                </a:spcAft>
                <a:buClrTx/>
                <a:buSzTx/>
                <a:buFontTx/>
                <a:buNone/>
              </a:pPr>
              <a:r>
                <a:rPr lang="nl-BE" sz="1400" dirty="0">
                  <a:solidFill>
                    <a:prstClr val="black"/>
                  </a:solidFill>
                  <a:latin typeface="Calibri" panose="020F0502020204030204"/>
                  <a:cs typeface="+mn-cs"/>
                </a:rPr>
                <a:t>Pause/Resume</a:t>
              </a:r>
            </a:p>
            <a:p>
              <a:pPr defTabSz="457200" eaLnBrk="1" fontAlgn="auto" hangingPunct="1">
                <a:lnSpc>
                  <a:spcPct val="100000"/>
                </a:lnSpc>
                <a:spcBef>
                  <a:spcPts val="0"/>
                </a:spcBef>
                <a:spcAft>
                  <a:spcPts val="0"/>
                </a:spcAft>
                <a:buClrTx/>
                <a:buSzTx/>
                <a:buFontTx/>
                <a:buNone/>
              </a:pPr>
              <a:r>
                <a:rPr lang="nl-BE" sz="1400" dirty="0">
                  <a:solidFill>
                    <a:prstClr val="black"/>
                  </a:solidFill>
                  <a:latin typeface="Calibri" panose="020F0502020204030204"/>
                  <a:cs typeface="+mn-cs"/>
                </a:rPr>
                <a:t>Stepping</a:t>
              </a:r>
            </a:p>
            <a:p>
              <a:pPr defTabSz="457200" eaLnBrk="1" fontAlgn="auto" hangingPunct="1">
                <a:lnSpc>
                  <a:spcPct val="100000"/>
                </a:lnSpc>
                <a:spcBef>
                  <a:spcPts val="0"/>
                </a:spcBef>
                <a:spcAft>
                  <a:spcPts val="0"/>
                </a:spcAft>
                <a:buClrTx/>
                <a:buSzTx/>
                <a:buFontTx/>
                <a:buNone/>
              </a:pPr>
              <a:r>
                <a:rPr lang="nl-BE" sz="1400" dirty="0">
                  <a:solidFill>
                    <a:prstClr val="black"/>
                  </a:solidFill>
                  <a:latin typeface="Calibri" panose="020F0502020204030204"/>
                  <a:cs typeface="+mn-cs"/>
                </a:rPr>
                <a:t>Realtime Simulation</a:t>
              </a:r>
            </a:p>
          </p:txBody>
        </p:sp>
        <p:sp>
          <p:nvSpPr>
            <p:cNvPr id="8" name="TextBox 7"/>
            <p:cNvSpPr txBox="1"/>
            <p:nvPr/>
          </p:nvSpPr>
          <p:spPr>
            <a:xfrm>
              <a:off x="2014728" y="2020039"/>
              <a:ext cx="1271887" cy="738663"/>
            </a:xfrm>
            <a:prstGeom prst="rect">
              <a:avLst/>
            </a:prstGeom>
            <a:noFill/>
          </p:spPr>
          <p:txBody>
            <a:bodyPr wrap="none" rtlCol="0">
              <a:spAutoFit/>
            </a:bodyPr>
            <a:lstStyle/>
            <a:p>
              <a:pPr defTabSz="457200" eaLnBrk="1" fontAlgn="auto" hangingPunct="1">
                <a:lnSpc>
                  <a:spcPct val="100000"/>
                </a:lnSpc>
                <a:spcBef>
                  <a:spcPts val="0"/>
                </a:spcBef>
                <a:spcAft>
                  <a:spcPts val="0"/>
                </a:spcAft>
                <a:buClrTx/>
                <a:buSzTx/>
                <a:buFontTx/>
                <a:buNone/>
              </a:pPr>
              <a:r>
                <a:rPr lang="nl-BE" sz="1400" dirty="0">
                  <a:solidFill>
                    <a:prstClr val="black"/>
                  </a:solidFill>
                  <a:latin typeface="Calibri" panose="020F0502020204030204"/>
                  <a:cs typeface="+mn-cs"/>
                </a:rPr>
                <a:t>Continuous</a:t>
              </a:r>
            </a:p>
            <a:p>
              <a:pPr defTabSz="457200" eaLnBrk="1" fontAlgn="auto" hangingPunct="1">
                <a:lnSpc>
                  <a:spcPct val="100000"/>
                </a:lnSpc>
                <a:spcBef>
                  <a:spcPts val="0"/>
                </a:spcBef>
                <a:spcAft>
                  <a:spcPts val="0"/>
                </a:spcAft>
                <a:buClrTx/>
                <a:buSzTx/>
                <a:buFontTx/>
                <a:buNone/>
              </a:pPr>
              <a:r>
                <a:rPr lang="nl-BE" sz="1400" dirty="0">
                  <a:solidFill>
                    <a:prstClr val="black"/>
                  </a:solidFill>
                  <a:latin typeface="Calibri" panose="020F0502020204030204"/>
                  <a:cs typeface="+mn-cs"/>
                </a:rPr>
                <a:t>Stepping</a:t>
              </a:r>
            </a:p>
            <a:p>
              <a:pPr defTabSz="457200" eaLnBrk="1" fontAlgn="auto" hangingPunct="1">
                <a:lnSpc>
                  <a:spcPct val="100000"/>
                </a:lnSpc>
                <a:spcBef>
                  <a:spcPts val="0"/>
                </a:spcBef>
                <a:spcAft>
                  <a:spcPts val="0"/>
                </a:spcAft>
                <a:buClrTx/>
                <a:buSzTx/>
                <a:buFontTx/>
                <a:buNone/>
              </a:pPr>
              <a:r>
                <a:rPr lang="nl-BE" sz="1400" dirty="0">
                  <a:solidFill>
                    <a:prstClr val="black"/>
                  </a:solidFill>
                  <a:latin typeface="Calibri" panose="020F0502020204030204"/>
                  <a:cs typeface="+mn-cs"/>
                </a:rPr>
                <a:t>Event Injection</a:t>
              </a:r>
            </a:p>
          </p:txBody>
        </p:sp>
        <p:sp>
          <p:nvSpPr>
            <p:cNvPr id="9" name="TextBox 8"/>
            <p:cNvSpPr txBox="1"/>
            <p:nvPr/>
          </p:nvSpPr>
          <p:spPr>
            <a:xfrm>
              <a:off x="7123513" y="2457934"/>
              <a:ext cx="1019766" cy="307776"/>
            </a:xfrm>
            <a:prstGeom prst="rect">
              <a:avLst/>
            </a:prstGeom>
            <a:noFill/>
          </p:spPr>
          <p:txBody>
            <a:bodyPr wrap="none" rtlCol="0">
              <a:spAutoFit/>
            </a:bodyPr>
            <a:lstStyle/>
            <a:p>
              <a:pPr defTabSz="457200" eaLnBrk="1" fontAlgn="auto" hangingPunct="1">
                <a:lnSpc>
                  <a:spcPct val="100000"/>
                </a:lnSpc>
                <a:spcBef>
                  <a:spcPts val="0"/>
                </a:spcBef>
                <a:spcAft>
                  <a:spcPts val="0"/>
                </a:spcAft>
                <a:buClrTx/>
                <a:buSzTx/>
                <a:buFontTx/>
                <a:buNone/>
              </a:pPr>
              <a:r>
                <a:rPr lang="nl-BE" sz="1400" dirty="0">
                  <a:solidFill>
                    <a:prstClr val="black"/>
                  </a:solidFill>
                  <a:latin typeface="Calibri" panose="020F0502020204030204"/>
                  <a:cs typeface="+mn-cs"/>
                </a:rPr>
                <a:t>Continuous</a:t>
              </a:r>
            </a:p>
          </p:txBody>
        </p:sp>
        <p:cxnSp>
          <p:nvCxnSpPr>
            <p:cNvPr id="10" name="Straight Connector 9"/>
            <p:cNvCxnSpPr>
              <a:stCxn id="7" idx="2"/>
            </p:cNvCxnSpPr>
            <p:nvPr/>
          </p:nvCxnSpPr>
          <p:spPr>
            <a:xfrm>
              <a:off x="1042601" y="2981156"/>
              <a:ext cx="0" cy="625643"/>
            </a:xfrm>
            <a:prstGeom prst="line">
              <a:avLst/>
            </a:prstGeom>
            <a:noFill/>
            <a:ln w="19050" cap="flat" cmpd="sng" algn="ctr">
              <a:solidFill>
                <a:srgbClr val="FF0000"/>
              </a:solidFill>
              <a:prstDash val="solid"/>
              <a:miter lim="800000"/>
            </a:ln>
            <a:effectLst/>
          </p:spPr>
        </p:cxnSp>
        <p:cxnSp>
          <p:nvCxnSpPr>
            <p:cNvPr id="11" name="Straight Connector 10"/>
            <p:cNvCxnSpPr/>
            <p:nvPr/>
          </p:nvCxnSpPr>
          <p:spPr>
            <a:xfrm>
              <a:off x="2425807" y="2765712"/>
              <a:ext cx="0" cy="272126"/>
            </a:xfrm>
            <a:prstGeom prst="line">
              <a:avLst/>
            </a:prstGeom>
            <a:noFill/>
            <a:ln w="19050" cap="flat" cmpd="sng" algn="ctr">
              <a:solidFill>
                <a:srgbClr val="FF0000"/>
              </a:solidFill>
              <a:prstDash val="solid"/>
              <a:miter lim="800000"/>
            </a:ln>
            <a:effectLst/>
          </p:spPr>
        </p:cxnSp>
        <p:cxnSp>
          <p:nvCxnSpPr>
            <p:cNvPr id="12" name="Straight Connector 11"/>
            <p:cNvCxnSpPr/>
            <p:nvPr/>
          </p:nvCxnSpPr>
          <p:spPr>
            <a:xfrm>
              <a:off x="2425807" y="3808698"/>
              <a:ext cx="0" cy="396587"/>
            </a:xfrm>
            <a:prstGeom prst="line">
              <a:avLst/>
            </a:prstGeom>
            <a:noFill/>
            <a:ln w="19050" cap="flat" cmpd="sng" algn="ctr">
              <a:solidFill>
                <a:srgbClr val="FF0000"/>
              </a:solidFill>
              <a:prstDash val="solid"/>
              <a:miter lim="800000"/>
            </a:ln>
            <a:effectLst/>
          </p:spPr>
        </p:cxnSp>
        <p:cxnSp>
          <p:nvCxnSpPr>
            <p:cNvPr id="13" name="Straight Connector 12"/>
            <p:cNvCxnSpPr/>
            <p:nvPr/>
          </p:nvCxnSpPr>
          <p:spPr>
            <a:xfrm>
              <a:off x="3949808" y="2765712"/>
              <a:ext cx="0" cy="272126"/>
            </a:xfrm>
            <a:prstGeom prst="line">
              <a:avLst/>
            </a:prstGeom>
            <a:noFill/>
            <a:ln w="19050" cap="flat" cmpd="sng" algn="ctr">
              <a:solidFill>
                <a:srgbClr val="FF0000"/>
              </a:solidFill>
              <a:prstDash val="solid"/>
              <a:miter lim="800000"/>
            </a:ln>
            <a:effectLst/>
          </p:spPr>
        </p:cxnSp>
        <p:cxnSp>
          <p:nvCxnSpPr>
            <p:cNvPr id="14" name="Straight Connector 13"/>
            <p:cNvCxnSpPr/>
            <p:nvPr/>
          </p:nvCxnSpPr>
          <p:spPr>
            <a:xfrm>
              <a:off x="3946741" y="3808698"/>
              <a:ext cx="0" cy="396587"/>
            </a:xfrm>
            <a:prstGeom prst="line">
              <a:avLst/>
            </a:prstGeom>
            <a:noFill/>
            <a:ln w="19050" cap="flat" cmpd="sng" algn="ctr">
              <a:solidFill>
                <a:srgbClr val="FF0000"/>
              </a:solidFill>
              <a:prstDash val="solid"/>
              <a:miter lim="800000"/>
            </a:ln>
            <a:effectLst/>
          </p:spPr>
        </p:cxnSp>
        <p:cxnSp>
          <p:nvCxnSpPr>
            <p:cNvPr id="15" name="Straight Connector 14"/>
            <p:cNvCxnSpPr/>
            <p:nvPr/>
          </p:nvCxnSpPr>
          <p:spPr>
            <a:xfrm>
              <a:off x="5851740" y="3808698"/>
              <a:ext cx="0" cy="396587"/>
            </a:xfrm>
            <a:prstGeom prst="line">
              <a:avLst/>
            </a:prstGeom>
            <a:noFill/>
            <a:ln w="19050" cap="flat" cmpd="sng" algn="ctr">
              <a:solidFill>
                <a:srgbClr val="FF0000"/>
              </a:solidFill>
              <a:prstDash val="solid"/>
              <a:miter lim="800000"/>
            </a:ln>
            <a:effectLst/>
          </p:spPr>
        </p:cxnSp>
        <p:cxnSp>
          <p:nvCxnSpPr>
            <p:cNvPr id="16" name="Straight Connector 15"/>
            <p:cNvCxnSpPr/>
            <p:nvPr/>
          </p:nvCxnSpPr>
          <p:spPr>
            <a:xfrm>
              <a:off x="7613864" y="3808698"/>
              <a:ext cx="0" cy="396587"/>
            </a:xfrm>
            <a:prstGeom prst="line">
              <a:avLst/>
            </a:prstGeom>
            <a:noFill/>
            <a:ln w="19050" cap="flat" cmpd="sng" algn="ctr">
              <a:solidFill>
                <a:srgbClr val="FF0000"/>
              </a:solidFill>
              <a:prstDash val="solid"/>
              <a:miter lim="800000"/>
            </a:ln>
            <a:effectLst/>
          </p:spPr>
        </p:cxnSp>
        <p:cxnSp>
          <p:nvCxnSpPr>
            <p:cNvPr id="17" name="Straight Connector 16"/>
            <p:cNvCxnSpPr/>
            <p:nvPr/>
          </p:nvCxnSpPr>
          <p:spPr>
            <a:xfrm>
              <a:off x="5851740" y="2765712"/>
              <a:ext cx="0" cy="272126"/>
            </a:xfrm>
            <a:prstGeom prst="line">
              <a:avLst/>
            </a:prstGeom>
            <a:noFill/>
            <a:ln w="19050" cap="flat" cmpd="sng" algn="ctr">
              <a:solidFill>
                <a:srgbClr val="FF0000"/>
              </a:solidFill>
              <a:prstDash val="solid"/>
              <a:miter lim="800000"/>
            </a:ln>
            <a:effectLst/>
          </p:spPr>
        </p:cxnSp>
        <p:cxnSp>
          <p:nvCxnSpPr>
            <p:cNvPr id="18" name="Straight Connector 17"/>
            <p:cNvCxnSpPr/>
            <p:nvPr/>
          </p:nvCxnSpPr>
          <p:spPr>
            <a:xfrm>
              <a:off x="7613864" y="2765714"/>
              <a:ext cx="0" cy="272126"/>
            </a:xfrm>
            <a:prstGeom prst="line">
              <a:avLst/>
            </a:prstGeom>
            <a:noFill/>
            <a:ln w="19050" cap="flat" cmpd="sng" algn="ctr">
              <a:solidFill>
                <a:srgbClr val="FF0000"/>
              </a:solidFill>
              <a:prstDash val="solid"/>
              <a:miter lim="800000"/>
            </a:ln>
            <a:effectLst/>
          </p:spPr>
        </p:cxnSp>
        <p:sp>
          <p:nvSpPr>
            <p:cNvPr id="19" name="TextBox 18"/>
            <p:cNvSpPr txBox="1"/>
            <p:nvPr/>
          </p:nvSpPr>
          <p:spPr>
            <a:xfrm>
              <a:off x="3591993" y="2253609"/>
              <a:ext cx="1019766" cy="523220"/>
            </a:xfrm>
            <a:prstGeom prst="rect">
              <a:avLst/>
            </a:prstGeom>
            <a:noFill/>
          </p:spPr>
          <p:txBody>
            <a:bodyPr wrap="none" rtlCol="0">
              <a:spAutoFit/>
            </a:bodyPr>
            <a:lstStyle/>
            <a:p>
              <a:pPr defTabSz="457200" eaLnBrk="1" fontAlgn="auto" hangingPunct="1">
                <a:lnSpc>
                  <a:spcPct val="100000"/>
                </a:lnSpc>
                <a:spcBef>
                  <a:spcPts val="0"/>
                </a:spcBef>
                <a:spcAft>
                  <a:spcPts val="0"/>
                </a:spcAft>
                <a:buClrTx/>
                <a:buSzTx/>
                <a:buFontTx/>
                <a:buNone/>
              </a:pPr>
              <a:r>
                <a:rPr lang="nl-BE" sz="1400" dirty="0">
                  <a:solidFill>
                    <a:prstClr val="black"/>
                  </a:solidFill>
                  <a:latin typeface="Calibri" panose="020F0502020204030204"/>
                  <a:cs typeface="+mn-cs"/>
                </a:rPr>
                <a:t>Continuous</a:t>
              </a:r>
            </a:p>
            <a:p>
              <a:pPr defTabSz="457200" eaLnBrk="1" fontAlgn="auto" hangingPunct="1">
                <a:lnSpc>
                  <a:spcPct val="100000"/>
                </a:lnSpc>
                <a:spcBef>
                  <a:spcPts val="0"/>
                </a:spcBef>
                <a:spcAft>
                  <a:spcPts val="0"/>
                </a:spcAft>
                <a:buClrTx/>
                <a:buSzTx/>
                <a:buFontTx/>
                <a:buNone/>
              </a:pPr>
              <a:r>
                <a:rPr lang="nl-BE" sz="1400" dirty="0">
                  <a:solidFill>
                    <a:prstClr val="black"/>
                  </a:solidFill>
                  <a:latin typeface="Calibri" panose="020F0502020204030204"/>
                  <a:cs typeface="+mn-cs"/>
                </a:rPr>
                <a:t>Stepping</a:t>
              </a:r>
            </a:p>
          </p:txBody>
        </p:sp>
        <p:sp>
          <p:nvSpPr>
            <p:cNvPr id="20" name="TextBox 19"/>
            <p:cNvSpPr txBox="1"/>
            <p:nvPr/>
          </p:nvSpPr>
          <p:spPr>
            <a:xfrm>
              <a:off x="5373651" y="2235484"/>
              <a:ext cx="1019766" cy="523220"/>
            </a:xfrm>
            <a:prstGeom prst="rect">
              <a:avLst/>
            </a:prstGeom>
            <a:noFill/>
          </p:spPr>
          <p:txBody>
            <a:bodyPr wrap="none" rtlCol="0">
              <a:spAutoFit/>
            </a:bodyPr>
            <a:lstStyle/>
            <a:p>
              <a:pPr defTabSz="457200" eaLnBrk="1" fontAlgn="auto" hangingPunct="1">
                <a:lnSpc>
                  <a:spcPct val="100000"/>
                </a:lnSpc>
                <a:spcBef>
                  <a:spcPts val="0"/>
                </a:spcBef>
                <a:spcAft>
                  <a:spcPts val="0"/>
                </a:spcAft>
                <a:buClrTx/>
                <a:buSzTx/>
                <a:buFontTx/>
                <a:buNone/>
              </a:pPr>
              <a:r>
                <a:rPr lang="nl-BE" sz="1400" dirty="0">
                  <a:solidFill>
                    <a:prstClr val="black"/>
                  </a:solidFill>
                  <a:latin typeface="Calibri" panose="020F0502020204030204"/>
                  <a:cs typeface="+mn-cs"/>
                </a:rPr>
                <a:t>Continuous</a:t>
              </a:r>
            </a:p>
            <a:p>
              <a:pPr defTabSz="457200" eaLnBrk="1" fontAlgn="auto" hangingPunct="1">
                <a:lnSpc>
                  <a:spcPct val="100000"/>
                </a:lnSpc>
                <a:spcBef>
                  <a:spcPts val="0"/>
                </a:spcBef>
                <a:spcAft>
                  <a:spcPts val="0"/>
                </a:spcAft>
                <a:buClrTx/>
                <a:buSzTx/>
                <a:buFontTx/>
                <a:buNone/>
              </a:pPr>
              <a:r>
                <a:rPr lang="nl-BE" sz="1400" dirty="0">
                  <a:solidFill>
                    <a:prstClr val="black"/>
                  </a:solidFill>
                  <a:latin typeface="Calibri" panose="020F0502020204030204"/>
                  <a:cs typeface="+mn-cs"/>
                </a:rPr>
                <a:t>Stepping</a:t>
              </a:r>
            </a:p>
          </p:txBody>
        </p:sp>
      </p:grpSp>
      <p:pic>
        <p:nvPicPr>
          <p:cNvPr id="23" name="Picture 22"/>
          <p:cNvPicPr>
            <a:picLocks noChangeAspect="1"/>
          </p:cNvPicPr>
          <p:nvPr/>
        </p:nvPicPr>
        <p:blipFill>
          <a:blip r:embed="rId4" cstate="print"/>
          <a:stretch>
            <a:fillRect/>
          </a:stretch>
        </p:blipFill>
        <p:spPr>
          <a:xfrm>
            <a:off x="5444803" y="525803"/>
            <a:ext cx="2598358" cy="2650803"/>
          </a:xfrm>
          <a:prstGeom prst="rect">
            <a:avLst/>
          </a:prstGeom>
        </p:spPr>
      </p:pic>
    </p:spTree>
    <p:extLst>
      <p:ext uri="{BB962C8B-B14F-4D97-AF65-F5344CB8AC3E}">
        <p14:creationId xmlns="" xmlns:p14="http://schemas.microsoft.com/office/powerpoint/2010/main" val="38667630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Efficient Omniscient Debugging (PDEVS)</a:t>
            </a:r>
            <a:endParaRPr lang="en-GB" dirty="0"/>
          </a:p>
        </p:txBody>
      </p:sp>
      <p:grpSp>
        <p:nvGrpSpPr>
          <p:cNvPr id="3" name="Group 116"/>
          <p:cNvGrpSpPr>
            <a:grpSpLocks noChangeAspect="1"/>
          </p:cNvGrpSpPr>
          <p:nvPr/>
        </p:nvGrpSpPr>
        <p:grpSpPr>
          <a:xfrm>
            <a:off x="162882" y="1433348"/>
            <a:ext cx="6437943" cy="2215566"/>
            <a:chOff x="-65718" y="1195223"/>
            <a:chExt cx="9209718" cy="3169450"/>
          </a:xfrm>
        </p:grpSpPr>
        <p:sp>
          <p:nvSpPr>
            <p:cNvPr id="75" name="Rectangle 74"/>
            <p:cNvSpPr/>
            <p:nvPr/>
          </p:nvSpPr>
          <p:spPr>
            <a:xfrm>
              <a:off x="317192" y="2804821"/>
              <a:ext cx="888087" cy="526273"/>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C1</a:t>
              </a:r>
              <a:endParaRPr kumimoji="0" lang="nl-B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1205279" y="1752274"/>
              <a:ext cx="1453830" cy="526273"/>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A2</a:t>
              </a:r>
              <a:endParaRPr kumimoji="0" lang="nl-B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1205278" y="2804821"/>
              <a:ext cx="2019573" cy="526273"/>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C2</a:t>
              </a:r>
              <a:endParaRPr kumimoji="0" lang="nl-B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8" name="Rectangle 77"/>
            <p:cNvSpPr/>
            <p:nvPr/>
          </p:nvSpPr>
          <p:spPr>
            <a:xfrm>
              <a:off x="1771022" y="2278547"/>
              <a:ext cx="1453830" cy="526273"/>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B2</a:t>
              </a:r>
              <a:endParaRPr kumimoji="0" lang="nl-B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659109" y="1752273"/>
              <a:ext cx="1066800" cy="526273"/>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A3</a:t>
              </a:r>
              <a:endParaRPr kumimoji="0" lang="nl-B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4358368" y="2804819"/>
              <a:ext cx="821371" cy="526273"/>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C4</a:t>
              </a:r>
              <a:endParaRPr kumimoji="0" lang="nl-B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3224851" y="2804820"/>
              <a:ext cx="1133518" cy="526273"/>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C3</a:t>
              </a:r>
              <a:endParaRPr kumimoji="0" lang="nl-B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3224851" y="2278546"/>
              <a:ext cx="1453830" cy="526273"/>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B3</a:t>
              </a:r>
              <a:endParaRPr kumimoji="0" lang="nl-B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317192" y="1752275"/>
              <a:ext cx="888087" cy="526273"/>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A1</a:t>
              </a:r>
              <a:endParaRPr kumimoji="0" lang="nl-B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4" name="Rectangle 83"/>
            <p:cNvSpPr/>
            <p:nvPr/>
          </p:nvSpPr>
          <p:spPr>
            <a:xfrm>
              <a:off x="317192" y="2278548"/>
              <a:ext cx="1453830" cy="526273"/>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B1</a:t>
              </a:r>
              <a:endParaRPr kumimoji="0" lang="nl-B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6132509" y="2278544"/>
              <a:ext cx="933450" cy="526273"/>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B5</a:t>
              </a:r>
              <a:endParaRPr kumimoji="0" lang="nl-B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5179738" y="2804817"/>
              <a:ext cx="952772" cy="526273"/>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C5</a:t>
              </a:r>
              <a:endParaRPr kumimoji="0" lang="nl-B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7" name="Rectangle 86"/>
            <p:cNvSpPr/>
            <p:nvPr/>
          </p:nvSpPr>
          <p:spPr>
            <a:xfrm>
              <a:off x="5179738" y="1752271"/>
              <a:ext cx="952770" cy="526273"/>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A5</a:t>
              </a:r>
              <a:endParaRPr kumimoji="0" lang="nl-B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87"/>
            <p:cNvSpPr/>
            <p:nvPr/>
          </p:nvSpPr>
          <p:spPr>
            <a:xfrm>
              <a:off x="4678680" y="2278545"/>
              <a:ext cx="1453830" cy="526273"/>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B4</a:t>
              </a:r>
              <a:endParaRPr kumimoji="0" lang="nl-B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88"/>
            <p:cNvSpPr/>
            <p:nvPr/>
          </p:nvSpPr>
          <p:spPr>
            <a:xfrm>
              <a:off x="3725909" y="1752272"/>
              <a:ext cx="1453830" cy="526273"/>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A4</a:t>
              </a:r>
              <a:endParaRPr kumimoji="0" lang="nl-B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0" name="Rectangle 89"/>
            <p:cNvSpPr/>
            <p:nvPr/>
          </p:nvSpPr>
          <p:spPr>
            <a:xfrm>
              <a:off x="7586337" y="1751172"/>
              <a:ext cx="1453830" cy="526273"/>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A7</a:t>
              </a:r>
              <a:endParaRPr kumimoji="0" lang="nl-B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1" name="Rectangle 90"/>
            <p:cNvSpPr/>
            <p:nvPr/>
          </p:nvSpPr>
          <p:spPr>
            <a:xfrm>
              <a:off x="7586337" y="2804817"/>
              <a:ext cx="1453830" cy="526273"/>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C7</a:t>
              </a:r>
              <a:endParaRPr kumimoji="0" lang="nl-B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2" name="Rectangle 91"/>
            <p:cNvSpPr/>
            <p:nvPr/>
          </p:nvSpPr>
          <p:spPr>
            <a:xfrm>
              <a:off x="7065959" y="2278543"/>
              <a:ext cx="952770" cy="526273"/>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B6</a:t>
              </a:r>
              <a:endParaRPr kumimoji="0" lang="nl-B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3" name="Rectangle 92"/>
            <p:cNvSpPr/>
            <p:nvPr/>
          </p:nvSpPr>
          <p:spPr>
            <a:xfrm>
              <a:off x="6132509" y="2804817"/>
              <a:ext cx="1453830" cy="526273"/>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C6</a:t>
              </a:r>
              <a:endParaRPr kumimoji="0" lang="nl-B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Rectangle 93"/>
            <p:cNvSpPr/>
            <p:nvPr/>
          </p:nvSpPr>
          <p:spPr>
            <a:xfrm>
              <a:off x="6132509" y="1751172"/>
              <a:ext cx="1453830" cy="526273"/>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A6</a:t>
              </a:r>
              <a:endParaRPr kumimoji="0" lang="nl-B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94"/>
            <p:cNvSpPr/>
            <p:nvPr/>
          </p:nvSpPr>
          <p:spPr>
            <a:xfrm>
              <a:off x="8018728" y="2278543"/>
              <a:ext cx="1021437" cy="526273"/>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B7</a:t>
              </a:r>
              <a:endParaRPr kumimoji="0" lang="nl-B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96" name="Straight Arrow Connector 95"/>
            <p:cNvCxnSpPr/>
            <p:nvPr/>
          </p:nvCxnSpPr>
          <p:spPr>
            <a:xfrm flipV="1">
              <a:off x="317192" y="3857368"/>
              <a:ext cx="8826808" cy="17706"/>
            </a:xfrm>
            <a:prstGeom prst="straightConnector1">
              <a:avLst/>
            </a:prstGeom>
            <a:noFill/>
            <a:ln w="38100" cap="flat" cmpd="sng" algn="ctr">
              <a:solidFill>
                <a:srgbClr val="5B9BD5"/>
              </a:solidFill>
              <a:prstDash val="solid"/>
              <a:miter lim="800000"/>
              <a:tailEnd type="triangle"/>
            </a:ln>
            <a:effectLst/>
          </p:spPr>
        </p:cxnSp>
        <p:sp>
          <p:nvSpPr>
            <p:cNvPr id="97" name="TextBox 96"/>
            <p:cNvSpPr txBox="1"/>
            <p:nvPr/>
          </p:nvSpPr>
          <p:spPr>
            <a:xfrm>
              <a:off x="6708878" y="3836330"/>
              <a:ext cx="2435056" cy="528343"/>
            </a:xfrm>
            <a:prstGeom prst="rect">
              <a:avLst/>
            </a:prstGeom>
            <a:noFill/>
          </p:spPr>
          <p:txBody>
            <a:bodyPr wrap="none" rtlCol="0">
              <a:spAutoFit/>
            </a:bodyPr>
            <a:lstStyle/>
            <a:p>
              <a:pPr eaLnBrk="1" fontAlgn="auto" hangingPunct="1">
                <a:lnSpc>
                  <a:spcPct val="100000"/>
                </a:lnSpc>
                <a:spcBef>
                  <a:spcPts val="0"/>
                </a:spcBef>
                <a:spcAft>
                  <a:spcPts val="0"/>
                </a:spcAft>
                <a:buClrTx/>
                <a:buSzTx/>
                <a:buFontTx/>
                <a:buNone/>
              </a:pPr>
              <a:r>
                <a:rPr lang="en-GB" sz="1800" dirty="0">
                  <a:solidFill>
                    <a:prstClr val="black"/>
                  </a:solidFill>
                  <a:latin typeface="Calibri" panose="020F0502020204030204"/>
                  <a:cs typeface="+mn-cs"/>
                </a:rPr>
                <a:t>Simulation Time</a:t>
              </a:r>
              <a:endParaRPr lang="nl-BE" sz="1800" dirty="0">
                <a:solidFill>
                  <a:prstClr val="black"/>
                </a:solidFill>
                <a:latin typeface="Calibri" panose="020F0502020204030204"/>
                <a:cs typeface="+mn-cs"/>
              </a:endParaRPr>
            </a:p>
          </p:txBody>
        </p:sp>
        <p:sp>
          <p:nvSpPr>
            <p:cNvPr id="98" name="5-Point Star 26"/>
            <p:cNvSpPr/>
            <p:nvPr/>
          </p:nvSpPr>
          <p:spPr>
            <a:xfrm>
              <a:off x="1695353" y="2466013"/>
              <a:ext cx="151338" cy="151338"/>
            </a:xfrm>
            <a:prstGeom prst="star5">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5-Point Star 27"/>
            <p:cNvSpPr/>
            <p:nvPr/>
          </p:nvSpPr>
          <p:spPr>
            <a:xfrm>
              <a:off x="8964496" y="1939187"/>
              <a:ext cx="151338" cy="151338"/>
            </a:xfrm>
            <a:prstGeom prst="star5">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p:cNvSpPr txBox="1"/>
            <p:nvPr/>
          </p:nvSpPr>
          <p:spPr>
            <a:xfrm>
              <a:off x="-56039" y="1749222"/>
              <a:ext cx="393056" cy="523220"/>
            </a:xfrm>
            <a:prstGeom prst="rect">
              <a:avLst/>
            </a:prstGeom>
            <a:noFill/>
          </p:spPr>
          <p:txBody>
            <a:bodyPr wrap="none" rtlCol="0">
              <a:spAutoFit/>
            </a:bodyPr>
            <a:lstStyle/>
            <a:p>
              <a:pPr algn="r" eaLnBrk="1" fontAlgn="auto" hangingPunct="1">
                <a:lnSpc>
                  <a:spcPct val="100000"/>
                </a:lnSpc>
                <a:spcBef>
                  <a:spcPts val="0"/>
                </a:spcBef>
                <a:spcAft>
                  <a:spcPts val="0"/>
                </a:spcAft>
                <a:buClrTx/>
                <a:buSzTx/>
                <a:buFontTx/>
                <a:buNone/>
              </a:pPr>
              <a:r>
                <a:rPr lang="en-GB" sz="2800" dirty="0">
                  <a:solidFill>
                    <a:prstClr val="black"/>
                  </a:solidFill>
                  <a:latin typeface="Calibri" panose="020F0502020204030204"/>
                  <a:cs typeface="+mn-cs"/>
                </a:rPr>
                <a:t>A</a:t>
              </a:r>
              <a:endParaRPr lang="nl-BE" sz="2800" dirty="0">
                <a:solidFill>
                  <a:prstClr val="black"/>
                </a:solidFill>
                <a:latin typeface="Calibri" panose="020F0502020204030204"/>
                <a:cs typeface="+mn-cs"/>
              </a:endParaRPr>
            </a:p>
          </p:txBody>
        </p:sp>
        <p:sp>
          <p:nvSpPr>
            <p:cNvPr id="101" name="TextBox 100"/>
            <p:cNvSpPr txBox="1"/>
            <p:nvPr/>
          </p:nvSpPr>
          <p:spPr>
            <a:xfrm>
              <a:off x="-59540" y="2269223"/>
              <a:ext cx="380233" cy="523220"/>
            </a:xfrm>
            <a:prstGeom prst="rect">
              <a:avLst/>
            </a:prstGeom>
            <a:noFill/>
          </p:spPr>
          <p:txBody>
            <a:bodyPr wrap="none" rtlCol="0">
              <a:spAutoFit/>
            </a:bodyPr>
            <a:lstStyle/>
            <a:p>
              <a:pPr algn="r" eaLnBrk="1" fontAlgn="auto" hangingPunct="1">
                <a:lnSpc>
                  <a:spcPct val="100000"/>
                </a:lnSpc>
                <a:spcBef>
                  <a:spcPts val="0"/>
                </a:spcBef>
                <a:spcAft>
                  <a:spcPts val="0"/>
                </a:spcAft>
                <a:buClrTx/>
                <a:buSzTx/>
                <a:buFontTx/>
                <a:buNone/>
              </a:pPr>
              <a:r>
                <a:rPr lang="en-GB" sz="2800" dirty="0">
                  <a:solidFill>
                    <a:prstClr val="black"/>
                  </a:solidFill>
                  <a:latin typeface="Calibri" panose="020F0502020204030204"/>
                  <a:cs typeface="+mn-cs"/>
                </a:rPr>
                <a:t>B</a:t>
              </a:r>
              <a:endParaRPr lang="nl-BE" sz="2800" dirty="0">
                <a:solidFill>
                  <a:prstClr val="black"/>
                </a:solidFill>
                <a:latin typeface="Calibri" panose="020F0502020204030204"/>
                <a:cs typeface="+mn-cs"/>
              </a:endParaRPr>
            </a:p>
          </p:txBody>
        </p:sp>
        <p:sp>
          <p:nvSpPr>
            <p:cNvPr id="102" name="TextBox 101"/>
            <p:cNvSpPr txBox="1"/>
            <p:nvPr/>
          </p:nvSpPr>
          <p:spPr>
            <a:xfrm>
              <a:off x="-65718" y="2807870"/>
              <a:ext cx="375424" cy="523220"/>
            </a:xfrm>
            <a:prstGeom prst="rect">
              <a:avLst/>
            </a:prstGeom>
            <a:noFill/>
          </p:spPr>
          <p:txBody>
            <a:bodyPr wrap="none" rtlCol="0">
              <a:spAutoFit/>
            </a:bodyPr>
            <a:lstStyle/>
            <a:p>
              <a:pPr algn="r" eaLnBrk="1" fontAlgn="auto" hangingPunct="1">
                <a:lnSpc>
                  <a:spcPct val="100000"/>
                </a:lnSpc>
                <a:spcBef>
                  <a:spcPts val="0"/>
                </a:spcBef>
                <a:spcAft>
                  <a:spcPts val="0"/>
                </a:spcAft>
                <a:buClrTx/>
                <a:buSzTx/>
                <a:buFontTx/>
                <a:buNone/>
              </a:pPr>
              <a:r>
                <a:rPr lang="en-GB" sz="2800" dirty="0">
                  <a:solidFill>
                    <a:prstClr val="black"/>
                  </a:solidFill>
                  <a:latin typeface="Calibri" panose="020F0502020204030204"/>
                  <a:cs typeface="+mn-cs"/>
                </a:rPr>
                <a:t>C</a:t>
              </a:r>
              <a:endParaRPr lang="nl-BE" sz="2800" dirty="0">
                <a:solidFill>
                  <a:prstClr val="black"/>
                </a:solidFill>
                <a:latin typeface="Calibri" panose="020F0502020204030204"/>
                <a:cs typeface="+mn-cs"/>
              </a:endParaRPr>
            </a:p>
          </p:txBody>
        </p:sp>
        <p:cxnSp>
          <p:nvCxnSpPr>
            <p:cNvPr id="103" name="Straight Connector 102"/>
            <p:cNvCxnSpPr/>
            <p:nvPr/>
          </p:nvCxnSpPr>
          <p:spPr>
            <a:xfrm flipV="1">
              <a:off x="343415" y="1500174"/>
              <a:ext cx="0" cy="2374900"/>
            </a:xfrm>
            <a:prstGeom prst="line">
              <a:avLst/>
            </a:prstGeom>
            <a:noFill/>
            <a:ln w="76200" cap="flat" cmpd="sng" algn="ctr">
              <a:solidFill>
                <a:sysClr val="windowText" lastClr="000000">
                  <a:lumMod val="95000"/>
                  <a:lumOff val="5000"/>
                </a:sysClr>
              </a:solidFill>
              <a:prstDash val="solid"/>
              <a:miter lim="800000"/>
            </a:ln>
            <a:effectLst/>
          </p:spPr>
        </p:cxnSp>
        <p:cxnSp>
          <p:nvCxnSpPr>
            <p:cNvPr id="104" name="Straight Connector 103"/>
            <p:cNvCxnSpPr/>
            <p:nvPr/>
          </p:nvCxnSpPr>
          <p:spPr>
            <a:xfrm flipV="1">
              <a:off x="2679673" y="1500174"/>
              <a:ext cx="0" cy="2374900"/>
            </a:xfrm>
            <a:prstGeom prst="line">
              <a:avLst/>
            </a:prstGeom>
            <a:noFill/>
            <a:ln w="76200" cap="flat" cmpd="sng" algn="ctr">
              <a:solidFill>
                <a:sysClr val="windowText" lastClr="000000">
                  <a:lumMod val="95000"/>
                  <a:lumOff val="5000"/>
                </a:sysClr>
              </a:solidFill>
              <a:prstDash val="solid"/>
              <a:miter lim="800000"/>
            </a:ln>
            <a:effectLst/>
          </p:spPr>
        </p:cxnSp>
        <p:cxnSp>
          <p:nvCxnSpPr>
            <p:cNvPr id="105" name="Straight Connector 104"/>
            <p:cNvCxnSpPr/>
            <p:nvPr/>
          </p:nvCxnSpPr>
          <p:spPr>
            <a:xfrm flipV="1">
              <a:off x="8026863" y="1500174"/>
              <a:ext cx="0" cy="2374900"/>
            </a:xfrm>
            <a:prstGeom prst="line">
              <a:avLst/>
            </a:prstGeom>
            <a:noFill/>
            <a:ln w="76200" cap="flat" cmpd="sng" algn="ctr">
              <a:solidFill>
                <a:sysClr val="windowText" lastClr="000000">
                  <a:lumMod val="95000"/>
                  <a:lumOff val="5000"/>
                </a:sysClr>
              </a:solidFill>
              <a:prstDash val="solid"/>
              <a:miter lim="800000"/>
            </a:ln>
            <a:effectLst/>
          </p:spPr>
        </p:cxnSp>
        <p:cxnSp>
          <p:nvCxnSpPr>
            <p:cNvPr id="106" name="Straight Arrow Connector 105"/>
            <p:cNvCxnSpPr/>
            <p:nvPr/>
          </p:nvCxnSpPr>
          <p:spPr>
            <a:xfrm>
              <a:off x="343415" y="1500174"/>
              <a:ext cx="2336258" cy="0"/>
            </a:xfrm>
            <a:prstGeom prst="straightConnector1">
              <a:avLst/>
            </a:prstGeom>
            <a:noFill/>
            <a:ln w="6350" cap="flat" cmpd="sng" algn="ctr">
              <a:solidFill>
                <a:srgbClr val="5B9BD5"/>
              </a:solidFill>
              <a:prstDash val="solid"/>
              <a:miter lim="800000"/>
              <a:headEnd type="triangle"/>
              <a:tailEnd type="triangle"/>
            </a:ln>
            <a:effectLst/>
          </p:spPr>
        </p:cxnSp>
        <p:cxnSp>
          <p:nvCxnSpPr>
            <p:cNvPr id="107" name="Straight Arrow Connector 106"/>
            <p:cNvCxnSpPr/>
            <p:nvPr/>
          </p:nvCxnSpPr>
          <p:spPr>
            <a:xfrm>
              <a:off x="2679673" y="1500174"/>
              <a:ext cx="5347190" cy="0"/>
            </a:xfrm>
            <a:prstGeom prst="straightConnector1">
              <a:avLst/>
            </a:prstGeom>
            <a:noFill/>
            <a:ln w="6350" cap="flat" cmpd="sng" algn="ctr">
              <a:solidFill>
                <a:srgbClr val="5B9BD5"/>
              </a:solidFill>
              <a:prstDash val="solid"/>
              <a:miter lim="800000"/>
              <a:headEnd type="triangle"/>
              <a:tailEnd type="triangle"/>
            </a:ln>
            <a:effectLst/>
          </p:spPr>
        </p:cxnSp>
        <mc:AlternateContent xmlns:mc="http://schemas.openxmlformats.org/markup-compatibility/2006">
          <mc:Choice xmlns="" xmlns:a14="http://schemas.microsoft.com/office/drawing/2010/main" Requires="a14">
            <p:sp>
              <p:nvSpPr>
                <p:cNvPr id="108" name="TextBox 107"/>
                <p:cNvSpPr txBox="1"/>
                <p:nvPr/>
              </p:nvSpPr>
              <p:spPr>
                <a:xfrm>
                  <a:off x="1309117" y="1195223"/>
                  <a:ext cx="404854" cy="369332"/>
                </a:xfrm>
                <a:prstGeom prst="rect">
                  <a:avLst/>
                </a:prstGeom>
                <a:noFill/>
              </p:spPr>
              <p:txBody>
                <a:bodyPr wrap="none" rtlCol="0">
                  <a:spAutoFit/>
                </a:bodyPr>
                <a:lstStyle/>
                <a:p>
                  <a:pPr eaLnBrk="1" fontAlgn="auto" hangingPunct="1">
                    <a:lnSpc>
                      <a:spcPct val="100000"/>
                    </a:lnSpc>
                    <a:spcBef>
                      <a:spcPts val="0"/>
                    </a:spcBef>
                    <a:spcAft>
                      <a:spcPts val="0"/>
                    </a:spcAft>
                    <a:buClrTx/>
                    <a:buSzTx/>
                    <a:buFontTx/>
                    <a:buNone/>
                  </a:pPr>
                  <a14:m>
                    <m:oMath xmlns:m="http://schemas.openxmlformats.org/officeDocument/2006/math">
                      <m:r>
                        <a:rPr lang="en-GB" sz="1800" i="1" smtClean="0">
                          <a:solidFill>
                            <a:prstClr val="black"/>
                          </a:solidFill>
                          <a:latin typeface="Cambria Math" panose="02040503050406030204" pitchFamily="18" charset="0"/>
                          <a:cs typeface="+mn-cs"/>
                        </a:rPr>
                        <m:t>𝑥</m:t>
                      </m:r>
                    </m:oMath>
                  </a14:m>
                  <a:r>
                    <a:rPr lang="nl-BE" sz="1800" dirty="0">
                      <a:solidFill>
                        <a:prstClr val="black"/>
                      </a:solidFill>
                      <a:latin typeface="Calibri" panose="020F0502020204030204"/>
                      <a:cs typeface="+mn-cs"/>
                    </a:rPr>
                    <a:t>s</a:t>
                  </a:r>
                </a:p>
              </p:txBody>
            </p:sp>
          </mc:Choice>
          <mc:Fallback>
            <p:sp>
              <p:nvSpPr>
                <p:cNvPr id="108" name="TextBox 107"/>
                <p:cNvSpPr txBox="1">
                  <a:spLocks noRot="1" noChangeAspect="1" noMove="1" noResize="1" noEditPoints="1" noAdjustHandles="1" noChangeArrowheads="1" noChangeShapeType="1" noTextEdit="1"/>
                </p:cNvSpPr>
                <p:nvPr/>
              </p:nvSpPr>
              <p:spPr>
                <a:xfrm>
                  <a:off x="1309117" y="1195223"/>
                  <a:ext cx="404854" cy="369332"/>
                </a:xfrm>
                <a:prstGeom prst="rect">
                  <a:avLst/>
                </a:prstGeom>
                <a:blipFill>
                  <a:blip r:embed="rId2" cstate="print"/>
                  <a:stretch>
                    <a:fillRect t="-11905" r="-59574" b="-80952"/>
                  </a:stretch>
                </a:blipFill>
              </p:spPr>
              <p:txBody>
                <a:bodyPr/>
                <a:lstStyle/>
                <a:p>
                  <a:r>
                    <a:rPr lang="en-GB">
                      <a:noFill/>
                    </a:rPr>
                    <a:t> </a:t>
                  </a:r>
                </a:p>
              </p:txBody>
            </p:sp>
          </mc:Fallback>
        </mc:AlternateContent>
        <mc:AlternateContent xmlns:mc="http://schemas.openxmlformats.org/markup-compatibility/2006">
          <mc:Choice xmlns="" xmlns:a14="http://schemas.microsoft.com/office/drawing/2010/main" Requires="a14">
            <p:sp>
              <p:nvSpPr>
                <p:cNvPr id="109" name="TextBox 108"/>
                <p:cNvSpPr txBox="1"/>
                <p:nvPr/>
              </p:nvSpPr>
              <p:spPr>
                <a:xfrm>
                  <a:off x="5150841" y="1195223"/>
                  <a:ext cx="404854" cy="369332"/>
                </a:xfrm>
                <a:prstGeom prst="rect">
                  <a:avLst/>
                </a:prstGeom>
                <a:noFill/>
              </p:spPr>
              <p:txBody>
                <a:bodyPr wrap="none" rtlCol="0">
                  <a:spAutoFit/>
                </a:bodyPr>
                <a:lstStyle/>
                <a:p>
                  <a:pPr eaLnBrk="1" fontAlgn="auto" hangingPunct="1">
                    <a:lnSpc>
                      <a:spcPct val="100000"/>
                    </a:lnSpc>
                    <a:spcBef>
                      <a:spcPts val="0"/>
                    </a:spcBef>
                    <a:spcAft>
                      <a:spcPts val="0"/>
                    </a:spcAft>
                    <a:buClrTx/>
                    <a:buSzTx/>
                    <a:buFontTx/>
                    <a:buNone/>
                  </a:pPr>
                  <a14:m>
                    <m:oMath xmlns:m="http://schemas.openxmlformats.org/officeDocument/2006/math">
                      <m:r>
                        <a:rPr lang="en-GB" sz="1800" i="1" smtClean="0">
                          <a:solidFill>
                            <a:prstClr val="black"/>
                          </a:solidFill>
                          <a:latin typeface="Cambria Math" panose="02040503050406030204" pitchFamily="18" charset="0"/>
                          <a:cs typeface="+mn-cs"/>
                        </a:rPr>
                        <m:t>𝑥</m:t>
                      </m:r>
                    </m:oMath>
                  </a14:m>
                  <a:r>
                    <a:rPr lang="nl-BE" sz="1800" dirty="0">
                      <a:solidFill>
                        <a:prstClr val="black"/>
                      </a:solidFill>
                      <a:latin typeface="Calibri" panose="020F0502020204030204"/>
                      <a:cs typeface="+mn-cs"/>
                    </a:rPr>
                    <a:t>s</a:t>
                  </a:r>
                </a:p>
              </p:txBody>
            </p:sp>
          </mc:Choice>
          <mc:Fallback>
            <p:sp>
              <p:nvSpPr>
                <p:cNvPr id="109" name="TextBox 108"/>
                <p:cNvSpPr txBox="1">
                  <a:spLocks noRot="1" noChangeAspect="1" noMove="1" noResize="1" noEditPoints="1" noAdjustHandles="1" noChangeArrowheads="1" noChangeShapeType="1" noTextEdit="1"/>
                </p:cNvSpPr>
                <p:nvPr/>
              </p:nvSpPr>
              <p:spPr>
                <a:xfrm>
                  <a:off x="5150841" y="1195223"/>
                  <a:ext cx="404854" cy="369332"/>
                </a:xfrm>
                <a:prstGeom prst="rect">
                  <a:avLst/>
                </a:prstGeom>
                <a:blipFill>
                  <a:blip r:embed="rId3" cstate="print"/>
                  <a:stretch>
                    <a:fillRect t="-11905" r="-60870" b="-80952"/>
                  </a:stretch>
                </a:blipFill>
              </p:spPr>
              <p:txBody>
                <a:bodyPr/>
                <a:lstStyle/>
                <a:p>
                  <a:r>
                    <a:rPr lang="en-GB">
                      <a:noFill/>
                    </a:rPr>
                    <a:t> </a:t>
                  </a:r>
                </a:p>
              </p:txBody>
            </p:sp>
          </mc:Fallback>
        </mc:AlternateContent>
      </p:grpSp>
      <p:sp>
        <p:nvSpPr>
          <p:cNvPr id="118" name="TextBox 117"/>
          <p:cNvSpPr txBox="1"/>
          <p:nvPr/>
        </p:nvSpPr>
        <p:spPr>
          <a:xfrm>
            <a:off x="6847631" y="1820614"/>
            <a:ext cx="1818126" cy="649217"/>
          </a:xfrm>
          <a:prstGeom prst="rect">
            <a:avLst/>
          </a:prstGeom>
          <a:noFill/>
        </p:spPr>
        <p:txBody>
          <a:bodyPr wrap="none" rtlCol="0">
            <a:spAutoFit/>
          </a:bodyPr>
          <a:lstStyle/>
          <a:p>
            <a:r>
              <a:rPr lang="nl-BE" b="1" dirty="0">
                <a:solidFill>
                  <a:schemeClr val="tx1"/>
                </a:solidFill>
              </a:rPr>
              <a:t>Periodic</a:t>
            </a:r>
          </a:p>
          <a:p>
            <a:r>
              <a:rPr lang="nl-BE" b="1" dirty="0">
                <a:solidFill>
                  <a:schemeClr val="tx1"/>
                </a:solidFill>
              </a:rPr>
              <a:t>State Saving</a:t>
            </a:r>
            <a:endParaRPr lang="en-GB" b="1" dirty="0">
              <a:solidFill>
                <a:schemeClr val="tx1"/>
              </a:solidFill>
            </a:endParaRPr>
          </a:p>
        </p:txBody>
      </p:sp>
      <p:sp>
        <p:nvSpPr>
          <p:cNvPr id="119" name="TextBox 118"/>
          <p:cNvSpPr txBox="1"/>
          <p:nvPr/>
        </p:nvSpPr>
        <p:spPr>
          <a:xfrm>
            <a:off x="740954" y="3907875"/>
            <a:ext cx="2154757" cy="1200329"/>
          </a:xfrm>
          <a:prstGeom prst="rect">
            <a:avLst/>
          </a:prstGeom>
          <a:noFill/>
        </p:spPr>
        <p:txBody>
          <a:bodyPr wrap="none" rtlCol="0">
            <a:spAutoFit/>
          </a:bodyPr>
          <a:lstStyle/>
          <a:p>
            <a:r>
              <a:rPr lang="nl-BE" dirty="0">
                <a:solidFill>
                  <a:schemeClr val="tx1"/>
                </a:solidFill>
              </a:rPr>
              <a:t>Optimizations:</a:t>
            </a:r>
          </a:p>
          <a:p>
            <a:pPr marL="342900" indent="-342900">
              <a:buFont typeface="Arial" panose="020B0604020202020204" pitchFamily="34" charset="0"/>
              <a:buChar char="•"/>
            </a:pPr>
            <a:r>
              <a:rPr lang="nl-BE" i="1" dirty="0">
                <a:solidFill>
                  <a:schemeClr val="tx1"/>
                </a:solidFill>
              </a:rPr>
              <a:t>x</a:t>
            </a:r>
            <a:r>
              <a:rPr lang="nl-BE" dirty="0">
                <a:solidFill>
                  <a:schemeClr val="tx1"/>
                </a:solidFill>
              </a:rPr>
              <a:t>s -&gt; </a:t>
            </a:r>
            <a:r>
              <a:rPr lang="nl-BE" i="1" dirty="0">
                <a:solidFill>
                  <a:schemeClr val="tx1"/>
                </a:solidFill>
              </a:rPr>
              <a:t>2x</a:t>
            </a:r>
            <a:r>
              <a:rPr lang="nl-BE" dirty="0">
                <a:solidFill>
                  <a:schemeClr val="tx1"/>
                </a:solidFill>
              </a:rPr>
              <a:t>s</a:t>
            </a:r>
          </a:p>
          <a:p>
            <a:pPr marL="342900" indent="-342900">
              <a:buFont typeface="Arial" panose="020B0604020202020204" pitchFamily="34" charset="0"/>
              <a:buChar char="•"/>
            </a:pPr>
            <a:r>
              <a:rPr lang="nl-BE" dirty="0">
                <a:solidFill>
                  <a:schemeClr val="tx1"/>
                </a:solidFill>
              </a:rPr>
              <a:t>Disk I/O</a:t>
            </a:r>
          </a:p>
          <a:p>
            <a:pPr marL="342900" indent="-342900">
              <a:buFont typeface="Arial" panose="020B0604020202020204" pitchFamily="34" charset="0"/>
              <a:buChar char="•"/>
            </a:pPr>
            <a:r>
              <a:rPr lang="nl-BE" dirty="0">
                <a:solidFill>
                  <a:schemeClr val="tx1"/>
                </a:solidFill>
              </a:rPr>
              <a:t>Compression</a:t>
            </a:r>
          </a:p>
        </p:txBody>
      </p:sp>
    </p:spTree>
    <p:extLst>
      <p:ext uri="{BB962C8B-B14F-4D97-AF65-F5344CB8AC3E}">
        <p14:creationId xmlns="" xmlns:p14="http://schemas.microsoft.com/office/powerpoint/2010/main" val="20251177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Roadmap</a:t>
            </a:r>
            <a:endParaRPr lang="en-GB" dirty="0"/>
          </a:p>
        </p:txBody>
      </p:sp>
      <p:sp>
        <p:nvSpPr>
          <p:cNvPr id="3" name="Content Placeholder 2"/>
          <p:cNvSpPr>
            <a:spLocks noGrp="1"/>
          </p:cNvSpPr>
          <p:nvPr>
            <p:ph idx="1"/>
          </p:nvPr>
        </p:nvSpPr>
        <p:spPr/>
        <p:txBody>
          <a:bodyPr/>
          <a:lstStyle/>
          <a:p>
            <a:r>
              <a:rPr lang="nl-BE" sz="2000" dirty="0"/>
              <a:t>Denotational (vs. Operational) Semantics</a:t>
            </a:r>
          </a:p>
          <a:p>
            <a:r>
              <a:rPr lang="nl-BE" sz="2000" dirty="0"/>
              <a:t>Language Engineering</a:t>
            </a:r>
          </a:p>
          <a:p>
            <a:pPr lvl="1"/>
            <a:r>
              <a:rPr lang="nl-BE" sz="1600" dirty="0"/>
              <a:t>“weaving” debugging language</a:t>
            </a:r>
          </a:p>
          <a:p>
            <a:r>
              <a:rPr lang="nl-BE" sz="2000" dirty="0"/>
              <a:t>Simulators</a:t>
            </a:r>
          </a:p>
          <a:p>
            <a:pPr lvl="1"/>
            <a:r>
              <a:rPr lang="nl-BE" sz="1600" dirty="0"/>
              <a:t>black- or grey-box (see </a:t>
            </a:r>
            <a:r>
              <a:rPr lang="en-GB" sz="1600" dirty="0"/>
              <a:t>FMI)</a:t>
            </a:r>
          </a:p>
          <a:p>
            <a:pPr lvl="1"/>
            <a:r>
              <a:rPr lang="nl-BE" sz="1600" dirty="0"/>
              <a:t>hybrid: canonical form (moving away from SCCD)</a:t>
            </a:r>
            <a:endParaRPr lang="en-GB" sz="1600" dirty="0"/>
          </a:p>
          <a:p>
            <a:r>
              <a:rPr lang="nl-BE" sz="2000" dirty="0"/>
              <a:t>Architecture</a:t>
            </a:r>
          </a:p>
          <a:p>
            <a:pPr lvl="1"/>
            <a:r>
              <a:rPr lang="nl-BE" sz="1600" dirty="0"/>
              <a:t>automatic artefact generation/instrumentation</a:t>
            </a:r>
          </a:p>
          <a:p>
            <a:r>
              <a:rPr lang="nl-BE" sz="2000" dirty="0"/>
              <a:t>Advanced Breakpoint Conditions</a:t>
            </a:r>
          </a:p>
          <a:p>
            <a:pPr lvl="1"/>
            <a:r>
              <a:rPr lang="nl-BE" sz="1600" dirty="0"/>
              <a:t>(see ProMoBox)</a:t>
            </a:r>
          </a:p>
        </p:txBody>
      </p:sp>
    </p:spTree>
    <p:extLst>
      <p:ext uri="{BB962C8B-B14F-4D97-AF65-F5344CB8AC3E}">
        <p14:creationId xmlns="" xmlns:p14="http://schemas.microsoft.com/office/powerpoint/2010/main" val="2675609646"/>
      </p:ext>
    </p:extLst>
  </p:cSld>
  <p:clrMapOvr>
    <a:masterClrMapping/>
  </p:clrMapOvr>
</p:sld>
</file>

<file path=ppt/theme/theme1.xml><?xml version="1.0" encoding="utf-8"?>
<a:theme xmlns:a="http://schemas.openxmlformats.org/drawingml/2006/main" name="Semantic_Adaptation">
  <a:themeElements>
    <a:clrScheme name="Custom 1">
      <a:dk1>
        <a:srgbClr val="000000"/>
      </a:dk1>
      <a:lt1>
        <a:srgbClr val="FFFFFF"/>
      </a:lt1>
      <a:dk2>
        <a:srgbClr val="808080"/>
      </a:dk2>
      <a:lt2>
        <a:srgbClr val="990000"/>
      </a:lt2>
      <a:accent1>
        <a:srgbClr val="808080"/>
      </a:accent1>
      <a:accent2>
        <a:srgbClr val="CC0000"/>
      </a:accent2>
      <a:accent3>
        <a:srgbClr val="000000"/>
      </a:accent3>
      <a:accent4>
        <a:srgbClr val="000000"/>
      </a:accent4>
      <a:accent5>
        <a:srgbClr val="AAE2CA"/>
      </a:accent5>
      <a:accent6>
        <a:srgbClr val="2D2DB9"/>
      </a:accent6>
      <a:hlink>
        <a:srgbClr val="CCCCFF"/>
      </a:hlink>
      <a:folHlink>
        <a:srgbClr val="B2B2B2"/>
      </a:folHlink>
    </a:clrScheme>
    <a:fontScheme name="Aangepast 1">
      <a:majorFont>
        <a:latin typeface="Swis721 Ex BT"/>
        <a:ea typeface="msgothic"/>
        <a:cs typeface="msgothic"/>
      </a:majorFont>
      <a:minorFont>
        <a:latin typeface="Swis721 BT"/>
        <a:ea typeface="msgothic"/>
        <a:cs typeface="msgothic"/>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defRPr kumimoji="0" lang="nl-NL" sz="2400" b="0" i="0" u="none" strike="noStrike" cap="none" normalizeH="0" baseline="0" smtClean="0">
            <a:ln>
              <a:noFill/>
            </a:ln>
            <a:solidFill>
              <a:schemeClr val="bg1"/>
            </a:solidFill>
            <a:effectLst/>
            <a:latin typeface="Times New Roman" charset="0"/>
            <a:cs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75000"/>
          </a:lnSpc>
          <a:spcBef>
            <a:spcPct val="0"/>
          </a:spcBef>
          <a:spcAft>
            <a:spcPct val="0"/>
          </a:spcAft>
          <a:buClr>
            <a:srgbClr val="000000"/>
          </a:buClr>
          <a:buSzPct val="100000"/>
          <a:buFont typeface="Times New Roman" charset="0"/>
          <a:buNone/>
          <a:tabLst/>
          <a:defRPr kumimoji="0" lang="nl-NL" sz="2400" b="0" i="0" u="none" strike="noStrike" cap="none" normalizeH="0" baseline="0" smtClean="0">
            <a:ln>
              <a:noFill/>
            </a:ln>
            <a:solidFill>
              <a:schemeClr val="bg1"/>
            </a:solidFill>
            <a:effectLst/>
            <a:latin typeface="Times New Roman" charset="0"/>
            <a:cs typeface="Times New Roman" charset="0"/>
          </a:defRPr>
        </a:defPPr>
      </a:lstStyle>
    </a:lnDef>
  </a:objectDefaults>
  <a:extraClrSchemeLst>
    <a:extraClrScheme>
      <a:clrScheme name="Office-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Presentation1" id="{37F57591-CF6D-4C22-9ABC-A6A93FBED8A2}" vid="{71B2A4C9-F5E5-480B-B839-AE008F3391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Semantic_Adaptation</Template>
  <TotalTime>1107</TotalTime>
  <Words>6137</Words>
  <Application>Microsoft Office PowerPoint</Application>
  <PresentationFormat>On-screen Show (4:3)</PresentationFormat>
  <Paragraphs>1231</Paragraphs>
  <Slides>230</Slides>
  <Notes>67</Notes>
  <HiddenSlides>0</HiddenSlides>
  <MMClips>1</MMClips>
  <ScaleCrop>false</ScaleCrop>
  <HeadingPairs>
    <vt:vector size="4" baseType="variant">
      <vt:variant>
        <vt:lpstr>Theme</vt:lpstr>
      </vt:variant>
      <vt:variant>
        <vt:i4>1</vt:i4>
      </vt:variant>
      <vt:variant>
        <vt:lpstr>Slide Titles</vt:lpstr>
      </vt:variant>
      <vt:variant>
        <vt:i4>230</vt:i4>
      </vt:variant>
    </vt:vector>
  </HeadingPairs>
  <TitlesOfParts>
    <vt:vector size="231" baseType="lpstr">
      <vt:lpstr>Semantic_Adaptation</vt:lpstr>
      <vt:lpstr>Slide 1</vt:lpstr>
      <vt:lpstr>Slide 2</vt:lpstr>
      <vt:lpstr>Slide 3</vt:lpstr>
      <vt:lpstr>The Modelverse: A Foundation for Multi-Paradigm Modelling</vt:lpstr>
      <vt:lpstr>Summary</vt:lpstr>
      <vt:lpstr>What?</vt:lpstr>
      <vt:lpstr>What?</vt:lpstr>
      <vt:lpstr>What?</vt:lpstr>
      <vt:lpstr>Why?</vt:lpstr>
      <vt:lpstr>Why?</vt:lpstr>
      <vt:lpstr>Why?</vt:lpstr>
      <vt:lpstr>Why?</vt:lpstr>
      <vt:lpstr>Why?</vt:lpstr>
      <vt:lpstr>Why?</vt:lpstr>
      <vt:lpstr>Why?</vt:lpstr>
      <vt:lpstr>How?</vt:lpstr>
      <vt:lpstr>How?</vt:lpstr>
      <vt:lpstr>How?</vt:lpstr>
      <vt:lpstr>How?</vt:lpstr>
      <vt:lpstr>Roadmap</vt:lpstr>
      <vt:lpstr>SCCD: A Statecharts and Class Diagrams Hybrid</vt:lpstr>
      <vt:lpstr>Slide 22</vt:lpstr>
      <vt:lpstr>Motivation</vt:lpstr>
      <vt:lpstr>Modelling Complex, Timed, Autonomous,  Dynamic-Structure Systems</vt:lpstr>
      <vt:lpstr>Visual Modelling Interface Behaviour: Concrete Syntax</vt:lpstr>
      <vt:lpstr>Visual Modelling Interface Behaviour: User Interaction</vt:lpstr>
      <vt:lpstr>Roadmap</vt:lpstr>
      <vt:lpstr>Verification of Domain-Specific Models with ProMoBox</vt:lpstr>
      <vt:lpstr>Summary</vt:lpstr>
      <vt:lpstr>Properties for DSMLs: State of the Art</vt:lpstr>
      <vt:lpstr>Properties for DSMLs: Property DSML</vt:lpstr>
      <vt:lpstr>Properties for DSMLs: Consistency</vt:lpstr>
      <vt:lpstr>Evaluation (TSE paper)</vt:lpstr>
      <vt:lpstr>Properties for DSMLs: Testing</vt:lpstr>
      <vt:lpstr>Roadmap</vt:lpstr>
      <vt:lpstr>Modular Language Environment Engineering (L+E)Spec</vt:lpstr>
      <vt:lpstr>Example 1: CBD (host) + TFSA (embedded)</vt:lpstr>
      <vt:lpstr>Example 2: TFSA (host) +CBD (embedded)</vt:lpstr>
      <vt:lpstr>Composition of Language Specification Fragments</vt:lpstr>
      <vt:lpstr>Slide 40</vt:lpstr>
      <vt:lpstr>Background: CBD* Syntax</vt:lpstr>
      <vt:lpstr>CBD Semantics</vt:lpstr>
      <vt:lpstr>Background: TFSA* Syntax</vt:lpstr>
      <vt:lpstr>Background: TFSA Semantics</vt:lpstr>
      <vt:lpstr>Canonical Operational Semantics</vt:lpstr>
      <vt:lpstr>Workflow: Combine AS</vt:lpstr>
      <vt:lpstr>Hybrid CBD (host) operational semantics</vt:lpstr>
      <vt:lpstr>Workflow: Combine OS</vt:lpstr>
      <vt:lpstr>Slide 49</vt:lpstr>
      <vt:lpstr>Slide 50</vt:lpstr>
      <vt:lpstr>Slide 51</vt:lpstr>
      <vt:lpstr>Workflow: Combine AS</vt:lpstr>
      <vt:lpstr>Hybrid TFSA (host) operational semantics</vt:lpstr>
      <vt:lpstr>Workflow: Combine OS</vt:lpstr>
      <vt:lpstr>Semantic Adaptation for FMI Co-simulation*</vt:lpstr>
      <vt:lpstr>Summary</vt:lpstr>
      <vt:lpstr>Motivation</vt:lpstr>
      <vt:lpstr>Semantic Adaptation</vt:lpstr>
      <vt:lpstr>Semantic Adaptation</vt:lpstr>
      <vt:lpstr>A DSL for Semantic Adaptation</vt:lpstr>
      <vt:lpstr>A DSL for Semantic Adaptation</vt:lpstr>
      <vt:lpstr>A DSL for Semantic Adaptation</vt:lpstr>
      <vt:lpstr>Hierarchical Co-simulation</vt:lpstr>
      <vt:lpstr>Roadmap</vt:lpstr>
      <vt:lpstr>Stability Analysis for Adaptive Co-simulation*</vt:lpstr>
      <vt:lpstr>Summary</vt:lpstr>
      <vt:lpstr>Stability – Non-Adaptive Numerical Solver</vt:lpstr>
      <vt:lpstr>Stability – Adaptive Numerical Solver</vt:lpstr>
      <vt:lpstr>Stability Analysis</vt:lpstr>
      <vt:lpstr>Adaptive Co-simulation Master</vt:lpstr>
      <vt:lpstr>Roadmap</vt:lpstr>
      <vt:lpstr>Stability Analysis for Hybrid Co-simulation*</vt:lpstr>
      <vt:lpstr>Summary</vt:lpstr>
      <vt:lpstr>Example: Hybrid System</vt:lpstr>
      <vt:lpstr>Example: Hybrid Co-simulation Scenario</vt:lpstr>
      <vt:lpstr>Question: How much delay can be tolerated?</vt:lpstr>
      <vt:lpstr>(Lyapunov) Stability of Hybrid Systems</vt:lpstr>
      <vt:lpstr>(Lyapunov) Stability of Hybrid Co-simulation</vt:lpstr>
      <vt:lpstr>Roadmap</vt:lpstr>
      <vt:lpstr>Hybrid System Simulation with Dirac Deltas*</vt:lpstr>
      <vt:lpstr>Summary</vt:lpstr>
      <vt:lpstr>Impulse-based Modeling</vt:lpstr>
      <vt:lpstr>Impulse-based Modeling</vt:lpstr>
      <vt:lpstr>Symbolic Simulation of Impulses</vt:lpstr>
      <vt:lpstr>Numerical Simulation of Impulses</vt:lpstr>
      <vt:lpstr>Example: Bouncing ball</vt:lpstr>
      <vt:lpstr>Comparison: Symbolic vs Numerical</vt:lpstr>
      <vt:lpstr>Roadmap</vt:lpstr>
      <vt:lpstr>Coffee Break</vt:lpstr>
      <vt:lpstr>Model Debugging</vt:lpstr>
      <vt:lpstr>Summary</vt:lpstr>
      <vt:lpstr>Motivation</vt:lpstr>
      <vt:lpstr>Building Language-Specific Debugging Environments</vt:lpstr>
      <vt:lpstr>De- and Reconstruction</vt:lpstr>
      <vt:lpstr>Architecture and Workflow</vt:lpstr>
      <vt:lpstr>Examples</vt:lpstr>
      <vt:lpstr>Debugging Hybrid Formalisms</vt:lpstr>
      <vt:lpstr>Efficient Omniscient Debugging (PDEVS)</vt:lpstr>
      <vt:lpstr>Roadmap</vt:lpstr>
      <vt:lpstr>Slide 100</vt:lpstr>
      <vt:lpstr>Slide 101</vt:lpstr>
      <vt:lpstr>Slide 102</vt:lpstr>
      <vt:lpstr>Slide 103</vt:lpstr>
      <vt:lpstr>Slide 104</vt:lpstr>
      <vt:lpstr>Slide 105</vt:lpstr>
      <vt:lpstr>Slide 106</vt:lpstr>
      <vt:lpstr>Slide 107</vt:lpstr>
      <vt:lpstr>Slide 108</vt:lpstr>
      <vt:lpstr>Frames --= Enabling Reuse in MBSE =--</vt:lpstr>
      <vt:lpstr>Summary</vt:lpstr>
      <vt:lpstr>Reuse of Models Example</vt:lpstr>
      <vt:lpstr>Slide 112</vt:lpstr>
      <vt:lpstr>What?</vt:lpstr>
      <vt:lpstr>Slide 114</vt:lpstr>
      <vt:lpstr>Slide 115</vt:lpstr>
      <vt:lpstr>Future Directions</vt:lpstr>
      <vt:lpstr>Lunch</vt:lpstr>
      <vt:lpstr>Engineering Process Transformation to Manage (In)consistency</vt:lpstr>
      <vt:lpstr>Summary</vt:lpstr>
      <vt:lpstr>Engineering complex systems is hard!</vt:lpstr>
      <vt:lpstr>Engineering complex systems is hard!</vt:lpstr>
      <vt:lpstr>Engineering complex systems is hard!</vt:lpstr>
      <vt:lpstr>Managing inconsistencies</vt:lpstr>
      <vt:lpstr>Managing inconsistencies</vt:lpstr>
      <vt:lpstr>Managing inconsistencies</vt:lpstr>
      <vt:lpstr>Managing inconsistencies</vt:lpstr>
      <vt:lpstr>Process modeling and transformation</vt:lpstr>
      <vt:lpstr>Process modeling and transformation</vt:lpstr>
      <vt:lpstr>Process modeling and transformation</vt:lpstr>
      <vt:lpstr>Roadmap</vt:lpstr>
      <vt:lpstr>Modeling and enactment support for early detection of inconsistencies in engineering processes</vt:lpstr>
      <vt:lpstr>Summary</vt:lpstr>
      <vt:lpstr>Process enactment</vt:lpstr>
      <vt:lpstr>Example</vt:lpstr>
      <vt:lpstr>Example</vt:lpstr>
      <vt:lpstr>Example</vt:lpstr>
      <vt:lpstr>Example</vt:lpstr>
      <vt:lpstr>Example</vt:lpstr>
      <vt:lpstr>Example</vt:lpstr>
      <vt:lpstr>Example</vt:lpstr>
      <vt:lpstr>Example</vt:lpstr>
      <vt:lpstr>Attributes and capabilities</vt:lpstr>
      <vt:lpstr>Attributes and capabilities</vt:lpstr>
      <vt:lpstr>Modeling the process</vt:lpstr>
      <vt:lpstr>Modeling the process</vt:lpstr>
      <vt:lpstr>Modeling the process</vt:lpstr>
      <vt:lpstr>Modeling the process</vt:lpstr>
      <vt:lpstr>Modeling the process</vt:lpstr>
      <vt:lpstr>Modeling the process</vt:lpstr>
      <vt:lpstr>Process enactment</vt:lpstr>
      <vt:lpstr>Roadmap</vt:lpstr>
      <vt:lpstr>Enabling Contract-based Design in Engineering Processes</vt:lpstr>
      <vt:lpstr>Summary</vt:lpstr>
      <vt:lpstr>Example</vt:lpstr>
      <vt:lpstr>Example</vt:lpstr>
      <vt:lpstr>Contracts</vt:lpstr>
      <vt:lpstr>Contracts</vt:lpstr>
      <vt:lpstr>Leveraging attributes and constraints</vt:lpstr>
      <vt:lpstr>Leveraging attributes and constraints</vt:lpstr>
      <vt:lpstr>Slide 160</vt:lpstr>
      <vt:lpstr>Slide 161</vt:lpstr>
      <vt:lpstr>Slide 162</vt:lpstr>
      <vt:lpstr>Slide 163</vt:lpstr>
      <vt:lpstr>Slide 164</vt:lpstr>
      <vt:lpstr>Enactment</vt:lpstr>
      <vt:lpstr>Enactment</vt:lpstr>
      <vt:lpstr>Enactment</vt:lpstr>
      <vt:lpstr>Enactment</vt:lpstr>
      <vt:lpstr>Alternative execution semantics</vt:lpstr>
      <vt:lpstr>Contributions</vt:lpstr>
      <vt:lpstr>Roadmap</vt:lpstr>
      <vt:lpstr>Contract-Based Co-Design (CBCD)</vt:lpstr>
      <vt:lpstr>Summary</vt:lpstr>
      <vt:lpstr>Problem Statement</vt:lpstr>
      <vt:lpstr>Contract-Based Co-Design (CBCD)</vt:lpstr>
      <vt:lpstr>CBCD Theory</vt:lpstr>
      <vt:lpstr>CBCD Theory</vt:lpstr>
      <vt:lpstr>CBCD Tool – Contract Definition</vt:lpstr>
      <vt:lpstr>CBCD Tool – Contract Definition</vt:lpstr>
      <vt:lpstr>CBCD Theory – Ontological Reasoning</vt:lpstr>
      <vt:lpstr>CBCD Theory – Ontological Reasoning</vt:lpstr>
      <vt:lpstr>CBCD Theory – Ontological Reasoning</vt:lpstr>
      <vt:lpstr>CBCD Tool – Ontology</vt:lpstr>
      <vt:lpstr>CBCD Tool – Ontology</vt:lpstr>
      <vt:lpstr>CBCD Tool – Ontology</vt:lpstr>
      <vt:lpstr>CBCD Theory</vt:lpstr>
      <vt:lpstr>CBCD Tool – Contract Definition</vt:lpstr>
      <vt:lpstr>CBCD Tool – Mapping Contract</vt:lpstr>
      <vt:lpstr>CBCD Tool – Contract Validation Analysis</vt:lpstr>
      <vt:lpstr>CBCD Tool – Contract Validation Analysis</vt:lpstr>
      <vt:lpstr>CBCD Tool – (DSE) Mapping</vt:lpstr>
      <vt:lpstr>CBCD Tool – (DSE) Mapping</vt:lpstr>
      <vt:lpstr>CBCD Tool – Schedulability Analysis</vt:lpstr>
      <vt:lpstr>CBCD Tool – Schedulability Analysis</vt:lpstr>
      <vt:lpstr>CBCD Tool – Schedulability Analysis</vt:lpstr>
      <vt:lpstr>CBCD Tool – Export (Control) View</vt:lpstr>
      <vt:lpstr>CBCD Tool – Export (Control) View</vt:lpstr>
      <vt:lpstr>CBCD Tool – Export (Control) View</vt:lpstr>
      <vt:lpstr>CBCD Tool – Import (Control) View</vt:lpstr>
      <vt:lpstr>CBCD Tool – Model Validation Analysis</vt:lpstr>
      <vt:lpstr>Roadmap</vt:lpstr>
      <vt:lpstr>Variability for Controller Design</vt:lpstr>
      <vt:lpstr>Summary</vt:lpstr>
      <vt:lpstr>Variability</vt:lpstr>
      <vt:lpstr>UA Tasks in ECoVaDeVa Project</vt:lpstr>
      <vt:lpstr>Traceability Tool</vt:lpstr>
      <vt:lpstr>Traceability Tool</vt:lpstr>
      <vt:lpstr>Traceability Tool</vt:lpstr>
      <vt:lpstr>Slide 209</vt:lpstr>
      <vt:lpstr>Roadmap</vt:lpstr>
      <vt:lpstr>Agile Model-Based Systems Engineering</vt:lpstr>
      <vt:lpstr>Summary</vt:lpstr>
      <vt:lpstr>Why?</vt:lpstr>
      <vt:lpstr>What?</vt:lpstr>
      <vt:lpstr>But… for complex systems: e.g. CPS</vt:lpstr>
      <vt:lpstr>Solutions:</vt:lpstr>
      <vt:lpstr>Future Directions</vt:lpstr>
      <vt:lpstr>Coffee</vt:lpstr>
      <vt:lpstr>Research Plan and Projects under Submission and Accepted (INES, ASET, EMPHYSIS)</vt:lpstr>
      <vt:lpstr>CoSys - MSDL</vt:lpstr>
      <vt:lpstr>Slide 221</vt:lpstr>
      <vt:lpstr>Slide 222</vt:lpstr>
      <vt:lpstr>Slide 223</vt:lpstr>
      <vt:lpstr>Slide 224</vt:lpstr>
      <vt:lpstr>Approved: INES: Eureka Project (O&amp;O) </vt:lpstr>
      <vt:lpstr>In Submission: aSET (FM ICON)</vt:lpstr>
      <vt:lpstr>In Submission: Emphysis (EU ITEA3)</vt:lpstr>
      <vt:lpstr>NEXOR Research Plan</vt:lpstr>
      <vt:lpstr>Discussion on research threads, road maps, priorities, why/what/how for customers</vt:lpstr>
      <vt:lpstr>Conclusion*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Semantic Adaptation for FMI Co-simulation</dc:title>
  <dc:creator>Cláudio Gomes</dc:creator>
  <cp:lastModifiedBy>Cláudio Gomes</cp:lastModifiedBy>
  <cp:revision>274</cp:revision>
  <dcterms:created xsi:type="dcterms:W3CDTF">2017-07-25T11:27:29Z</dcterms:created>
  <dcterms:modified xsi:type="dcterms:W3CDTF">2017-07-28T09:30:19Z</dcterms:modified>
</cp:coreProperties>
</file>