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187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905C5-8379-4A56-929D-CACACAA0A5C3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F066F-702B-42BF-8619-3721EC1DF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2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Combine languages</a:t>
            </a:r>
          </a:p>
          <a:p>
            <a:pPr lvl="1"/>
            <a:r>
              <a:rPr lang="nl-BE" dirty="0"/>
              <a:t>Discrete-continuous</a:t>
            </a:r>
          </a:p>
          <a:p>
            <a:r>
              <a:rPr lang="nl-BE" dirty="0"/>
              <a:t>Cross-cutting concerns</a:t>
            </a:r>
          </a:p>
          <a:p>
            <a:pPr lvl="1"/>
            <a:r>
              <a:rPr lang="nl-BE" dirty="0"/>
              <a:t>Debugging</a:t>
            </a:r>
          </a:p>
          <a:p>
            <a:r>
              <a:rPr lang="nl-BE" dirty="0"/>
              <a:t>Currently done ad-hoc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F066F-702B-42BF-8619-3721EC1DF2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8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Method for language designers to modularly build a language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F066F-702B-42BF-8619-3721EC1DF2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Merge syntax and semantics</a:t>
            </a:r>
          </a:p>
          <a:p>
            <a:pPr lvl="1"/>
            <a:r>
              <a:rPr lang="nl-BE" dirty="0"/>
              <a:t>“Merge points”</a:t>
            </a:r>
          </a:p>
          <a:p>
            <a:r>
              <a:rPr lang="nl-BE" dirty="0"/>
              <a:t>Canonical form</a:t>
            </a:r>
          </a:p>
          <a:p>
            <a:r>
              <a:rPr lang="nl-BE" dirty="0"/>
              <a:t>“Glue”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F066F-702B-42BF-8619-3721EC1DF2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8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Current:</a:t>
            </a:r>
          </a:p>
          <a:p>
            <a:pPr lvl="1"/>
            <a:r>
              <a:rPr lang="nl-BE" dirty="0"/>
              <a:t>Canonical form shown on one example</a:t>
            </a:r>
          </a:p>
          <a:p>
            <a:r>
              <a:rPr lang="nl-BE" dirty="0"/>
              <a:t>Generalize for more language</a:t>
            </a:r>
          </a:p>
          <a:p>
            <a:r>
              <a:rPr lang="nl-BE" dirty="0"/>
              <a:t>... And towards cross-cutting concerns such as debugging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F066F-702B-42BF-8619-3721EC1DF2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D79A-5F91-4B76-96CC-C17ED08E4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4F976-8005-4085-93DD-6C5C7F0D8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C33AB-D6F5-49C5-B84F-B0492DB8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214BC-6EFE-4A4F-9F9A-EF1554A9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E0E3B-F310-47EE-ABA7-00FB596A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6C21-8A11-4C9E-B9E7-AFA1A652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EC982-76B4-4953-A4A4-59F158FDA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32EAB-69EC-425B-A852-DCBD05C5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607A-55CD-443F-B5F0-A5D3C391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4023C-0787-41B7-B62A-55772435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1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DEC5F-D689-49D0-9250-B1E8A9147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63B8D-7D09-43FF-9FCE-AE8AEA4C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BA50A-705B-438F-97C8-86B7BFAE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AC932-4878-4460-9393-4AFEE0B2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C7828-3929-4C7B-9870-7B053276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4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0AB9-C1A6-4A29-AC85-3C168EA8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7962-754B-45C2-A09A-B4CDB74E4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88DF6-8E73-40C6-B060-0A77868B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946E5-3684-461A-B22D-511827E6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CA411-DB1A-49DA-90DE-A6EB484F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3DD3-14DA-4770-B8B5-73DC76B2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A00F8-8A56-488C-9383-60BA79C67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5ACA9-11EE-44F0-92BA-7AC72B31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239F2-A92F-46AB-B457-FE9A2A89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3270-48E7-45CF-835D-9877C5E7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7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DFD2-AFD7-446E-AAE9-9137E7FB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885E-8CB8-41D9-AF83-CBA9256B9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E96AC-D0E2-43DF-9ED5-158BC2A26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43EE6-E735-4F83-9A14-C626373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0129-9916-4767-91DC-5661AA81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17A93-2ACE-4AD4-A20A-1715FE41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5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6779-4C6C-43B0-A909-E95AAC8F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F9DF-E46A-4F47-8490-5DCF08D6D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26C84-946B-4E29-9245-EEDE2032B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2E45B-9EF8-45F9-A0A7-2762A52D9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3C6AA-E97E-4C2D-9195-7CDD3808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EB16E-3B1F-41DC-A192-96EB0881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D711A-B460-46DF-83A1-BE1AD6FA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120F9-7589-4DAF-A678-B760E0C8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4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6884-44C3-4563-888C-04A2E45A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5BD59-B1CD-4318-BDAA-99E12BEF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7078F-A436-4840-A241-03F22F86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46173-B318-4D7A-8747-337B5B0D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DBAFB-BF5D-4220-81BD-B0FF65B6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7841B-5341-4783-9E8D-E2814BF7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46DAA-4B14-43F2-8FE2-FC186EB4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6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61C8-A1BF-4432-856D-4642C381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DEBD8-DBA4-4DFB-86CB-04CB55DC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453A-E288-4ED4-B06E-0F0BCD244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0763D-7971-4CB7-B2C8-EC5E3588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21100-ADDA-4DFB-B188-35F45DAC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C20BB-1DAA-4C0C-8D69-EF579599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0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FAF1-6E1E-4AAB-B230-3241A734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6BD38-A294-41B8-8D8C-D03CFD6E6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DCBAE-B9F8-4369-9274-843900C11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3B91E-55E6-4BAA-A0E6-004D9315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CE0BA-9B05-44CA-BF8C-3BE76F13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63C00-499E-47E3-9BCE-8D8AEACF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3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CD805A-1AD6-413C-9E9F-FA7303F2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292CC-2DC4-47F1-AE41-412F4D7E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7D8B2-C43D-4455-81A3-DC7A3345D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DC9D-9B0A-407D-B86F-55F163082EAB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1B97E-1107-4314-BE55-56DE63FAE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7B558-F222-408B-B400-80B74B5BB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8C51-4FA3-46DB-9086-E389E1777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5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780F-F9C0-4B9C-A2A7-99EBD2127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Modular Language Engineering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A56A7-D061-431B-A372-D56F57108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Simon Van Mierlo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09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4531-DCCD-4B38-8D89-6E4C1FAE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Why?</a:t>
            </a:r>
            <a:endParaRPr lang="en-GB" dirty="0"/>
          </a:p>
        </p:txBody>
      </p:sp>
      <p:pic>
        <p:nvPicPr>
          <p:cNvPr id="1026" name="Picture 2" descr="_images/instance_tilted_environment.png">
            <a:extLst>
              <a:ext uri="{FF2B5EF4-FFF2-40B4-BE49-F238E27FC236}">
                <a16:creationId xmlns:a16="http://schemas.microsoft.com/office/drawing/2014/main" id="{5A97EAE2-935E-40C4-B031-A160F4D7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54" y="1261477"/>
            <a:ext cx="3590531" cy="52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BBDEA-07B9-412D-BE8A-FA1AE404748D}"/>
              </a:ext>
            </a:extLst>
          </p:cNvPr>
          <p:cNvSpPr txBox="1"/>
          <p:nvPr/>
        </p:nvSpPr>
        <p:spPr>
          <a:xfrm>
            <a:off x="8031891" y="1690688"/>
            <a:ext cx="3912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Combine Existing Languages</a:t>
            </a:r>
            <a:endParaRPr lang="en-GB" sz="2400" dirty="0"/>
          </a:p>
          <a:p>
            <a:r>
              <a:rPr lang="nl-BE" sz="2400" dirty="0"/>
              <a:t>   -&gt; possibly hybrid behaviour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C5603-559D-463F-870E-2FE131DC8274}"/>
              </a:ext>
            </a:extLst>
          </p:cNvPr>
          <p:cNvSpPr txBox="1"/>
          <p:nvPr/>
        </p:nvSpPr>
        <p:spPr>
          <a:xfrm>
            <a:off x="1347212" y="2522121"/>
            <a:ext cx="26387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Concerns: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Debugging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V&amp;V (Properties)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5B734-E008-4F1C-9CB7-7FFA5A827C59}"/>
              </a:ext>
            </a:extLst>
          </p:cNvPr>
          <p:cNvSpPr txBox="1"/>
          <p:nvPr/>
        </p:nvSpPr>
        <p:spPr>
          <a:xfrm>
            <a:off x="4213654" y="802107"/>
            <a:ext cx="2970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Language Engineering</a:t>
            </a:r>
            <a:endParaRPr lang="en-GB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7E579-19E5-4880-8A42-4AD509F3798F}"/>
              </a:ext>
            </a:extLst>
          </p:cNvPr>
          <p:cNvSpPr txBox="1"/>
          <p:nvPr/>
        </p:nvSpPr>
        <p:spPr>
          <a:xfrm>
            <a:off x="8695380" y="4874924"/>
            <a:ext cx="280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Need for </a:t>
            </a:r>
            <a:r>
              <a:rPr lang="nl-BE" sz="3200" b="1" dirty="0"/>
              <a:t>reuse</a:t>
            </a:r>
            <a:r>
              <a:rPr lang="nl-BE" sz="3200" dirty="0"/>
              <a:t>!</a:t>
            </a:r>
            <a:endParaRPr lang="en-GB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F7C9F-C6E9-4C56-95E7-0B65604330B0}"/>
              </a:ext>
            </a:extLst>
          </p:cNvPr>
          <p:cNvSpPr txBox="1"/>
          <p:nvPr/>
        </p:nvSpPr>
        <p:spPr>
          <a:xfrm>
            <a:off x="8467427" y="5857102"/>
            <a:ext cx="9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Syntax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3E5FA-BE75-4D15-A430-BE3263D821FB}"/>
              </a:ext>
            </a:extLst>
          </p:cNvPr>
          <p:cNvSpPr txBox="1"/>
          <p:nvPr/>
        </p:nvSpPr>
        <p:spPr>
          <a:xfrm>
            <a:off x="9987907" y="5857102"/>
            <a:ext cx="145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Semantics</a:t>
            </a:r>
            <a:endParaRPr lang="en-GB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4BFD85-CAEE-483E-A7A0-CCCB6EA102CC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8965865" y="5459699"/>
            <a:ext cx="1132111" cy="3974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784489-756D-40EA-A361-B73100A9E1BF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10097976" y="5459699"/>
            <a:ext cx="617214" cy="3974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DAA0-BB8C-4F49-B23B-BFC1028F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What?</a:t>
            </a:r>
            <a:endParaRPr lang="en-GB" dirty="0"/>
          </a:p>
        </p:txBody>
      </p:sp>
      <p:pic>
        <p:nvPicPr>
          <p:cNvPr id="7" name="Picture 2" descr="Afbeeldingsresultaat voor puzzle piece">
            <a:extLst>
              <a:ext uri="{FF2B5EF4-FFF2-40B4-BE49-F238E27FC236}">
                <a16:creationId xmlns:a16="http://schemas.microsoft.com/office/drawing/2014/main" id="{65641799-C88A-4A49-AB9B-AB3A173E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80" y="3605839"/>
            <a:ext cx="2339023" cy="23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puzzle piece">
            <a:extLst>
              <a:ext uri="{FF2B5EF4-FFF2-40B4-BE49-F238E27FC236}">
                <a16:creationId xmlns:a16="http://schemas.microsoft.com/office/drawing/2014/main" id="{47577F8B-4729-44E3-8187-C05BBA8F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70" y="3605839"/>
            <a:ext cx="2339023" cy="23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F26009-329F-4FC3-AA97-CB34429998C0}"/>
              </a:ext>
            </a:extLst>
          </p:cNvPr>
          <p:cNvSpPr txBox="1"/>
          <p:nvPr/>
        </p:nvSpPr>
        <p:spPr>
          <a:xfrm>
            <a:off x="3241588" y="3107153"/>
            <a:ext cx="2264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/>
              <a:t>Language Fragment</a:t>
            </a:r>
            <a:endParaRPr lang="en-GB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C80A1-3453-43A4-A93F-9DFC1F4AF899}"/>
              </a:ext>
            </a:extLst>
          </p:cNvPr>
          <p:cNvSpPr/>
          <p:nvPr/>
        </p:nvSpPr>
        <p:spPr>
          <a:xfrm>
            <a:off x="4753242" y="913902"/>
            <a:ext cx="3885309" cy="1235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Syntax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Semantics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Concerns (Debugging, Testing, etc.)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68418-5FE3-4E9A-ADA1-444E0F6661F0}"/>
              </a:ext>
            </a:extLst>
          </p:cNvPr>
          <p:cNvSpPr txBox="1"/>
          <p:nvPr/>
        </p:nvSpPr>
        <p:spPr>
          <a:xfrm>
            <a:off x="4772905" y="38104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DSL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89FCA-15FA-4A4C-9950-374C5C1EA1FB}"/>
              </a:ext>
            </a:extLst>
          </p:cNvPr>
          <p:cNvSpPr txBox="1"/>
          <p:nvPr/>
        </p:nvSpPr>
        <p:spPr>
          <a:xfrm>
            <a:off x="7397578" y="3187632"/>
            <a:ext cx="2264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/>
              <a:t>Language Fragment</a:t>
            </a:r>
            <a:endParaRPr lang="en-GB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D2295-74D3-4495-99F2-F07883CB29B0}"/>
              </a:ext>
            </a:extLst>
          </p:cNvPr>
          <p:cNvSpPr/>
          <p:nvPr/>
        </p:nvSpPr>
        <p:spPr>
          <a:xfrm>
            <a:off x="5139351" y="3873086"/>
            <a:ext cx="3017977" cy="124332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70ECCE-6727-41B7-9B18-CE1F1ECDD852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4373693" y="2149578"/>
            <a:ext cx="2322204" cy="95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EED66E-F5FA-46FE-A1A4-596CB8A5EF99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6695897" y="2149578"/>
            <a:ext cx="1833786" cy="103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491C66-C3A0-496C-9AB7-AB3490A31BEC}"/>
              </a:ext>
            </a:extLst>
          </p:cNvPr>
          <p:cNvSpPr txBox="1"/>
          <p:nvPr/>
        </p:nvSpPr>
        <p:spPr>
          <a:xfrm>
            <a:off x="5075202" y="2503867"/>
            <a:ext cx="29230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dirty="0"/>
              <a:t>Monolithic -&gt; Modularization</a:t>
            </a:r>
            <a:endParaRPr lang="en-GB" dirty="0"/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CB802510-0060-4F99-9E99-D5E02172CA33}"/>
              </a:ext>
            </a:extLst>
          </p:cNvPr>
          <p:cNvSpPr txBox="1"/>
          <p:nvPr/>
        </p:nvSpPr>
        <p:spPr>
          <a:xfrm>
            <a:off x="6057009" y="4263914"/>
            <a:ext cx="95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“glue”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171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Afbeeldingsresultaat voor puzzle piece">
            <a:extLst>
              <a:ext uri="{FF2B5EF4-FFF2-40B4-BE49-F238E27FC236}">
                <a16:creationId xmlns:a16="http://schemas.microsoft.com/office/drawing/2014/main" id="{955A5299-337F-470A-92E5-66AE9B74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63" y="2547855"/>
            <a:ext cx="2339023" cy="23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puzzle piece">
            <a:extLst>
              <a:ext uri="{FF2B5EF4-FFF2-40B4-BE49-F238E27FC236}">
                <a16:creationId xmlns:a16="http://schemas.microsoft.com/office/drawing/2014/main" id="{D1AFDBA7-7987-4F94-A06D-07711870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74" y="2547855"/>
            <a:ext cx="2339023" cy="23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C0962-EB8A-4707-B55B-FFF4E916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386"/>
            <a:ext cx="10515600" cy="1325563"/>
          </a:xfrm>
        </p:spPr>
        <p:txBody>
          <a:bodyPr/>
          <a:lstStyle/>
          <a:p>
            <a:r>
              <a:rPr lang="nl-BE" dirty="0"/>
              <a:t>How?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09F31-AC78-4D02-823F-269153171017}"/>
              </a:ext>
            </a:extLst>
          </p:cNvPr>
          <p:cNvSpPr txBox="1"/>
          <p:nvPr/>
        </p:nvSpPr>
        <p:spPr>
          <a:xfrm>
            <a:off x="2913198" y="3170517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MM</a:t>
            </a:r>
            <a:r>
              <a:rPr lang="nl-BE" sz="2400" baseline="-25000" dirty="0"/>
              <a:t>1</a:t>
            </a:r>
            <a:endParaRPr lang="en-GB" sz="24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341A9-FEE1-4255-A514-AD213F3CFD57}"/>
              </a:ext>
            </a:extLst>
          </p:cNvPr>
          <p:cNvSpPr txBox="1"/>
          <p:nvPr/>
        </p:nvSpPr>
        <p:spPr>
          <a:xfrm>
            <a:off x="7353524" y="3173586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MM</a:t>
            </a:r>
            <a:r>
              <a:rPr lang="nl-BE" sz="2400" baseline="-25000" dirty="0"/>
              <a:t>2</a:t>
            </a:r>
            <a:endParaRPr lang="en-GB" sz="24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B3016-C410-48ED-849F-E9C92E96FA9E}"/>
              </a:ext>
            </a:extLst>
          </p:cNvPr>
          <p:cNvSpPr txBox="1"/>
          <p:nvPr/>
        </p:nvSpPr>
        <p:spPr>
          <a:xfrm>
            <a:off x="5131374" y="250809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MM</a:t>
            </a:r>
            <a:r>
              <a:rPr lang="nl-BE" sz="2400" baseline="-25000" dirty="0"/>
              <a:t>glue</a:t>
            </a:r>
            <a:endParaRPr lang="en-GB" sz="24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47B7F-2B09-47FB-AC81-5077D56F9C20}"/>
              </a:ext>
            </a:extLst>
          </p:cNvPr>
          <p:cNvSpPr txBox="1"/>
          <p:nvPr/>
        </p:nvSpPr>
        <p:spPr>
          <a:xfrm>
            <a:off x="2884344" y="3679313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SEM</a:t>
            </a:r>
            <a:r>
              <a:rPr lang="nl-BE" sz="2400" baseline="-25000" dirty="0"/>
              <a:t>1</a:t>
            </a:r>
            <a:endParaRPr lang="en-GB" sz="240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07913-0AE6-45F9-89F3-D44252508496}"/>
              </a:ext>
            </a:extLst>
          </p:cNvPr>
          <p:cNvSpPr txBox="1"/>
          <p:nvPr/>
        </p:nvSpPr>
        <p:spPr>
          <a:xfrm>
            <a:off x="7324670" y="3679313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SEM</a:t>
            </a:r>
            <a:r>
              <a:rPr lang="nl-BE" sz="2400" baseline="-25000" dirty="0"/>
              <a:t>2</a:t>
            </a:r>
            <a:endParaRPr lang="en-GB" sz="24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95B4F-D609-4810-A937-EB7F3AF70F3F}"/>
              </a:ext>
            </a:extLst>
          </p:cNvPr>
          <p:cNvSpPr txBox="1"/>
          <p:nvPr/>
        </p:nvSpPr>
        <p:spPr>
          <a:xfrm>
            <a:off x="5074678" y="4262621"/>
            <a:ext cx="121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SEM</a:t>
            </a:r>
            <a:r>
              <a:rPr lang="nl-BE" sz="2400" baseline="-25000" dirty="0"/>
              <a:t>coord</a:t>
            </a:r>
            <a:endParaRPr lang="en-GB" sz="2400" baseline="-25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AD4BDA-792A-466A-AA16-674B9C03DE86}"/>
              </a:ext>
            </a:extLst>
          </p:cNvPr>
          <p:cNvCxnSpPr>
            <a:cxnSpLocks/>
            <a:stCxn id="6" idx="1"/>
            <a:endCxn id="4" idx="3"/>
          </p:cNvCxnSpPr>
          <p:nvPr/>
        </p:nvCxnSpPr>
        <p:spPr>
          <a:xfrm flipH="1">
            <a:off x="3727845" y="2738923"/>
            <a:ext cx="1403529" cy="662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0A3830-A0E7-49DB-98DD-D599786C1027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6194486" y="2738923"/>
            <a:ext cx="1159038" cy="665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360483-F39E-43E9-82C5-78233765FE4F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6293538" y="3910146"/>
            <a:ext cx="1031132" cy="58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815419-40BD-4DE0-B40A-4EE9C06D5E84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 flipV="1">
            <a:off x="3727845" y="3910146"/>
            <a:ext cx="1346833" cy="58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1F6B054-D4AA-4C33-AE59-C22F10EFC851}"/>
              </a:ext>
            </a:extLst>
          </p:cNvPr>
          <p:cNvSpPr/>
          <p:nvPr/>
        </p:nvSpPr>
        <p:spPr>
          <a:xfrm>
            <a:off x="2496065" y="2508090"/>
            <a:ext cx="6376086" cy="1171223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4A2227-4DED-4383-95A2-D84D6CEE5CC3}"/>
              </a:ext>
            </a:extLst>
          </p:cNvPr>
          <p:cNvSpPr/>
          <p:nvPr/>
        </p:nvSpPr>
        <p:spPr>
          <a:xfrm>
            <a:off x="2496065" y="3751521"/>
            <a:ext cx="6376086" cy="117122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FAD00-ACDD-40F3-9928-57C8A8E372D4}"/>
              </a:ext>
            </a:extLst>
          </p:cNvPr>
          <p:cNvSpPr txBox="1"/>
          <p:nvPr/>
        </p:nvSpPr>
        <p:spPr>
          <a:xfrm>
            <a:off x="7129849" y="2089391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accent6"/>
                </a:solidFill>
              </a:rPr>
              <a:t>Merged Syntax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7172C-2AD7-4799-8D11-49B97820E7AB}"/>
              </a:ext>
            </a:extLst>
          </p:cNvPr>
          <p:cNvSpPr txBox="1"/>
          <p:nvPr/>
        </p:nvSpPr>
        <p:spPr>
          <a:xfrm>
            <a:off x="6922111" y="4973207"/>
            <a:ext cx="19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accent1"/>
                </a:solidFill>
              </a:rPr>
              <a:t>Merged Semantics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4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A97A-8619-4358-B903-21A513AB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How? (Black-Box)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26E5-C882-4A86-82CB-C750B968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Hybrid TFSA-CBD Language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9F568F-BB13-4C9E-93CB-06D6CA78E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85" b="63978"/>
          <a:stretch/>
        </p:blipFill>
        <p:spPr>
          <a:xfrm>
            <a:off x="403654" y="4001294"/>
            <a:ext cx="11211698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2511C-711C-462B-8AEE-78A191162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271" y="148282"/>
            <a:ext cx="2845568" cy="35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7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9387-C2EC-4FED-8DE7-430B6F5B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How? (White-Box)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804A-59CC-404F-9A59-1F38E68D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E2647-49A8-495C-A7E1-8181C4293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654" y="1226462"/>
            <a:ext cx="8536459" cy="2543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AC1BF-68BA-45E8-B6CB-6924F4B2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205" y="3769926"/>
            <a:ext cx="9337589" cy="28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1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4C43-1268-4C41-B354-7F4DD0E3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Roadmap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62F40-F56B-4AEA-B810-0E4B2554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Create language for specifying semantic interactions</a:t>
            </a:r>
          </a:p>
          <a:p>
            <a:r>
              <a:rPr lang="nl-BE" dirty="0"/>
              <a:t>Extend to “cross-cutting concerns” (debugging)</a:t>
            </a:r>
          </a:p>
          <a:p>
            <a:pPr lvl="1"/>
            <a:r>
              <a:rPr lang="nl-BE" dirty="0"/>
              <a:t>“Glue” metamodel: extra concepts</a:t>
            </a:r>
          </a:p>
          <a:p>
            <a:r>
              <a:rPr lang="nl-BE" dirty="0"/>
              <a:t>“Fragmentize” languages to basic concepts</a:t>
            </a:r>
          </a:p>
          <a:p>
            <a:pPr lvl="1"/>
            <a:r>
              <a:rPr lang="nl-BE" dirty="0"/>
              <a:t>Library of composable fragments</a:t>
            </a:r>
          </a:p>
          <a:p>
            <a:pPr lvl="1"/>
            <a:r>
              <a:rPr lang="nl-BE" dirty="0"/>
              <a:t>Recompose existing languages (such as Statecharts)</a:t>
            </a:r>
          </a:p>
          <a:p>
            <a:r>
              <a:rPr lang="nl-BE" dirty="0"/>
              <a:t>Create tool support</a:t>
            </a:r>
          </a:p>
        </p:txBody>
      </p:sp>
    </p:spTree>
    <p:extLst>
      <p:ext uri="{BB962C8B-B14F-4D97-AF65-F5344CB8AC3E}">
        <p14:creationId xmlns:p14="http://schemas.microsoft.com/office/powerpoint/2010/main" val="139528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182</Words>
  <Application>Microsoft Office PowerPoint</Application>
  <PresentationFormat>Widescreen</PresentationFormat>
  <Paragraphs>60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Modular Language Engineering</vt:lpstr>
      <vt:lpstr>Why?</vt:lpstr>
      <vt:lpstr>What?</vt:lpstr>
      <vt:lpstr>How?</vt:lpstr>
      <vt:lpstr>How? (Black-Box)</vt:lpstr>
      <vt:lpstr>How? (White-Box)</vt:lpstr>
      <vt:lpstr>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Language Engineering</dc:title>
  <dc:creator>Simon</dc:creator>
  <cp:lastModifiedBy>Simon</cp:lastModifiedBy>
  <cp:revision>55</cp:revision>
  <dcterms:created xsi:type="dcterms:W3CDTF">2018-10-19T21:15:05Z</dcterms:created>
  <dcterms:modified xsi:type="dcterms:W3CDTF">2018-10-20T21:06:16Z</dcterms:modified>
</cp:coreProperties>
</file>