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573" autoAdjust="0"/>
  </p:normalViewPr>
  <p:slideViewPr>
    <p:cSldViewPr snapToGrid="0">
      <p:cViewPr varScale="1">
        <p:scale>
          <a:sx n="134" d="100"/>
          <a:sy n="134" d="100"/>
        </p:scale>
        <p:origin x="12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CBDBC-BBED-4821-ACEA-1442477A91B8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6405-DADF-4E38-BC7C-E521E09915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Companies have lots of products that are very similar</a:t>
            </a:r>
          </a:p>
          <a:p>
            <a:r>
              <a:rPr lang="nl-BE" dirty="0"/>
              <a:t>Currently their whole development process is based on clone and own:</a:t>
            </a:r>
          </a:p>
          <a:p>
            <a:pPr lvl="1"/>
            <a:r>
              <a:rPr lang="nl-BE" dirty="0"/>
              <a:t>Design</a:t>
            </a:r>
          </a:p>
          <a:p>
            <a:pPr lvl="1"/>
            <a:r>
              <a:rPr lang="nl-BE" dirty="0"/>
              <a:t>V&amp;V</a:t>
            </a:r>
          </a:p>
          <a:p>
            <a:pPr lvl="1"/>
            <a:r>
              <a:rPr lang="nl-BE" dirty="0"/>
              <a:t>Deployment</a:t>
            </a:r>
          </a:p>
          <a:p>
            <a:pPr lvl="1"/>
            <a:r>
              <a:rPr lang="nl-BE" dirty="0"/>
              <a:t>Testing</a:t>
            </a:r>
          </a:p>
          <a:p>
            <a:r>
              <a:rPr lang="nl-BE" dirty="0"/>
              <a:t>This is counterproductive as any changes will not propagate</a:t>
            </a:r>
          </a:p>
          <a:p>
            <a:r>
              <a:rPr lang="nl-BE" dirty="0"/>
              <a:t>We want to be able to build customized products at the cost of series products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6405-DADF-4E38-BC7C-E521E09915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5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We want to manage variability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6405-DADF-4E38-BC7C-E521E09915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1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 method for:</a:t>
            </a:r>
          </a:p>
          <a:p>
            <a:pPr lvl="1"/>
            <a:r>
              <a:rPr lang="nl-BE" dirty="0"/>
              <a:t>Specifying variability (model)</a:t>
            </a:r>
          </a:p>
          <a:p>
            <a:pPr lvl="1"/>
            <a:r>
              <a:rPr lang="nl-BE" dirty="0"/>
              <a:t>Variation points in models</a:t>
            </a:r>
          </a:p>
          <a:p>
            <a:pPr lvl="1"/>
            <a:r>
              <a:rPr lang="nl-BE" dirty="0"/>
              <a:t>Traceability between variation points and features</a:t>
            </a:r>
          </a:p>
          <a:p>
            <a:pPr lvl="1"/>
            <a:r>
              <a:rPr lang="nl-BE" dirty="0"/>
              <a:t>Link to design, testing, deployment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6405-DADF-4E38-BC7C-E521E09915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(See FM roadmap)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6405-DADF-4E38-BC7C-E521E09915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0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3A51-50CF-48CB-8C72-F1BDD51F2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32152-15AD-4B8B-9229-844A63A10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AAE29-5053-4AA9-94B9-F3EE160B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23D7C-AAB3-4CF2-9094-E7A882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F7AAB-21B3-422C-BA33-271D96C9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6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3F62-5447-43D9-ABD6-0CB58C77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DBB79-67D0-4CC4-8F49-24C62E64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296E1-EDB5-4B51-82F1-C9C41859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59218-BF4E-40DD-AD11-D2860057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474DD-8305-4648-9A41-93005E7A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D231B-0380-4F07-9A22-627EAA04E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1C419-B517-4545-AA36-33C5ED24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3E852-CF95-494A-A2A7-90F99DD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70DFB-D775-4882-9E67-EE00D0AF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A71A3-B7D4-4C87-9FB8-590C3617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4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85A1-4BBB-4824-8BDF-5BC64788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82AD3-0160-4815-A1F3-68F83CF2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D7A76-A75B-4C45-904B-ADFFA592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33F03-F77D-4EDF-B8A9-594E9EB1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246D7-9BB1-4232-AA77-D22D8E61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6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5F7C-A997-4C52-8E70-86BAB240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30C32-5FF4-44DE-BE54-C5D6E73E1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88469-740D-4FF9-B76A-2E3E99E8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0BFDF-FD75-4EFB-8B31-6A5391C6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006C-A5A3-4FCD-A4FF-7E405C5B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7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6236-75D7-4C54-A745-9D55D21E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9AB5-A8B4-4267-82F0-C24AA9863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01882-4E34-4EDD-9464-3417FE81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F9162-5250-4F6B-A6AD-63A7CE7A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D4984-EC30-46D4-9A48-6231368A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2A5A3-EECA-4B4A-9F06-5471787A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72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5DD9-8D55-43C5-96C7-DEA0720A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5946D-3029-4191-8C7D-B3F8EADD1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985F2-91F4-45C8-B3AD-CE0F9447E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8FFE9-FC15-442A-B193-3C92489B0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81CDC-EBB3-45EC-A99D-9CA778505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B5001-2020-4728-A6FE-02D651CC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AA2EE-A4B1-4B06-A903-F0768E78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45BC1-5C12-4B94-9AF9-A9A6A402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9D1C-E599-468F-A5E4-1CC8ED0F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AE14C0-6AF5-48DF-956B-6DE6086C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BC852-8207-4F35-8875-11CE9B00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2B05C-F709-4B71-B3C6-60263FF7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54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51892A-92BB-4175-A4EA-E6117728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7C35D-1564-4332-92B4-BE8E1437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A781D-8F11-4946-AD72-162B3833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FA1D-BDAC-4B8A-9B93-F1C45B3C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C477-5121-475B-AFFF-417858B6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52E53-6AB5-449F-A1C1-874350F99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9AB8D-C7D1-4672-8713-7099F914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53623-FC57-4FDB-8F90-DAB47EAC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A7430-8924-44F3-966A-86CC8862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2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CA66-1903-4D3C-BDED-1FE50FA5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B4332-9715-4199-B48F-B22A9E0FC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2851F-36B5-43EA-9D73-8F444BA2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B14BB-6EF8-49D3-9DEB-76A08F65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DFD16-8476-401E-9321-BFFBCFF9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4F987-0A6B-4E4F-9D97-5B985E36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6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C0A1C-5138-4C16-9AD6-816C11DE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92B4C-973A-4FFA-8CDA-96A416B4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9FCB-CE3D-4A28-8154-559BB811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0F26-FACA-4511-91B3-4D7F57EF9E52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4A0D-E728-4379-B3C3-F010B4F6D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3632-4C2F-4BA7-97D0-8592D183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50C7-BE4D-44C5-879A-10B3483B6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92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3A60-A22C-453B-8B5B-21C66F414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Variability Modelling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51F77-04AF-460F-A3F6-4C7D5A24E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Simon Van Mierlo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58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E705-EC29-4BDC-A8A4-0C066689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Why?</a:t>
            </a:r>
            <a:endParaRPr lang="en-GB" dirty="0"/>
          </a:p>
        </p:txBody>
      </p:sp>
      <p:pic>
        <p:nvPicPr>
          <p:cNvPr id="1026" name="Picture 2" descr="https://i.kinja-img.com/gawker-media/image/upload/18d3uwqwkp4hgjpg.jpg">
            <a:extLst>
              <a:ext uri="{FF2B5EF4-FFF2-40B4-BE49-F238E27FC236}">
                <a16:creationId xmlns:a16="http://schemas.microsoft.com/office/drawing/2014/main" id="{93E3A8D0-0B44-4342-985B-904086CE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" y="2201069"/>
            <a:ext cx="4762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cellphone variants">
            <a:extLst>
              <a:ext uri="{FF2B5EF4-FFF2-40B4-BE49-F238E27FC236}">
                <a16:creationId xmlns:a16="http://schemas.microsoft.com/office/drawing/2014/main" id="{D6195BF2-3A85-4B8E-933A-FC0F2CBF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297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car factory">
            <a:extLst>
              <a:ext uri="{FF2B5EF4-FFF2-40B4-BE49-F238E27FC236}">
                <a16:creationId xmlns:a16="http://schemas.microsoft.com/office/drawing/2014/main" id="{2B095CEC-390D-4CC3-81A9-67F6EA23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80" y="3946091"/>
            <a:ext cx="4762500" cy="26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B2ECB-1CB5-49EB-8E63-9B30DC52FB6D}"/>
              </a:ext>
            </a:extLst>
          </p:cNvPr>
          <p:cNvSpPr txBox="1"/>
          <p:nvPr/>
        </p:nvSpPr>
        <p:spPr>
          <a:xfrm>
            <a:off x="888083" y="1587034"/>
            <a:ext cx="2647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Product Families</a:t>
            </a:r>
            <a:endParaRPr lang="en-GB" sz="2800" b="1" dirty="0"/>
          </a:p>
        </p:txBody>
      </p:sp>
      <p:pic>
        <p:nvPicPr>
          <p:cNvPr id="8" name="Picture 10" descr="Afbeeldingsresultaat voor simulink diagram">
            <a:extLst>
              <a:ext uri="{FF2B5EF4-FFF2-40B4-BE49-F238E27FC236}">
                <a16:creationId xmlns:a16="http://schemas.microsoft.com/office/drawing/2014/main" id="{3B8A963E-C3BC-47E5-9437-9325843F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31" y="1045572"/>
            <a:ext cx="2903149" cy="19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C4982-09AB-45B2-AEBF-737BA13AC014}"/>
              </a:ext>
            </a:extLst>
          </p:cNvPr>
          <p:cNvSpPr txBox="1"/>
          <p:nvPr/>
        </p:nvSpPr>
        <p:spPr>
          <a:xfrm>
            <a:off x="8391705" y="52235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Design, V&amp;V (Ad-Hoc)</a:t>
            </a:r>
            <a:endParaRPr lang="en-GB" sz="2800" b="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A12821-AE2D-4796-89F0-C88E5C1BE660}"/>
              </a:ext>
            </a:extLst>
          </p:cNvPr>
          <p:cNvSpPr/>
          <p:nvPr/>
        </p:nvSpPr>
        <p:spPr>
          <a:xfrm>
            <a:off x="6675120" y="1848644"/>
            <a:ext cx="2031545" cy="423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1AB5491-2AE2-418F-9F50-BB59EFDF4BB7}"/>
              </a:ext>
            </a:extLst>
          </p:cNvPr>
          <p:cNvSpPr/>
          <p:nvPr/>
        </p:nvSpPr>
        <p:spPr>
          <a:xfrm rot="5400000">
            <a:off x="10519064" y="3266699"/>
            <a:ext cx="854826" cy="423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0373E1-62EC-4B00-8A0E-A4ED7F5B12C7}"/>
              </a:ext>
            </a:extLst>
          </p:cNvPr>
          <p:cNvSpPr txBox="1"/>
          <p:nvPr/>
        </p:nvSpPr>
        <p:spPr>
          <a:xfrm>
            <a:off x="6325415" y="3449170"/>
            <a:ext cx="4479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Manufacturing (Reconfigure)</a:t>
            </a:r>
            <a:endParaRPr lang="en-GB" sz="2800" b="1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9DE2CC7-CF91-424F-89BD-D62A89658556}"/>
              </a:ext>
            </a:extLst>
          </p:cNvPr>
          <p:cNvSpPr/>
          <p:nvPr/>
        </p:nvSpPr>
        <p:spPr>
          <a:xfrm rot="10800000">
            <a:off x="5008880" y="6200831"/>
            <a:ext cx="1743948" cy="423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83E36-2772-4D3B-9869-E27D7694976B}"/>
              </a:ext>
            </a:extLst>
          </p:cNvPr>
          <p:cNvSpPr txBox="1"/>
          <p:nvPr/>
        </p:nvSpPr>
        <p:spPr>
          <a:xfrm>
            <a:off x="787274" y="5885021"/>
            <a:ext cx="38407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2400" b="1" dirty="0"/>
              <a:t>Ultimately: lot-size one</a:t>
            </a:r>
          </a:p>
          <a:p>
            <a:r>
              <a:rPr lang="nl-BE" sz="2400" b="1" dirty="0"/>
              <a:t>(at cost of series production)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4928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CF703-3DA1-41FD-BE1B-137749906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0" y="1909093"/>
            <a:ext cx="5903589" cy="3771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09654E-1173-4642-97C6-564CC2B7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What?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24BBF1-4619-4B16-87C6-C0D0135B7F17}"/>
              </a:ext>
            </a:extLst>
          </p:cNvPr>
          <p:cNvCxnSpPr>
            <a:cxnSpLocks/>
          </p:cNvCxnSpPr>
          <p:nvPr/>
        </p:nvCxnSpPr>
        <p:spPr>
          <a:xfrm flipH="1">
            <a:off x="1381760" y="3627120"/>
            <a:ext cx="21945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62C141-54DB-428E-AC6B-D014CBD3047E}"/>
              </a:ext>
            </a:extLst>
          </p:cNvPr>
          <p:cNvCxnSpPr>
            <a:cxnSpLocks/>
          </p:cNvCxnSpPr>
          <p:nvPr/>
        </p:nvCxnSpPr>
        <p:spPr>
          <a:xfrm flipH="1">
            <a:off x="1381760" y="3281680"/>
            <a:ext cx="2844802" cy="3454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711A55-644E-406F-BD09-51420D600FE5}"/>
              </a:ext>
            </a:extLst>
          </p:cNvPr>
          <p:cNvSpPr txBox="1"/>
          <p:nvPr/>
        </p:nvSpPr>
        <p:spPr>
          <a:xfrm>
            <a:off x="242316" y="3649394"/>
            <a:ext cx="215341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Languages:</a:t>
            </a:r>
            <a:br>
              <a:rPr lang="nl-BE" dirty="0"/>
            </a:br>
            <a:r>
              <a:rPr lang="nl-BE" dirty="0"/>
              <a:t>Causal vs. Acausal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Tools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FB8A02-AEC2-4DD7-8B15-E7BD3A91256D}"/>
              </a:ext>
            </a:extLst>
          </p:cNvPr>
          <p:cNvCxnSpPr>
            <a:cxnSpLocks/>
          </p:cNvCxnSpPr>
          <p:nvPr/>
        </p:nvCxnSpPr>
        <p:spPr>
          <a:xfrm flipH="1">
            <a:off x="8193881" y="3627120"/>
            <a:ext cx="1011079" cy="6019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19AFC3E-CB52-4604-BD98-A6F2A15ABC06}"/>
              </a:ext>
            </a:extLst>
          </p:cNvPr>
          <p:cNvSpPr txBox="1"/>
          <p:nvPr/>
        </p:nvSpPr>
        <p:spPr>
          <a:xfrm>
            <a:off x="9204960" y="2888456"/>
            <a:ext cx="219117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/>
              <a:t>Binding Times: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Model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Code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Compilation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Startup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7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3A34-5011-4192-9081-B92F3B37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AB1F-10B5-480E-8923-39A45FFEC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Specifying Variability:</a:t>
            </a:r>
          </a:p>
          <a:p>
            <a:pPr lvl="1"/>
            <a:r>
              <a:rPr lang="nl-BE" dirty="0"/>
              <a:t>Family modelling tool (BVR, pure::variants)</a:t>
            </a:r>
          </a:p>
          <a:p>
            <a:r>
              <a:rPr lang="nl-BE" dirty="0"/>
              <a:t>Variation Points:</a:t>
            </a:r>
          </a:p>
          <a:p>
            <a:pPr lvl="1"/>
            <a:r>
              <a:rPr lang="nl-BE" dirty="0"/>
              <a:t>Language primitives</a:t>
            </a:r>
          </a:p>
          <a:p>
            <a:pPr lvl="1"/>
            <a:r>
              <a:rPr lang="nl-BE" dirty="0"/>
              <a:t>External</a:t>
            </a:r>
          </a:p>
          <a:p>
            <a:pPr lvl="1"/>
            <a:r>
              <a:rPr lang="nl-BE" dirty="0"/>
              <a:t>Traceability between variation points and features</a:t>
            </a:r>
          </a:p>
          <a:p>
            <a:r>
              <a:rPr lang="nl-BE" dirty="0"/>
              <a:t>Link to:</a:t>
            </a:r>
          </a:p>
          <a:p>
            <a:pPr lvl="1"/>
            <a:r>
              <a:rPr lang="nl-BE" dirty="0"/>
              <a:t>Deployment (HiL)</a:t>
            </a:r>
          </a:p>
          <a:p>
            <a:pPr lvl="1"/>
            <a:r>
              <a:rPr lang="nl-BE" dirty="0"/>
              <a:t>Testing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19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DBD9-8DD0-44CD-83D7-B15A427C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Roadmap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E0014-4867-4F83-A660-FB5101422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Low-Hanging Fruit:</a:t>
            </a:r>
          </a:p>
          <a:p>
            <a:pPr lvl="1"/>
            <a:r>
              <a:rPr lang="nl-BE" dirty="0"/>
              <a:t>Language primitives in acausal languages (Modelica, Simscape, Amesim)</a:t>
            </a:r>
          </a:p>
          <a:p>
            <a:pPr lvl="1"/>
            <a:r>
              <a:rPr lang="nl-BE" dirty="0"/>
              <a:t>Model transformation for model generation binding time</a:t>
            </a:r>
          </a:p>
          <a:p>
            <a:r>
              <a:rPr lang="nl-BE" dirty="0"/>
              <a:t>Next:</a:t>
            </a:r>
          </a:p>
          <a:p>
            <a:pPr lvl="1"/>
            <a:r>
              <a:rPr lang="nl-BE" dirty="0"/>
              <a:t>Link to testing</a:t>
            </a:r>
          </a:p>
          <a:p>
            <a:pPr lvl="1"/>
            <a:r>
              <a:rPr lang="nl-BE" dirty="0"/>
              <a:t>Deployment (HiL)</a:t>
            </a:r>
          </a:p>
          <a:p>
            <a:pPr lvl="1"/>
            <a:r>
              <a:rPr lang="nl-BE" dirty="0"/>
              <a:t>Automatic manufacturing </a:t>
            </a:r>
            <a:r>
              <a:rPr lang="nl-BE"/>
              <a:t>configuration per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92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208</Words>
  <Application>Microsoft Office PowerPoint</Application>
  <PresentationFormat>Widescreen</PresentationFormat>
  <Paragraphs>53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Variability Modelling</vt:lpstr>
      <vt:lpstr>Why?</vt:lpstr>
      <vt:lpstr>What?</vt:lpstr>
      <vt:lpstr>How?</vt:lpstr>
      <vt:lpstr>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Modelling</dc:title>
  <dc:creator>Simon</dc:creator>
  <cp:lastModifiedBy>Simon</cp:lastModifiedBy>
  <cp:revision>35</cp:revision>
  <dcterms:created xsi:type="dcterms:W3CDTF">2018-10-19T21:15:35Z</dcterms:created>
  <dcterms:modified xsi:type="dcterms:W3CDTF">2018-10-30T16:19:28Z</dcterms:modified>
</cp:coreProperties>
</file>